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9" r:id="rId2"/>
    <p:sldId id="343" r:id="rId3"/>
    <p:sldId id="344" r:id="rId4"/>
    <p:sldId id="337" r:id="rId5"/>
    <p:sldId id="345" r:id="rId6"/>
    <p:sldId id="307" r:id="rId7"/>
    <p:sldId id="346" r:id="rId8"/>
    <p:sldId id="347" r:id="rId9"/>
    <p:sldId id="348" r:id="rId10"/>
    <p:sldId id="340" r:id="rId11"/>
    <p:sldId id="349" r:id="rId12"/>
    <p:sldId id="350" r:id="rId13"/>
    <p:sldId id="308" r:id="rId14"/>
    <p:sldId id="351" r:id="rId15"/>
  </p:sldIdLst>
  <p:sldSz cx="12192000" cy="6858000"/>
  <p:notesSz cx="6858000" cy="9144000"/>
  <p:defaultTextStyle>
    <a:defPPr>
      <a:defRPr lang="he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09C700-E6F1-4FF2-8C60-3AC050056EC8}" v="170" dt="2022-09-08T05:55:31.3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E9E29362-AF1B-479F-9B68-F307142A434F}" type="datetimeFigureOut">
              <a:rPr lang="he-IL" smtClean="0"/>
              <a:t>ט"ז/אלול/תשפ"ב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16D940A3-1F0B-416F-92A8-D43F8FF87F5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8874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4003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ראשית, בואו נחשוב מיהם מקורות המידע שלנו? </a:t>
            </a:r>
          </a:p>
          <a:p>
            <a:r>
              <a:rPr lang="he-IL" dirty="0"/>
              <a:t>ממי אנחנו אוספים את הנתונים? </a:t>
            </a:r>
          </a:p>
          <a:p>
            <a:r>
              <a:rPr lang="he-IL" dirty="0"/>
              <a:t>(קליק)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747626-C3F9-48C4-8FE5-E6C2B7FB8FDB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1717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ראשית, בואו נחשוב מיהם מקורות המידע שלנו? </a:t>
            </a:r>
          </a:p>
          <a:p>
            <a:r>
              <a:rPr lang="he-IL" dirty="0"/>
              <a:t>ממי אנחנו אוספים את הנתונים? </a:t>
            </a:r>
          </a:p>
          <a:p>
            <a:r>
              <a:rPr lang="he-IL" dirty="0"/>
              <a:t>(קליק)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747626-C3F9-48C4-8FE5-E6C2B7FB8FDB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587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תזכורת, שדיברנו על שלושה שלבים בניתוח התפקיד, וכעת אנחנו בשלב הרביעי מתוך שישה.</a:t>
            </a:r>
          </a:p>
          <a:p>
            <a:r>
              <a:rPr lang="he-IL" dirty="0"/>
              <a:t>(קליק)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747626-C3F9-48C4-8FE5-E6C2B7FB8FDB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83347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ראשית, בואו נחשוב מיהם מקורות המידע שלנו? </a:t>
            </a:r>
          </a:p>
          <a:p>
            <a:r>
              <a:rPr lang="he-IL" dirty="0"/>
              <a:t>ממי אנחנו אוספים את הנתונים? </a:t>
            </a:r>
          </a:p>
          <a:p>
            <a:r>
              <a:rPr lang="he-IL" dirty="0"/>
              <a:t>(קליק)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747626-C3F9-48C4-8FE5-E6C2B7FB8FDB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0767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ישנם מספר מאפיינים ברורים של סביבת מציאות מדומה המבדילים אותה מהסביבה האמיתית. במציאות מדומה,</a:t>
            </a:r>
            <a:r>
              <a:rPr lang="en-US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האדם יכול להיות בכמה עולמות בו זמנית, למשל: בעולם המציאות המדומה ובעולם האמיתי, במספר עולמות וירטואליים </a:t>
            </a:r>
            <a:r>
              <a:rPr lang="he-IL" sz="12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וכו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', ויכול לנוע בין העולמות הללו מהר מאוד. לדוגמה, אנו יכולים לראות כאן אסטרונאוט של נאס"א שמשתמש בציוד </a:t>
            </a:r>
            <a:r>
              <a:rPr lang="he-IL" sz="12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הולולנס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של מיקרוסופט, ומציג על בימת טד שמשתמש באותו ציוד, מה שמאפשר לאסטרונאוט להיות באותו זמן בשלושה מקומות שונים: בחדר מעבר לרחוב, על בימת טד, ובמאדים, מאות מיליוני קילומטרים משם.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cs typeface="Arial"/>
                <a:sym typeface="Arial"/>
              </a:rPr>
              <a:t>(קליק)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4838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ראשית, בואו נחשוב מיהם מקורות המידע שלנו? </a:t>
            </a:r>
          </a:p>
          <a:p>
            <a:r>
              <a:rPr lang="he-IL" dirty="0"/>
              <a:t>ממי אנחנו אוספים את הנתונים? </a:t>
            </a:r>
          </a:p>
          <a:p>
            <a:r>
              <a:rPr lang="he-IL" dirty="0"/>
              <a:t>(קליק)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747626-C3F9-48C4-8FE5-E6C2B7FB8FDB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884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ישנם מספר מאפיינים ברורים של סביבת מציאות מדומה המבדילים אותה מהסביבה האמיתית. במציאות מדומה,</a:t>
            </a:r>
            <a:r>
              <a:rPr lang="en-US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האדם יכול להיות בכמה עולמות בו זמנית, למשל: בעולם המציאות המדומה ובעולם האמיתי, במספר עולמות וירטואליים </a:t>
            </a:r>
            <a:r>
              <a:rPr lang="he-IL" sz="12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וכו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', ויכול לנוע בין העולמות הללו מהר מאוד. לדוגמה, אנו יכולים לראות כאן אסטרונאוט של נאס"א שמשתמש בציוד </a:t>
            </a:r>
            <a:r>
              <a:rPr lang="he-IL" sz="12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הולולנס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של מיקרוסופט, ומציג על בימת טד שמשתמש באותו ציוד, מה שמאפשר לאסטרונאוט להיות באותו זמן בשלושה מקומות שונים: בחדר מעבר לרחוב, על בימת טד, ובמאדים, מאות מיליוני קילומטרים משם.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cs typeface="Arial"/>
                <a:sym typeface="Arial"/>
              </a:rPr>
              <a:t>(קליק)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179249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ישנם מספר מאפיינים ברורים של סביבת מציאות מדומה המבדילים אותה מהסביבה האמיתית. במציאות מדומה,</a:t>
            </a:r>
            <a:r>
              <a:rPr lang="en-US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האדם יכול להיות בכמה עולמות בו זמנית, למשל: בעולם המציאות המדומה ובעולם האמיתי, במספר עולמות וירטואליים </a:t>
            </a:r>
            <a:r>
              <a:rPr lang="he-IL" sz="12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וכו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', ויכול לנוע בין העולמות הללו מהר מאוד. לדוגמה, אנו יכולים לראות כאן אסטרונאוט של נאס"א שמשתמש בציוד </a:t>
            </a:r>
            <a:r>
              <a:rPr lang="he-IL" sz="12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הולולנס</a:t>
            </a: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של מיקרוסופט, ומציג על בימת טד שמשתמש באותו ציוד, מה שמאפשר לאסטרונאוט להיות באותו זמן בשלושה מקומות שונים: בחדר מעבר לרחוב, על בימת טד, ובמאדים, מאות מיליוני קילומטרים משם.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0" i="0" u="none" strike="noStrike" cap="none" dirty="0">
                <a:solidFill>
                  <a:srgbClr val="000000"/>
                </a:solidFill>
                <a:effectLst/>
                <a:latin typeface="Arial"/>
                <a:cs typeface="Arial"/>
                <a:sym typeface="Arial"/>
              </a:rPr>
              <a:t>(קליק)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6920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4838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8277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86206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20F198-53BC-49B8-9F96-8E7E69F66C79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94374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תזכורת, שדיברנו על שלושה שלבים בניתוח התפקיד, וכעת אנחנו בשלב הרביעי מתוך שישה.</a:t>
            </a:r>
          </a:p>
          <a:p>
            <a:r>
              <a:rPr lang="he-IL" dirty="0"/>
              <a:t>(קליק)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747626-C3F9-48C4-8FE5-E6C2B7FB8FDB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0435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שקופית כותרת" type="title">
  <p:cSld name="שקופית כותרת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0189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מקטע עליונה" type="secHead">
  <p:cSld name="כותרת מקטע עליונה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2813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שני תכנים" type="twoObj">
  <p:cSld name="שני תכנים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344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השוואה" type="twoTxTwoObj">
  <p:cSld name="השוואה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8992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בלבד" type="titleOnly">
  <p:cSld name="כותרת בלבד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9227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ריק" type="blank">
  <p:cSld name="ריק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99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תוכן עם כיתוב" type="objTx">
  <p:cSld name="תוכן עם כיתוב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8522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תמונה עם כיתוב" type="picTx">
  <p:cSld name="תמונה עם כיתוב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5739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וטקסט אנכי" type="vertTx">
  <p:cSld name="כותרת וטקסט אנכי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6265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אנכית וטקסט" type="vertTitleAndTx">
  <p:cSld name="כותרת אנכית וטקסט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9305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98227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jpeg"/><Relationship Id="rId3" Type="http://schemas.openxmlformats.org/officeDocument/2006/relationships/image" Target="../media/image5.png"/><Relationship Id="rId7" Type="http://schemas.openxmlformats.org/officeDocument/2006/relationships/image" Target="../media/image18.pn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Relationship Id="rId1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3"/>
          <p:cNvSpPr txBox="1"/>
          <p:nvPr/>
        </p:nvSpPr>
        <p:spPr>
          <a:xfrm>
            <a:off x="7232073" y="4015047"/>
            <a:ext cx="2560320" cy="781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oogle Shape;99;p14">
            <a:extLst>
              <a:ext uri="{FF2B5EF4-FFF2-40B4-BE49-F238E27FC236}">
                <a16:creationId xmlns:a16="http://schemas.microsoft.com/office/drawing/2014/main" id="{40ADFE5E-8ED9-E6A8-4460-3070B205461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0451" y="116540"/>
            <a:ext cx="1789045" cy="7343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01;p14">
            <a:extLst>
              <a:ext uri="{FF2B5EF4-FFF2-40B4-BE49-F238E27FC236}">
                <a16:creationId xmlns:a16="http://schemas.microsoft.com/office/drawing/2014/main" id="{D737F285-9A17-8BAD-5DD3-8630F50EFF9D}"/>
              </a:ext>
            </a:extLst>
          </p:cNvPr>
          <p:cNvSpPr txBox="1"/>
          <p:nvPr/>
        </p:nvSpPr>
        <p:spPr>
          <a:xfrm>
            <a:off x="1042621" y="1285387"/>
            <a:ext cx="950172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he-IL" sz="3600" b="1" kern="0" dirty="0">
                <a:solidFill>
                  <a:schemeClr val="bg1"/>
                </a:solidFill>
                <a:latin typeface="Calibri"/>
                <a:cs typeface="Calibri"/>
              </a:rPr>
              <a:t>הצלחה בהיערכות הנדסת מערכות למחזור חיים שלם</a:t>
            </a:r>
            <a:endParaRPr lang="he-IL" sz="3600" b="1" kern="0" dirty="0">
              <a:solidFill>
                <a:schemeClr val="bg1"/>
              </a:solidFill>
              <a:latin typeface="Calibri"/>
              <a:cs typeface="Calibri"/>
              <a:sym typeface="Calibri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3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עמי הראל, </a:t>
            </a:r>
            <a:r>
              <a:rPr lang="en-US" sz="3600" b="1" kern="0" dirty="0">
                <a:solidFill>
                  <a:schemeClr val="bg1"/>
                </a:solidFill>
                <a:latin typeface="Calibri"/>
                <a:cs typeface="Calibri"/>
              </a:rPr>
              <a:t>End To End Systems</a:t>
            </a:r>
            <a:endParaRPr lang="he-IL" sz="3600" b="1" kern="0" dirty="0">
              <a:solidFill>
                <a:schemeClr val="bg1"/>
              </a:solidFill>
              <a:latin typeface="Calibri"/>
              <a:cs typeface="Calibri"/>
              <a:sym typeface="Arial"/>
            </a:endParaRPr>
          </a:p>
        </p:txBody>
      </p:sp>
      <p:sp>
        <p:nvSpPr>
          <p:cNvPr id="4" name="Google Shape;102;p14">
            <a:extLst>
              <a:ext uri="{FF2B5EF4-FFF2-40B4-BE49-F238E27FC236}">
                <a16:creationId xmlns:a16="http://schemas.microsoft.com/office/drawing/2014/main" id="{1FE28580-70CC-CE74-54B6-751FF442EAAD}"/>
              </a:ext>
            </a:extLst>
          </p:cNvPr>
          <p:cNvSpPr txBox="1"/>
          <p:nvPr/>
        </p:nvSpPr>
        <p:spPr>
          <a:xfrm>
            <a:off x="1568823" y="2864223"/>
            <a:ext cx="8758517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he-IL" sz="3600" b="1" kern="0" dirty="0">
                <a:solidFill>
                  <a:schemeClr val="bg1"/>
                </a:solidFill>
                <a:latin typeface="Calibri"/>
                <a:cs typeface="Calibri"/>
              </a:rPr>
              <a:t>אימון המפעיל האנושי לתפקידו החדש בקווי הרכבה משולבי קובוטים: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he-IL" sz="3600" b="1" kern="0" dirty="0">
                <a:solidFill>
                  <a:schemeClr val="bg1"/>
                </a:solidFill>
                <a:latin typeface="Calibri"/>
                <a:cs typeface="Calibri"/>
              </a:rPr>
              <a:t>כיצד מציאות וירטואלית</a:t>
            </a:r>
            <a:r>
              <a:rPr lang="en-US" sz="3600" b="1" kern="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he-IL" sz="3600" b="1" kern="0" dirty="0">
                <a:solidFill>
                  <a:schemeClr val="bg1"/>
                </a:solidFill>
                <a:latin typeface="Calibri"/>
                <a:cs typeface="Calibri"/>
              </a:rPr>
              <a:t>יכולה לעזור?</a:t>
            </a:r>
            <a:r>
              <a:rPr lang="he-IL" sz="3600" b="1" kern="0" dirty="0">
                <a:solidFill>
                  <a:schemeClr val="bg1"/>
                </a:solidFill>
                <a:latin typeface="Calibri"/>
                <a:cs typeface="Calibri"/>
                <a:sym typeface="Calibri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he-IL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3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ד"ר נירית גביש, האקדמית להנדסה בראודה כרמיאל</a:t>
            </a:r>
            <a:endParaRPr kumimoji="0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4AF888-CE9B-3D4A-EA22-89B46760B7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44042"/>
          <a:stretch/>
        </p:blipFill>
        <p:spPr>
          <a:xfrm>
            <a:off x="9917280" y="179294"/>
            <a:ext cx="2151798" cy="993066"/>
          </a:xfrm>
          <a:prstGeom prst="rect">
            <a:avLst/>
          </a:prstGeom>
        </p:spPr>
      </p:pic>
      <p:pic>
        <p:nvPicPr>
          <p:cNvPr id="5" name="תמונה 4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7CC94269-C518-638F-B187-6207711BE0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59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E1E252EB-8BDF-FE75-F666-D1E70836C584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Traditional Assembly Tasks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manual assembly Archives - Arkite">
            <a:extLst>
              <a:ext uri="{FF2B5EF4-FFF2-40B4-BE49-F238E27FC236}">
                <a16:creationId xmlns:a16="http://schemas.microsoft.com/office/drawing/2014/main" id="{B1C815DB-22FA-84BA-E271-AB5AAB134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407" y="1552921"/>
            <a:ext cx="9065172" cy="50991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תמונה 4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F3019483-BE79-99CE-51E1-BCB0D2B677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62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E1E252EB-8BDF-FE75-F666-D1E70836C584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Cobots</a:t>
            </a:r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 Assembly Tasks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1" descr="A picture containing indoor, person, preparing, ceiling&#10;&#10;Description automatically generated">
            <a:extLst>
              <a:ext uri="{FF2B5EF4-FFF2-40B4-BE49-F238E27FC236}">
                <a16:creationId xmlns:a16="http://schemas.microsoft.com/office/drawing/2014/main" id="{A7B6828D-4D96-784B-34FB-6F80ABAB3B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407" y="1549781"/>
            <a:ext cx="7575331" cy="50553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תמונה 5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CDB54A72-6368-2FEC-4B8A-BFAB396BDB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32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>
            <a:extLst>
              <a:ext uri="{FF2B5EF4-FFF2-40B4-BE49-F238E27FC236}">
                <a16:creationId xmlns:a16="http://schemas.microsoft.com/office/drawing/2014/main" id="{285EDC44-1D6A-3757-C42D-4BE3551970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 flipH="1">
            <a:off x="-27709" y="-15587"/>
            <a:ext cx="12219708" cy="687358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4239BFE-3F77-A01A-EA1D-8C22ABFFF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תיבת טקסט 6">
            <a:extLst>
              <a:ext uri="{FF2B5EF4-FFF2-40B4-BE49-F238E27FC236}">
                <a16:creationId xmlns:a16="http://schemas.microsoft.com/office/drawing/2014/main" id="{B7DAB1B7-56C7-9419-3596-E80B77FDDFEB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Cognitive Flexibility</a:t>
            </a:r>
            <a:endParaRPr lang="he-IL" sz="4400" dirty="0">
              <a:solidFill>
                <a:srgbClr val="003F7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תיבת טקסט 43">
            <a:extLst>
              <a:ext uri="{FF2B5EF4-FFF2-40B4-BE49-F238E27FC236}">
                <a16:creationId xmlns:a16="http://schemas.microsoft.com/office/drawing/2014/main" id="{5DFF9100-5227-E337-6F47-C606B71A505B}"/>
              </a:ext>
            </a:extLst>
          </p:cNvPr>
          <p:cNvSpPr txBox="1"/>
          <p:nvPr/>
        </p:nvSpPr>
        <p:spPr>
          <a:xfrm>
            <a:off x="798653" y="2031811"/>
            <a:ext cx="10681043" cy="335906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human</a:t>
            </a: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ability to adapt cognitive processing strategies to face new and unexpected conditions in the environment </a:t>
            </a: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2400" dirty="0" err="1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Cañas</a:t>
            </a: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 al., 2003)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Efficient shifting between tasks (Cragg &amp; Chevalier, 2012)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Being sensitive to alternative possibilities (</a:t>
            </a:r>
            <a:r>
              <a:rPr lang="en-GB" sz="2400" dirty="0" err="1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Zmigrod</a:t>
            </a: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 al., 2019)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Discarding ineffective goals (</a:t>
            </a:r>
            <a:r>
              <a:rPr lang="en-GB" sz="2400" dirty="0" err="1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Zmigrod</a:t>
            </a: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 al., 2019)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Changing complex behaviours (</a:t>
            </a:r>
            <a:r>
              <a:rPr lang="en-GB" sz="2400" dirty="0" err="1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Canas</a:t>
            </a: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 al., 2006)</a:t>
            </a:r>
            <a:endParaRPr lang="he-IL" sz="2400" dirty="0">
              <a:solidFill>
                <a:srgbClr val="003F7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What Is Cognitive Flexibility? Its Importance And Examples - Number Dyslexia">
            <a:extLst>
              <a:ext uri="{FF2B5EF4-FFF2-40B4-BE49-F238E27FC236}">
                <a16:creationId xmlns:a16="http://schemas.microsoft.com/office/drawing/2014/main" id="{D38F41B2-4B74-3D6B-F298-65B66831E6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51"/>
          <a:stretch/>
        </p:blipFill>
        <p:spPr bwMode="auto">
          <a:xfrm>
            <a:off x="7556939" y="4646803"/>
            <a:ext cx="4477406" cy="189517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תמונה 5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A041E934-B0A8-E1F4-2522-F5A9289756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31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E1E252EB-8BDF-FE75-F666-D1E70836C584}"/>
              </a:ext>
            </a:extLst>
          </p:cNvPr>
          <p:cNvSpPr txBox="1"/>
          <p:nvPr/>
        </p:nvSpPr>
        <p:spPr>
          <a:xfrm>
            <a:off x="945931" y="472966"/>
            <a:ext cx="5150069" cy="48320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 it possible to acquire the cognitive flexibility needed for performing assembly tasks with a </a:t>
            </a:r>
            <a:r>
              <a:rPr lang="en-GB" sz="4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cobot</a:t>
            </a:r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through training that uses virtual worlds?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2" descr="Man In Virtual Reality Glasses Flying Among Clouds Stock Image - Image of  indoors, blue: 72563929">
            <a:extLst>
              <a:ext uri="{FF2B5EF4-FFF2-40B4-BE49-F238E27FC236}">
                <a16:creationId xmlns:a16="http://schemas.microsoft.com/office/drawing/2014/main" id="{AF70B2B4-32F8-5074-813B-62B22DAE9E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23"/>
          <a:stretch/>
        </p:blipFill>
        <p:spPr bwMode="auto">
          <a:xfrm>
            <a:off x="6096000" y="949666"/>
            <a:ext cx="5904891" cy="38786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CC533330-9568-E6E1-14A1-079442E517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68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pic>
        <p:nvPicPr>
          <p:cNvPr id="6" name="תמונה 5">
            <a:extLst>
              <a:ext uri="{FF2B5EF4-FFF2-40B4-BE49-F238E27FC236}">
                <a16:creationId xmlns:a16="http://schemas.microsoft.com/office/drawing/2014/main" id="{18BA2D22-E1B4-2021-558A-F5D719969B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43" t="22652" r="13141" b="31757"/>
          <a:stretch/>
        </p:blipFill>
        <p:spPr>
          <a:xfrm>
            <a:off x="945931" y="1350556"/>
            <a:ext cx="10523258" cy="52893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613D8AC0-6127-192D-5EAC-C85F065D60E2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Being in Several Virtual Worlds Simultaneously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תמונה 4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7AFE5167-D2EE-C76B-32B6-EDE8CE8085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01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E1E252EB-8BDF-FE75-F666-D1E70836C584}"/>
              </a:ext>
            </a:extLst>
          </p:cNvPr>
          <p:cNvSpPr txBox="1"/>
          <p:nvPr/>
        </p:nvSpPr>
        <p:spPr>
          <a:xfrm>
            <a:off x="945931" y="472966"/>
            <a:ext cx="10794124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Hypothesis</a:t>
            </a:r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Assembly task training by performing the task </a:t>
            </a:r>
            <a:r>
              <a:rPr lang="en-GB" sz="44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simultaneously in several virtual worlds </a:t>
            </a:r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will </a:t>
            </a:r>
            <a:r>
              <a:rPr lang="en-GB" sz="4400" dirty="0">
                <a:solidFill>
                  <a:srgbClr val="FF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</a:t>
            </a:r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en-GB" sz="44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operator’s cognitive flexibility </a:t>
            </a:r>
            <a:r>
              <a:rPr lang="en-GB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when executing the assembly task afterwards in the real world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104" name="Picture 8" descr="Creative mind concept stock image. Image of education - 85126393">
            <a:extLst>
              <a:ext uri="{FF2B5EF4-FFF2-40B4-BE49-F238E27FC236}">
                <a16:creationId xmlns:a16="http://schemas.microsoft.com/office/drawing/2014/main" id="{286AAD0D-B20F-C5D6-66E3-7661278677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3"/>
          <a:stretch/>
        </p:blipFill>
        <p:spPr bwMode="auto">
          <a:xfrm>
            <a:off x="5078700" y="4136788"/>
            <a:ext cx="3355966" cy="25688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תמונה 4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EED289C6-65E5-CBAC-DD0D-EF90905EF3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34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613D8AC0-6127-192D-5EAC-C85F065D60E2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Assembled Model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13A1A399-B233-B32F-677A-2987402F3B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29" t="23739" r="30273" b="2794"/>
          <a:stretch/>
        </p:blipFill>
        <p:spPr bwMode="auto">
          <a:xfrm>
            <a:off x="3798613" y="1397877"/>
            <a:ext cx="5088761" cy="5249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תמונה 7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B75C184D-3631-CF4F-09B0-082A13E94B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762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613D8AC0-6127-192D-5EAC-C85F065D60E2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Task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6925D350-EC69-4816-ED6A-D3A662F20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grpSp>
        <p:nvGrpSpPr>
          <p:cNvPr id="6" name="קבוצה 5">
            <a:extLst>
              <a:ext uri="{FF2B5EF4-FFF2-40B4-BE49-F238E27FC236}">
                <a16:creationId xmlns:a16="http://schemas.microsoft.com/office/drawing/2014/main" id="{B6C17486-C961-33CD-64D9-A4504C5E9A78}"/>
              </a:ext>
            </a:extLst>
          </p:cNvPr>
          <p:cNvGrpSpPr/>
          <p:nvPr/>
        </p:nvGrpSpPr>
        <p:grpSpPr>
          <a:xfrm>
            <a:off x="945931" y="1621155"/>
            <a:ext cx="10298145" cy="4763879"/>
            <a:chOff x="0" y="0"/>
            <a:chExt cx="6852285" cy="3232785"/>
          </a:xfrm>
        </p:grpSpPr>
        <p:pic>
          <p:nvPicPr>
            <p:cNvPr id="7" name="תמונה 6">
              <a:extLst>
                <a:ext uri="{FF2B5EF4-FFF2-40B4-BE49-F238E27FC236}">
                  <a16:creationId xmlns:a16="http://schemas.microsoft.com/office/drawing/2014/main" id="{2D193BAD-24EF-BAB4-3AA1-F304292FA9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2285" cy="3232785"/>
            </a:xfrm>
            <a:prstGeom prst="rect">
              <a:avLst/>
            </a:prstGeom>
          </p:spPr>
        </p:pic>
        <p:sp>
          <p:nvSpPr>
            <p:cNvPr id="8" name="בועת דיבור: מלבן 7">
              <a:extLst>
                <a:ext uri="{FF2B5EF4-FFF2-40B4-BE49-F238E27FC236}">
                  <a16:creationId xmlns:a16="http://schemas.microsoft.com/office/drawing/2014/main" id="{F7DF45EE-48E4-27D2-0246-CE8F6C7913A5}"/>
                </a:ext>
              </a:extLst>
            </p:cNvPr>
            <p:cNvSpPr/>
            <p:nvPr/>
          </p:nvSpPr>
          <p:spPr>
            <a:xfrm>
              <a:off x="4629174" y="70758"/>
              <a:ext cx="1269705" cy="433320"/>
            </a:xfrm>
            <a:prstGeom prst="wedgeRectCallout">
              <a:avLst>
                <a:gd name="adj1" fmla="val 77312"/>
                <a:gd name="adj2" fmla="val -3840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R</a:t>
              </a:r>
              <a:r>
                <a:rPr lang="en-US" sz="2400" b="1" dirty="0" err="1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otating</a:t>
              </a:r>
              <a:r>
                <a:rPr lang="en-US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the model</a:t>
              </a:r>
              <a:endPara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9" name="בועת דיבור: מלבן 8">
              <a:extLst>
                <a:ext uri="{FF2B5EF4-FFF2-40B4-BE49-F238E27FC236}">
                  <a16:creationId xmlns:a16="http://schemas.microsoft.com/office/drawing/2014/main" id="{B01AAA25-C2B0-0D80-6875-FEED0CE49C73}"/>
                </a:ext>
              </a:extLst>
            </p:cNvPr>
            <p:cNvSpPr/>
            <p:nvPr/>
          </p:nvSpPr>
          <p:spPr>
            <a:xfrm>
              <a:off x="5003595" y="2046516"/>
              <a:ext cx="1189199" cy="545715"/>
            </a:xfrm>
            <a:prstGeom prst="wedgeRectCallout">
              <a:avLst>
                <a:gd name="adj1" fmla="val -140703"/>
                <a:gd name="adj2" fmla="val -74911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Assembly surface</a:t>
              </a:r>
              <a:endPara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10" name="בועת דיבור: מלבן 9">
              <a:extLst>
                <a:ext uri="{FF2B5EF4-FFF2-40B4-BE49-F238E27FC236}">
                  <a16:creationId xmlns:a16="http://schemas.microsoft.com/office/drawing/2014/main" id="{DF189F87-4D36-B8E7-5920-98C6EB7A35ED}"/>
                </a:ext>
              </a:extLst>
            </p:cNvPr>
            <p:cNvSpPr/>
            <p:nvPr/>
          </p:nvSpPr>
          <p:spPr>
            <a:xfrm>
              <a:off x="299357" y="2413908"/>
              <a:ext cx="1566576" cy="545715"/>
            </a:xfrm>
            <a:prstGeom prst="wedgeRectCallout">
              <a:avLst>
                <a:gd name="adj1" fmla="val 61052"/>
                <a:gd name="adj2" fmla="val -11709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Parts to use for assembly</a:t>
              </a:r>
              <a:endPara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11" name="בועת דיבור: מלבן 10">
              <a:extLst>
                <a:ext uri="{FF2B5EF4-FFF2-40B4-BE49-F238E27FC236}">
                  <a16:creationId xmlns:a16="http://schemas.microsoft.com/office/drawing/2014/main" id="{8289EE60-EC6F-1F32-0129-DA560ED3E71A}"/>
                </a:ext>
              </a:extLst>
            </p:cNvPr>
            <p:cNvSpPr/>
            <p:nvPr/>
          </p:nvSpPr>
          <p:spPr>
            <a:xfrm>
              <a:off x="1027840" y="45833"/>
              <a:ext cx="2040972" cy="527902"/>
            </a:xfrm>
            <a:prstGeom prst="wedgeRectCallout">
              <a:avLst>
                <a:gd name="adj1" fmla="val -79969"/>
                <a:gd name="adj2" fmla="val -3850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Rotating the selected part </a:t>
              </a:r>
              <a:endPara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12" name="בועת דיבור: מלבן 11">
              <a:extLst>
                <a:ext uri="{FF2B5EF4-FFF2-40B4-BE49-F238E27FC236}">
                  <a16:creationId xmlns:a16="http://schemas.microsoft.com/office/drawing/2014/main" id="{A108F346-FAEA-EBA7-E530-762141F9C165}"/>
                </a:ext>
              </a:extLst>
            </p:cNvPr>
            <p:cNvSpPr/>
            <p:nvPr/>
          </p:nvSpPr>
          <p:spPr>
            <a:xfrm>
              <a:off x="864824" y="664420"/>
              <a:ext cx="3441834" cy="232519"/>
            </a:xfrm>
            <a:prstGeom prst="wedgeRectCallout">
              <a:avLst>
                <a:gd name="adj1" fmla="val -66399"/>
                <a:gd name="adj2" fmla="val -11806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Colour to choose for the selected part</a:t>
              </a:r>
              <a:r>
                <a:rPr lang="en-GB" sz="1200" b="1" dirty="0">
                  <a:effectLst/>
                  <a:latin typeface="David" panose="020E0502060401010101" pitchFamily="34" charset="-79"/>
                  <a:ea typeface="Times New Roman" panose="02020603050405020304" pitchFamily="18" charset="0"/>
                </a:rPr>
                <a:t> 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" name="בועת דיבור: מלבן 12">
              <a:extLst>
                <a:ext uri="{FF2B5EF4-FFF2-40B4-BE49-F238E27FC236}">
                  <a16:creationId xmlns:a16="http://schemas.microsoft.com/office/drawing/2014/main" id="{1179505C-45A6-3603-D792-34F5345104BF}"/>
                </a:ext>
              </a:extLst>
            </p:cNvPr>
            <p:cNvSpPr/>
            <p:nvPr/>
          </p:nvSpPr>
          <p:spPr>
            <a:xfrm>
              <a:off x="166368" y="1096183"/>
              <a:ext cx="1912572" cy="795277"/>
            </a:xfrm>
            <a:prstGeom prst="wedgeRectCallout">
              <a:avLst>
                <a:gd name="adj1" fmla="val -42534"/>
                <a:gd name="adj2" fmla="val -9670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C</a:t>
              </a:r>
              <a:r>
                <a:rPr lang="en-US" sz="2400" b="1" dirty="0" err="1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onnecting</a:t>
              </a:r>
              <a:r>
                <a:rPr lang="en-US" sz="24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 a new part to the model and disconnecting it</a:t>
              </a:r>
              <a:endPara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</p:grpSp>
      <p:sp>
        <p:nvSpPr>
          <p:cNvPr id="14" name="Rectangle 16">
            <a:extLst>
              <a:ext uri="{FF2B5EF4-FFF2-40B4-BE49-F238E27FC236}">
                <a16:creationId xmlns:a16="http://schemas.microsoft.com/office/drawing/2014/main" id="{9421909F-9534-D638-5045-DBB0644A2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he-IL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he-I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Figure 1. The screen layout </a:t>
            </a:r>
            <a:endParaRPr kumimoji="0" lang="en-US" altLang="he-IL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he-I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6" name="תמונה 15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85224489-8041-15ED-9DE3-2D47B330D5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296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grpSp>
        <p:nvGrpSpPr>
          <p:cNvPr id="19" name="קבוצה 18">
            <a:extLst>
              <a:ext uri="{FF2B5EF4-FFF2-40B4-BE49-F238E27FC236}">
                <a16:creationId xmlns:a16="http://schemas.microsoft.com/office/drawing/2014/main" id="{F4F9A876-E156-434F-7049-AC4D684836F7}"/>
              </a:ext>
            </a:extLst>
          </p:cNvPr>
          <p:cNvGrpSpPr/>
          <p:nvPr/>
        </p:nvGrpSpPr>
        <p:grpSpPr>
          <a:xfrm>
            <a:off x="1398115" y="1972847"/>
            <a:ext cx="5368679" cy="913356"/>
            <a:chOff x="324291" y="4973392"/>
            <a:chExt cx="9437999" cy="1539643"/>
          </a:xfrm>
          <a:solidFill>
            <a:srgbClr val="FFCA18"/>
          </a:solidFill>
        </p:grpSpPr>
        <p:pic>
          <p:nvPicPr>
            <p:cNvPr id="21" name="תמונה 20">
              <a:extLst>
                <a:ext uri="{FF2B5EF4-FFF2-40B4-BE49-F238E27FC236}">
                  <a16:creationId xmlns:a16="http://schemas.microsoft.com/office/drawing/2014/main" id="{B13C1426-8C1C-9250-01B5-50E9CB20E93C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0682" y="5004429"/>
              <a:ext cx="2221608" cy="1447482"/>
            </a:xfrm>
            <a:prstGeom prst="rect">
              <a:avLst/>
            </a:prstGeom>
            <a:grpFill/>
          </p:spPr>
        </p:pic>
        <p:pic>
          <p:nvPicPr>
            <p:cNvPr id="22" name="תמונה 21">
              <a:extLst>
                <a:ext uri="{FF2B5EF4-FFF2-40B4-BE49-F238E27FC236}">
                  <a16:creationId xmlns:a16="http://schemas.microsoft.com/office/drawing/2014/main" id="{DD5BE63A-2256-2B6C-4EE4-0EFADACC6967}"/>
                </a:ext>
              </a:extLst>
            </p:cNvPr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111"/>
            <a:stretch/>
          </p:blipFill>
          <p:spPr bwMode="auto">
            <a:xfrm>
              <a:off x="5279460" y="4992217"/>
              <a:ext cx="1865227" cy="1392478"/>
            </a:xfrm>
            <a:prstGeom prst="rect">
              <a:avLst/>
            </a:prstGeom>
            <a:grp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3" name="תמונה 22">
              <a:extLst>
                <a:ext uri="{FF2B5EF4-FFF2-40B4-BE49-F238E27FC236}">
                  <a16:creationId xmlns:a16="http://schemas.microsoft.com/office/drawing/2014/main" id="{7BBB17E8-2935-5423-79FE-70A3899BDD4C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0680" y="5004429"/>
              <a:ext cx="2067926" cy="1447482"/>
            </a:xfrm>
            <a:prstGeom prst="rect">
              <a:avLst/>
            </a:prstGeom>
            <a:grpFill/>
          </p:spPr>
        </p:pic>
        <p:pic>
          <p:nvPicPr>
            <p:cNvPr id="24" name="תמונה 23">
              <a:extLst>
                <a:ext uri="{FF2B5EF4-FFF2-40B4-BE49-F238E27FC236}">
                  <a16:creationId xmlns:a16="http://schemas.microsoft.com/office/drawing/2014/main" id="{5BFF6066-017B-21FB-6111-95806C51863F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291" y="4973392"/>
              <a:ext cx="2214889" cy="1539643"/>
            </a:xfrm>
            <a:prstGeom prst="rect">
              <a:avLst/>
            </a:prstGeom>
            <a:grpFill/>
          </p:spPr>
        </p:pic>
      </p:grpSp>
      <p:sp>
        <p:nvSpPr>
          <p:cNvPr id="25" name="תיבת טקסט 24">
            <a:extLst>
              <a:ext uri="{FF2B5EF4-FFF2-40B4-BE49-F238E27FC236}">
                <a16:creationId xmlns:a16="http://schemas.microsoft.com/office/drawing/2014/main" id="{DC7D0919-4536-5C10-3093-A3188EE02BAF}"/>
              </a:ext>
            </a:extLst>
          </p:cNvPr>
          <p:cNvSpPr txBox="1"/>
          <p:nvPr/>
        </p:nvSpPr>
        <p:spPr>
          <a:xfrm>
            <a:off x="893037" y="3088817"/>
            <a:ext cx="1727791" cy="461665"/>
          </a:xfrm>
          <a:prstGeom prst="rect">
            <a:avLst/>
          </a:prstGeom>
          <a:solidFill>
            <a:srgbClr val="FFCA18"/>
          </a:solidFill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2 Worlds</a:t>
            </a:r>
            <a:endParaRPr lang="he-IL" sz="2400" b="1" dirty="0">
              <a:solidFill>
                <a:srgbClr val="C00000"/>
              </a:solidFill>
            </a:endParaRPr>
          </a:p>
        </p:txBody>
      </p:sp>
      <p:grpSp>
        <p:nvGrpSpPr>
          <p:cNvPr id="26" name="קבוצה 25">
            <a:extLst>
              <a:ext uri="{FF2B5EF4-FFF2-40B4-BE49-F238E27FC236}">
                <a16:creationId xmlns:a16="http://schemas.microsoft.com/office/drawing/2014/main" id="{EF90C025-D768-47B9-8832-E3339EE07D2B}"/>
              </a:ext>
            </a:extLst>
          </p:cNvPr>
          <p:cNvGrpSpPr/>
          <p:nvPr/>
        </p:nvGrpSpPr>
        <p:grpSpPr>
          <a:xfrm>
            <a:off x="1426932" y="3650929"/>
            <a:ext cx="3081914" cy="948903"/>
            <a:chOff x="0" y="0"/>
            <a:chExt cx="7078133" cy="2437553"/>
          </a:xfrm>
          <a:solidFill>
            <a:srgbClr val="FFCA18"/>
          </a:solidFill>
        </p:grpSpPr>
        <p:pic>
          <p:nvPicPr>
            <p:cNvPr id="27" name="תמונה 26">
              <a:extLst>
                <a:ext uri="{FF2B5EF4-FFF2-40B4-BE49-F238E27FC236}">
                  <a16:creationId xmlns:a16="http://schemas.microsoft.com/office/drawing/2014/main" id="{96C3E7B6-37B8-42BD-7960-263EE8370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3429000" cy="2435225"/>
            </a:xfrm>
            <a:prstGeom prst="rect">
              <a:avLst/>
            </a:prstGeom>
            <a:grpFill/>
          </p:spPr>
        </p:pic>
        <p:pic>
          <p:nvPicPr>
            <p:cNvPr id="28" name="תמונה 27">
              <a:extLst>
                <a:ext uri="{FF2B5EF4-FFF2-40B4-BE49-F238E27FC236}">
                  <a16:creationId xmlns:a16="http://schemas.microsoft.com/office/drawing/2014/main" id="{28875AC8-AD46-5B2D-3699-01CA616C9AA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133" y="16933"/>
              <a:ext cx="3429000" cy="2420620"/>
            </a:xfrm>
            <a:prstGeom prst="rect">
              <a:avLst/>
            </a:prstGeom>
            <a:grpFill/>
          </p:spPr>
        </p:pic>
      </p:grpSp>
      <p:pic>
        <p:nvPicPr>
          <p:cNvPr id="30" name="תמונה 29">
            <a:extLst>
              <a:ext uri="{FF2B5EF4-FFF2-40B4-BE49-F238E27FC236}">
                <a16:creationId xmlns:a16="http://schemas.microsoft.com/office/drawing/2014/main" id="{323A7F1A-2EFB-91CE-44B7-246D2B17BFD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049" y="5355279"/>
            <a:ext cx="1535622" cy="948526"/>
          </a:xfrm>
          <a:prstGeom prst="rect">
            <a:avLst/>
          </a:prstGeom>
          <a:solidFill>
            <a:srgbClr val="FFCA18"/>
          </a:solidFill>
        </p:spPr>
      </p:pic>
      <p:sp>
        <p:nvSpPr>
          <p:cNvPr id="31" name="תיבת טקסט 30">
            <a:extLst>
              <a:ext uri="{FF2B5EF4-FFF2-40B4-BE49-F238E27FC236}">
                <a16:creationId xmlns:a16="http://schemas.microsoft.com/office/drawing/2014/main" id="{D3EE78BC-1095-5CBB-BB92-ABCDFC4CEBD7}"/>
              </a:ext>
            </a:extLst>
          </p:cNvPr>
          <p:cNvSpPr txBox="1"/>
          <p:nvPr/>
        </p:nvSpPr>
        <p:spPr>
          <a:xfrm>
            <a:off x="8376107" y="4748306"/>
            <a:ext cx="3082299" cy="1200329"/>
          </a:xfrm>
          <a:prstGeom prst="rect">
            <a:avLst/>
          </a:prstGeom>
          <a:solidFill>
            <a:srgbClr val="FFCA18"/>
          </a:solidFill>
          <a:ln w="19050">
            <a:solidFill>
              <a:schemeClr val="accent1"/>
            </a:solidFill>
          </a:ln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Transfer Phase: stages 45-55, 5-16, 61-71, and 24-34</a:t>
            </a:r>
            <a:endParaRPr lang="he-IL" sz="2400" b="1" dirty="0">
              <a:solidFill>
                <a:srgbClr val="0070C0"/>
              </a:solidFill>
            </a:endParaRPr>
          </a:p>
        </p:txBody>
      </p:sp>
      <p:sp>
        <p:nvSpPr>
          <p:cNvPr id="32" name="תיבת טקסט 31">
            <a:extLst>
              <a:ext uri="{FF2B5EF4-FFF2-40B4-BE49-F238E27FC236}">
                <a16:creationId xmlns:a16="http://schemas.microsoft.com/office/drawing/2014/main" id="{9B2561B4-EE0B-C0D2-5752-4D864601B875}"/>
              </a:ext>
            </a:extLst>
          </p:cNvPr>
          <p:cNvSpPr txBox="1"/>
          <p:nvPr/>
        </p:nvSpPr>
        <p:spPr>
          <a:xfrm>
            <a:off x="893037" y="1399633"/>
            <a:ext cx="1727791" cy="461665"/>
          </a:xfrm>
          <a:prstGeom prst="rect">
            <a:avLst/>
          </a:prstGeom>
          <a:solidFill>
            <a:srgbClr val="FFCA18"/>
          </a:solidFill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9 Worlds</a:t>
            </a:r>
            <a:endParaRPr lang="he-IL" sz="2400" b="1" dirty="0">
              <a:solidFill>
                <a:srgbClr val="C00000"/>
              </a:solidFill>
            </a:endParaRPr>
          </a:p>
        </p:txBody>
      </p:sp>
      <p:pic>
        <p:nvPicPr>
          <p:cNvPr id="17" name="תמונה 16">
            <a:extLst>
              <a:ext uri="{FF2B5EF4-FFF2-40B4-BE49-F238E27FC236}">
                <a16:creationId xmlns:a16="http://schemas.microsoft.com/office/drawing/2014/main" id="{6BBE633C-EFAC-9BB1-A62B-AE0E9603ED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758" y="1972847"/>
            <a:ext cx="1263731" cy="948151"/>
          </a:xfrm>
          <a:prstGeom prst="rect">
            <a:avLst/>
          </a:prstGeom>
          <a:noFill/>
        </p:spPr>
      </p:pic>
      <p:sp>
        <p:nvSpPr>
          <p:cNvPr id="18" name="תיבת טקסט 17">
            <a:extLst>
              <a:ext uri="{FF2B5EF4-FFF2-40B4-BE49-F238E27FC236}">
                <a16:creationId xmlns:a16="http://schemas.microsoft.com/office/drawing/2014/main" id="{264DAB6C-5BAF-36D2-9E35-A54659488AA8}"/>
              </a:ext>
            </a:extLst>
          </p:cNvPr>
          <p:cNvSpPr txBox="1"/>
          <p:nvPr/>
        </p:nvSpPr>
        <p:spPr>
          <a:xfrm>
            <a:off x="893037" y="4778002"/>
            <a:ext cx="1727791" cy="461665"/>
          </a:xfrm>
          <a:prstGeom prst="rect">
            <a:avLst/>
          </a:prstGeom>
          <a:solidFill>
            <a:srgbClr val="FFCA18"/>
          </a:solidFill>
        </p:spPr>
        <p:txBody>
          <a:bodyPr wrap="square" rtlCol="1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1 World</a:t>
            </a:r>
            <a:endParaRPr lang="he-IL" sz="2400" b="1" dirty="0">
              <a:solidFill>
                <a:srgbClr val="C00000"/>
              </a:solidFill>
            </a:endParaRPr>
          </a:p>
        </p:txBody>
      </p:sp>
      <p:pic>
        <p:nvPicPr>
          <p:cNvPr id="34" name="תמונה 33">
            <a:extLst>
              <a:ext uri="{FF2B5EF4-FFF2-40B4-BE49-F238E27FC236}">
                <a16:creationId xmlns:a16="http://schemas.microsoft.com/office/drawing/2014/main" id="{4ADFA06A-B269-A343-47CC-870CD50D581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365" y="2012742"/>
            <a:ext cx="1263731" cy="908256"/>
          </a:xfrm>
          <a:prstGeom prst="rect">
            <a:avLst/>
          </a:prstGeom>
          <a:noFill/>
        </p:spPr>
      </p:pic>
      <p:pic>
        <p:nvPicPr>
          <p:cNvPr id="35" name="תמונה 34">
            <a:extLst>
              <a:ext uri="{FF2B5EF4-FFF2-40B4-BE49-F238E27FC236}">
                <a16:creationId xmlns:a16="http://schemas.microsoft.com/office/drawing/2014/main" id="{5A742198-1273-896D-6749-FA19DBE38C7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2418" y="1972846"/>
            <a:ext cx="1128821" cy="896712"/>
          </a:xfrm>
          <a:prstGeom prst="rect">
            <a:avLst/>
          </a:prstGeom>
          <a:noFill/>
        </p:spPr>
      </p:pic>
      <p:pic>
        <p:nvPicPr>
          <p:cNvPr id="36" name="תמונה 35">
            <a:extLst>
              <a:ext uri="{FF2B5EF4-FFF2-40B4-BE49-F238E27FC236}">
                <a16:creationId xmlns:a16="http://schemas.microsoft.com/office/drawing/2014/main" id="{15290858-262A-291A-1AFA-CD34F30FFDC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7451" y="2027245"/>
            <a:ext cx="942471" cy="858958"/>
          </a:xfrm>
          <a:prstGeom prst="rect">
            <a:avLst/>
          </a:prstGeom>
          <a:noFill/>
        </p:spPr>
      </p:pic>
      <p:pic>
        <p:nvPicPr>
          <p:cNvPr id="37" name="תמונה 36">
            <a:extLst>
              <a:ext uri="{FF2B5EF4-FFF2-40B4-BE49-F238E27FC236}">
                <a16:creationId xmlns:a16="http://schemas.microsoft.com/office/drawing/2014/main" id="{B238239E-4955-964C-C4E9-E810802646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0972" y="2020042"/>
            <a:ext cx="1094964" cy="908257"/>
          </a:xfrm>
          <a:prstGeom prst="rect">
            <a:avLst/>
          </a:prstGeom>
          <a:noFill/>
        </p:spPr>
      </p:pic>
      <p:sp>
        <p:nvSpPr>
          <p:cNvPr id="3" name="תיבת טקסט 6">
            <a:extLst>
              <a:ext uri="{FF2B5EF4-FFF2-40B4-BE49-F238E27FC236}">
                <a16:creationId xmlns:a16="http://schemas.microsoft.com/office/drawing/2014/main" id="{F2A07201-0158-1561-9046-1D658ED3665D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תמונה 15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6CADD6C4-2994-AFEB-A90E-1EFBB6C8BCF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391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sp>
        <p:nvSpPr>
          <p:cNvPr id="4" name="תיבת טקסט 6">
            <a:extLst>
              <a:ext uri="{FF2B5EF4-FFF2-40B4-BE49-F238E27FC236}">
                <a16:creationId xmlns:a16="http://schemas.microsoft.com/office/drawing/2014/main" id="{212646A8-F813-514E-91C4-EBEC5ECCC1C9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Training Time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7D770978-E995-FFBF-96B1-1737032B3A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2179" y="1548651"/>
            <a:ext cx="7607992" cy="5173435"/>
          </a:xfrm>
          <a:prstGeom prst="rect">
            <a:avLst/>
          </a:prstGeom>
          <a:solidFill>
            <a:srgbClr val="FFCA18"/>
          </a:solidFill>
        </p:spPr>
      </p:pic>
      <p:pic>
        <p:nvPicPr>
          <p:cNvPr id="10" name="תמונה 9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545DDDCB-0B6D-B568-C76A-42C611F19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227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27709" y="-15587"/>
            <a:ext cx="12509998" cy="7036873"/>
          </a:xfrm>
          <a:prstGeom prst="rect">
            <a:avLst/>
          </a:prstGeom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96A46D13-CC3A-6167-662D-50D653D6A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2179" y="1509247"/>
            <a:ext cx="7741628" cy="5262977"/>
          </a:xfrm>
          <a:prstGeom prst="rect">
            <a:avLst/>
          </a:prstGeom>
          <a:solidFill>
            <a:srgbClr val="FFCA18"/>
          </a:solidFill>
        </p:spPr>
      </p:pic>
      <p:sp>
        <p:nvSpPr>
          <p:cNvPr id="4" name="תיבת טקסט 6">
            <a:extLst>
              <a:ext uri="{FF2B5EF4-FFF2-40B4-BE49-F238E27FC236}">
                <a16:creationId xmlns:a16="http://schemas.microsoft.com/office/drawing/2014/main" id="{212646A8-F813-514E-91C4-EBEC5ECCC1C9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Transfer - Switching Time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תמונה 5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EB44CE3C-C69F-A4B6-321B-102A28E290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56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0E2D89-9054-A84C-BB16-32F3C422BE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509998" cy="7036873"/>
          </a:xfrm>
          <a:prstGeom prst="rect">
            <a:avLst/>
          </a:prstGeom>
        </p:spPr>
      </p:pic>
      <p:sp>
        <p:nvSpPr>
          <p:cNvPr id="4" name="תיבת טקסט 6">
            <a:extLst>
              <a:ext uri="{FF2B5EF4-FFF2-40B4-BE49-F238E27FC236}">
                <a16:creationId xmlns:a16="http://schemas.microsoft.com/office/drawing/2014/main" id="{212646A8-F813-514E-91C4-EBEC5ECCC1C9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Transfer - Switching Errors</a:t>
            </a:r>
            <a:endParaRPr lang="he-IL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30EEB924-E2BF-6120-50B3-0644A406B0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628" y="1509247"/>
            <a:ext cx="7742515" cy="5262977"/>
          </a:xfrm>
          <a:prstGeom prst="rect">
            <a:avLst/>
          </a:prstGeom>
          <a:solidFill>
            <a:srgbClr val="FFCA18"/>
          </a:solidFill>
        </p:spPr>
      </p:pic>
      <p:pic>
        <p:nvPicPr>
          <p:cNvPr id="7" name="תמונה 6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873A586C-AA52-F24C-F5CE-EABFFA84EC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432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>
            <a:extLst>
              <a:ext uri="{FF2B5EF4-FFF2-40B4-BE49-F238E27FC236}">
                <a16:creationId xmlns:a16="http://schemas.microsoft.com/office/drawing/2014/main" id="{285EDC44-1D6A-3757-C42D-4BE3551970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 flipH="1">
            <a:off x="-27709" y="-15587"/>
            <a:ext cx="12219708" cy="687358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4239BFE-3F77-A01A-EA1D-8C22ABFFF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תיבת טקסט 6">
            <a:extLst>
              <a:ext uri="{FF2B5EF4-FFF2-40B4-BE49-F238E27FC236}">
                <a16:creationId xmlns:a16="http://schemas.microsoft.com/office/drawing/2014/main" id="{B7DAB1B7-56C7-9419-3596-E80B77FDDFEB}"/>
              </a:ext>
            </a:extLst>
          </p:cNvPr>
          <p:cNvSpPr txBox="1"/>
          <p:nvPr/>
        </p:nvSpPr>
        <p:spPr>
          <a:xfrm>
            <a:off x="945931" y="472966"/>
            <a:ext cx="1079412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Conclusions</a:t>
            </a:r>
            <a:endParaRPr lang="he-IL" sz="4400" dirty="0">
              <a:solidFill>
                <a:srgbClr val="003F7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תיבת טקסט 43">
            <a:extLst>
              <a:ext uri="{FF2B5EF4-FFF2-40B4-BE49-F238E27FC236}">
                <a16:creationId xmlns:a16="http://schemas.microsoft.com/office/drawing/2014/main" id="{5DFF9100-5227-E337-6F47-C606B71A505B}"/>
              </a:ext>
            </a:extLst>
          </p:cNvPr>
          <p:cNvSpPr txBox="1"/>
          <p:nvPr/>
        </p:nvSpPr>
        <p:spPr>
          <a:xfrm>
            <a:off x="798654" y="2031811"/>
            <a:ext cx="7210230" cy="391305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Being in </a:t>
            </a:r>
            <a:r>
              <a:rPr lang="en-US" sz="2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two virtual worlds </a:t>
            </a: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improves both </a:t>
            </a:r>
            <a:r>
              <a:rPr lang="en-US" sz="2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cognitive flexibility</a:t>
            </a: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subjective feeling of competence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Being in </a:t>
            </a:r>
            <a:r>
              <a:rPr lang="en-US" sz="2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nine virtual worlds </a:t>
            </a: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was </a:t>
            </a:r>
            <a:r>
              <a:rPr lang="en-US" sz="2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very tedious </a:t>
            </a:r>
            <a:r>
              <a:rPr lang="en-US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40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 not improve cognitive flexibility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3F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starting points in studying the whole range of effects of the various characteristics of virtual environments on human perceptions and behaviour </a:t>
            </a:r>
            <a:endParaRPr lang="he-IL" sz="2400" dirty="0">
              <a:solidFill>
                <a:srgbClr val="003F7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תמונה 5" descr="תמונה שמכילה טקסט, אוסף תמונות&#10;&#10;התיאור נוצר באופן אוטומטי">
            <a:extLst>
              <a:ext uri="{FF2B5EF4-FFF2-40B4-BE49-F238E27FC236}">
                <a16:creationId xmlns:a16="http://schemas.microsoft.com/office/drawing/2014/main" id="{4FED53C2-1F58-0B1A-FF8D-D77C3D463E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29" y="5654566"/>
            <a:ext cx="1245741" cy="921436"/>
          </a:xfrm>
          <a:prstGeom prst="rect">
            <a:avLst/>
          </a:prstGeom>
        </p:spPr>
      </p:pic>
      <p:pic>
        <p:nvPicPr>
          <p:cNvPr id="3074" name="Picture 2" descr="12 Ways To Draw Conclusions From Information">
            <a:extLst>
              <a:ext uri="{FF2B5EF4-FFF2-40B4-BE49-F238E27FC236}">
                <a16:creationId xmlns:a16="http://schemas.microsoft.com/office/drawing/2014/main" id="{E084FFA3-B714-2649-755E-10CD76CB9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831" y="1917070"/>
            <a:ext cx="4142540" cy="41425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467049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</TotalTime>
  <Words>709</Words>
  <Application>Microsoft Office PowerPoint</Application>
  <PresentationFormat>Widescreen</PresentationFormat>
  <Paragraphs>75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David</vt:lpstr>
      <vt:lpstr>Times New Roman</vt:lpstr>
      <vt:lpstr>ערכת נושא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9</cp:revision>
  <dcterms:created xsi:type="dcterms:W3CDTF">2022-08-23T20:48:19Z</dcterms:created>
  <dcterms:modified xsi:type="dcterms:W3CDTF">2022-09-12T09:17:45Z</dcterms:modified>
</cp:coreProperties>
</file>