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6"/>
  </p:notesMasterIdLst>
  <p:sldIdLst>
    <p:sldId id="279" r:id="rId3"/>
    <p:sldId id="2050096207" r:id="rId4"/>
    <p:sldId id="2050096154" r:id="rId5"/>
    <p:sldId id="2050096222" r:id="rId6"/>
    <p:sldId id="2050096217" r:id="rId7"/>
    <p:sldId id="2050096211" r:id="rId8"/>
    <p:sldId id="2050096169" r:id="rId9"/>
    <p:sldId id="2050096218" r:id="rId10"/>
    <p:sldId id="2050096213" r:id="rId11"/>
    <p:sldId id="2050096208" r:id="rId12"/>
    <p:sldId id="2050096209" r:id="rId13"/>
    <p:sldId id="1528" r:id="rId14"/>
    <p:sldId id="1537" r:id="rId15"/>
    <p:sldId id="1530" r:id="rId16"/>
    <p:sldId id="2050096220" r:id="rId17"/>
    <p:sldId id="2050096214" r:id="rId18"/>
    <p:sldId id="2050096159" r:id="rId19"/>
    <p:sldId id="2050096146" r:id="rId20"/>
    <p:sldId id="1759" r:id="rId21"/>
    <p:sldId id="2050096215" r:id="rId22"/>
    <p:sldId id="2050095912" r:id="rId23"/>
    <p:sldId id="486" r:id="rId24"/>
    <p:sldId id="2050096212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iv Binyamini" initials="ZB" lastIdx="17" clrIdx="0">
    <p:extLst>
      <p:ext uri="{19B8F6BF-5375-455C-9EA6-DF929625EA0E}">
        <p15:presenceInfo xmlns:p15="http://schemas.microsoft.com/office/powerpoint/2012/main" userId="05a260b90962514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6FC"/>
    <a:srgbClr val="F1E8F8"/>
    <a:srgbClr val="B08600"/>
    <a:srgbClr val="00B050"/>
    <a:srgbClr val="F8CBAD"/>
    <a:srgbClr val="FFC50D"/>
    <a:srgbClr val="F3F6FB"/>
    <a:srgbClr val="E2F0D9"/>
    <a:srgbClr val="684F00"/>
    <a:srgbClr val="FFC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88152" autoAdjust="0"/>
  </p:normalViewPr>
  <p:slideViewPr>
    <p:cSldViewPr snapToGrid="0">
      <p:cViewPr varScale="1">
        <p:scale>
          <a:sx n="85" d="100"/>
          <a:sy n="85" d="100"/>
        </p:scale>
        <p:origin x="590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30T19:30:08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24575,'3'1'0,"-1"0"0,0 1 0,0 0 0,0-1 0,1 1 0,-2 0 0,1 0 0,0 0 0,0 1 0,-1-1 0,1 0 0,-1 1 0,1-1 0,0 4 0,7 8 0,30 30 0,-26-30 0,1 1 0,14 23 0,25 33 0,-39-54 0,0 0 0,-2 0 0,0 1 0,13 29 0,32 62 0,-21-43 0,62 128 0,-72-140 0,72 169 0,-92-210 0,0 0 0,1 0 0,0-1 0,1 0 0,0 0 0,1-1 0,18 19 0,8 2 0,39 28 0,-9-7 0,-16-14 0,23 21 0,42 30 0,-102-78 0,1 0 0,0-1 0,1 0 0,0-1 0,1-1 0,0 0 0,26 11 0,-12-8 0,-1 1 0,27 17 0,7 4 0,101 63 0,-100-49 0,-47-35 0,1 0 0,0 0 0,1-2 0,28 14 0,48 21 0,26 11 0,-85-43 0,0 1 0,-1 2 0,36 25 0,-47-29 0,1 0 0,26 9 0,30 17 0,-37-16 0,-18-9 0,0 0 0,0 2 0,26 23 0,-26-18 0,1 0 0,0-2 0,46 25 0,-54-34 0,1 2 0,-2 0 0,0 1 0,21 20 0,57 69 0,-28-29 0,34 15 0,-68-62 0,44 45 0,-69-63 0,1 0 0,0-1 0,0 0 0,13 6 0,-12-7 0,0 0 0,-1 1 0,0 0 0,11 12 0,0 2 0,-2 0 0,1 0 0,1-2 0,1 0 0,43 29 0,-32-29 0,38 30 0,-33-13 0,9 7 0,101 77 0,62 36 0,-186-142 0,1-2 0,0-1 0,1-1 0,48 12 0,-42-14 0,0 2 0,54 26 0,-16-4 0,-54-27 0,-1 1 0,1 1 0,-1 0 0,0 2 0,-1-1 0,0 1 0,15 14 0,53 49 0,-54-50 0,0 2 0,40 46 0,-63-64 0,1-1 0,0 1 0,0-1 0,1-1 0,-1 1 0,1-1 0,0 0 0,1 0 0,-1 0 0,0-1 0,1 0 0,0-1 0,0 1 0,0-1 0,0-1 0,0 1 0,11 0 0,-6 1 0,0 1 0,0 1 0,0 0 0,0 0 0,-1 1 0,0 1 0,17 13 0,16 8 0,-27-17 0,7 3 0,0-1 0,42 16 0,-58-26 0,-1 1 0,0-1 0,0 2 0,0-1 0,0 1 0,-1 0 0,0 0 0,9 10 0,40 52 0,-41-47 0,-8-10 0,0-1 0,1 0 0,1-1 0,8 9 0,-12-14 0,0 0 0,1 0 0,-1-1 0,0 1 0,1-1 0,-1 0 0,1 0 0,0-1 0,0 0 0,-1 0 0,1 0 0,8 1 0,100-2 0,-82-2 0,0 2 0,0 1 0,39 7 0,-11 2 0,-22-4 0,0 2 0,55 19 0,-69-17 0,1-2 0,0-1 0,0-1 0,0-1 0,1-1 0,43 1 0,-20-3 0,78 15 0,-96-12 0,27 6 0,-37-6 0,0-1 0,36 3 0,-41-7 0,42 4 0,-54-3 0,0 0 0,0 0 0,1 0 0,-1 1 0,0-1 0,0 1 0,0 0 0,0 0 0,0 0 0,-1 0 0,1 0 0,0 0 0,-1 1 0,3 3 0,2 1 0,0 0 0,0 0 0,0-1 0,1 0 0,0 0 0,0-1 0,1 0 0,-1 0 0,1-1 0,0-1 0,12 4 0,4 1 0,0-2 0,0-1 0,29 2 0,-7-5 0,-35-3 0,0 2 0,0-1 0,0 2 0,0-1 0,-1 2 0,1-1 0,0 2 0,10 4 0,33 12 0,-45-17 0,0 0 0,-1 0 0,1 1 0,-1 0 0,0 1 0,0 0 0,0 0 0,-1 1 0,9 7 0,-13-8 0,0-2 0,1 1 0,0-1 0,-1 1 0,1-1 0,0-1 0,1 1 0,-1-1 0,11 4 0,53 7 0,-23-5 0,-23-3 0,-4-2 0,0 2 0,19 6 0,-33-8 0,0-1 0,1 0 0,-2 1 0,1 0 0,0 0 0,0 0 0,-1 1 0,0 0 0,0-1 0,0 2 0,6 6 0,0 4-1365,0-2-5461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B837-9BED-4297-B56F-1842867F632E}" type="datetimeFigureOut">
              <a:rPr lang="en-US" smtClean="0"/>
              <a:t>9/12/2022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FEF9C-3D55-461A-9C80-B2200DFF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25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4003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FEF9C-3D55-461A-9C80-B2200DFFD9B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466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FEF9C-3D55-461A-9C80-B2200DFFD9B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118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266EE-8F1F-0145-8CFC-F23077D343F6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3775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266EE-8F1F-0145-8CFC-F23077D343F6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50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266EE-8F1F-0145-8CFC-F23077D343F6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530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009cdec7cc_4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0" name="Google Shape;180;g1009cdec7cc_4_128:notes"/>
          <p:cNvSpPr txBox="1">
            <a:spLocks noGrp="1"/>
          </p:cNvSpPr>
          <p:nvPr>
            <p:ph type="body" idx="1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/>
            <a:endParaRPr dirty="0"/>
          </a:p>
        </p:txBody>
      </p:sp>
      <p:sp>
        <p:nvSpPr>
          <p:cNvPr id="181" name="Google Shape;181;g1009cdec7cc_4_128:notes"/>
          <p:cNvSpPr txBox="1">
            <a:spLocks noGrp="1"/>
          </p:cNvSpPr>
          <p:nvPr>
            <p:ph type="sldNum" idx="12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/>
          <a:p>
            <a:pPr algn="r">
              <a:buSzPts val="1200"/>
            </a:pPr>
            <a:fld id="{00000000-1234-1234-1234-123412341234}" type="slidenum">
              <a:rPr lang="en-US" sz="1300">
                <a:latin typeface="Calibri"/>
                <a:ea typeface="Calibri"/>
                <a:cs typeface="Calibri"/>
                <a:sym typeface="Calibri"/>
              </a:rPr>
              <a:pPr algn="r">
                <a:buSzPts val="1200"/>
              </a:pPr>
              <a:t>17</a:t>
            </a:fld>
            <a:endParaRPr sz="1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FEF9C-3D55-461A-9C80-B2200DFFD9B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723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 visual inspection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FEF9C-3D55-461A-9C80-B2200DFFD9B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304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0FFCF-E442-4443-B921-28E89EDCB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290" y="136525"/>
            <a:ext cx="10515600" cy="539115"/>
          </a:xfrm>
        </p:spPr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83815-D807-454D-851F-4BB6E95B2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94229"/>
            <a:ext cx="10515600" cy="5249472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BF3EB2-E86C-4582-807D-9C5F01CB3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692AA-F6CE-45F2-8C5D-63CD4B1B4E4F}" type="datetimeFigureOut">
              <a:rPr lang="en-US" smtClean="0"/>
              <a:t>9/12/2022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1D222-AC82-4011-B29D-89627C770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04FFD-8DE1-4C03-ABD9-0BBC8A9B6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80F10-D6E5-47FB-AF22-D6DA662F132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D5D564-EA8B-4D80-B691-BA130C28095D}"/>
              </a:ext>
            </a:extLst>
          </p:cNvPr>
          <p:cNvSpPr txBox="1"/>
          <p:nvPr userDrawn="1"/>
        </p:nvSpPr>
        <p:spPr>
          <a:xfrm>
            <a:off x="651290" y="6542361"/>
            <a:ext cx="14356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213663"/>
                </a:solidFill>
              </a:rPr>
              <a:t>|  </a:t>
            </a:r>
            <a:r>
              <a:rPr lang="en-US" sz="1100" dirty="0"/>
              <a:t> </a:t>
            </a:r>
            <a:r>
              <a:rPr lang="en-US" sz="1100" b="0" i="0" dirty="0">
                <a:solidFill>
                  <a:schemeClr val="bg1">
                    <a:lumMod val="6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©</a:t>
            </a:r>
            <a:r>
              <a:rPr lang="en-US" sz="1100" dirty="0"/>
              <a:t> </a:t>
            </a:r>
            <a:r>
              <a:rPr lang="en-US" sz="1100" b="0" i="0" dirty="0">
                <a:solidFill>
                  <a:schemeClr val="bg1">
                    <a:lumMod val="6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Foretellix 2019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AB1ADB-17DF-494A-910B-56BAFF591FAE}"/>
              </a:ext>
            </a:extLst>
          </p:cNvPr>
          <p:cNvSpPr txBox="1"/>
          <p:nvPr userDrawn="1"/>
        </p:nvSpPr>
        <p:spPr>
          <a:xfrm>
            <a:off x="464380" y="6526972"/>
            <a:ext cx="3738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FDCE7E54-3B7D-1342-8794-57058FA32F55}" type="slidenum">
              <a:rPr lang="en-US" sz="1200" b="0" i="0" smtClean="0">
                <a:solidFill>
                  <a:srgbClr val="213663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‹#›</a:t>
            </a:fld>
            <a:endParaRPr lang="en-US" sz="1200" b="0" i="0" dirty="0">
              <a:solidFill>
                <a:srgbClr val="213663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1447B4-2F2A-40FE-AEFE-2DB1C55B0237}"/>
              </a:ext>
            </a:extLst>
          </p:cNvPr>
          <p:cNvSpPr txBox="1"/>
          <p:nvPr userDrawn="1"/>
        </p:nvSpPr>
        <p:spPr>
          <a:xfrm>
            <a:off x="4481564" y="6550743"/>
            <a:ext cx="21704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0" i="0" kern="1200" dirty="0">
                <a:solidFill>
                  <a:schemeClr val="bg1">
                    <a:lumMod val="6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Foretellix Confidential 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41D53D0-5C97-4CFE-B3E4-DAA127F66E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51453" y="6470604"/>
            <a:ext cx="1391907" cy="38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19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096000" y="1181100"/>
            <a:ext cx="5464175" cy="489584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he-IL"/>
              <a:t>לחץ על הסמל כדי להוסיף תמונה</a:t>
            </a:r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838200" y="1181100"/>
            <a:ext cx="4883150" cy="4895849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79206-31CC-4C67-8EE9-BF70C59D94F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44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שקופית כותרת" type="title">
  <p:cSld name="שקופית כותרת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0597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מקטע עליונה" type="secHead">
  <p:cSld name="כותרת מקטע עליונה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1170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שני תכנים" type="twoObj">
  <p:cSld name="שני תכנים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2539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השוואה" type="twoTxTwoObj">
  <p:cSld name="השוואה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79433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בלבד" type="titleOnly">
  <p:cSld name="כותרת בלבד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1879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ריק" type="blank">
  <p:cSld name="ריק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1810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תוכן עם כיתוב" type="objTx">
  <p:cSld name="תוכן עם כיתוב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4858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תמונה עם כיתוב" type="picTx">
  <p:cSld name="תמונה עם כיתוב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34694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וטקסט אנכי" type="vertTx">
  <p:cSld name="כותרת וטקסט אנכי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1112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אנכית וטקסט" type="vertTitleAndTx">
  <p:cSld name="כותרת אנכית וטקסט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0452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6E686F-7545-406A-88D1-A3753D77B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8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C6B6B-7965-4CDE-B23D-39BCFEFE96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6946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D4DF7-7317-4A87-AF39-9880CE156D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692AA-F6CE-45F2-8C5D-63CD4B1B4E4F}" type="datetimeFigureOut">
              <a:rPr lang="en-US" smtClean="0"/>
              <a:t>9/12/2022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8132F-073E-462A-A40E-5FC4A30E8E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Foretellix Confidential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3B92F-EF3F-4C28-A9A2-DA5B994097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 vvvvv</a:t>
            </a:r>
            <a:fld id="{8DA80F10-D6E5-47FB-AF22-D6DA662F13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545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1" r:id="rId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7030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86615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iff"/><Relationship Id="rId13" Type="http://schemas.openxmlformats.org/officeDocument/2006/relationships/image" Target="../media/image16.emf"/><Relationship Id="rId18" Type="http://schemas.openxmlformats.org/officeDocument/2006/relationships/image" Target="../media/image21.jpeg"/><Relationship Id="rId3" Type="http://schemas.openxmlformats.org/officeDocument/2006/relationships/image" Target="../media/image7.png"/><Relationship Id="rId7" Type="http://schemas.openxmlformats.org/officeDocument/2006/relationships/image" Target="../media/image11.tiff"/><Relationship Id="rId12" Type="http://schemas.openxmlformats.org/officeDocument/2006/relationships/image" Target="../media/image6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9.png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tiff"/><Relationship Id="rId11" Type="http://schemas.openxmlformats.org/officeDocument/2006/relationships/image" Target="../media/image15.emf"/><Relationship Id="rId5" Type="http://schemas.openxmlformats.org/officeDocument/2006/relationships/image" Target="../media/image9.png"/><Relationship Id="rId15" Type="http://schemas.openxmlformats.org/officeDocument/2006/relationships/image" Target="../media/image18.png"/><Relationship Id="rId10" Type="http://schemas.openxmlformats.org/officeDocument/2006/relationships/image" Target="../media/image14.tiff"/><Relationship Id="rId19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openxmlformats.org/officeDocument/2006/relationships/image" Target="../media/image13.tiff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hyperlink" Target="https://blog.foretellix.com/2015/07/28/its-the-spec-bugs-that-kill-yo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etellix.com/" TargetMode="External"/><Relationship Id="rId2" Type="http://schemas.openxmlformats.org/officeDocument/2006/relationships/hyperlink" Target="https://asam-ev.github.io/public_release_candidate/asam-openscenario/2.0.0/welcome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microsoft.com/office/2007/relationships/media" Target="../media/media2.mp4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3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31.png"/><Relationship Id="rId5" Type="http://schemas.microsoft.com/office/2007/relationships/media" Target="../media/media3.mp4"/><Relationship Id="rId10" Type="http://schemas.openxmlformats.org/officeDocument/2006/relationships/image" Target="../media/image30.png"/><Relationship Id="rId4" Type="http://schemas.openxmlformats.org/officeDocument/2006/relationships/video" Target="../media/media2.mp4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3" Type="http://schemas.microsoft.com/office/2007/relationships/media" Target="../media/media5.mp4"/><Relationship Id="rId7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video" Target="../media/media6.mp4"/><Relationship Id="rId5" Type="http://schemas.microsoft.com/office/2007/relationships/media" Target="../media/media6.mp4"/><Relationship Id="rId10" Type="http://schemas.openxmlformats.org/officeDocument/2006/relationships/image" Target="../media/image33.png"/><Relationship Id="rId4" Type="http://schemas.openxmlformats.org/officeDocument/2006/relationships/video" Target="../media/media5.mp4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sv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blog.foretellix.com/2016/12/23/verification-coverage-and-maximization-the-big-picture/" TargetMode="External"/><Relationship Id="rId5" Type="http://schemas.microsoft.com/office/2007/relationships/hdphoto" Target="../media/hdphoto2.wdp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3"/>
          <p:cNvSpPr txBox="1"/>
          <p:nvPr/>
        </p:nvSpPr>
        <p:spPr>
          <a:xfrm>
            <a:off x="7232073" y="4015047"/>
            <a:ext cx="2560320" cy="781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oogle Shape;99;p14">
            <a:extLst>
              <a:ext uri="{FF2B5EF4-FFF2-40B4-BE49-F238E27FC236}">
                <a16:creationId xmlns:a16="http://schemas.microsoft.com/office/drawing/2014/main" id="{40ADFE5E-8ED9-E6A8-4460-3070B205461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0451" y="116540"/>
            <a:ext cx="1789045" cy="7343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01;p14">
            <a:extLst>
              <a:ext uri="{FF2B5EF4-FFF2-40B4-BE49-F238E27FC236}">
                <a16:creationId xmlns:a16="http://schemas.microsoft.com/office/drawing/2014/main" id="{D737F285-9A17-8BAD-5DD3-8630F50EFF9D}"/>
              </a:ext>
            </a:extLst>
          </p:cNvPr>
          <p:cNvSpPr txBox="1"/>
          <p:nvPr/>
        </p:nvSpPr>
        <p:spPr>
          <a:xfrm>
            <a:off x="1430216" y="1850164"/>
            <a:ext cx="10050584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מהמעבדה לשטח – אינטגרציה, בדיקות והטמעה 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Calibri"/>
              <a:sym typeface="Calibri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סרגיי טוזיק</a:t>
            </a:r>
          </a:p>
        </p:txBody>
      </p:sp>
      <p:sp>
        <p:nvSpPr>
          <p:cNvPr id="4" name="Google Shape;102;p14">
            <a:extLst>
              <a:ext uri="{FF2B5EF4-FFF2-40B4-BE49-F238E27FC236}">
                <a16:creationId xmlns:a16="http://schemas.microsoft.com/office/drawing/2014/main" id="{1FE28580-70CC-CE74-54B6-751FF442EAAD}"/>
              </a:ext>
            </a:extLst>
          </p:cNvPr>
          <p:cNvSpPr txBox="1"/>
          <p:nvPr/>
        </p:nvSpPr>
        <p:spPr>
          <a:xfrm>
            <a:off x="210451" y="3711276"/>
            <a:ext cx="11858627" cy="126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Verification, Validation and Safety of Autonomous Vehicles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000" b="1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Yoav Hollander, Foretellix ltd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4AF888-CE9B-3D4A-EA22-89B46760B7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44042"/>
          <a:stretch/>
        </p:blipFill>
        <p:spPr>
          <a:xfrm>
            <a:off x="9917280" y="179294"/>
            <a:ext cx="2151798" cy="99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59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6AD8D-F1B1-ED8B-51DF-786C5BBB5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Introduction - what I’ll discuss in this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C06DE-D3C7-413F-FDAF-E8C2E1628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010" y="972589"/>
            <a:ext cx="10582102" cy="5271112"/>
          </a:xfrm>
        </p:spPr>
        <p:txBody>
          <a:bodyPr/>
          <a:lstStyle/>
          <a:p>
            <a:r>
              <a:rPr lang="en-US" dirty="0"/>
              <a:t>The current state of ADS V&amp;V (and safety)</a:t>
            </a:r>
          </a:p>
          <a:p>
            <a:pPr lvl="1"/>
            <a:r>
              <a:rPr lang="en-US" dirty="0"/>
              <a:t>Why it is so important, and yet so hard to do</a:t>
            </a:r>
            <a:br>
              <a:rPr lang="en-US" dirty="0"/>
            </a:br>
            <a:endParaRPr lang="en-US" dirty="0"/>
          </a:p>
          <a:p>
            <a:r>
              <a:rPr lang="en-US" dirty="0"/>
              <a:t>What my company (Foretellix) is doing about it</a:t>
            </a:r>
          </a:p>
          <a:p>
            <a:pPr lvl="1"/>
            <a:r>
              <a:rPr lang="en-US" dirty="0"/>
              <a:t>And how we got here</a:t>
            </a:r>
            <a:br>
              <a:rPr lang="en-US" dirty="0"/>
            </a:br>
            <a:endParaRPr lang="en-US" dirty="0"/>
          </a:p>
          <a:p>
            <a:r>
              <a:rPr lang="en-US" dirty="0"/>
              <a:t>How this relates to V&amp;V of other autonomous  systems</a:t>
            </a:r>
          </a:p>
          <a:p>
            <a:pPr lvl="1"/>
            <a:r>
              <a:rPr lang="en-US" dirty="0"/>
              <a:t>Autonomous ships, drones, assistive robots and so 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Consider this an informal briefing</a:t>
            </a:r>
            <a:br>
              <a:rPr lang="en-US" dirty="0"/>
            </a:br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3395C4-3883-6FB1-4C1C-BD789B524186}"/>
              </a:ext>
            </a:extLst>
          </p:cNvPr>
          <p:cNvSpPr txBox="1">
            <a:spLocks/>
          </p:cNvSpPr>
          <p:nvPr/>
        </p:nvSpPr>
        <p:spPr>
          <a:xfrm>
            <a:off x="7065818" y="5192163"/>
            <a:ext cx="4727172" cy="11587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V&amp;V: Verification and Validation</a:t>
            </a:r>
          </a:p>
          <a:p>
            <a:pPr lvl="1"/>
            <a:r>
              <a:rPr lang="en-US" sz="1600" dirty="0"/>
              <a:t>ADS:  Autonomous Driving Systems,  including </a:t>
            </a:r>
          </a:p>
          <a:p>
            <a:pPr lvl="2"/>
            <a:r>
              <a:rPr lang="en-US" sz="1400" dirty="0"/>
              <a:t>AV: Autonomous Vehicle</a:t>
            </a:r>
          </a:p>
          <a:p>
            <a:pPr lvl="2"/>
            <a:r>
              <a:rPr lang="en-US" sz="1400" dirty="0"/>
              <a:t>ADAS: Advanced Driver Assistance System</a:t>
            </a:r>
          </a:p>
        </p:txBody>
      </p:sp>
    </p:spTree>
    <p:extLst>
      <p:ext uri="{BB962C8B-B14F-4D97-AF65-F5344CB8AC3E}">
        <p14:creationId xmlns:p14="http://schemas.microsoft.com/office/powerpoint/2010/main" val="1796585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F1FE-D76B-497D-A592-4A3DCCF2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379E-3833-4E5E-8B05-02E89DF25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199"/>
            <a:ext cx="10515600" cy="5024501"/>
          </a:xfrm>
        </p:spPr>
        <p:txBody>
          <a:bodyPr>
            <a:normAutofit/>
          </a:bodyPr>
          <a:lstStyle/>
          <a:p>
            <a:r>
              <a:rPr lang="en-US" dirty="0"/>
              <a:t>Why ADS V&amp;V is hard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Introducing Foretellix</a:t>
            </a:r>
            <a:br>
              <a:rPr lang="en-US" dirty="0"/>
            </a:br>
            <a:endParaRPr lang="en-US" dirty="0"/>
          </a:p>
          <a:p>
            <a:r>
              <a:rPr lang="en-US" dirty="0"/>
              <a:t>Coverage-Driven Verification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2362831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F1FE-D76B-497D-A592-4A3DCCF2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379E-3833-4E5E-8B05-02E89DF25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199"/>
            <a:ext cx="10515600" cy="5024501"/>
          </a:xfrm>
        </p:spPr>
        <p:txBody>
          <a:bodyPr>
            <a:norm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Why ADS V&amp;V is hard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Introducing Foretellix</a:t>
            </a:r>
            <a:br>
              <a:rPr lang="en-US" dirty="0"/>
            </a:br>
            <a:endParaRPr lang="en-US" dirty="0"/>
          </a:p>
          <a:p>
            <a:r>
              <a:rPr lang="en-US" dirty="0"/>
              <a:t>Coverage-Driven Verification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1835171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127BB-6714-1C2F-1B87-EE1685156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Current state of AVs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AC6C5-C295-22D2-599B-B5F281BC0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994229"/>
            <a:ext cx="10515600" cy="5249472"/>
          </a:xfrm>
        </p:spPr>
        <p:txBody>
          <a:bodyPr/>
          <a:lstStyle/>
          <a:p>
            <a:r>
              <a:rPr lang="en-US" dirty="0"/>
              <a:t>Everybody knows the “big disruption” is coming</a:t>
            </a:r>
          </a:p>
          <a:p>
            <a:pPr lvl="1"/>
            <a:r>
              <a:rPr lang="en-US" dirty="0"/>
              <a:t>Companies have spent </a:t>
            </a:r>
            <a:r>
              <a:rPr lang="en-US" i="1" dirty="0"/>
              <a:t>many billions </a:t>
            </a:r>
            <a:r>
              <a:rPr lang="en-US" dirty="0"/>
              <a:t>on dollars on this</a:t>
            </a:r>
            <a:br>
              <a:rPr lang="en-US" dirty="0"/>
            </a:br>
            <a:endParaRPr lang="en-US" dirty="0"/>
          </a:p>
          <a:p>
            <a:r>
              <a:rPr lang="en-US" dirty="0"/>
              <a:t>Real, full-scale autonomy is harder than expected</a:t>
            </a:r>
          </a:p>
          <a:p>
            <a:pPr lvl="1"/>
            <a:r>
              <a:rPr lang="en-US" dirty="0"/>
              <a:t>So many companies are going after the “easier” verticals first</a:t>
            </a:r>
            <a:br>
              <a:rPr lang="en-US" dirty="0"/>
            </a:br>
            <a:endParaRPr lang="en-US" dirty="0"/>
          </a:p>
          <a:p>
            <a:r>
              <a:rPr lang="en-US" dirty="0"/>
              <a:t>The main problem is V&amp;V</a:t>
            </a:r>
          </a:p>
          <a:p>
            <a:pPr lvl="1"/>
            <a:r>
              <a:rPr lang="en-US" dirty="0"/>
              <a:t>Behavior space is huge (and can’t be verified formally)</a:t>
            </a:r>
          </a:p>
          <a:p>
            <a:pPr lvl="1"/>
            <a:r>
              <a:rPr lang="en-US" dirty="0"/>
              <a:t>No clear decision of “what’s enough”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A77E3C-DB8E-284B-FD53-27193D3DEBD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5296" y="3618965"/>
            <a:ext cx="3775278" cy="237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845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30ED6-D263-C70D-05FF-8ACF3835B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 challenges of ADS V&amp;V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9DD80D-1B22-775B-7ACF-9DADBAF7923C}"/>
              </a:ext>
            </a:extLst>
          </p:cNvPr>
          <p:cNvSpPr/>
          <p:nvPr/>
        </p:nvSpPr>
        <p:spPr>
          <a:xfrm>
            <a:off x="573647" y="1111354"/>
            <a:ext cx="30943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D1740"/>
                </a:solidFill>
              </a:rPr>
              <a:t>Most Complicated System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76935F-695E-1AF1-19AE-DCBDFF4D27EC}"/>
              </a:ext>
            </a:extLst>
          </p:cNvPr>
          <p:cNvSpPr txBox="1"/>
          <p:nvPr/>
        </p:nvSpPr>
        <p:spPr>
          <a:xfrm>
            <a:off x="11648546" y="5995271"/>
            <a:ext cx="3818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>
                <a:solidFill>
                  <a:schemeClr val="tx2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pPr algn="r"/>
            <a:fld id="{E87BECE9-6730-5545-A90C-7D12F19DD71D}" type="slidenum">
              <a:rPr lang="en-US" smtClean="0">
                <a:latin typeface="+mn-lt"/>
              </a:rPr>
              <a:pPr algn="r"/>
              <a:t>6</a:t>
            </a:fld>
            <a:endParaRPr lang="en-US" dirty="0">
              <a:solidFill>
                <a:srgbClr val="0C1B33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309035-15DE-2D93-3E3A-9C7B9A7C444D}"/>
              </a:ext>
            </a:extLst>
          </p:cNvPr>
          <p:cNvSpPr/>
          <p:nvPr/>
        </p:nvSpPr>
        <p:spPr>
          <a:xfrm>
            <a:off x="128787" y="5314484"/>
            <a:ext cx="1029496" cy="604012"/>
          </a:xfrm>
          <a:prstGeom prst="rect">
            <a:avLst/>
          </a:prstGeom>
          <a:ln w="25400">
            <a:miter lim="400000"/>
          </a:ln>
        </p:spPr>
        <p:txBody>
          <a:bodyPr lIns="50800" tIns="50800" rIns="50800" bIns="50800" anchor="ctr">
            <a:noAutofit/>
          </a:bodyPr>
          <a:lstStyle/>
          <a:p>
            <a:pPr algn="ctr" defTabSz="384048">
              <a:buSzPct val="100000"/>
            </a:pPr>
            <a:r>
              <a:rPr lang="en-US" sz="1200" b="1" dirty="0">
                <a:solidFill>
                  <a:srgbClr val="5A77C2"/>
                </a:solidFill>
                <a:ea typeface="Raleway" charset="0"/>
                <a:cs typeface="Raleway" charset="0"/>
              </a:rPr>
              <a:t>150M Lines of Code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E80247-BC01-8BC4-8482-0C7B5248FB06}"/>
              </a:ext>
            </a:extLst>
          </p:cNvPr>
          <p:cNvSpPr/>
          <p:nvPr/>
        </p:nvSpPr>
        <p:spPr>
          <a:xfrm>
            <a:off x="1500261" y="5314484"/>
            <a:ext cx="1141805" cy="604012"/>
          </a:xfrm>
          <a:prstGeom prst="rect">
            <a:avLst/>
          </a:prstGeom>
          <a:ln w="25400">
            <a:miter lim="400000"/>
          </a:ln>
        </p:spPr>
        <p:txBody>
          <a:bodyPr lIns="50800" tIns="50800" rIns="50800" bIns="50800" anchor="ctr">
            <a:noAutofit/>
          </a:bodyPr>
          <a:lstStyle/>
          <a:p>
            <a:pPr algn="ctr" defTabSz="384048">
              <a:buSzPct val="100000"/>
            </a:pPr>
            <a:r>
              <a:rPr lang="en-US" sz="1200" b="1" dirty="0">
                <a:solidFill>
                  <a:srgbClr val="5A77C2"/>
                </a:solidFill>
                <a:ea typeface="Raleway" charset="0"/>
                <a:cs typeface="Raleway" charset="0"/>
              </a:rPr>
              <a:t>&gt;100’s Chips</a:t>
            </a:r>
            <a:endParaRPr lang="x-none" sz="1200" b="1" dirty="0">
              <a:solidFill>
                <a:srgbClr val="5A77C2"/>
              </a:solidFill>
              <a:ea typeface="Raleway" charset="0"/>
              <a:cs typeface="Raleway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B2A1FA-D2D6-B883-62F7-3DD0C5475C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928" y="935501"/>
            <a:ext cx="764114" cy="758408"/>
          </a:xfrm>
          <a:prstGeom prst="rect">
            <a:avLst/>
          </a:prstGeom>
          <a:effectLst>
            <a:outerShdw blurRad="50800" dist="38100" dir="2700000" algn="tl" rotWithShape="0">
              <a:srgbClr val="0D1740">
                <a:alpha val="40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B3EFD6-20E4-9694-EC5A-183E9B0218B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4667" y="4478206"/>
            <a:ext cx="886632" cy="891476"/>
          </a:xfrm>
          <a:prstGeom prst="rect">
            <a:avLst/>
          </a:prstGeom>
          <a:effectLst>
            <a:outerShdw blurRad="50800" dist="38100" dir="2700000" algn="tl" rotWithShape="0">
              <a:srgbClr val="0D1740">
                <a:alpha val="4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601F05-3B0D-6928-8667-C89F210507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3669" y="4524233"/>
            <a:ext cx="794606" cy="799422"/>
          </a:xfrm>
          <a:prstGeom prst="rect">
            <a:avLst/>
          </a:prstGeom>
          <a:effectLst>
            <a:outerShdw blurRad="50800" dist="38100" dir="2700000" algn="tl" rotWithShape="0">
              <a:srgbClr val="0D1740">
                <a:alpha val="40000"/>
              </a:srgbClr>
            </a:out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184AE1E-B55C-C3BF-7702-60EAFFC99355}"/>
              </a:ext>
            </a:extLst>
          </p:cNvPr>
          <p:cNvGrpSpPr/>
          <p:nvPr/>
        </p:nvGrpSpPr>
        <p:grpSpPr>
          <a:xfrm>
            <a:off x="8989730" y="1385482"/>
            <a:ext cx="3040652" cy="3952817"/>
            <a:chOff x="5350149" y="1343295"/>
            <a:chExt cx="3040652" cy="395281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75742D13-8965-CEE9-B64D-EB9F6A20C3ED}"/>
                </a:ext>
              </a:extLst>
            </p:cNvPr>
            <p:cNvGrpSpPr/>
            <p:nvPr/>
          </p:nvGrpSpPr>
          <p:grpSpPr>
            <a:xfrm>
              <a:off x="5350149" y="2384297"/>
              <a:ext cx="3040652" cy="2911815"/>
              <a:chOff x="5411112" y="2384297"/>
              <a:chExt cx="3040652" cy="2911815"/>
            </a:xfrm>
          </p:grpSpPr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2226F1EB-2D74-D82E-AD48-AC34812F63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19544" y="3680451"/>
                <a:ext cx="1343693" cy="1167014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6ED07B95-93B1-972A-A694-B894DAF159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973897" y="2384297"/>
                <a:ext cx="1343693" cy="1167014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2A77F3DA-645F-BBF3-C046-5E618A4C64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92222" y="2790810"/>
                <a:ext cx="1343693" cy="1167014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D359C0C9-1166-6324-53E4-A6B0C580D7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411112" y="3494332"/>
                <a:ext cx="1343693" cy="1167014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78338ACA-52F6-D6FF-90C0-62E7DAEA25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08071" y="4129098"/>
                <a:ext cx="1343693" cy="1167014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9362232-B3DB-1CA6-EBD0-0B226CD42634}"/>
                </a:ext>
              </a:extLst>
            </p:cNvPr>
            <p:cNvSpPr/>
            <p:nvPr/>
          </p:nvSpPr>
          <p:spPr>
            <a:xfrm>
              <a:off x="5350149" y="1343295"/>
              <a:ext cx="2939045" cy="604012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buSzPct val="100000"/>
              </a:pPr>
              <a:r>
                <a:rPr lang="en-US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Millions of  Scenarios</a:t>
              </a:r>
            </a:p>
            <a:p>
              <a:pPr algn="ctr" defTabSz="384048">
                <a:buSzPct val="100000"/>
              </a:pPr>
              <a:endParaRPr lang="en-US" sz="2400" b="1" dirty="0">
                <a:solidFill>
                  <a:srgbClr val="914BB6"/>
                </a:solidFill>
                <a:ea typeface="Raleway" charset="0"/>
                <a:cs typeface="Raleway" charset="0"/>
              </a:endParaRPr>
            </a:p>
            <a:p>
              <a:pPr algn="ctr" defTabSz="384048">
                <a:buSzPct val="100000"/>
              </a:pPr>
              <a:r>
                <a:rPr lang="en-US" sz="2400" b="1" dirty="0">
                  <a:solidFill>
                    <a:srgbClr val="914BB6"/>
                  </a:solidFill>
                  <a:ea typeface="Raleway" charset="0"/>
                  <a:cs typeface="Raleway" charset="0"/>
                </a:rPr>
                <a:t>The Infinity challenge </a:t>
              </a:r>
              <a:endParaRPr lang="x-none" sz="2400" b="1" dirty="0">
                <a:solidFill>
                  <a:srgbClr val="914BB6"/>
                </a:solidFill>
                <a:ea typeface="Raleway" charset="0"/>
                <a:cs typeface="Raleway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70E50049-5208-DD77-CBCC-BEF80E2164C4}"/>
              </a:ext>
            </a:extLst>
          </p:cNvPr>
          <p:cNvSpPr txBox="1"/>
          <p:nvPr/>
        </p:nvSpPr>
        <p:spPr>
          <a:xfrm>
            <a:off x="2837053" y="5314484"/>
            <a:ext cx="1487837" cy="830997"/>
          </a:xfrm>
          <a:prstGeom prst="rect">
            <a:avLst/>
          </a:prstGeom>
          <a:ln w="25400">
            <a:miter lim="400000"/>
          </a:ln>
        </p:spPr>
        <p:txBody>
          <a:bodyPr lIns="50800" tIns="50800" rIns="50800" bIns="50800" anchor="ctr">
            <a:noAutofit/>
          </a:bodyPr>
          <a:lstStyle>
            <a:defPPr>
              <a:defRPr lang="en-US"/>
            </a:defPPr>
            <a:lvl1pPr algn="ctr" defTabSz="384048">
              <a:buSzPct val="100000"/>
              <a:defRPr sz="1200" b="1">
                <a:solidFill>
                  <a:srgbClr val="5A77C2"/>
                </a:solidFill>
                <a:latin typeface="Raleway" charset="0"/>
                <a:ea typeface="Raleway" charset="0"/>
                <a:cs typeface="Raleway" charset="0"/>
              </a:defRPr>
            </a:lvl1pPr>
          </a:lstStyle>
          <a:p>
            <a:r>
              <a:rPr lang="en-US" dirty="0">
                <a:latin typeface="+mn-lt"/>
              </a:rPr>
              <a:t>Several Machine Learning Systems  </a:t>
            </a:r>
            <a:endParaRPr lang="x-none" dirty="0">
              <a:latin typeface="+mn-lt"/>
            </a:endParaRPr>
          </a:p>
          <a:p>
            <a:endParaRPr lang="x-none" dirty="0">
              <a:latin typeface="+mn-lt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A2D1FFD-D157-282B-B9CC-04791538C51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04" y="4524233"/>
            <a:ext cx="799422" cy="799422"/>
          </a:xfrm>
          <a:prstGeom prst="rect">
            <a:avLst/>
          </a:prstGeom>
          <a:effectLst>
            <a:outerShdw blurRad="50800" dist="38100" dir="2700000" algn="tl" rotWithShape="0">
              <a:srgbClr val="0D1740">
                <a:alpha val="40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3709436-44A3-7550-ACAE-D9CE972EE8A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40" y="1848381"/>
            <a:ext cx="3775278" cy="237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A4699E3-34F9-0225-2F1E-98DC86B4CA4A}"/>
              </a:ext>
            </a:extLst>
          </p:cNvPr>
          <p:cNvSpPr/>
          <p:nvPr/>
        </p:nvSpPr>
        <p:spPr>
          <a:xfrm>
            <a:off x="4756419" y="1101772"/>
            <a:ext cx="35878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D1740"/>
                </a:solidFill>
              </a:rPr>
              <a:t>Most Complex Environment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10C4D5E-DE35-38FD-662A-603E73B2908E}"/>
              </a:ext>
            </a:extLst>
          </p:cNvPr>
          <p:cNvGrpSpPr/>
          <p:nvPr/>
        </p:nvGrpSpPr>
        <p:grpSpPr>
          <a:xfrm>
            <a:off x="8382779" y="935501"/>
            <a:ext cx="764114" cy="758408"/>
            <a:chOff x="8596631" y="3606896"/>
            <a:chExt cx="764114" cy="75840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EC11884-8B52-827B-B03D-4D456656E67A}"/>
                </a:ext>
              </a:extLst>
            </p:cNvPr>
            <p:cNvGrpSpPr/>
            <p:nvPr/>
          </p:nvGrpSpPr>
          <p:grpSpPr>
            <a:xfrm>
              <a:off x="8596631" y="3606896"/>
              <a:ext cx="764114" cy="758408"/>
              <a:chOff x="10168490" y="5614078"/>
              <a:chExt cx="764114" cy="758408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E7E6D8AD-7B11-C06D-D566-58EAA72F1E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168490" y="5614078"/>
                <a:ext cx="764114" cy="758408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72C6C169-72D1-4228-5057-D8F803131DA4}"/>
                  </a:ext>
                </a:extLst>
              </p:cNvPr>
              <p:cNvSpPr/>
              <p:nvPr/>
            </p:nvSpPr>
            <p:spPr>
              <a:xfrm>
                <a:off x="10370008" y="5788890"/>
                <a:ext cx="337417" cy="33552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L"/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2AAE282-4E0B-1DE7-E68C-8C65986F7591}"/>
                </a:ext>
              </a:extLst>
            </p:cNvPr>
            <p:cNvSpPr txBox="1"/>
            <p:nvPr/>
          </p:nvSpPr>
          <p:spPr>
            <a:xfrm>
              <a:off x="8614865" y="3672721"/>
              <a:ext cx="70917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/>
                <a:t>=</a:t>
              </a:r>
              <a:endParaRPr lang="en-IL" sz="3200" b="1" dirty="0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3286004-9903-E793-886B-F7BAE14A7184}"/>
              </a:ext>
            </a:extLst>
          </p:cNvPr>
          <p:cNvGrpSpPr/>
          <p:nvPr/>
        </p:nvGrpSpPr>
        <p:grpSpPr>
          <a:xfrm>
            <a:off x="4874413" y="1296020"/>
            <a:ext cx="3293280" cy="4794821"/>
            <a:chOff x="5253094" y="1689212"/>
            <a:chExt cx="3293280" cy="4794821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29894C3-E8A0-569D-86FD-E7F6B5830B37}"/>
                </a:ext>
              </a:extLst>
            </p:cNvPr>
            <p:cNvSpPr/>
            <p:nvPr/>
          </p:nvSpPr>
          <p:spPr>
            <a:xfrm>
              <a:off x="6561744" y="1689212"/>
              <a:ext cx="708977" cy="604012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ADS</a:t>
              </a:r>
              <a:endParaRPr lang="x-none" sz="1200" b="1" dirty="0">
                <a:solidFill>
                  <a:srgbClr val="0D1740"/>
                </a:solidFill>
                <a:ea typeface="Raleway" charset="0"/>
                <a:cs typeface="Raleway" charset="0"/>
              </a:endParaRPr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57D066F6-E082-0A52-7D92-089C87865990}"/>
                </a:ext>
              </a:extLst>
            </p:cNvPr>
            <p:cNvGrpSpPr/>
            <p:nvPr/>
          </p:nvGrpSpPr>
          <p:grpSpPr>
            <a:xfrm>
              <a:off x="6243250" y="3377659"/>
              <a:ext cx="1367824" cy="1325539"/>
              <a:chOff x="9251307" y="1198508"/>
              <a:chExt cx="1367824" cy="1367824"/>
            </a:xfrm>
          </p:grpSpPr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8464956D-D9BC-5CD9-B492-F3ABDA3D0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251307" y="1198508"/>
                <a:ext cx="1367824" cy="1367824"/>
              </a:xfrm>
              <a:prstGeom prst="rect">
                <a:avLst/>
              </a:prstGeom>
              <a:effectLst>
                <a:outerShdw blurRad="50800" dist="38100" dir="2700000" algn="tl" rotWithShape="0">
                  <a:srgbClr val="0D1740">
                    <a:alpha val="40000"/>
                  </a:srgbClr>
                </a:outerShdw>
              </a:effectLst>
            </p:spPr>
          </p:pic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347B017E-4B33-BEC5-070A-0BE4A3185177}"/>
                  </a:ext>
                </a:extLst>
              </p:cNvPr>
              <p:cNvSpPr/>
              <p:nvPr/>
            </p:nvSpPr>
            <p:spPr>
              <a:xfrm>
                <a:off x="9368789" y="1717762"/>
                <a:ext cx="1177171" cy="604012"/>
              </a:xfrm>
              <a:prstGeom prst="rect">
                <a:avLst/>
              </a:prstGeom>
              <a:ln w="25400">
                <a:miter lim="400000"/>
              </a:ln>
            </p:spPr>
            <p:txBody>
              <a:bodyPr lIns="50800" tIns="50800" rIns="50800" bIns="50800" anchor="ctr">
                <a:noAutofit/>
              </a:bodyPr>
              <a:lstStyle/>
              <a:p>
                <a:pPr algn="ctr" defTabSz="384048">
                  <a:lnSpc>
                    <a:spcPts val="1440"/>
                  </a:lnSpc>
                  <a:buSzPct val="100000"/>
                </a:pPr>
                <a:r>
                  <a:rPr lang="en-US" sz="1200" b="1" dirty="0">
                    <a:solidFill>
                      <a:srgbClr val="0D1740"/>
                    </a:solidFill>
                    <a:ea typeface="Raleway" charset="0"/>
                    <a:cs typeface="Raleway" charset="0"/>
                  </a:rPr>
                  <a:t>Unpredictable</a:t>
                </a:r>
              </a:p>
              <a:p>
                <a:pPr algn="ctr" defTabSz="384048">
                  <a:lnSpc>
                    <a:spcPts val="1440"/>
                  </a:lnSpc>
                  <a:buSzPct val="100000"/>
                </a:pPr>
                <a:r>
                  <a:rPr lang="en-US" sz="1200" b="1" dirty="0">
                    <a:solidFill>
                      <a:srgbClr val="0D1740"/>
                    </a:solidFill>
                    <a:ea typeface="Raleway" charset="0"/>
                    <a:cs typeface="Raleway" charset="0"/>
                  </a:rPr>
                  <a:t>Actors</a:t>
                </a:r>
                <a:r>
                  <a:rPr lang="en-US" sz="1200" dirty="0">
                    <a:ea typeface="Raleway" charset="0"/>
                    <a:cs typeface="Raleway" charset="0"/>
                  </a:rPr>
                  <a:t> </a:t>
                </a:r>
                <a:endParaRPr lang="x-none" sz="1200" dirty="0">
                  <a:ea typeface="Raleway" charset="0"/>
                  <a:cs typeface="Raleway" charset="0"/>
                </a:endParaRPr>
              </a:p>
              <a:p>
                <a:pPr defTabSz="384048">
                  <a:lnSpc>
                    <a:spcPts val="1440"/>
                  </a:lnSpc>
                  <a:buSzPct val="100000"/>
                </a:pPr>
                <a:endParaRPr lang="x-none" sz="1200" dirty="0">
                  <a:ea typeface="Raleway" charset="0"/>
                  <a:cs typeface="Raleway" charset="0"/>
                </a:endParaRPr>
              </a:p>
            </p:txBody>
          </p:sp>
        </p:grp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CBB6E3C-B8F9-5E18-462A-FDC97EF67882}"/>
                </a:ext>
              </a:extLst>
            </p:cNvPr>
            <p:cNvCxnSpPr>
              <a:cxnSpLocks/>
            </p:cNvCxnSpPr>
            <p:nvPr/>
          </p:nvCxnSpPr>
          <p:spPr>
            <a:xfrm>
              <a:off x="6117580" y="3468490"/>
              <a:ext cx="197625" cy="176870"/>
            </a:xfrm>
            <a:prstGeom prst="line">
              <a:avLst/>
            </a:prstGeom>
            <a:ln w="25400">
              <a:solidFill>
                <a:srgbClr val="4E47A4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EEFA3F0C-22F0-BB3E-3C7B-C59DC3CDB4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32982" y="2798620"/>
              <a:ext cx="850668" cy="824371"/>
            </a:xfrm>
            <a:prstGeom prst="rect">
              <a:avLst/>
            </a:prstGeom>
            <a:effectLst>
              <a:outerShdw blurRad="50800" dist="38100" dir="2700000" algn="tl" rotWithShape="0">
                <a:srgbClr val="0D1740">
                  <a:alpha val="40000"/>
                </a:srgbClr>
              </a:outerShdw>
            </a:effec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9FA24ACD-BD07-89BE-9643-7EA36BDD6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10707" y="5151287"/>
              <a:ext cx="850668" cy="824371"/>
            </a:xfrm>
            <a:prstGeom prst="rect">
              <a:avLst/>
            </a:prstGeom>
            <a:effectLst>
              <a:outerShdw blurRad="50800" dist="38100" dir="2700000" algn="tl" rotWithShape="0">
                <a:srgbClr val="0D1740">
                  <a:alpha val="40000"/>
                </a:srgbClr>
              </a:outerShdw>
            </a:effectLst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E972195-FCE8-CB62-531B-6B0316D84B67}"/>
                </a:ext>
              </a:extLst>
            </p:cNvPr>
            <p:cNvSpPr/>
            <p:nvPr/>
          </p:nvSpPr>
          <p:spPr>
            <a:xfrm>
              <a:off x="6591085" y="5898693"/>
              <a:ext cx="708977" cy="585340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Human </a:t>
              </a:r>
            </a:p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Drivers</a:t>
              </a:r>
              <a:endParaRPr lang="x-none" sz="1200" b="1" dirty="0">
                <a:solidFill>
                  <a:srgbClr val="0D1740"/>
                </a:solidFill>
                <a:ea typeface="Raleway" charset="0"/>
                <a:cs typeface="Raleway" charset="0"/>
              </a:endParaRP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F0EEBE48-83FD-6B56-0067-AE0F127AB1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15564" y="4546394"/>
              <a:ext cx="850668" cy="824371"/>
            </a:xfrm>
            <a:prstGeom prst="rect">
              <a:avLst/>
            </a:prstGeom>
            <a:effectLst>
              <a:outerShdw blurRad="50800" dist="38100" dir="2700000" algn="tl" rotWithShape="0">
                <a:srgbClr val="0D1740">
                  <a:alpha val="40000"/>
                </a:srgbClr>
              </a:outerShdw>
            </a:effectLst>
          </p:spPr>
        </p:pic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19FB832-EC50-21F1-A5C1-4FA364941B53}"/>
                </a:ext>
              </a:extLst>
            </p:cNvPr>
            <p:cNvSpPr/>
            <p:nvPr/>
          </p:nvSpPr>
          <p:spPr>
            <a:xfrm>
              <a:off x="7709610" y="5249784"/>
              <a:ext cx="708977" cy="585340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Cyclists </a:t>
              </a:r>
              <a:endParaRPr lang="x-none" sz="1200" b="1" dirty="0">
                <a:solidFill>
                  <a:srgbClr val="0D1740"/>
                </a:solidFill>
                <a:ea typeface="Raleway" charset="0"/>
                <a:cs typeface="Raleway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23EB92A-E44C-AEAA-4DE6-3FE0B12FD590}"/>
                </a:ext>
              </a:extLst>
            </p:cNvPr>
            <p:cNvSpPr/>
            <p:nvPr/>
          </p:nvSpPr>
          <p:spPr>
            <a:xfrm>
              <a:off x="7577535" y="3499352"/>
              <a:ext cx="968839" cy="585340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Pedestrians  </a:t>
              </a:r>
              <a:endParaRPr lang="x-none" sz="1200" b="1" dirty="0">
                <a:solidFill>
                  <a:srgbClr val="0D1740"/>
                </a:solidFill>
                <a:ea typeface="Raleway" charset="0"/>
                <a:cs typeface="Raleway" charset="0"/>
              </a:endParaRPr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9765FDA-056D-49B1-5272-3834852287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27162" y="4754757"/>
              <a:ext cx="0" cy="332493"/>
            </a:xfrm>
            <a:prstGeom prst="line">
              <a:avLst/>
            </a:prstGeom>
            <a:ln w="25400">
              <a:solidFill>
                <a:srgbClr val="4E47A4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487F6E04-A99F-1C5F-E84C-B70904CF3F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01625" y="3473407"/>
              <a:ext cx="187291" cy="156101"/>
            </a:xfrm>
            <a:prstGeom prst="line">
              <a:avLst/>
            </a:prstGeom>
            <a:ln w="25400">
              <a:solidFill>
                <a:srgbClr val="4E47A4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561CBF8-A667-6E2B-5346-3BC57D04E697}"/>
                </a:ext>
              </a:extLst>
            </p:cNvPr>
            <p:cNvCxnSpPr>
              <a:cxnSpLocks/>
            </p:cNvCxnSpPr>
            <p:nvPr/>
          </p:nvCxnSpPr>
          <p:spPr>
            <a:xfrm>
              <a:off x="7429901" y="4523219"/>
              <a:ext cx="197625" cy="176870"/>
            </a:xfrm>
            <a:prstGeom prst="line">
              <a:avLst/>
            </a:prstGeom>
            <a:ln w="25400">
              <a:solidFill>
                <a:srgbClr val="4E47A4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7CC443CA-B9E9-2BFC-BBD9-4511F68B1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4432" y="2128033"/>
              <a:ext cx="850668" cy="824371"/>
            </a:xfrm>
            <a:prstGeom prst="rect">
              <a:avLst/>
            </a:prstGeom>
            <a:effectLst>
              <a:outerShdw blurRad="50800" dist="38100" dir="2700000" algn="tl" rotWithShape="0">
                <a:srgbClr val="0D1740">
                  <a:alpha val="40000"/>
                </a:srgbClr>
              </a:outerShdw>
            </a:effectLst>
          </p:spPr>
        </p:pic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6A0C036D-03C6-5728-2F73-53E6BFFD70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16232" y="3019025"/>
              <a:ext cx="0" cy="332493"/>
            </a:xfrm>
            <a:prstGeom prst="line">
              <a:avLst/>
            </a:prstGeom>
            <a:ln w="25400">
              <a:solidFill>
                <a:srgbClr val="4E47A4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C285E57-500E-8F3E-21D5-72FCA4662CBD}"/>
                </a:ext>
              </a:extLst>
            </p:cNvPr>
            <p:cNvSpPr/>
            <p:nvPr/>
          </p:nvSpPr>
          <p:spPr>
            <a:xfrm>
              <a:off x="5430258" y="5237969"/>
              <a:ext cx="708977" cy="585340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Roads </a:t>
              </a:r>
              <a:endParaRPr lang="x-none" sz="1200" b="1" dirty="0">
                <a:solidFill>
                  <a:srgbClr val="0D1740"/>
                </a:solidFill>
                <a:ea typeface="Raleway" charset="0"/>
                <a:cs typeface="Raleway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2A824DA-CB5A-E980-73B5-FF90EF74E44D}"/>
                </a:ext>
              </a:extLst>
            </p:cNvPr>
            <p:cNvSpPr/>
            <p:nvPr/>
          </p:nvSpPr>
          <p:spPr>
            <a:xfrm>
              <a:off x="5253094" y="3491467"/>
              <a:ext cx="968839" cy="585340"/>
            </a:xfrm>
            <a:prstGeom prst="rect">
              <a:avLst/>
            </a:prstGeom>
            <a:ln w="25400">
              <a:miter lim="400000"/>
            </a:ln>
          </p:spPr>
          <p:txBody>
            <a:bodyPr lIns="50800" tIns="50800" rIns="50800" bIns="50800" anchor="ctr">
              <a:noAutofit/>
            </a:bodyPr>
            <a:lstStyle/>
            <a:p>
              <a:pPr algn="ctr" defTabSz="384048">
                <a:lnSpc>
                  <a:spcPts val="1440"/>
                </a:lnSpc>
                <a:buSzPct val="100000"/>
              </a:pPr>
              <a:r>
                <a:rPr lang="en-US" sz="1200" b="1" dirty="0">
                  <a:solidFill>
                    <a:srgbClr val="0D1740"/>
                  </a:solidFill>
                  <a:ea typeface="Raleway" charset="0"/>
                  <a:cs typeface="Raleway" charset="0"/>
                </a:rPr>
                <a:t>Weather  </a:t>
              </a:r>
              <a:endParaRPr lang="x-none" sz="1200" b="1" dirty="0">
                <a:solidFill>
                  <a:srgbClr val="0D1740"/>
                </a:solidFill>
                <a:ea typeface="Raleway" charset="0"/>
                <a:cs typeface="Raleway" charset="0"/>
              </a:endParaRPr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7BD3A71B-1020-DF77-EC08-7021DE4F04D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49604" y="4455552"/>
              <a:ext cx="187291" cy="156101"/>
            </a:xfrm>
            <a:prstGeom prst="line">
              <a:avLst/>
            </a:prstGeom>
            <a:ln w="25400">
              <a:solidFill>
                <a:srgbClr val="4E47A4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2E05C324-D37D-6E67-0D37-AC7DF8B8E5AC}"/>
                </a:ext>
              </a:extLst>
            </p:cNvPr>
            <p:cNvGrpSpPr/>
            <p:nvPr/>
          </p:nvGrpSpPr>
          <p:grpSpPr>
            <a:xfrm>
              <a:off x="5298214" y="2786805"/>
              <a:ext cx="850668" cy="824371"/>
              <a:chOff x="5298214" y="2807820"/>
              <a:chExt cx="850668" cy="850668"/>
            </a:xfrm>
          </p:grpSpPr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8FEA2855-5DA9-3FF7-8CA3-E76375E7C7AB}"/>
                  </a:ext>
                </a:extLst>
              </p:cNvPr>
              <p:cNvGrpSpPr/>
              <p:nvPr/>
            </p:nvGrpSpPr>
            <p:grpSpPr>
              <a:xfrm>
                <a:off x="5298214" y="2807820"/>
                <a:ext cx="850668" cy="850668"/>
                <a:chOff x="5298214" y="2807820"/>
                <a:chExt cx="850668" cy="850668"/>
              </a:xfrm>
            </p:grpSpPr>
            <p:pic>
              <p:nvPicPr>
                <p:cNvPr id="54" name="Picture 53">
                  <a:extLst>
                    <a:ext uri="{FF2B5EF4-FFF2-40B4-BE49-F238E27FC236}">
                      <a16:creationId xmlns:a16="http://schemas.microsoft.com/office/drawing/2014/main" id="{76336DA6-9DC0-27C8-88C5-98BB4A904B5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98214" y="2807820"/>
                  <a:ext cx="850668" cy="850668"/>
                </a:xfrm>
                <a:prstGeom prst="rect">
                  <a:avLst/>
                </a:prstGeom>
                <a:effectLst>
                  <a:outerShdw blurRad="50800" dist="38100" dir="2700000" algn="tl" rotWithShape="0">
                    <a:srgbClr val="0D1740">
                      <a:alpha val="40000"/>
                    </a:srgbClr>
                  </a:outerShdw>
                </a:effectLst>
              </p:spPr>
            </p:pic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261A9830-D7E8-A173-A9B2-7548881FF3B5}"/>
                    </a:ext>
                  </a:extLst>
                </p:cNvPr>
                <p:cNvSpPr/>
                <p:nvPr/>
              </p:nvSpPr>
              <p:spPr>
                <a:xfrm>
                  <a:off x="5374842" y="2976574"/>
                  <a:ext cx="693153" cy="53467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L"/>
                </a:p>
              </p:txBody>
            </p:sp>
          </p:grpSp>
          <p:pic>
            <p:nvPicPr>
              <p:cNvPr id="53" name="Picture 8" descr="Image result for weather icons">
                <a:extLst>
                  <a:ext uri="{FF2B5EF4-FFF2-40B4-BE49-F238E27FC236}">
                    <a16:creationId xmlns:a16="http://schemas.microsoft.com/office/drawing/2014/main" id="{D3F24FDC-16FF-5B68-5DBF-DFDCEDC07C5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5478531" y="2991438"/>
                <a:ext cx="490035" cy="504000"/>
              </a:xfrm>
              <a:prstGeom prst="rect">
                <a:avLst/>
              </a:prstGeom>
              <a:effectLst>
                <a:outerShdw dist="38100" sx="1000" sy="1000" algn="tl" rotWithShape="0">
                  <a:srgbClr val="0D1740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58E437A9-A237-337E-277A-274963232E90}"/>
                </a:ext>
              </a:extLst>
            </p:cNvPr>
            <p:cNvGrpSpPr/>
            <p:nvPr/>
          </p:nvGrpSpPr>
          <p:grpSpPr>
            <a:xfrm>
              <a:off x="5345398" y="4550070"/>
              <a:ext cx="850668" cy="824371"/>
              <a:chOff x="5345398" y="4599625"/>
              <a:chExt cx="850668" cy="850668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755A3162-59E5-BE3D-F38A-84A1963DDB63}"/>
                  </a:ext>
                </a:extLst>
              </p:cNvPr>
              <p:cNvGrpSpPr/>
              <p:nvPr/>
            </p:nvGrpSpPr>
            <p:grpSpPr>
              <a:xfrm>
                <a:off x="5345398" y="4599625"/>
                <a:ext cx="850668" cy="850668"/>
                <a:chOff x="5298214" y="2807820"/>
                <a:chExt cx="850668" cy="850668"/>
              </a:xfrm>
            </p:grpSpPr>
            <p:pic>
              <p:nvPicPr>
                <p:cNvPr id="50" name="Picture 49">
                  <a:extLst>
                    <a:ext uri="{FF2B5EF4-FFF2-40B4-BE49-F238E27FC236}">
                      <a16:creationId xmlns:a16="http://schemas.microsoft.com/office/drawing/2014/main" id="{0323A41E-CFDC-0967-450F-99B9230D956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98214" y="2807820"/>
                  <a:ext cx="850668" cy="850668"/>
                </a:xfrm>
                <a:prstGeom prst="rect">
                  <a:avLst/>
                </a:prstGeom>
                <a:effectLst>
                  <a:outerShdw blurRad="50800" dist="38100" dir="2700000" algn="tl" rotWithShape="0">
                    <a:srgbClr val="0D1740">
                      <a:alpha val="40000"/>
                    </a:srgbClr>
                  </a:outerShdw>
                </a:effectLst>
              </p:spPr>
            </p:pic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50561E82-18A5-E6F2-B0E8-DAD6972B34A7}"/>
                    </a:ext>
                  </a:extLst>
                </p:cNvPr>
                <p:cNvSpPr/>
                <p:nvPr/>
              </p:nvSpPr>
              <p:spPr>
                <a:xfrm>
                  <a:off x="5374842" y="2976574"/>
                  <a:ext cx="693153" cy="53467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L"/>
                </a:p>
              </p:txBody>
            </p:sp>
          </p:grpSp>
          <p:pic>
            <p:nvPicPr>
              <p:cNvPr id="49" name="Picture 10" descr="Image result for roads icons">
                <a:extLst>
                  <a:ext uri="{FF2B5EF4-FFF2-40B4-BE49-F238E27FC236}">
                    <a16:creationId xmlns:a16="http://schemas.microsoft.com/office/drawing/2014/main" id="{61137CF1-18FD-0B21-5254-503E9E04389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 cstate="screen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artisticMark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78531" y="4736959"/>
                <a:ext cx="576000" cy="57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875B221F-2E1A-1408-C645-C50332B8E536}"/>
              </a:ext>
            </a:extLst>
          </p:cNvPr>
          <p:cNvSpPr/>
          <p:nvPr/>
        </p:nvSpPr>
        <p:spPr>
          <a:xfrm>
            <a:off x="6892040" y="5905524"/>
            <a:ext cx="52477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C00000"/>
                </a:solidFill>
              </a:rPr>
              <a:t>AVs are less complicated than (say) nuclear submarine, but:</a:t>
            </a:r>
          </a:p>
          <a:p>
            <a:r>
              <a:rPr lang="en-US" sz="1600" b="1" dirty="0">
                <a:solidFill>
                  <a:srgbClr val="C00000"/>
                </a:solidFill>
              </a:rPr>
              <a:t>There will to be </a:t>
            </a:r>
            <a:r>
              <a:rPr lang="en-US" sz="1600" b="1" i="1" dirty="0">
                <a:solidFill>
                  <a:srgbClr val="C00000"/>
                </a:solidFill>
              </a:rPr>
              <a:t>millions</a:t>
            </a:r>
            <a:r>
              <a:rPr lang="en-US" sz="1600" b="1" dirty="0">
                <a:solidFill>
                  <a:srgbClr val="C00000"/>
                </a:solidFill>
              </a:rPr>
              <a:t> of AVs, with </a:t>
            </a:r>
            <a:r>
              <a:rPr lang="en-US" sz="1600" b="1" i="1" dirty="0">
                <a:solidFill>
                  <a:srgbClr val="C00000"/>
                </a:solidFill>
              </a:rPr>
              <a:t>no trained operators</a:t>
            </a:r>
          </a:p>
        </p:txBody>
      </p:sp>
    </p:spTree>
    <p:extLst>
      <p:ext uri="{BB962C8B-B14F-4D97-AF65-F5344CB8AC3E}">
        <p14:creationId xmlns:p14="http://schemas.microsoft.com/office/powerpoint/2010/main" val="288426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19" grpId="0" animBg="1"/>
      <p:bldP spid="22" grpId="0"/>
      <p:bldP spid="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3833F-358C-4859-92AE-06B9803B6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V&amp;V basics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30A28-979D-4F3A-A521-6A7B8F6E0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730" y="994228"/>
            <a:ext cx="10515600" cy="552529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As V&amp;V people, our job is to help the organization</a:t>
            </a:r>
          </a:p>
          <a:p>
            <a:pPr lvl="1"/>
            <a:r>
              <a:rPr lang="en-US" dirty="0"/>
              <a:t>Find bugs, measure progress, demonstrate safety</a:t>
            </a:r>
            <a:br>
              <a:rPr lang="en-US" dirty="0"/>
            </a:br>
            <a:endParaRPr lang="en-US" dirty="0"/>
          </a:p>
          <a:p>
            <a:r>
              <a:rPr lang="en-US" dirty="0"/>
              <a:t>Bugs can kill</a:t>
            </a:r>
          </a:p>
          <a:p>
            <a:pPr lvl="1"/>
            <a:r>
              <a:rPr lang="en-US" dirty="0"/>
              <a:t>Projects, careers, people</a:t>
            </a:r>
            <a:br>
              <a:rPr lang="en-US" dirty="0"/>
            </a:br>
            <a:endParaRPr lang="en-US" dirty="0"/>
          </a:p>
          <a:p>
            <a:r>
              <a:rPr lang="en-US" dirty="0"/>
              <a:t>We need to target both “expected” and “unknown” issues</a:t>
            </a:r>
          </a:p>
          <a:p>
            <a:pPr lvl="1"/>
            <a:r>
              <a:rPr lang="en-US" dirty="0"/>
              <a:t>And risk dimensions are an excellent way to start </a:t>
            </a:r>
            <a:br>
              <a:rPr lang="en-US" dirty="0"/>
            </a:br>
            <a:endParaRPr lang="en-US" dirty="0"/>
          </a:p>
          <a:p>
            <a:r>
              <a:rPr lang="en-US" dirty="0"/>
              <a:t>Historically, automotive people were not SW people</a:t>
            </a:r>
          </a:p>
          <a:p>
            <a:pPr lvl="1"/>
            <a:r>
              <a:rPr lang="en-US" dirty="0"/>
              <a:t>So they assumed they can </a:t>
            </a:r>
            <a:r>
              <a:rPr lang="en-US" i="1" dirty="0"/>
              <a:t>think</a:t>
            </a:r>
            <a:r>
              <a:rPr lang="en-US" dirty="0"/>
              <a:t> of all possible issues</a:t>
            </a:r>
          </a:p>
          <a:p>
            <a:pPr lvl="1"/>
            <a:r>
              <a:rPr lang="en-US" dirty="0"/>
              <a:t>So were pretty bad at looking for the SOTIF “unsafe unknowns”</a:t>
            </a:r>
            <a:br>
              <a:rPr lang="en-US" dirty="0"/>
            </a:br>
            <a:endParaRPr lang="en-US" dirty="0"/>
          </a:p>
          <a:p>
            <a:r>
              <a:rPr lang="en-US" i="1" dirty="0"/>
              <a:t>Everybody</a:t>
            </a:r>
            <a:r>
              <a:rPr lang="en-US" dirty="0"/>
              <a:t> is struggling with the “long tail” issue</a:t>
            </a:r>
          </a:p>
          <a:p>
            <a:pPr lvl="1"/>
            <a:r>
              <a:rPr lang="en-US" dirty="0"/>
              <a:t>Coverage Driven Verification (+extensions) are the best way of handling this</a:t>
            </a:r>
          </a:p>
          <a:p>
            <a:pPr lvl="1"/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BFF2111-1B5E-44C3-90B2-7A83E80B2BA6}"/>
              </a:ext>
            </a:extLst>
          </p:cNvPr>
          <p:cNvGrpSpPr/>
          <p:nvPr/>
        </p:nvGrpSpPr>
        <p:grpSpPr>
          <a:xfrm>
            <a:off x="8741664" y="0"/>
            <a:ext cx="3355086" cy="1801255"/>
            <a:chOff x="8741664" y="0"/>
            <a:chExt cx="3355086" cy="1801255"/>
          </a:xfrm>
        </p:grpSpPr>
        <p:pic>
          <p:nvPicPr>
            <p:cNvPr id="5" name="Picture 2" descr="Image result for autonomous vehicle snow accident">
              <a:extLst>
                <a:ext uri="{FF2B5EF4-FFF2-40B4-BE49-F238E27FC236}">
                  <a16:creationId xmlns:a16="http://schemas.microsoft.com/office/drawing/2014/main" id="{C5BC0E91-EFA9-4255-86ED-2EE13C2BE3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2061"/>
            <a:stretch>
              <a:fillRect/>
            </a:stretch>
          </p:blipFill>
          <p:spPr bwMode="auto">
            <a:xfrm>
              <a:off x="10610850" y="0"/>
              <a:ext cx="1485900" cy="1801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AutoShape 31">
              <a:extLst>
                <a:ext uri="{FF2B5EF4-FFF2-40B4-BE49-F238E27FC236}">
                  <a16:creationId xmlns:a16="http://schemas.microsoft.com/office/drawing/2014/main" id="{61563370-E9C0-4BCE-86A5-1B02D4E19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41664" y="338478"/>
              <a:ext cx="1727836" cy="551640"/>
            </a:xfrm>
            <a:prstGeom prst="wedgeRoundRectCallout">
              <a:avLst>
                <a:gd name="adj1" fmla="val 58847"/>
                <a:gd name="adj2" fmla="val 10946"/>
                <a:gd name="adj3" fmla="val 16667"/>
              </a:avLst>
            </a:prstGeom>
            <a:solidFill>
              <a:srgbClr val="FFFF99">
                <a:alpha val="41176"/>
              </a:srgbClr>
            </a:solidFill>
            <a:ln w="1587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200" dirty="0"/>
                <a:t>“Expected” issue: Speed-on-snow too high (wrong-setting bug)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1AFE470-AB5F-4605-B05B-BD682CFAC638}"/>
              </a:ext>
            </a:extLst>
          </p:cNvPr>
          <p:cNvGrpSpPr/>
          <p:nvPr/>
        </p:nvGrpSpPr>
        <p:grpSpPr>
          <a:xfrm>
            <a:off x="8619744" y="1964523"/>
            <a:ext cx="3572256" cy="1888993"/>
            <a:chOff x="8619744" y="1964523"/>
            <a:chExt cx="3572256" cy="1888993"/>
          </a:xfrm>
        </p:grpSpPr>
        <p:pic>
          <p:nvPicPr>
            <p:cNvPr id="8" name="Picture 12">
              <a:extLst>
                <a:ext uri="{FF2B5EF4-FFF2-40B4-BE49-F238E27FC236}">
                  <a16:creationId xmlns:a16="http://schemas.microsoft.com/office/drawing/2014/main" id="{B537F9E3-DA84-47B9-8C07-CA13B6913F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06076" y="1964523"/>
              <a:ext cx="1685924" cy="1888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AutoShape 31">
              <a:extLst>
                <a:ext uri="{FF2B5EF4-FFF2-40B4-BE49-F238E27FC236}">
                  <a16:creationId xmlns:a16="http://schemas.microsoft.com/office/drawing/2014/main" id="{83157DE0-41DD-4ADF-8180-1252292B4E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19744" y="2354013"/>
              <a:ext cx="1791942" cy="551640"/>
            </a:xfrm>
            <a:prstGeom prst="wedgeRoundRectCallout">
              <a:avLst>
                <a:gd name="adj1" fmla="val 60307"/>
                <a:gd name="adj2" fmla="val 11243"/>
                <a:gd name="adj3" fmla="val 16667"/>
              </a:avLst>
            </a:prstGeom>
            <a:solidFill>
              <a:srgbClr val="FFFF99">
                <a:alpha val="41176"/>
              </a:srgbClr>
            </a:solidFill>
            <a:ln w="1587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200" dirty="0"/>
                <a:t>Unknown issue: </a:t>
              </a: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200" dirty="0"/>
                <a:t>Ariane 5 blowing up </a:t>
              </a: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200" dirty="0"/>
                <a:t>(SW bug) 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CFB10B-C03F-49F5-B77D-98F543BA13AD}"/>
              </a:ext>
            </a:extLst>
          </p:cNvPr>
          <p:cNvGrpSpPr/>
          <p:nvPr/>
        </p:nvGrpSpPr>
        <p:grpSpPr>
          <a:xfrm>
            <a:off x="8619744" y="4142502"/>
            <a:ext cx="3524630" cy="1153398"/>
            <a:chOff x="8619744" y="4142502"/>
            <a:chExt cx="3524630" cy="1153398"/>
          </a:xfrm>
        </p:grpSpPr>
        <p:pic>
          <p:nvPicPr>
            <p:cNvPr id="11" name="Content Placeholder 5">
              <a:extLst>
                <a:ext uri="{FF2B5EF4-FFF2-40B4-BE49-F238E27FC236}">
                  <a16:creationId xmlns:a16="http://schemas.microsoft.com/office/drawing/2014/main" id="{632949F5-BC59-473F-BD2D-2E26EB0080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0611921" y="4146915"/>
              <a:ext cx="1532453" cy="1148985"/>
            </a:xfrm>
            <a:prstGeom prst="rect">
              <a:avLst/>
            </a:prstGeom>
          </p:spPr>
        </p:pic>
        <p:sp>
          <p:nvSpPr>
            <p:cNvPr id="12" name="AutoShape 31">
              <a:extLst>
                <a:ext uri="{FF2B5EF4-FFF2-40B4-BE49-F238E27FC236}">
                  <a16:creationId xmlns:a16="http://schemas.microsoft.com/office/drawing/2014/main" id="{7012FD7F-ADAF-4D99-9B8A-05D0CCD209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19744" y="4142502"/>
              <a:ext cx="1724406" cy="551640"/>
            </a:xfrm>
            <a:prstGeom prst="wedgeRoundRectCallout">
              <a:avLst>
                <a:gd name="adj1" fmla="val 65246"/>
                <a:gd name="adj2" fmla="val 2046"/>
                <a:gd name="adj3" fmla="val 16667"/>
              </a:avLst>
            </a:prstGeom>
            <a:solidFill>
              <a:srgbClr val="FFFF99">
                <a:alpha val="41176"/>
              </a:srgbClr>
            </a:solidFill>
            <a:ln w="1587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200" dirty="0"/>
                <a:t>Unknown issue: Unconsidered situation (spec bug)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84BA652-9E69-43DC-9EEB-A1D0D9FBBF1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221" t="72172" r="34295" b="3828"/>
          <a:stretch/>
        </p:blipFill>
        <p:spPr>
          <a:xfrm>
            <a:off x="10630146" y="4084810"/>
            <a:ext cx="1561854" cy="121109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EBAD7E-F1C4-4F17-AA80-D63C0E6ED4B5}"/>
              </a:ext>
            </a:extLst>
          </p:cNvPr>
          <p:cNvSpPr txBox="1"/>
          <p:nvPr/>
        </p:nvSpPr>
        <p:spPr>
          <a:xfrm>
            <a:off x="9988748" y="5491173"/>
            <a:ext cx="23562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B0F0"/>
                </a:solidFill>
              </a:rPr>
              <a:t>See </a:t>
            </a:r>
            <a:r>
              <a:rPr lang="en-US" sz="1600" dirty="0">
                <a:hlinkClick r:id="rId7"/>
              </a:rPr>
              <a:t>post about spec bugs</a:t>
            </a:r>
            <a:endParaRPr lang="en-US" sz="160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DB0E146-E1B5-1203-DD60-11091C0C7286}"/>
              </a:ext>
            </a:extLst>
          </p:cNvPr>
          <p:cNvSpPr txBox="1">
            <a:spLocks/>
          </p:cNvSpPr>
          <p:nvPr/>
        </p:nvSpPr>
        <p:spPr>
          <a:xfrm>
            <a:off x="3772778" y="6412140"/>
            <a:ext cx="5416942" cy="3093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SOTIF: Safety Of The Intended Function (a standard)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2697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4" grpId="0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47E2E-2E62-61E8-659B-D2C902867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solidFill>
                  <a:srgbClr val="7030A0"/>
                </a:solidFill>
              </a:rPr>
              <a:t>Handling multiple risk dimensions</a:t>
            </a: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B210127-78CB-6693-7359-A530C6FC289F}"/>
              </a:ext>
            </a:extLst>
          </p:cNvPr>
          <p:cNvSpPr txBox="1">
            <a:spLocks/>
          </p:cNvSpPr>
          <p:nvPr/>
        </p:nvSpPr>
        <p:spPr>
          <a:xfrm>
            <a:off x="850598" y="876995"/>
            <a:ext cx="9955619" cy="2886018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anchor="t" anchorCtr="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</a:rPr>
              <a:t>Risk dimensions </a:t>
            </a:r>
            <a:r>
              <a:rPr lang="en-US" dirty="0">
                <a:solidFill>
                  <a:srgbClr val="7030A0"/>
                </a:solidFill>
                <a:sym typeface="Wingdings" panose="05000000000000000000" pitchFamily="2" charset="2"/>
              </a:rPr>
              <a:t>(as a coverage plan)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DBC46F9-6305-D647-EC28-FBE2FE08A9AD}"/>
              </a:ext>
            </a:extLst>
          </p:cNvPr>
          <p:cNvSpPr txBox="1">
            <a:spLocks/>
          </p:cNvSpPr>
          <p:nvPr/>
        </p:nvSpPr>
        <p:spPr>
          <a:xfrm>
            <a:off x="6737993" y="1499856"/>
            <a:ext cx="3892708" cy="229728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ODD-edge issues</a:t>
            </a:r>
          </a:p>
          <a:p>
            <a:r>
              <a:rPr lang="en-US" sz="1800" dirty="0"/>
              <a:t>Arbitrary subsystem failures</a:t>
            </a:r>
          </a:p>
          <a:p>
            <a:r>
              <a:rPr lang="en-US" sz="1800" dirty="0"/>
              <a:t>Interactions with other AVs</a:t>
            </a:r>
          </a:p>
          <a:p>
            <a:r>
              <a:rPr lang="en-US" sz="1800" dirty="0"/>
              <a:t>Production /  maintenance variability</a:t>
            </a:r>
          </a:p>
          <a:p>
            <a:r>
              <a:rPr lang="en-US" sz="1800" dirty="0"/>
              <a:t>Behavior during / after accidents</a:t>
            </a:r>
          </a:p>
          <a:p>
            <a:r>
              <a:rPr lang="en-US" sz="1800" dirty="0"/>
              <a:t>…</a:t>
            </a:r>
          </a:p>
          <a:p>
            <a:r>
              <a:rPr lang="en-US" sz="1800" i="1" dirty="0"/>
              <a:t>Mixing any of the above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87E16C3-4B5C-E546-2E10-204C3A9CF2B0}"/>
              </a:ext>
            </a:extLst>
          </p:cNvPr>
          <p:cNvSpPr txBox="1">
            <a:spLocks/>
          </p:cNvSpPr>
          <p:nvPr/>
        </p:nvSpPr>
        <p:spPr>
          <a:xfrm>
            <a:off x="1096895" y="1499857"/>
            <a:ext cx="2572536" cy="218132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Driving scenarios</a:t>
            </a:r>
          </a:p>
          <a:p>
            <a:r>
              <a:rPr lang="en-US" sz="1800" dirty="0"/>
              <a:t>Topology</a:t>
            </a:r>
          </a:p>
          <a:p>
            <a:r>
              <a:rPr lang="en-US" sz="1800" dirty="0"/>
              <a:t>Locale</a:t>
            </a:r>
          </a:p>
          <a:p>
            <a:r>
              <a:rPr lang="en-US" sz="1800" dirty="0"/>
              <a:t>Weather</a:t>
            </a:r>
          </a:p>
          <a:p>
            <a:r>
              <a:rPr lang="en-US" sz="1800" dirty="0"/>
              <a:t>Other participants</a:t>
            </a:r>
          </a:p>
          <a:p>
            <a:r>
              <a:rPr lang="en-US" sz="1800" dirty="0"/>
              <a:t>Emergency situations</a:t>
            </a:r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15DC4F5-9EDF-F39D-37FA-67C0FFB87520}"/>
              </a:ext>
            </a:extLst>
          </p:cNvPr>
          <p:cNvSpPr txBox="1">
            <a:spLocks/>
          </p:cNvSpPr>
          <p:nvPr/>
        </p:nvSpPr>
        <p:spPr>
          <a:xfrm>
            <a:off x="3939587" y="1487653"/>
            <a:ext cx="2513380" cy="22876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Human behavior</a:t>
            </a:r>
          </a:p>
          <a:p>
            <a:r>
              <a:rPr lang="en-US" sz="1800" dirty="0"/>
              <a:t>ML limitations</a:t>
            </a:r>
          </a:p>
          <a:p>
            <a:r>
              <a:rPr lang="en-US" sz="1800" dirty="0"/>
              <a:t>Locale change</a:t>
            </a:r>
          </a:p>
          <a:p>
            <a:r>
              <a:rPr lang="en-US" sz="1800" dirty="0"/>
              <a:t>Mode confusions</a:t>
            </a:r>
          </a:p>
          <a:p>
            <a:r>
              <a:rPr lang="en-US" sz="1800" dirty="0"/>
              <a:t>Sensing issues</a:t>
            </a:r>
          </a:p>
          <a:p>
            <a:r>
              <a:rPr lang="en-US" sz="1800" dirty="0"/>
              <a:t>Planning issues</a:t>
            </a:r>
          </a:p>
          <a:p>
            <a:endParaRPr lang="en-US" sz="1800" dirty="0"/>
          </a:p>
          <a:p>
            <a:endParaRPr lang="en-US" sz="1800" dirty="0"/>
          </a:p>
        </p:txBody>
      </p:sp>
      <p:grpSp>
        <p:nvGrpSpPr>
          <p:cNvPr id="9" name="קבוצה 3">
            <a:extLst>
              <a:ext uri="{FF2B5EF4-FFF2-40B4-BE49-F238E27FC236}">
                <a16:creationId xmlns:a16="http://schemas.microsoft.com/office/drawing/2014/main" id="{92AB0650-44DE-90E1-1842-51B4AD3454AD}"/>
              </a:ext>
            </a:extLst>
          </p:cNvPr>
          <p:cNvGrpSpPr/>
          <p:nvPr/>
        </p:nvGrpSpPr>
        <p:grpSpPr>
          <a:xfrm>
            <a:off x="850598" y="3786895"/>
            <a:ext cx="9955619" cy="2093980"/>
            <a:chOff x="762000" y="4122522"/>
            <a:chExt cx="9923721" cy="2111308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6F1846ED-DE6A-8839-418B-8361FFFB12E3}"/>
                </a:ext>
              </a:extLst>
            </p:cNvPr>
            <p:cNvGrpSpPr/>
            <p:nvPr/>
          </p:nvGrpSpPr>
          <p:grpSpPr>
            <a:xfrm>
              <a:off x="762000" y="4122522"/>
              <a:ext cx="9923721" cy="2111308"/>
              <a:chOff x="946295" y="3971260"/>
              <a:chExt cx="9923721" cy="2111308"/>
            </a:xfrm>
          </p:grpSpPr>
          <p:grpSp>
            <p:nvGrpSpPr>
              <p:cNvPr id="18" name="Group 36">
                <a:extLst>
                  <a:ext uri="{FF2B5EF4-FFF2-40B4-BE49-F238E27FC236}">
                    <a16:creationId xmlns:a16="http://schemas.microsoft.com/office/drawing/2014/main" id="{A91A11E6-4F25-1F08-7506-31172CE3B9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71798" y="4302623"/>
                <a:ext cx="5980814" cy="618588"/>
                <a:chOff x="52487" y="1171760"/>
                <a:chExt cx="8863011" cy="1124128"/>
              </a:xfrm>
            </p:grpSpPr>
            <p:sp>
              <p:nvSpPr>
                <p:cNvPr id="28" name="Rectangle 17">
                  <a:extLst>
                    <a:ext uri="{FF2B5EF4-FFF2-40B4-BE49-F238E27FC236}">
                      <a16:creationId xmlns:a16="http://schemas.microsoft.com/office/drawing/2014/main" id="{61771C47-7F67-4D22-FBFF-EE6D623F7C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487" y="1171760"/>
                  <a:ext cx="8863011" cy="1124128"/>
                </a:xfrm>
                <a:prstGeom prst="rect">
                  <a:avLst/>
                </a:prstGeom>
                <a:solidFill>
                  <a:srgbClr val="CCFFFF">
                    <a:alpha val="27843"/>
                  </a:srgbClr>
                </a:solidFill>
                <a:ln w="3175" algn="ctr">
                  <a:solidFill>
                    <a:srgbClr val="4D4D4D"/>
                  </a:solidFill>
                  <a:round/>
                  <a:headEnd/>
                  <a:tailEnd/>
                </a:ln>
              </p:spPr>
              <p:txBody>
                <a:bodyPr wrap="none"/>
                <a:lstStyle>
                  <a:lvl1pPr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en-US" sz="1400" dirty="0"/>
                    <a:t>Verification system</a:t>
                  </a:r>
                </a:p>
              </p:txBody>
            </p:sp>
            <p:sp>
              <p:nvSpPr>
                <p:cNvPr id="29" name="Rectangle 7">
                  <a:extLst>
                    <a:ext uri="{FF2B5EF4-FFF2-40B4-BE49-F238E27FC236}">
                      <a16:creationId xmlns:a16="http://schemas.microsoft.com/office/drawing/2014/main" id="{BD2DBC3C-B222-C89C-F41F-BF3149FBEC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08406" y="1688113"/>
                  <a:ext cx="3087340" cy="502318"/>
                </a:xfrm>
                <a:prstGeom prst="rect">
                  <a:avLst/>
                </a:prstGeom>
                <a:solidFill>
                  <a:srgbClr val="4EF8DC">
                    <a:alpha val="49803"/>
                  </a:srgbClr>
                </a:solidFill>
                <a:ln w="3175" algn="ctr">
                  <a:solidFill>
                    <a:srgbClr val="4D4D4D"/>
                  </a:solidFill>
                  <a:round/>
                  <a:headEnd/>
                  <a:tailEnd/>
                </a:ln>
              </p:spPr>
              <p:txBody>
                <a:bodyPr wrap="none"/>
                <a:lstStyle>
                  <a:lvl1pPr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buFontTx/>
                    <a:buNone/>
                    <a:defRPr/>
                  </a:pPr>
                  <a:r>
                    <a:rPr lang="en-US" altLang="en-US" sz="1100" dirty="0"/>
                    <a:t>Monitoring  / coverage collection</a:t>
                  </a:r>
                </a:p>
              </p:txBody>
            </p:sp>
            <p:sp>
              <p:nvSpPr>
                <p:cNvPr id="30" name="Rectangle 7">
                  <a:extLst>
                    <a:ext uri="{FF2B5EF4-FFF2-40B4-BE49-F238E27FC236}">
                      <a16:creationId xmlns:a16="http://schemas.microsoft.com/office/drawing/2014/main" id="{F6E8FA21-A2C2-DA69-9952-0EF13DD08C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24533" y="1695684"/>
                  <a:ext cx="1389654" cy="490986"/>
                </a:xfrm>
                <a:prstGeom prst="rect">
                  <a:avLst/>
                </a:prstGeom>
                <a:solidFill>
                  <a:srgbClr val="4EF8DC">
                    <a:alpha val="49803"/>
                  </a:srgbClr>
                </a:solidFill>
                <a:ln w="3175" algn="ctr">
                  <a:solidFill>
                    <a:srgbClr val="4D4D4D"/>
                  </a:solidFill>
                  <a:round/>
                  <a:headEnd/>
                  <a:tailEnd/>
                </a:ln>
              </p:spPr>
              <p:txBody>
                <a:bodyPr wrap="none"/>
                <a:lstStyle>
                  <a:lvl1pPr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buFontTx/>
                    <a:buNone/>
                    <a:defRPr/>
                  </a:pPr>
                  <a:r>
                    <a:rPr lang="en-US" altLang="en-US" sz="1100" dirty="0"/>
                    <a:t>Grading</a:t>
                  </a:r>
                </a:p>
              </p:txBody>
            </p:sp>
            <p:sp>
              <p:nvSpPr>
                <p:cNvPr id="31" name="Rectangle 7">
                  <a:extLst>
                    <a:ext uri="{FF2B5EF4-FFF2-40B4-BE49-F238E27FC236}">
                      <a16:creationId xmlns:a16="http://schemas.microsoft.com/office/drawing/2014/main" id="{36F64D6C-DFA5-0F25-B24C-E06B7E00EE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1775" y="1714754"/>
                  <a:ext cx="3308156" cy="454290"/>
                </a:xfrm>
                <a:prstGeom prst="rect">
                  <a:avLst/>
                </a:prstGeom>
                <a:solidFill>
                  <a:srgbClr val="4EF8DC">
                    <a:alpha val="49803"/>
                  </a:srgbClr>
                </a:solidFill>
                <a:ln w="3175" algn="ctr">
                  <a:solidFill>
                    <a:srgbClr val="4D4D4D"/>
                  </a:solidFill>
                  <a:round/>
                  <a:headEnd/>
                  <a:tailEnd/>
                </a:ln>
              </p:spPr>
              <p:txBody>
                <a:bodyPr wrap="none"/>
                <a:lstStyle>
                  <a:lvl1pPr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buFontTx/>
                    <a:buNone/>
                    <a:defRPr/>
                  </a:pPr>
                  <a:r>
                    <a:rPr lang="en-US" altLang="en-US" sz="1200" dirty="0"/>
                    <a:t>Planning / execution</a:t>
                  </a:r>
                </a:p>
              </p:txBody>
            </p:sp>
          </p:grpSp>
          <p:sp>
            <p:nvSpPr>
              <p:cNvPr id="19" name="Rectangle 10">
                <a:extLst>
                  <a:ext uri="{FF2B5EF4-FFF2-40B4-BE49-F238E27FC236}">
                    <a16:creationId xmlns:a16="http://schemas.microsoft.com/office/drawing/2014/main" id="{F50421FC-C327-D367-0A3F-8F0A9986E2BB}"/>
                  </a:ext>
                </a:extLst>
              </p:cNvPr>
              <p:cNvSpPr/>
              <p:nvPr/>
            </p:nvSpPr>
            <p:spPr>
              <a:xfrm>
                <a:off x="2702242" y="5577518"/>
                <a:ext cx="978200" cy="50504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SW</a:t>
                </a:r>
              </a:p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simulation</a:t>
                </a:r>
                <a:endParaRPr lang="en-US" sz="1400" dirty="0"/>
              </a:p>
            </p:txBody>
          </p:sp>
          <p:sp>
            <p:nvSpPr>
              <p:cNvPr id="20" name="Rectangle 11">
                <a:extLst>
                  <a:ext uri="{FF2B5EF4-FFF2-40B4-BE49-F238E27FC236}">
                    <a16:creationId xmlns:a16="http://schemas.microsoft.com/office/drawing/2014/main" id="{F340F1DC-FE1B-CD2A-B498-A3E0CCF8A48D}"/>
                  </a:ext>
                </a:extLst>
              </p:cNvPr>
              <p:cNvSpPr/>
              <p:nvPr/>
            </p:nvSpPr>
            <p:spPr>
              <a:xfrm>
                <a:off x="4079907" y="5577519"/>
                <a:ext cx="978200" cy="50504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HIL</a:t>
                </a:r>
                <a:endParaRPr lang="en-US" sz="1400" dirty="0"/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:a16="http://schemas.microsoft.com/office/drawing/2014/main" id="{21C3BB12-151A-D4B9-19FC-F4B538FB3647}"/>
                  </a:ext>
                </a:extLst>
              </p:cNvPr>
              <p:cNvSpPr/>
              <p:nvPr/>
            </p:nvSpPr>
            <p:spPr>
              <a:xfrm>
                <a:off x="5457572" y="5577519"/>
                <a:ext cx="978200" cy="50504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 err="1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VeHIL</a:t>
                </a:r>
                <a:endParaRPr lang="en-US" sz="1400" dirty="0"/>
              </a:p>
            </p:txBody>
          </p:sp>
          <p:sp>
            <p:nvSpPr>
              <p:cNvPr id="22" name="Rectangle 13">
                <a:extLst>
                  <a:ext uri="{FF2B5EF4-FFF2-40B4-BE49-F238E27FC236}">
                    <a16:creationId xmlns:a16="http://schemas.microsoft.com/office/drawing/2014/main" id="{C5C767CA-BC46-ACD9-82CA-3FCF9CC87700}"/>
                  </a:ext>
                </a:extLst>
              </p:cNvPr>
              <p:cNvSpPr/>
              <p:nvPr/>
            </p:nvSpPr>
            <p:spPr>
              <a:xfrm>
                <a:off x="6835237" y="5577520"/>
                <a:ext cx="978200" cy="50504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Test</a:t>
                </a:r>
              </a:p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track</a:t>
                </a:r>
                <a:endParaRPr lang="en-US" sz="1400" dirty="0"/>
              </a:p>
            </p:txBody>
          </p:sp>
          <p:sp>
            <p:nvSpPr>
              <p:cNvPr id="23" name="Rectangle 14">
                <a:extLst>
                  <a:ext uri="{FF2B5EF4-FFF2-40B4-BE49-F238E27FC236}">
                    <a16:creationId xmlns:a16="http://schemas.microsoft.com/office/drawing/2014/main" id="{456F1C44-EF33-74ED-E3D2-1BCF188322BE}"/>
                  </a:ext>
                </a:extLst>
              </p:cNvPr>
              <p:cNvSpPr/>
              <p:nvPr/>
            </p:nvSpPr>
            <p:spPr>
              <a:xfrm>
                <a:off x="8195929" y="5577521"/>
                <a:ext cx="978200" cy="50504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Street</a:t>
                </a:r>
              </a:p>
              <a:p>
                <a:pPr algn="ctr"/>
                <a:r>
                  <a:rPr lang="en-US" sz="14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driving</a:t>
                </a:r>
                <a:endParaRPr lang="en-US" sz="1400" dirty="0"/>
              </a:p>
            </p:txBody>
          </p: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59A4EFED-A730-E692-C8C7-3BF0C6E6D18B}"/>
                  </a:ext>
                </a:extLst>
              </p:cNvPr>
              <p:cNvCxnSpPr>
                <a:cxnSpLocks/>
                <a:endCxn id="22" idx="0"/>
              </p:cNvCxnSpPr>
              <p:nvPr/>
            </p:nvCxnSpPr>
            <p:spPr>
              <a:xfrm>
                <a:off x="7324337" y="4928519"/>
                <a:ext cx="0" cy="649001"/>
              </a:xfrm>
              <a:prstGeom prst="straightConnector1">
                <a:avLst/>
              </a:prstGeom>
              <a:ln w="12700">
                <a:solidFill>
                  <a:srgbClr val="7030A0"/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Folded Corner 39">
                <a:extLst>
                  <a:ext uri="{FF2B5EF4-FFF2-40B4-BE49-F238E27FC236}">
                    <a16:creationId xmlns:a16="http://schemas.microsoft.com/office/drawing/2014/main" id="{C8B6738A-6A35-4A48-960D-F1A2A34CCC65}"/>
                  </a:ext>
                </a:extLst>
              </p:cNvPr>
              <p:cNvSpPr/>
              <p:nvPr/>
            </p:nvSpPr>
            <p:spPr>
              <a:xfrm>
                <a:off x="946295" y="4292965"/>
                <a:ext cx="1355651" cy="692576"/>
              </a:xfrm>
              <a:prstGeom prst="foldedCorner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Abstract</a:t>
                </a:r>
              </a:p>
              <a:p>
                <a:pPr algn="ctr"/>
                <a:r>
                  <a:rPr lang="en-US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scenarios</a:t>
                </a:r>
                <a:endParaRPr lang="en-US" dirty="0"/>
              </a:p>
            </p:txBody>
          </p:sp>
          <p:sp>
            <p:nvSpPr>
              <p:cNvPr id="26" name="Folded Corner 40">
                <a:extLst>
                  <a:ext uri="{FF2B5EF4-FFF2-40B4-BE49-F238E27FC236}">
                    <a16:creationId xmlns:a16="http://schemas.microsoft.com/office/drawing/2014/main" id="{C84D49BE-63CA-23E1-8AAB-C7B85887955F}"/>
                  </a:ext>
                </a:extLst>
              </p:cNvPr>
              <p:cNvSpPr/>
              <p:nvPr/>
            </p:nvSpPr>
            <p:spPr>
              <a:xfrm>
                <a:off x="9623969" y="4330797"/>
                <a:ext cx="1246047" cy="616913"/>
              </a:xfrm>
              <a:prstGeom prst="foldedCorner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Coverage  </a:t>
                </a:r>
              </a:p>
              <a:p>
                <a:pPr algn="ctr"/>
                <a:r>
                  <a:rPr lang="en-US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+ grades</a:t>
                </a:r>
                <a:endParaRPr lang="en-US" dirty="0"/>
              </a:p>
            </p:txBody>
          </p:sp>
          <p:cxnSp>
            <p:nvCxnSpPr>
              <p:cNvPr id="27" name="Straight Arrow Connector 51">
                <a:extLst>
                  <a:ext uri="{FF2B5EF4-FFF2-40B4-BE49-F238E27FC236}">
                    <a16:creationId xmlns:a16="http://schemas.microsoft.com/office/drawing/2014/main" id="{1E749A1B-9002-9AA2-3BC8-5EB8507702A5}"/>
                  </a:ext>
                </a:extLst>
              </p:cNvPr>
              <p:cNvCxnSpPr/>
              <p:nvPr/>
            </p:nvCxnSpPr>
            <p:spPr>
              <a:xfrm>
                <a:off x="1609130" y="3971260"/>
                <a:ext cx="0" cy="307338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Straight Arrow Connector 23">
              <a:extLst>
                <a:ext uri="{FF2B5EF4-FFF2-40B4-BE49-F238E27FC236}">
                  <a16:creationId xmlns:a16="http://schemas.microsoft.com/office/drawing/2014/main" id="{A3872A0A-7F79-B9BD-44BD-2031DE3E31B4}"/>
                </a:ext>
              </a:extLst>
            </p:cNvPr>
            <p:cNvCxnSpPr>
              <a:cxnSpLocks/>
            </p:cNvCxnSpPr>
            <p:nvPr/>
          </p:nvCxnSpPr>
          <p:spPr>
            <a:xfrm>
              <a:off x="8480486" y="5079781"/>
              <a:ext cx="0" cy="649001"/>
            </a:xfrm>
            <a:prstGeom prst="straightConnector1">
              <a:avLst/>
            </a:prstGeom>
            <a:ln w="12700">
              <a:solidFill>
                <a:srgbClr val="7030A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23">
              <a:extLst>
                <a:ext uri="{FF2B5EF4-FFF2-40B4-BE49-F238E27FC236}">
                  <a16:creationId xmlns:a16="http://schemas.microsoft.com/office/drawing/2014/main" id="{2B03D32D-8F9D-2BE4-930C-585719ECE6DF}"/>
                </a:ext>
              </a:extLst>
            </p:cNvPr>
            <p:cNvCxnSpPr>
              <a:cxnSpLocks/>
            </p:cNvCxnSpPr>
            <p:nvPr/>
          </p:nvCxnSpPr>
          <p:spPr>
            <a:xfrm>
              <a:off x="5711111" y="5072473"/>
              <a:ext cx="0" cy="649001"/>
            </a:xfrm>
            <a:prstGeom prst="straightConnector1">
              <a:avLst/>
            </a:prstGeom>
            <a:ln w="12700">
              <a:solidFill>
                <a:srgbClr val="7030A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23">
              <a:extLst>
                <a:ext uri="{FF2B5EF4-FFF2-40B4-BE49-F238E27FC236}">
                  <a16:creationId xmlns:a16="http://schemas.microsoft.com/office/drawing/2014/main" id="{CECBC6CC-5BEA-3C1E-4A63-38357CC23F93}"/>
                </a:ext>
              </a:extLst>
            </p:cNvPr>
            <p:cNvCxnSpPr>
              <a:cxnSpLocks/>
            </p:cNvCxnSpPr>
            <p:nvPr/>
          </p:nvCxnSpPr>
          <p:spPr>
            <a:xfrm>
              <a:off x="4334167" y="5079779"/>
              <a:ext cx="0" cy="649001"/>
            </a:xfrm>
            <a:prstGeom prst="straightConnector1">
              <a:avLst/>
            </a:prstGeom>
            <a:ln w="12700">
              <a:solidFill>
                <a:srgbClr val="7030A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23">
              <a:extLst>
                <a:ext uri="{FF2B5EF4-FFF2-40B4-BE49-F238E27FC236}">
                  <a16:creationId xmlns:a16="http://schemas.microsoft.com/office/drawing/2014/main" id="{77B0D605-5588-3DF8-0843-DB5B79CDAB22}"/>
                </a:ext>
              </a:extLst>
            </p:cNvPr>
            <p:cNvCxnSpPr>
              <a:cxnSpLocks/>
            </p:cNvCxnSpPr>
            <p:nvPr/>
          </p:nvCxnSpPr>
          <p:spPr>
            <a:xfrm>
              <a:off x="2929836" y="5079779"/>
              <a:ext cx="0" cy="649001"/>
            </a:xfrm>
            <a:prstGeom prst="straightConnector1">
              <a:avLst/>
            </a:prstGeom>
            <a:ln w="12700">
              <a:solidFill>
                <a:srgbClr val="7030A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50">
              <a:extLst>
                <a:ext uri="{FF2B5EF4-FFF2-40B4-BE49-F238E27FC236}">
                  <a16:creationId xmlns:a16="http://schemas.microsoft.com/office/drawing/2014/main" id="{E1CEB462-3622-8D75-62DE-269C903AB987}"/>
                </a:ext>
              </a:extLst>
            </p:cNvPr>
            <p:cNvCxnSpPr/>
            <p:nvPr/>
          </p:nvCxnSpPr>
          <p:spPr>
            <a:xfrm>
              <a:off x="8768317" y="4737931"/>
              <a:ext cx="669850" cy="426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50">
              <a:extLst>
                <a:ext uri="{FF2B5EF4-FFF2-40B4-BE49-F238E27FC236}">
                  <a16:creationId xmlns:a16="http://schemas.microsoft.com/office/drawing/2014/main" id="{1C32017A-7F52-BB19-4D50-94415C6B2259}"/>
                </a:ext>
              </a:extLst>
            </p:cNvPr>
            <p:cNvCxnSpPr/>
            <p:nvPr/>
          </p:nvCxnSpPr>
          <p:spPr>
            <a:xfrm>
              <a:off x="2134419" y="4752684"/>
              <a:ext cx="669850" cy="426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50">
              <a:extLst>
                <a:ext uri="{FF2B5EF4-FFF2-40B4-BE49-F238E27FC236}">
                  <a16:creationId xmlns:a16="http://schemas.microsoft.com/office/drawing/2014/main" id="{D7DE3FB9-FEAD-B59C-90BC-D2C8279F291D}"/>
                </a:ext>
              </a:extLst>
            </p:cNvPr>
            <p:cNvCxnSpPr/>
            <p:nvPr/>
          </p:nvCxnSpPr>
          <p:spPr>
            <a:xfrm flipV="1">
              <a:off x="10060102" y="4128596"/>
              <a:ext cx="1" cy="34782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6BAAF7BE-EC44-76ED-31FD-FD83866642E9}"/>
              </a:ext>
            </a:extLst>
          </p:cNvPr>
          <p:cNvSpPr txBox="1">
            <a:spLocks/>
          </p:cNvSpPr>
          <p:nvPr/>
        </p:nvSpPr>
        <p:spPr>
          <a:xfrm>
            <a:off x="3772777" y="6412140"/>
            <a:ext cx="5781875" cy="3093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ODD: Operational Design Domain (where the ADS can drive)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32998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F1FE-D76B-497D-A592-4A3DCCF2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379E-3833-4E5E-8B05-02E89DF25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199"/>
            <a:ext cx="10515600" cy="5024501"/>
          </a:xfrm>
        </p:spPr>
        <p:txBody>
          <a:bodyPr>
            <a:normAutofit/>
          </a:bodyPr>
          <a:lstStyle/>
          <a:p>
            <a:r>
              <a:rPr lang="en-US" dirty="0"/>
              <a:t>Why ADS V&amp;V is hard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>
                <a:highlight>
                  <a:srgbClr val="FFFF00"/>
                </a:highlight>
              </a:rPr>
              <a:t>Introducing Foretellix</a:t>
            </a:r>
            <a:br>
              <a:rPr lang="en-US" dirty="0"/>
            </a:br>
            <a:endParaRPr lang="en-US" dirty="0"/>
          </a:p>
          <a:p>
            <a:r>
              <a:rPr lang="en-US" dirty="0"/>
              <a:t>Coverage-Driven Verification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1223429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C394E-1E2D-E068-18D7-BD1131871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About Foretellix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5883E-EDBD-9274-4269-E85EAB1B81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create tools and methodologies to help others perform V&amp;V</a:t>
            </a:r>
            <a:br>
              <a:rPr lang="en-US" dirty="0"/>
            </a:br>
            <a:endParaRPr lang="en-US" dirty="0"/>
          </a:p>
          <a:p>
            <a:r>
              <a:rPr lang="en-US" dirty="0"/>
              <a:t>Including a scenario description language which is now a standard</a:t>
            </a:r>
          </a:p>
          <a:p>
            <a:pPr lvl="1"/>
            <a:r>
              <a:rPr lang="en-US" dirty="0"/>
              <a:t>ASAM </a:t>
            </a:r>
            <a:r>
              <a:rPr lang="en-US" dirty="0" err="1"/>
              <a:t>OpenSCENARIO</a:t>
            </a:r>
            <a:r>
              <a:rPr lang="en-US" dirty="0"/>
              <a:t> 2.0</a:t>
            </a:r>
            <a:br>
              <a:rPr lang="en-US" dirty="0"/>
            </a:br>
            <a:endParaRPr lang="en-US" dirty="0"/>
          </a:p>
          <a:p>
            <a:r>
              <a:rPr lang="en-US" dirty="0"/>
              <a:t>Including tools for executing this language </a:t>
            </a:r>
          </a:p>
          <a:p>
            <a:pPr lvl="1"/>
            <a:r>
              <a:rPr lang="en-US" dirty="0"/>
              <a:t>With any simulator</a:t>
            </a:r>
          </a:p>
          <a:p>
            <a:pPr lvl="1"/>
            <a:r>
              <a:rPr lang="en-US" dirty="0"/>
              <a:t>While doing checking and collecting coverage</a:t>
            </a:r>
            <a:br>
              <a:rPr lang="en-US" dirty="0"/>
            </a:br>
            <a:endParaRPr lang="en-US" dirty="0"/>
          </a:p>
          <a:p>
            <a:r>
              <a:rPr lang="en-US" dirty="0"/>
              <a:t>Including scenario libraries, methodology,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C963C8-18A8-F6BC-72A5-7A1FA00B1237}"/>
              </a:ext>
            </a:extLst>
          </p:cNvPr>
          <p:cNvSpPr txBox="1"/>
          <p:nvPr/>
        </p:nvSpPr>
        <p:spPr>
          <a:xfrm>
            <a:off x="8827008" y="2461461"/>
            <a:ext cx="33649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B0F0"/>
                </a:solidFill>
              </a:rPr>
              <a:t>See </a:t>
            </a:r>
            <a:r>
              <a:rPr lang="en-US" sz="1600" dirty="0">
                <a:hlinkClick r:id="rId2"/>
              </a:rPr>
              <a:t>OSC2 standard release candidate</a:t>
            </a:r>
            <a:endParaRPr lang="en-US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2B9BCC-19D4-51CC-93AB-29F099A9FCCD}"/>
              </a:ext>
            </a:extLst>
          </p:cNvPr>
          <p:cNvSpPr txBox="1"/>
          <p:nvPr/>
        </p:nvSpPr>
        <p:spPr>
          <a:xfrm>
            <a:off x="8827008" y="136525"/>
            <a:ext cx="13511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B0F0"/>
                </a:solidFill>
              </a:rPr>
              <a:t>See </a:t>
            </a:r>
            <a:r>
              <a:rPr lang="en-US" sz="1600" dirty="0">
                <a:hlinkClick r:id="rId3"/>
              </a:rPr>
              <a:t>web site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2481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8434E-511A-1039-FB18-B55E83D54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486" y="61374"/>
            <a:ext cx="10515600" cy="539115"/>
          </a:xfrm>
        </p:spPr>
        <p:txBody>
          <a:bodyPr>
            <a:normAutofit fontScale="90000"/>
          </a:bodyPr>
          <a:lstStyle/>
          <a:p>
            <a:r>
              <a:rPr lang="en-US" dirty="0"/>
              <a:t>Example scenario: </a:t>
            </a:r>
            <a:r>
              <a:rPr lang="en-US" dirty="0" err="1"/>
              <a:t>cut_in_and_slow</a:t>
            </a:r>
            <a:r>
              <a:rPr lang="en-US" dirty="0"/>
              <a:t>()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DF2654-C24D-5949-8919-53EA32C10EB0}"/>
              </a:ext>
            </a:extLst>
          </p:cNvPr>
          <p:cNvSpPr txBox="1"/>
          <p:nvPr/>
        </p:nvSpPr>
        <p:spPr>
          <a:xfrm>
            <a:off x="388647" y="2828835"/>
            <a:ext cx="33937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Phase 1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 Green car accelerating</a:t>
            </a: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Phase 2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 Green car changing lanes</a:t>
            </a: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Phase 3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 Green car slowing down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EAB3F3-043C-ACAB-7539-5AC67EF65AD5}"/>
              </a:ext>
            </a:extLst>
          </p:cNvPr>
          <p:cNvSpPr txBox="1"/>
          <p:nvPr/>
        </p:nvSpPr>
        <p:spPr>
          <a:xfrm>
            <a:off x="514159" y="4119018"/>
            <a:ext cx="2849527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213663"/>
                </a:solidFill>
              </a:rPr>
              <a:t>Parameters: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From which 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Speed of EGO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Relative speed of green car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Cut in aggressiveness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Deceleration 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Number of lanes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</a:rPr>
              <a:t>Road topology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13663"/>
                </a:solidFill>
                <a:latin typeface="+mj-lt"/>
              </a:rPr>
              <a:t>…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E9D897A-DD85-00F0-2277-F91D449599B8}"/>
              </a:ext>
            </a:extLst>
          </p:cNvPr>
          <p:cNvGrpSpPr/>
          <p:nvPr/>
        </p:nvGrpSpPr>
        <p:grpSpPr>
          <a:xfrm>
            <a:off x="6799331" y="1904954"/>
            <a:ext cx="5101474" cy="4455179"/>
            <a:chOff x="6995275" y="2035581"/>
            <a:chExt cx="5101474" cy="445517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A809682-F821-66E6-52A4-F25B076EF6F4}"/>
                </a:ext>
              </a:extLst>
            </p:cNvPr>
            <p:cNvSpPr/>
            <p:nvPr/>
          </p:nvSpPr>
          <p:spPr>
            <a:xfrm>
              <a:off x="6995276" y="2035581"/>
              <a:ext cx="4336754" cy="4455179"/>
            </a:xfrm>
            <a:prstGeom prst="rect">
              <a:avLst/>
            </a:prstGeom>
            <a:solidFill>
              <a:srgbClr val="F9F6F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FF1027B-8D51-953E-C7F2-7306810B637A}"/>
                </a:ext>
              </a:extLst>
            </p:cNvPr>
            <p:cNvGrpSpPr/>
            <p:nvPr/>
          </p:nvGrpSpPr>
          <p:grpSpPr>
            <a:xfrm>
              <a:off x="6995275" y="2074110"/>
              <a:ext cx="5101474" cy="4304382"/>
              <a:chOff x="823080" y="1856390"/>
              <a:chExt cx="5101474" cy="430438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AE35DCE-0E3F-5CD7-2E8D-215F8F780B68}"/>
                  </a:ext>
                </a:extLst>
              </p:cNvPr>
              <p:cNvSpPr txBox="1"/>
              <p:nvPr/>
            </p:nvSpPr>
            <p:spPr>
              <a:xfrm>
                <a:off x="894046" y="1856390"/>
                <a:ext cx="5030508" cy="6924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300" b="1" dirty="0">
                    <a:solidFill>
                      <a:srgbClr val="C00000"/>
                    </a:solidFill>
                  </a:rPr>
                  <a:t>scenario</a:t>
                </a:r>
                <a:r>
                  <a:rPr lang="en-US" sz="1300" dirty="0"/>
                  <a:t> </a:t>
                </a:r>
                <a:r>
                  <a:rPr lang="en-US" sz="1300" b="1" dirty="0" err="1"/>
                  <a:t>dut.cut_in_and_slow</a:t>
                </a:r>
                <a:r>
                  <a:rPr lang="en-US" sz="1300" b="1" dirty="0"/>
                  <a:t>:</a:t>
                </a:r>
                <a:r>
                  <a:rPr lang="en-US" sz="1300" dirty="0"/>
                  <a:t> </a:t>
                </a:r>
                <a:r>
                  <a:rPr lang="en-US" sz="1300" dirty="0">
                    <a:solidFill>
                      <a:schemeClr val="tx2"/>
                    </a:solidFill>
                  </a:rPr>
                  <a:t>       </a:t>
                </a:r>
              </a:p>
              <a:p>
                <a:r>
                  <a:rPr lang="en-US" sz="1300" dirty="0">
                    <a:solidFill>
                      <a:schemeClr val="tx2"/>
                    </a:solidFill>
                  </a:rPr>
                  <a:t>     </a:t>
                </a:r>
                <a:r>
                  <a:rPr lang="en-US" sz="1300" b="1" dirty="0">
                    <a:solidFill>
                      <a:srgbClr val="213663"/>
                    </a:solidFill>
                  </a:rPr>
                  <a:t>car1</a:t>
                </a:r>
                <a:r>
                  <a:rPr lang="en-US" sz="1300" dirty="0">
                    <a:solidFill>
                      <a:schemeClr val="tx2"/>
                    </a:solidFill>
                  </a:rPr>
                  <a:t>: car                                    </a:t>
                </a:r>
                <a:r>
                  <a:rPr lang="en-US" sz="1300" i="1" dirty="0">
                    <a:solidFill>
                      <a:schemeClr val="tx2"/>
                    </a:solidFill>
                  </a:rPr>
                  <a:t> # The other car</a:t>
                </a:r>
              </a:p>
              <a:p>
                <a:r>
                  <a:rPr lang="en-US" sz="1300" dirty="0">
                    <a:solidFill>
                      <a:schemeClr val="tx2"/>
                    </a:solidFill>
                  </a:rPr>
                  <a:t>     </a:t>
                </a:r>
                <a:r>
                  <a:rPr lang="en-US" sz="1300" b="1" dirty="0">
                    <a:solidFill>
                      <a:srgbClr val="213663"/>
                    </a:solidFill>
                  </a:rPr>
                  <a:t>side</a:t>
                </a:r>
                <a:r>
                  <a:rPr lang="en-US" sz="1300" dirty="0">
                    <a:solidFill>
                      <a:schemeClr val="tx2"/>
                    </a:solidFill>
                  </a:rPr>
                  <a:t>: </a:t>
                </a:r>
                <a:r>
                  <a:rPr lang="en-US" sz="1300" dirty="0" err="1">
                    <a:solidFill>
                      <a:schemeClr val="tx2"/>
                    </a:solidFill>
                  </a:rPr>
                  <a:t>side_left_right</a:t>
                </a:r>
                <a:r>
                  <a:rPr lang="en-US" sz="1300" dirty="0">
                    <a:solidFill>
                      <a:schemeClr val="tx2"/>
                    </a:solidFill>
                  </a:rPr>
                  <a:t>                   </a:t>
                </a:r>
                <a:r>
                  <a:rPr lang="en-US" sz="1300" i="1" dirty="0">
                    <a:solidFill>
                      <a:schemeClr val="tx2"/>
                    </a:solidFill>
                  </a:rPr>
                  <a:t> # A side: left or right</a:t>
                </a:r>
              </a:p>
            </p:txBody>
          </p:sp>
          <p:sp>
            <p:nvSpPr>
              <p:cNvPr id="17" name="Rectangle 18">
                <a:extLst>
                  <a:ext uri="{FF2B5EF4-FFF2-40B4-BE49-F238E27FC236}">
                    <a16:creationId xmlns:a16="http://schemas.microsoft.com/office/drawing/2014/main" id="{9A2C93B4-4BFD-7680-AD69-C8A95E27FAC9}"/>
                  </a:ext>
                </a:extLst>
              </p:cNvPr>
              <p:cNvSpPr/>
              <p:nvPr/>
            </p:nvSpPr>
            <p:spPr>
              <a:xfrm>
                <a:off x="894046" y="2709977"/>
                <a:ext cx="5030508" cy="14927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300" dirty="0">
                    <a:solidFill>
                      <a:srgbClr val="C00000"/>
                    </a:solidFill>
                  </a:rPr>
                  <a:t>      </a:t>
                </a:r>
                <a:r>
                  <a:rPr lang="en-US" sz="1300" b="1" dirty="0">
                    <a:solidFill>
                      <a:srgbClr val="C00000"/>
                    </a:solidFill>
                  </a:rPr>
                  <a:t>do</a:t>
                </a:r>
                <a:r>
                  <a:rPr lang="en-US" sz="1300" b="1" dirty="0">
                    <a:solidFill>
                      <a:srgbClr val="213663"/>
                    </a:solidFill>
                  </a:rPr>
                  <a:t> 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serial</a:t>
                </a:r>
                <a:r>
                  <a:rPr lang="en-US" sz="1300" dirty="0">
                    <a:solidFill>
                      <a:srgbClr val="213663"/>
                    </a:solidFill>
                  </a:rPr>
                  <a:t>: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           </a:t>
                </a:r>
                <a:r>
                  <a:rPr lang="en-US" sz="1300" b="1" dirty="0">
                    <a:solidFill>
                      <a:srgbClr val="213663"/>
                    </a:solidFill>
                    <a:latin typeface="+mj-lt"/>
                  </a:rPr>
                  <a:t>phase_1: 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parallel</a:t>
                </a:r>
                <a:r>
                  <a:rPr lang="en-US" sz="1300" dirty="0">
                    <a:solidFill>
                      <a:srgbClr val="213663"/>
                    </a:solidFill>
                  </a:rPr>
                  <a:t>(duration: in [1..5]s):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        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ego.</a:t>
                </a:r>
                <a:r>
                  <a:rPr lang="en-US" sz="1300" b="1" dirty="0" err="1">
                    <a:solidFill>
                      <a:srgbClr val="DA8200"/>
                    </a:solidFill>
                  </a:rPr>
                  <a:t>drive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()  </a:t>
                </a:r>
                <a:r>
                  <a:rPr lang="en-US" sz="1300" b="1" dirty="0">
                    <a:solidFill>
                      <a:srgbClr val="C00000"/>
                    </a:solidFill>
                  </a:rPr>
                  <a:t>with</a:t>
                </a:r>
                <a:r>
                  <a:rPr lang="en-US" sz="1300" dirty="0">
                    <a:solidFill>
                      <a:srgbClr val="213663"/>
                    </a:solidFill>
                  </a:rPr>
                  <a:t>:               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       </a:t>
                </a:r>
                <a:r>
                  <a:rPr lang="en-US" sz="1300" b="1" dirty="0">
                    <a:solidFill>
                      <a:srgbClr val="00B0F0"/>
                    </a:solidFill>
                  </a:rPr>
                  <a:t>           </a:t>
                </a:r>
                <a:r>
                  <a:rPr lang="en-US" sz="1300" b="1" dirty="0">
                    <a:solidFill>
                      <a:srgbClr val="239531"/>
                    </a:solidFill>
                  </a:rPr>
                  <a:t>speed</a:t>
                </a:r>
                <a:r>
                  <a:rPr lang="en-US" sz="1300" dirty="0">
                    <a:solidFill>
                      <a:srgbClr val="213663"/>
                    </a:solidFill>
                  </a:rPr>
                  <a:t>([30..70]kph)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         car1.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drive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() </a:t>
                </a:r>
                <a:r>
                  <a:rPr lang="en-US" sz="1300" b="1" dirty="0">
                    <a:solidFill>
                      <a:srgbClr val="C00000"/>
                    </a:solidFill>
                  </a:rPr>
                  <a:t>with</a:t>
                </a:r>
                <a:r>
                  <a:rPr lang="en-US" sz="1300" dirty="0">
                    <a:solidFill>
                      <a:srgbClr val="213663"/>
                    </a:solidFill>
                  </a:rPr>
                  <a:t>: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   </a:t>
                </a:r>
                <a:r>
                  <a:rPr lang="en-US" sz="13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               </a:t>
                </a:r>
                <a:r>
                  <a:rPr lang="en-US" sz="1300" b="1" dirty="0">
                    <a:solidFill>
                      <a:srgbClr val="239531"/>
                    </a:solidFill>
                  </a:rPr>
                  <a:t>position</a:t>
                </a:r>
                <a:r>
                  <a:rPr lang="en-US" sz="1300" dirty="0">
                    <a:solidFill>
                      <a:srgbClr val="213663"/>
                    </a:solidFill>
                  </a:rPr>
                  <a:t>([5..100]m, behind: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ego,at</a:t>
                </a:r>
                <a:r>
                  <a:rPr lang="en-US" sz="1300" dirty="0">
                    <a:solidFill>
                      <a:srgbClr val="213663"/>
                    </a:solidFill>
                  </a:rPr>
                  <a:t>: start)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                              </a:t>
                </a:r>
                <a:r>
                  <a:rPr lang="en-US" sz="1300" b="1" dirty="0">
                    <a:solidFill>
                      <a:srgbClr val="239531"/>
                    </a:solidFill>
                  </a:rPr>
                  <a:t>position</a:t>
                </a:r>
                <a:r>
                  <a:rPr lang="en-US" sz="1300" dirty="0">
                    <a:solidFill>
                      <a:srgbClr val="213663"/>
                    </a:solidFill>
                  </a:rPr>
                  <a:t>([5..15]m,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ahead_of</a:t>
                </a:r>
                <a:r>
                  <a:rPr lang="en-US" sz="1300" dirty="0">
                    <a:solidFill>
                      <a:srgbClr val="213663"/>
                    </a:solidFill>
                  </a:rPr>
                  <a:t>: ego, at: end)</a:t>
                </a:r>
              </a:p>
            </p:txBody>
          </p:sp>
          <p:sp>
            <p:nvSpPr>
              <p:cNvPr id="18" name="Rectangle 13">
                <a:extLst>
                  <a:ext uri="{FF2B5EF4-FFF2-40B4-BE49-F238E27FC236}">
                    <a16:creationId xmlns:a16="http://schemas.microsoft.com/office/drawing/2014/main" id="{9E3E6E7A-910F-2D61-B39D-53438B284528}"/>
                  </a:ext>
                </a:extLst>
              </p:cNvPr>
              <p:cNvSpPr/>
              <p:nvPr/>
            </p:nvSpPr>
            <p:spPr>
              <a:xfrm>
                <a:off x="823080" y="4175613"/>
                <a:ext cx="4450383" cy="10926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200" dirty="0">
                    <a:solidFill>
                      <a:srgbClr val="213663"/>
                    </a:solidFill>
                    <a:latin typeface="+mj-lt"/>
                  </a:rPr>
                  <a:t>                </a:t>
                </a:r>
                <a:r>
                  <a:rPr lang="en-US" sz="1300" b="1" dirty="0">
                    <a:solidFill>
                      <a:srgbClr val="213663"/>
                    </a:solidFill>
                    <a:latin typeface="+mj-lt"/>
                  </a:rPr>
                  <a:t>phase_2</a:t>
                </a:r>
                <a:r>
                  <a:rPr lang="en-US" sz="1300" b="1" dirty="0">
                    <a:solidFill>
                      <a:srgbClr val="213663"/>
                    </a:solidFill>
                  </a:rPr>
                  <a:t>: 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parallel</a:t>
                </a:r>
                <a:r>
                  <a:rPr lang="en-US" sz="1300" dirty="0">
                    <a:solidFill>
                      <a:srgbClr val="213663"/>
                    </a:solidFill>
                  </a:rPr>
                  <a:t>(duration: in [2..5]s):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              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ego.</a:t>
                </a:r>
                <a:r>
                  <a:rPr lang="en-US" sz="1300" b="1" dirty="0" err="1">
                    <a:solidFill>
                      <a:srgbClr val="DA8200"/>
                    </a:solidFill>
                  </a:rPr>
                  <a:t>drive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()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             car1.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drive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() </a:t>
                </a:r>
                <a:r>
                  <a:rPr lang="en-US" sz="1300" b="1" dirty="0">
                    <a:solidFill>
                      <a:srgbClr val="C00000"/>
                    </a:solidFill>
                  </a:rPr>
                  <a:t>with</a:t>
                </a:r>
                <a:r>
                  <a:rPr lang="en-US" sz="1300" dirty="0">
                    <a:solidFill>
                      <a:srgbClr val="213663"/>
                    </a:solidFill>
                  </a:rPr>
                  <a:t>:              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   </a:t>
                </a:r>
                <a:r>
                  <a:rPr lang="en-US" sz="13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                  </a:t>
                </a:r>
                <a:r>
                  <a:rPr lang="en-US" sz="1300" b="1" dirty="0">
                    <a:solidFill>
                      <a:srgbClr val="239531"/>
                    </a:solidFill>
                  </a:rPr>
                  <a:t>lane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(side_of: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dut.car</a:t>
                </a:r>
                <a:r>
                  <a:rPr lang="en-US" sz="1300" dirty="0">
                    <a:solidFill>
                      <a:srgbClr val="213663"/>
                    </a:solidFill>
                  </a:rPr>
                  <a:t>, side: side, at: start)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   </a:t>
                </a:r>
                <a:r>
                  <a:rPr lang="en-US" sz="1300" dirty="0">
                    <a:solidFill>
                      <a:srgbClr val="239531"/>
                    </a:solidFill>
                  </a:rPr>
                  <a:t>                  </a:t>
                </a:r>
                <a:r>
                  <a:rPr lang="en-US" sz="1300" b="1" dirty="0">
                    <a:solidFill>
                      <a:srgbClr val="239531"/>
                    </a:solidFill>
                  </a:rPr>
                  <a:t>lane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(same_as: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dut.car</a:t>
                </a:r>
                <a:r>
                  <a:rPr lang="en-US" sz="1300" dirty="0">
                    <a:solidFill>
                      <a:srgbClr val="213663"/>
                    </a:solidFill>
                  </a:rPr>
                  <a:t>, at: end)</a:t>
                </a:r>
              </a:p>
            </p:txBody>
          </p:sp>
          <p:sp>
            <p:nvSpPr>
              <p:cNvPr id="19" name="Rectangle 14">
                <a:extLst>
                  <a:ext uri="{FF2B5EF4-FFF2-40B4-BE49-F238E27FC236}">
                    <a16:creationId xmlns:a16="http://schemas.microsoft.com/office/drawing/2014/main" id="{3A00973C-788F-C61C-E38B-ABBD0B048634}"/>
                  </a:ext>
                </a:extLst>
              </p:cNvPr>
              <p:cNvSpPr/>
              <p:nvPr/>
            </p:nvSpPr>
            <p:spPr>
              <a:xfrm>
                <a:off x="848021" y="5268220"/>
                <a:ext cx="3536359" cy="892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300" b="1" dirty="0">
                    <a:solidFill>
                      <a:srgbClr val="213663"/>
                    </a:solidFill>
                    <a:latin typeface="+mj-lt"/>
                  </a:rPr>
                  <a:t>              phase_3</a:t>
                </a:r>
                <a:r>
                  <a:rPr lang="en-US" sz="1300" b="1" dirty="0">
                    <a:solidFill>
                      <a:srgbClr val="213663"/>
                    </a:solidFill>
                  </a:rPr>
                  <a:t>: 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parallel</a:t>
                </a:r>
                <a:r>
                  <a:rPr lang="en-US" sz="1300" dirty="0">
                    <a:solidFill>
                      <a:srgbClr val="213663"/>
                    </a:solidFill>
                  </a:rPr>
                  <a:t>(duration: in [1..5]s):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            </a:t>
                </a:r>
                <a:r>
                  <a:rPr lang="en-US" sz="1300" dirty="0" err="1">
                    <a:solidFill>
                      <a:srgbClr val="213663"/>
                    </a:solidFill>
                  </a:rPr>
                  <a:t>dut.car.</a:t>
                </a:r>
                <a:r>
                  <a:rPr lang="en-US" sz="1300" b="1" dirty="0" err="1">
                    <a:solidFill>
                      <a:srgbClr val="DA8200"/>
                    </a:solidFill>
                  </a:rPr>
                  <a:t>drive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()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            car1.</a:t>
                </a:r>
                <a:r>
                  <a:rPr lang="en-US" sz="1300" b="1" dirty="0">
                    <a:solidFill>
                      <a:srgbClr val="DA8200"/>
                    </a:solidFill>
                  </a:rPr>
                  <a:t>drive</a:t>
                </a:r>
                <a:r>
                  <a:rPr lang="en-US" sz="1300" dirty="0">
                    <a:solidFill>
                      <a:srgbClr val="213663"/>
                    </a:solidFill>
                  </a:rPr>
                  <a:t>() </a:t>
                </a:r>
                <a:r>
                  <a:rPr lang="en-US" sz="1300" b="1" dirty="0">
                    <a:solidFill>
                      <a:srgbClr val="C00000"/>
                    </a:solidFill>
                  </a:rPr>
                  <a:t>with</a:t>
                </a:r>
                <a:r>
                  <a:rPr lang="en-US" sz="1300" dirty="0">
                    <a:solidFill>
                      <a:srgbClr val="213663"/>
                    </a:solidFill>
                  </a:rPr>
                  <a:t>:</a:t>
                </a:r>
              </a:p>
              <a:p>
                <a:r>
                  <a:rPr lang="en-US" sz="1300" dirty="0">
                    <a:solidFill>
                      <a:srgbClr val="213663"/>
                    </a:solidFill>
                  </a:rPr>
                  <a:t>               </a:t>
                </a:r>
                <a:r>
                  <a:rPr lang="en-US" sz="1300" dirty="0">
                    <a:solidFill>
                      <a:srgbClr val="239531"/>
                    </a:solidFill>
                  </a:rPr>
                  <a:t>                </a:t>
                </a:r>
                <a:r>
                  <a:rPr lang="en-US" sz="1300" b="1" dirty="0" err="1">
                    <a:solidFill>
                      <a:srgbClr val="239531"/>
                    </a:solidFill>
                  </a:rPr>
                  <a:t>change_speed</a:t>
                </a:r>
                <a:r>
                  <a:rPr lang="en-US" sz="1300" dirty="0">
                    <a:solidFill>
                      <a:srgbClr val="213663"/>
                    </a:solidFill>
                  </a:rPr>
                  <a:t>(-[10..15]kph)</a:t>
                </a:r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33F8D3D-3DB4-B9DF-6164-385605C8AE0A}"/>
              </a:ext>
            </a:extLst>
          </p:cNvPr>
          <p:cNvGrpSpPr/>
          <p:nvPr/>
        </p:nvGrpSpPr>
        <p:grpSpPr>
          <a:xfrm>
            <a:off x="388647" y="1050856"/>
            <a:ext cx="4336754" cy="1102140"/>
            <a:chOff x="388647" y="920227"/>
            <a:chExt cx="6136422" cy="1615865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BEB6346-B58C-68D1-34DF-31F9A9ABD395}"/>
                </a:ext>
              </a:extLst>
            </p:cNvPr>
            <p:cNvGrpSpPr/>
            <p:nvPr/>
          </p:nvGrpSpPr>
          <p:grpSpPr>
            <a:xfrm>
              <a:off x="388647" y="920227"/>
              <a:ext cx="6136422" cy="1615865"/>
              <a:chOff x="3278465" y="3755000"/>
              <a:chExt cx="5515783" cy="1315637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BD8DDE4A-DFFA-8E67-2E2E-2763C673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rot="5400000">
                <a:off x="4586257" y="3994826"/>
                <a:ext cx="369332" cy="829836"/>
              </a:xfrm>
              <a:prstGeom prst="rect">
                <a:avLst/>
              </a:prstGeom>
            </p:spPr>
          </p:pic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6685F900-5E3E-CA51-A9EC-5A903BCB4E98}"/>
                  </a:ext>
                </a:extLst>
              </p:cNvPr>
              <p:cNvGrpSpPr/>
              <p:nvPr/>
            </p:nvGrpSpPr>
            <p:grpSpPr>
              <a:xfrm>
                <a:off x="3278465" y="3755000"/>
                <a:ext cx="5515783" cy="1315637"/>
                <a:chOff x="661737" y="1206862"/>
                <a:chExt cx="7820526" cy="2055976"/>
              </a:xfrm>
            </p:grpSpPr>
            <p:cxnSp>
              <p:nvCxnSpPr>
                <p:cNvPr id="9" name="Straight Connector 8">
                  <a:extLst>
                    <a:ext uri="{FF2B5EF4-FFF2-40B4-BE49-F238E27FC236}">
                      <a16:creationId xmlns:a16="http://schemas.microsoft.com/office/drawing/2014/main" id="{7D117BC1-278A-C4A6-035C-81595D1A673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1206862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Connector 9">
                  <a:extLst>
                    <a:ext uri="{FF2B5EF4-FFF2-40B4-BE49-F238E27FC236}">
                      <a16:creationId xmlns:a16="http://schemas.microsoft.com/office/drawing/2014/main" id="{7237E874-A2DE-6464-7DC3-4725979A2EE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3262838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23684D77-D839-09DC-EA82-52E76A2C4A5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1904138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Straight Connector 11">
                  <a:extLst>
                    <a:ext uri="{FF2B5EF4-FFF2-40B4-BE49-F238E27FC236}">
                      <a16:creationId xmlns:a16="http://schemas.microsoft.com/office/drawing/2014/main" id="{F9B7B4AA-8546-EF4A-9E66-5110882791E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2584452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F77AB772-774C-52C1-D548-08747E946D85}"/>
                    </a:ext>
                  </a:extLst>
                </p:cNvPr>
                <p:cNvSpPr txBox="1"/>
                <p:nvPr/>
              </p:nvSpPr>
              <p:spPr>
                <a:xfrm rot="10800000" flipV="1">
                  <a:off x="2440069" y="1997143"/>
                  <a:ext cx="830058" cy="4010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000" b="1" dirty="0">
                      <a:solidFill>
                        <a:srgbClr val="2A104B"/>
                      </a:solidFill>
                    </a:rPr>
                    <a:t>AV</a:t>
                  </a:r>
                </a:p>
              </p:txBody>
            </p:sp>
          </p:grpSp>
          <p:cxnSp>
            <p:nvCxnSpPr>
              <p:cNvPr id="8" name="Connector: Curved 7">
                <a:extLst>
                  <a:ext uri="{FF2B5EF4-FFF2-40B4-BE49-F238E27FC236}">
                    <a16:creationId xmlns:a16="http://schemas.microsoft.com/office/drawing/2014/main" id="{54514C77-176C-BC46-FCEA-4FB87AF3C0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4888" y="3989319"/>
                <a:ext cx="2705129" cy="444564"/>
              </a:xfrm>
              <a:prstGeom prst="curvedConnector3">
                <a:avLst/>
              </a:prstGeom>
              <a:ln w="38100" cmpd="sng">
                <a:solidFill>
                  <a:srgbClr val="00B0F0"/>
                </a:solidFill>
                <a:prstDash val="sysDot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800C275-FF61-5C3E-AF70-95294609E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18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07775" y="1018077"/>
              <a:ext cx="828675" cy="400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507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extLst>
              <a:ext uri="{FF2B5EF4-FFF2-40B4-BE49-F238E27FC236}">
                <a16:creationId xmlns:a16="http://schemas.microsoft.com/office/drawing/2014/main" id="{25523E9A-C59F-46D4-9869-43BFC57493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98982" y="128532"/>
            <a:ext cx="2395234" cy="87437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295037C-A275-4055-B97D-E5F5758852BC}"/>
              </a:ext>
            </a:extLst>
          </p:cNvPr>
          <p:cNvSpPr/>
          <p:nvPr/>
        </p:nvSpPr>
        <p:spPr>
          <a:xfrm>
            <a:off x="132554" y="1631048"/>
            <a:ext cx="106261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3663"/>
                </a:solidFill>
              </a:rPr>
              <a:t>OSC2 scenario definitions are </a:t>
            </a:r>
            <a:r>
              <a:rPr lang="en-US" sz="2000" i="1" dirty="0">
                <a:solidFill>
                  <a:srgbClr val="213663"/>
                </a:solidFill>
              </a:rPr>
              <a:t>abstract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13663"/>
                </a:solidFill>
              </a:rPr>
              <a:t>One definition can be run with many seeds, resulting in different parameters, locations etc.</a:t>
            </a:r>
          </a:p>
        </p:txBody>
      </p:sp>
      <p:sp>
        <p:nvSpPr>
          <p:cNvPr id="11" name="Slide Number Placeholder 2">
            <a:extLst>
              <a:ext uri="{FF2B5EF4-FFF2-40B4-BE49-F238E27FC236}">
                <a16:creationId xmlns:a16="http://schemas.microsoft.com/office/drawing/2014/main" id="{B91E21B5-0BBE-40CB-87E1-D103785B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44588" y="6364343"/>
            <a:ext cx="364221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179206-31CC-4C67-8EE9-BF70C59D94F1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cut_in1">
            <a:hlinkClick r:id="" action="ppaction://media"/>
            <a:extLst>
              <a:ext uri="{FF2B5EF4-FFF2-40B4-BE49-F238E27FC236}">
                <a16:creationId xmlns:a16="http://schemas.microsoft.com/office/drawing/2014/main" id="{3C07AC0A-3CCF-4F5A-ADB0-D29FF1D4E1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0"/>
          <a:srcRect l="13103" r="-1"/>
          <a:stretch>
            <a:fillRect/>
          </a:stretch>
        </p:blipFill>
        <p:spPr>
          <a:xfrm>
            <a:off x="8230670" y="3335037"/>
            <a:ext cx="3911190" cy="2531776"/>
          </a:xfrm>
          <a:prstGeom prst="rect">
            <a:avLst/>
          </a:prstGeom>
        </p:spPr>
      </p:pic>
      <p:pic>
        <p:nvPicPr>
          <p:cNvPr id="4" name="cut_in2">
            <a:hlinkClick r:id="" action="ppaction://media"/>
            <a:extLst>
              <a:ext uri="{FF2B5EF4-FFF2-40B4-BE49-F238E27FC236}">
                <a16:creationId xmlns:a16="http://schemas.microsoft.com/office/drawing/2014/main" id="{1AB07CB7-08CC-414A-82C8-50D093957EB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11"/>
          <a:srcRect l="13103" r="-1"/>
          <a:stretch>
            <a:fillRect/>
          </a:stretch>
        </p:blipFill>
        <p:spPr>
          <a:xfrm>
            <a:off x="4139156" y="3335038"/>
            <a:ext cx="3911190" cy="2531775"/>
          </a:xfrm>
          <a:prstGeom prst="rect">
            <a:avLst/>
          </a:prstGeom>
        </p:spPr>
      </p:pic>
      <p:pic>
        <p:nvPicPr>
          <p:cNvPr id="6" name="cut_in3">
            <a:hlinkClick r:id="" action="ppaction://media"/>
            <a:extLst>
              <a:ext uri="{FF2B5EF4-FFF2-40B4-BE49-F238E27FC236}">
                <a16:creationId xmlns:a16="http://schemas.microsoft.com/office/drawing/2014/main" id="{2F6C89FA-FA7C-49FA-8920-463B4E598DA1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12"/>
          <a:srcRect l="13747"/>
          <a:stretch>
            <a:fillRect/>
          </a:stretch>
        </p:blipFill>
        <p:spPr>
          <a:xfrm>
            <a:off x="47642" y="3335038"/>
            <a:ext cx="3911190" cy="25506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3D7BD17-1083-40EB-893E-2383AA3F82D3}"/>
              </a:ext>
            </a:extLst>
          </p:cNvPr>
          <p:cNvSpPr/>
          <p:nvPr/>
        </p:nvSpPr>
        <p:spPr>
          <a:xfrm>
            <a:off x="4982177" y="6546905"/>
            <a:ext cx="23246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solidFill>
                  <a:srgbClr val="7A7A7A"/>
                </a:solidFill>
                <a:latin typeface="Century Gothic" panose="020B0502020202020204" pitchFamily="34" charset="0"/>
              </a:rPr>
              <a:t>All right reserved – Foretellix 2019 ©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7CF04A4-6F82-C920-C910-8158418E2D4E}"/>
              </a:ext>
            </a:extLst>
          </p:cNvPr>
          <p:cNvSpPr txBox="1">
            <a:spLocks/>
          </p:cNvSpPr>
          <p:nvPr/>
        </p:nvSpPr>
        <p:spPr>
          <a:xfrm>
            <a:off x="651290" y="136525"/>
            <a:ext cx="10515600" cy="539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Resulting scenario runs</a:t>
            </a:r>
          </a:p>
        </p:txBody>
      </p:sp>
    </p:spTree>
    <p:extLst>
      <p:ext uri="{BB962C8B-B14F-4D97-AF65-F5344CB8AC3E}">
        <p14:creationId xmlns:p14="http://schemas.microsoft.com/office/powerpoint/2010/main" val="202599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4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8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B87CAB-E5E0-48AC-BADE-CA815F9459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7172" y="2098319"/>
            <a:ext cx="8031765" cy="333423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179206-31CC-4C67-8EE9-BF70C59D94F1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2A0E199-D249-4105-AFEC-6F426575AE73}"/>
              </a:ext>
            </a:extLst>
          </p:cNvPr>
          <p:cNvSpPr txBox="1"/>
          <p:nvPr/>
        </p:nvSpPr>
        <p:spPr>
          <a:xfrm>
            <a:off x="164911" y="5663597"/>
            <a:ext cx="12004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Create many more meaningful scenarios and extend your coverage by mixing and overlaying different scenarios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Create Combinations of Combinations of edge cases and scenarios a human cannot think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Use a proven methodology together with innovative ML to improve coverage of critical safety metrics</a:t>
            </a:r>
          </a:p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343CFA37-5E61-4E54-82C7-C76AA16E4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558" y="0"/>
            <a:ext cx="10515600" cy="948431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Scenario composition: Mixing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9CC38A-04F1-4D2E-95D4-37B148E9702B}"/>
              </a:ext>
            </a:extLst>
          </p:cNvPr>
          <p:cNvSpPr/>
          <p:nvPr/>
        </p:nvSpPr>
        <p:spPr>
          <a:xfrm>
            <a:off x="4982177" y="6546905"/>
            <a:ext cx="23246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solidFill>
                  <a:srgbClr val="7A7A7A"/>
                </a:solidFill>
                <a:latin typeface="Century Gothic" panose="020B0502020202020204" pitchFamily="34" charset="0"/>
              </a:rPr>
              <a:t>All right reserved – Foretellix 2019 ©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8BA268D-C361-4CFD-B18C-6AE19A956025}"/>
              </a:ext>
            </a:extLst>
          </p:cNvPr>
          <p:cNvGrpSpPr/>
          <p:nvPr/>
        </p:nvGrpSpPr>
        <p:grpSpPr>
          <a:xfrm>
            <a:off x="768676" y="3990542"/>
            <a:ext cx="4639275" cy="1169551"/>
            <a:chOff x="768676" y="3990542"/>
            <a:chExt cx="4639275" cy="1169551"/>
          </a:xfrm>
        </p:grpSpPr>
        <p:sp>
          <p:nvSpPr>
            <p:cNvPr id="39" name="Arrow: Left-Right 38">
              <a:extLst>
                <a:ext uri="{FF2B5EF4-FFF2-40B4-BE49-F238E27FC236}">
                  <a16:creationId xmlns:a16="http://schemas.microsoft.com/office/drawing/2014/main" id="{24B4DF60-2809-4D7A-8D11-11C22C474C6E}"/>
                </a:ext>
              </a:extLst>
            </p:cNvPr>
            <p:cNvSpPr/>
            <p:nvPr/>
          </p:nvSpPr>
          <p:spPr>
            <a:xfrm>
              <a:off x="4556403" y="4394806"/>
              <a:ext cx="851548" cy="461665"/>
            </a:xfrm>
            <a:prstGeom prst="leftRightArrow">
              <a:avLst>
                <a:gd name="adj1" fmla="val 36182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CC958A4-0DB3-46CA-8B4C-40D46821C1BC}"/>
                </a:ext>
              </a:extLst>
            </p:cNvPr>
            <p:cNvSpPr txBox="1"/>
            <p:nvPr/>
          </p:nvSpPr>
          <p:spPr>
            <a:xfrm>
              <a:off x="768676" y="3990542"/>
              <a:ext cx="2899425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C00000"/>
                  </a:solidFill>
                </a:rPr>
                <a:t>scenario</a:t>
              </a:r>
              <a:r>
                <a:rPr lang="en-US" sz="1400" dirty="0"/>
                <a:t> </a:t>
              </a:r>
              <a:r>
                <a:rPr lang="en-US" sz="1400" b="1" dirty="0" err="1"/>
                <a:t>sut.mix_dangers</a:t>
              </a:r>
              <a:r>
                <a:rPr lang="en-US" sz="1400" b="1" dirty="0"/>
                <a:t>:</a:t>
              </a:r>
              <a:r>
                <a:rPr lang="en-US" sz="1400" dirty="0"/>
                <a:t>  </a:t>
              </a:r>
              <a:r>
                <a:rPr lang="en-US" sz="1400" dirty="0">
                  <a:solidFill>
                    <a:schemeClr val="tx2"/>
                  </a:solidFill>
                </a:rPr>
                <a:t> </a:t>
              </a:r>
            </a:p>
            <a:p>
              <a:r>
                <a:rPr lang="en-US" sz="1400" b="1" dirty="0">
                  <a:solidFill>
                    <a:srgbClr val="C00000"/>
                  </a:solidFill>
                </a:rPr>
                <a:t>        do</a:t>
              </a:r>
              <a:r>
                <a:rPr lang="en-US" sz="1400" b="1" dirty="0">
                  <a:solidFill>
                    <a:srgbClr val="213663"/>
                  </a:solidFill>
                </a:rPr>
                <a:t> </a:t>
              </a:r>
              <a:r>
                <a:rPr lang="en-US" sz="1400" b="1" dirty="0">
                  <a:solidFill>
                    <a:srgbClr val="DA8200"/>
                  </a:solidFill>
                </a:rPr>
                <a:t>parallel</a:t>
              </a:r>
              <a:r>
                <a:rPr lang="en-US" sz="1400" dirty="0">
                  <a:solidFill>
                    <a:srgbClr val="213663"/>
                  </a:solidFill>
                </a:rPr>
                <a:t>:</a:t>
              </a:r>
            </a:p>
            <a:p>
              <a:r>
                <a:rPr lang="en-US" sz="1400" dirty="0">
                  <a:solidFill>
                    <a:srgbClr val="213663"/>
                  </a:solidFill>
                </a:rPr>
                <a:t>                 </a:t>
              </a:r>
              <a:r>
                <a:rPr lang="en-US" sz="1400" b="1" dirty="0" err="1">
                  <a:solidFill>
                    <a:srgbClr val="DA8200"/>
                  </a:solidFill>
                </a:rPr>
                <a:t>cut_in_and_slow</a:t>
              </a:r>
              <a:r>
                <a:rPr lang="en-US" sz="1400" dirty="0"/>
                <a:t>()</a:t>
              </a:r>
            </a:p>
            <a:p>
              <a:r>
                <a:rPr lang="en-US" sz="1400" b="1" dirty="0">
                  <a:solidFill>
                    <a:srgbClr val="DA8200"/>
                  </a:solidFill>
                </a:rPr>
                <a:t>                 </a:t>
              </a:r>
              <a:r>
                <a:rPr lang="en-US" sz="1400" b="1" dirty="0" err="1">
                  <a:solidFill>
                    <a:srgbClr val="DA8200"/>
                  </a:solidFill>
                </a:rPr>
                <a:t>interceptor_at_yield</a:t>
              </a:r>
              <a:r>
                <a:rPr lang="en-US" sz="1400" dirty="0"/>
                <a:t>()</a:t>
              </a:r>
            </a:p>
            <a:p>
              <a:r>
                <a:rPr lang="en-US" sz="1400" b="1" dirty="0">
                  <a:solidFill>
                    <a:srgbClr val="DA8200"/>
                  </a:solidFill>
                </a:rPr>
                <a:t>                 weather</a:t>
              </a:r>
              <a:r>
                <a:rPr lang="en-US" sz="1400" dirty="0"/>
                <a:t>(rain)</a:t>
              </a:r>
              <a:endParaRPr lang="en-US" sz="1400" dirty="0">
                <a:solidFill>
                  <a:schemeClr val="tx2"/>
                </a:solidFill>
              </a:endParaRP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C3F6AEBF-A15D-26A8-61DB-0D81D4C06EE8}"/>
              </a:ext>
            </a:extLst>
          </p:cNvPr>
          <p:cNvSpPr txBox="1">
            <a:spLocks/>
          </p:cNvSpPr>
          <p:nvPr/>
        </p:nvSpPr>
        <p:spPr>
          <a:xfrm>
            <a:off x="651290" y="136525"/>
            <a:ext cx="10515600" cy="539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Mixing scenarios</a:t>
            </a:r>
          </a:p>
        </p:txBody>
      </p:sp>
    </p:spTree>
    <p:extLst>
      <p:ext uri="{BB962C8B-B14F-4D97-AF65-F5344CB8AC3E}">
        <p14:creationId xmlns:p14="http://schemas.microsoft.com/office/powerpoint/2010/main" val="53383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1FA0244E-ED67-4E92-9C17-CFB8985A1F3E}"/>
              </a:ext>
            </a:extLst>
          </p:cNvPr>
          <p:cNvSpPr txBox="1"/>
          <p:nvPr/>
        </p:nvSpPr>
        <p:spPr>
          <a:xfrm>
            <a:off x="164911" y="5684956"/>
            <a:ext cx="12004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Create many more meaningful scenarios and extend your coverage by mixing and overlaying different scenarios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Create Combinations of Combinations of edge cases and scenarios a human cannot think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Use a proven methodology together with innovative ML to improve coverage of critical safety metrics</a:t>
            </a:r>
          </a:p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0260C8EF-B889-40AC-A363-E1A49881A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44588" y="6364343"/>
            <a:ext cx="364221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179206-31CC-4C67-8EE9-BF70C59D94F1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Mix Interceptor and Cut in and Slow v5">
            <a:hlinkClick r:id="" action="ppaction://media"/>
            <a:extLst>
              <a:ext uri="{FF2B5EF4-FFF2-40B4-BE49-F238E27FC236}">
                <a16:creationId xmlns:a16="http://schemas.microsoft.com/office/drawing/2014/main" id="{1F561D43-5624-4BBF-B707-A1DBC8D3E0B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rcRect l="13936" r="216"/>
          <a:stretch>
            <a:fillRect/>
          </a:stretch>
        </p:blipFill>
        <p:spPr>
          <a:xfrm>
            <a:off x="4128871" y="2977147"/>
            <a:ext cx="3934259" cy="2577947"/>
          </a:xfrm>
          <a:prstGeom prst="rect">
            <a:avLst/>
          </a:prstGeom>
        </p:spPr>
      </p:pic>
      <p:pic>
        <p:nvPicPr>
          <p:cNvPr id="3" name="Mix Interceptor and Cut in and Slow v6">
            <a:hlinkClick r:id="" action="ppaction://media"/>
            <a:extLst>
              <a:ext uri="{FF2B5EF4-FFF2-40B4-BE49-F238E27FC236}">
                <a16:creationId xmlns:a16="http://schemas.microsoft.com/office/drawing/2014/main" id="{19406A2C-FF51-4563-9B11-D80487276016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9"/>
          <a:srcRect l="13945" r="214"/>
          <a:stretch>
            <a:fillRect/>
          </a:stretch>
        </p:blipFill>
        <p:spPr>
          <a:xfrm>
            <a:off x="64615" y="2977148"/>
            <a:ext cx="3934258" cy="2577946"/>
          </a:xfrm>
          <a:prstGeom prst="rect">
            <a:avLst/>
          </a:prstGeom>
        </p:spPr>
      </p:pic>
      <p:pic>
        <p:nvPicPr>
          <p:cNvPr id="4" name="Mix Interceptor and Cut in and Slow v4">
            <a:hlinkClick r:id="" action="ppaction://media"/>
            <a:extLst>
              <a:ext uri="{FF2B5EF4-FFF2-40B4-BE49-F238E27FC236}">
                <a16:creationId xmlns:a16="http://schemas.microsoft.com/office/drawing/2014/main" id="{F0F4D414-7788-420C-BBA8-D6C6403081F4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 rotWithShape="1">
          <a:blip r:embed="rId9"/>
          <a:srcRect l="14537" r="-381"/>
          <a:stretch>
            <a:fillRect/>
          </a:stretch>
        </p:blipFill>
        <p:spPr>
          <a:xfrm>
            <a:off x="8174549" y="2985410"/>
            <a:ext cx="3934260" cy="25779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BA3C133-4D62-41D3-846D-51DD8B8842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2496" y="1268605"/>
            <a:ext cx="2981133" cy="123756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AC1EA1B-FF66-403B-AA76-3365F434BD28}"/>
              </a:ext>
            </a:extLst>
          </p:cNvPr>
          <p:cNvSpPr/>
          <p:nvPr/>
        </p:nvSpPr>
        <p:spPr>
          <a:xfrm>
            <a:off x="4982177" y="6546905"/>
            <a:ext cx="23246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solidFill>
                  <a:srgbClr val="7A7A7A"/>
                </a:solidFill>
                <a:latin typeface="Century Gothic" panose="020B0502020202020204" pitchFamily="34" charset="0"/>
              </a:rPr>
              <a:t>All right reserved – Foretellix 2019 ©</a:t>
            </a:r>
            <a:endParaRPr lang="en-US" sz="1000" dirty="0"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904024-422E-443D-B58F-DE7DA3F29D93}"/>
              </a:ext>
            </a:extLst>
          </p:cNvPr>
          <p:cNvSpPr txBox="1"/>
          <p:nvPr/>
        </p:nvSpPr>
        <p:spPr>
          <a:xfrm>
            <a:off x="2549160" y="1268605"/>
            <a:ext cx="28994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scenario</a:t>
            </a:r>
            <a:r>
              <a:rPr lang="en-US" sz="1400" dirty="0"/>
              <a:t> </a:t>
            </a:r>
            <a:r>
              <a:rPr lang="en-US" sz="1400" b="1" dirty="0" err="1"/>
              <a:t>sut.mix_dangers</a:t>
            </a:r>
            <a:r>
              <a:rPr lang="en-US" sz="1400" b="1" dirty="0"/>
              <a:t>:</a:t>
            </a:r>
            <a:r>
              <a:rPr lang="en-US" sz="1400" dirty="0"/>
              <a:t>  </a:t>
            </a:r>
            <a:r>
              <a:rPr lang="en-US" sz="1400" dirty="0">
                <a:solidFill>
                  <a:schemeClr val="tx2"/>
                </a:solidFill>
              </a:rPr>
              <a:t> </a:t>
            </a:r>
          </a:p>
          <a:p>
            <a:r>
              <a:rPr lang="en-US" sz="1400" b="1" dirty="0">
                <a:solidFill>
                  <a:srgbClr val="C00000"/>
                </a:solidFill>
              </a:rPr>
              <a:t>        do</a:t>
            </a:r>
            <a:r>
              <a:rPr lang="en-US" sz="1400" b="1" dirty="0">
                <a:solidFill>
                  <a:srgbClr val="213663"/>
                </a:solidFill>
              </a:rPr>
              <a:t> </a:t>
            </a:r>
            <a:r>
              <a:rPr lang="en-US" sz="1400" b="1" dirty="0">
                <a:solidFill>
                  <a:srgbClr val="DA8200"/>
                </a:solidFill>
              </a:rPr>
              <a:t>parallel</a:t>
            </a:r>
            <a:r>
              <a:rPr lang="en-US" sz="1400" dirty="0">
                <a:solidFill>
                  <a:srgbClr val="213663"/>
                </a:solidFill>
              </a:rPr>
              <a:t>:</a:t>
            </a:r>
          </a:p>
          <a:p>
            <a:r>
              <a:rPr lang="en-US" sz="1400" dirty="0">
                <a:solidFill>
                  <a:srgbClr val="213663"/>
                </a:solidFill>
              </a:rPr>
              <a:t>                 </a:t>
            </a:r>
            <a:r>
              <a:rPr lang="en-US" sz="1400" b="1" dirty="0" err="1">
                <a:solidFill>
                  <a:srgbClr val="DA8200"/>
                </a:solidFill>
              </a:rPr>
              <a:t>cut_in_and_slow</a:t>
            </a:r>
            <a:r>
              <a:rPr lang="en-US" sz="1400" dirty="0"/>
              <a:t>()</a:t>
            </a:r>
          </a:p>
          <a:p>
            <a:r>
              <a:rPr lang="en-US" sz="1400" b="1" dirty="0">
                <a:solidFill>
                  <a:srgbClr val="DA8200"/>
                </a:solidFill>
              </a:rPr>
              <a:t>                 </a:t>
            </a:r>
            <a:r>
              <a:rPr lang="en-US" sz="1400" b="1" dirty="0" err="1">
                <a:solidFill>
                  <a:srgbClr val="DA8200"/>
                </a:solidFill>
              </a:rPr>
              <a:t>interceptor_at_yield</a:t>
            </a:r>
            <a:r>
              <a:rPr lang="en-US" sz="1400" dirty="0"/>
              <a:t>()</a:t>
            </a:r>
            <a:endParaRPr lang="en-US" sz="1400" b="1" dirty="0">
              <a:solidFill>
                <a:srgbClr val="DA8200"/>
              </a:solidFill>
            </a:endParaRPr>
          </a:p>
          <a:p>
            <a:r>
              <a:rPr lang="en-US" sz="1400" b="1" dirty="0">
                <a:solidFill>
                  <a:srgbClr val="DA8200"/>
                </a:solidFill>
              </a:rPr>
              <a:t>                 weather</a:t>
            </a:r>
            <a:r>
              <a:rPr lang="en-US" sz="1400" dirty="0"/>
              <a:t>(rain)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4" name="Arrow: Left-Right 23">
            <a:extLst>
              <a:ext uri="{FF2B5EF4-FFF2-40B4-BE49-F238E27FC236}">
                <a16:creationId xmlns:a16="http://schemas.microsoft.com/office/drawing/2014/main" id="{063636BB-C401-40E8-B113-932E4BBD5915}"/>
              </a:ext>
            </a:extLst>
          </p:cNvPr>
          <p:cNvSpPr/>
          <p:nvPr/>
        </p:nvSpPr>
        <p:spPr>
          <a:xfrm>
            <a:off x="5718740" y="1585935"/>
            <a:ext cx="851548" cy="461665"/>
          </a:xfrm>
          <a:prstGeom prst="leftRightArrow">
            <a:avLst>
              <a:gd name="adj1" fmla="val 36182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E3D20B5-432D-62A4-EFA4-FE1FE984AFC1}"/>
              </a:ext>
            </a:extLst>
          </p:cNvPr>
          <p:cNvSpPr txBox="1">
            <a:spLocks/>
          </p:cNvSpPr>
          <p:nvPr/>
        </p:nvSpPr>
        <p:spPr>
          <a:xfrm>
            <a:off x="651290" y="136525"/>
            <a:ext cx="10515600" cy="539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Resulting scenario runs</a:t>
            </a:r>
          </a:p>
        </p:txBody>
      </p:sp>
    </p:spTree>
    <p:extLst>
      <p:ext uri="{BB962C8B-B14F-4D97-AF65-F5344CB8AC3E}">
        <p14:creationId xmlns:p14="http://schemas.microsoft.com/office/powerpoint/2010/main" val="249873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28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3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23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DFC70-0AD9-61F3-6DBF-6ACE1E0DF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122" y="127382"/>
            <a:ext cx="10515600" cy="429070"/>
          </a:xfrm>
        </p:spPr>
        <p:txBody>
          <a:bodyPr>
            <a:normAutofit fontScale="90000"/>
          </a:bodyPr>
          <a:lstStyle/>
          <a:p>
            <a:r>
              <a:rPr lang="en-US" dirty="0"/>
              <a:t>Foretellix also offers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CFD6-77B7-F48B-29D3-3B1FDC841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193" y="1056298"/>
            <a:ext cx="10515600" cy="4893521"/>
          </a:xfrm>
        </p:spPr>
        <p:txBody>
          <a:bodyPr/>
          <a:lstStyle/>
          <a:p>
            <a:r>
              <a:rPr lang="en-US" dirty="0"/>
              <a:t>Tools to aggregate / analyze results</a:t>
            </a:r>
          </a:p>
          <a:p>
            <a:r>
              <a:rPr lang="en-US" dirty="0"/>
              <a:t>V&amp;V packages</a:t>
            </a:r>
          </a:p>
          <a:p>
            <a:r>
              <a:rPr lang="en-US" dirty="0"/>
              <a:t>Debug tools</a:t>
            </a:r>
          </a:p>
          <a:p>
            <a:r>
              <a:rPr lang="en-US" dirty="0"/>
              <a:t>Checking constructs</a:t>
            </a:r>
          </a:p>
          <a:p>
            <a:r>
              <a:rPr lang="en-US" dirty="0"/>
              <a:t>Optimizers + framework</a:t>
            </a:r>
          </a:p>
          <a:p>
            <a:r>
              <a:rPr lang="en-US" dirty="0"/>
              <a:t>Methodology / consulting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D0015A7-E28A-82B6-C328-E156D8BEFA0B}"/>
              </a:ext>
            </a:extLst>
          </p:cNvPr>
          <p:cNvGrpSpPr/>
          <p:nvPr/>
        </p:nvGrpSpPr>
        <p:grpSpPr>
          <a:xfrm>
            <a:off x="4556924" y="1645919"/>
            <a:ext cx="7542654" cy="4759033"/>
            <a:chOff x="835316" y="903124"/>
            <a:chExt cx="8413972" cy="5428677"/>
          </a:xfrm>
        </p:grpSpPr>
        <p:grpSp>
          <p:nvGrpSpPr>
            <p:cNvPr id="6" name="Google Shape;381;p7">
              <a:extLst>
                <a:ext uri="{FF2B5EF4-FFF2-40B4-BE49-F238E27FC236}">
                  <a16:creationId xmlns:a16="http://schemas.microsoft.com/office/drawing/2014/main" id="{7F4E3513-3531-B158-CDD1-F39EB4D55575}"/>
                </a:ext>
              </a:extLst>
            </p:cNvPr>
            <p:cNvGrpSpPr/>
            <p:nvPr/>
          </p:nvGrpSpPr>
          <p:grpSpPr>
            <a:xfrm>
              <a:off x="971215" y="903124"/>
              <a:ext cx="1756193" cy="711127"/>
              <a:chOff x="454012" y="1223880"/>
              <a:chExt cx="1931812" cy="782240"/>
            </a:xfrm>
          </p:grpSpPr>
          <p:sp>
            <p:nvSpPr>
              <p:cNvPr id="373" name="Google Shape;382;p7">
                <a:extLst>
                  <a:ext uri="{FF2B5EF4-FFF2-40B4-BE49-F238E27FC236}">
                    <a16:creationId xmlns:a16="http://schemas.microsoft.com/office/drawing/2014/main" id="{88AF8860-B44D-D851-4DF7-1327F4D3F7EA}"/>
                  </a:ext>
                </a:extLst>
              </p:cNvPr>
              <p:cNvSpPr/>
              <p:nvPr/>
            </p:nvSpPr>
            <p:spPr>
              <a:xfrm>
                <a:off x="536701" y="1510283"/>
                <a:ext cx="1845660" cy="494656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374" name="Google Shape;383;p7">
                <a:extLst>
                  <a:ext uri="{FF2B5EF4-FFF2-40B4-BE49-F238E27FC236}">
                    <a16:creationId xmlns:a16="http://schemas.microsoft.com/office/drawing/2014/main" id="{F7B9333E-21B6-8F2D-80FD-D3E2AE522D9C}"/>
                  </a:ext>
                </a:extLst>
              </p:cNvPr>
              <p:cNvGrpSpPr/>
              <p:nvPr/>
            </p:nvGrpSpPr>
            <p:grpSpPr>
              <a:xfrm>
                <a:off x="454012" y="1223880"/>
                <a:ext cx="1931812" cy="782240"/>
                <a:chOff x="505814" y="1503214"/>
                <a:chExt cx="1931812" cy="782240"/>
              </a:xfrm>
            </p:grpSpPr>
            <p:sp>
              <p:nvSpPr>
                <p:cNvPr id="377" name="Google Shape;384;p7">
                  <a:extLst>
                    <a:ext uri="{FF2B5EF4-FFF2-40B4-BE49-F238E27FC236}">
                      <a16:creationId xmlns:a16="http://schemas.microsoft.com/office/drawing/2014/main" id="{5C475546-69F8-2D99-2868-924FB2C56856}"/>
                    </a:ext>
                  </a:extLst>
                </p:cNvPr>
                <p:cNvSpPr txBox="1"/>
                <p:nvPr/>
              </p:nvSpPr>
              <p:spPr>
                <a:xfrm>
                  <a:off x="572830" y="1807317"/>
                  <a:ext cx="385139" cy="23698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F49B8"/>
                    </a:buClr>
                    <a:buSzPts val="800"/>
                    <a:buFont typeface="Raleway Light"/>
                    <a:buNone/>
                  </a:pPr>
                  <a:r>
                    <a:rPr lang="en-US" sz="80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rPr>
                    <a:t>AV</a:t>
                  </a:r>
                  <a:endParaRPr sz="1050" b="1" i="0" u="none" strike="noStrike" cap="none">
                    <a:solidFill>
                      <a:srgbClr val="8F49B8"/>
                    </a:solidFill>
                    <a:latin typeface="Heebo" pitchFamily="2" charset="-79"/>
                    <a:ea typeface="Raleway Light"/>
                    <a:cs typeface="Heebo" pitchFamily="2" charset="-79"/>
                    <a:sym typeface="Raleway Light"/>
                  </a:endParaRPr>
                </a:p>
              </p:txBody>
            </p:sp>
            <p:cxnSp>
              <p:nvCxnSpPr>
                <p:cNvPr id="378" name="Google Shape;385;p7">
                  <a:extLst>
                    <a:ext uri="{FF2B5EF4-FFF2-40B4-BE49-F238E27FC236}">
                      <a16:creationId xmlns:a16="http://schemas.microsoft.com/office/drawing/2014/main" id="{84F0828B-3755-A615-3A75-230CF061F368}"/>
                    </a:ext>
                  </a:extLst>
                </p:cNvPr>
                <p:cNvCxnSpPr/>
                <p:nvPr/>
              </p:nvCxnSpPr>
              <p:spPr>
                <a:xfrm rot="10800000">
                  <a:off x="1352857" y="2156911"/>
                  <a:ext cx="498543" cy="1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203663"/>
                  </a:solidFill>
                  <a:prstDash val="dot"/>
                  <a:round/>
                  <a:headEnd type="none" w="sm" len="sm"/>
                  <a:tailEnd type="stealth" w="med" len="med"/>
                </a:ln>
              </p:spPr>
            </p:cxnSp>
            <p:cxnSp>
              <p:nvCxnSpPr>
                <p:cNvPr id="379" name="Google Shape;386;p7">
                  <a:extLst>
                    <a:ext uri="{FF2B5EF4-FFF2-40B4-BE49-F238E27FC236}">
                      <a16:creationId xmlns:a16="http://schemas.microsoft.com/office/drawing/2014/main" id="{1EE25DF0-965E-F5F9-7ED1-42CBC4765B1C}"/>
                    </a:ext>
                  </a:extLst>
                </p:cNvPr>
                <p:cNvCxnSpPr/>
                <p:nvPr/>
              </p:nvCxnSpPr>
              <p:spPr>
                <a:xfrm rot="10800000" flipH="1">
                  <a:off x="1269621" y="1903470"/>
                  <a:ext cx="498543" cy="1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8F49B8"/>
                  </a:solidFill>
                  <a:prstDash val="dot"/>
                  <a:round/>
                  <a:headEnd type="none" w="sm" len="sm"/>
                  <a:tailEnd type="stealth" w="med" len="med"/>
                </a:ln>
              </p:spPr>
            </p:cxnSp>
            <p:pic>
              <p:nvPicPr>
                <p:cNvPr id="380" name="Google Shape;387;p7">
                  <a:extLst>
                    <a:ext uri="{FF2B5EF4-FFF2-40B4-BE49-F238E27FC236}">
                      <a16:creationId xmlns:a16="http://schemas.microsoft.com/office/drawing/2014/main" id="{809438DA-3659-28E4-85B8-9E605705C51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 rot="10800000">
                  <a:off x="1917757" y="2068142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1" name="Google Shape;388;p7">
                  <a:extLst>
                    <a:ext uri="{FF2B5EF4-FFF2-40B4-BE49-F238E27FC236}">
                      <a16:creationId xmlns:a16="http://schemas.microsoft.com/office/drawing/2014/main" id="{A2332F21-CEDC-4350-02E0-D17620DEF03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/>
                <a:stretch/>
              </p:blipFill>
              <p:spPr>
                <a:xfrm>
                  <a:off x="910299" y="1820846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382" name="Google Shape;389;p7">
                  <a:extLst>
                    <a:ext uri="{FF2B5EF4-FFF2-40B4-BE49-F238E27FC236}">
                      <a16:creationId xmlns:a16="http://schemas.microsoft.com/office/drawing/2014/main" id="{F154509B-27DC-BA50-2697-BCEEEFACC5EE}"/>
                    </a:ext>
                  </a:extLst>
                </p:cNvPr>
                <p:cNvSpPr/>
                <p:nvPr/>
              </p:nvSpPr>
              <p:spPr>
                <a:xfrm>
                  <a:off x="505814" y="1503214"/>
                  <a:ext cx="1858443" cy="30465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200"/>
                    <a:buFont typeface="Arial"/>
                    <a:buNone/>
                  </a:pPr>
                  <a:r>
                    <a:rPr lang="en-US" sz="1200" b="1" i="0" u="none" strike="noStrike" cap="none" dirty="0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rPr>
                    <a:t>Oncoming Traffic</a:t>
                  </a:r>
                  <a:endParaRPr sz="1400" b="0" i="0" u="none" strike="noStrike" cap="none" dirty="0">
                    <a:solidFill>
                      <a:srgbClr val="000000"/>
                    </a:solidFill>
                    <a:latin typeface="Heebo" pitchFamily="2" charset="-79"/>
                    <a:cs typeface="Heebo" pitchFamily="2" charset="-79"/>
                    <a:sym typeface="Arial"/>
                  </a:endParaRPr>
                </a:p>
              </p:txBody>
            </p:sp>
            <p:cxnSp>
              <p:nvCxnSpPr>
                <p:cNvPr id="383" name="Google Shape;390;p7">
                  <a:extLst>
                    <a:ext uri="{FF2B5EF4-FFF2-40B4-BE49-F238E27FC236}">
                      <a16:creationId xmlns:a16="http://schemas.microsoft.com/office/drawing/2014/main" id="{ED924277-99C8-C368-A9EF-296015189793}"/>
                    </a:ext>
                  </a:extLst>
                </p:cNvPr>
                <p:cNvCxnSpPr/>
                <p:nvPr/>
              </p:nvCxnSpPr>
              <p:spPr>
                <a:xfrm>
                  <a:off x="590842" y="1789617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385" name="Google Shape;391;p7">
                  <a:extLst>
                    <a:ext uri="{FF2B5EF4-FFF2-40B4-BE49-F238E27FC236}">
                      <a16:creationId xmlns:a16="http://schemas.microsoft.com/office/drawing/2014/main" id="{D7771C61-5A2E-64F6-2B99-23F1A21C2A2E}"/>
                    </a:ext>
                  </a:extLst>
                </p:cNvPr>
                <p:cNvCxnSpPr/>
                <p:nvPr/>
              </p:nvCxnSpPr>
              <p:spPr>
                <a:xfrm>
                  <a:off x="590842" y="2285454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386" name="Google Shape;392;p7">
                  <a:extLst>
                    <a:ext uri="{FF2B5EF4-FFF2-40B4-BE49-F238E27FC236}">
                      <a16:creationId xmlns:a16="http://schemas.microsoft.com/office/drawing/2014/main" id="{DC8DB680-F27C-8B23-C5CF-D595AE3F3C2D}"/>
                    </a:ext>
                  </a:extLst>
                </p:cNvPr>
                <p:cNvCxnSpPr/>
                <p:nvPr/>
              </p:nvCxnSpPr>
              <p:spPr>
                <a:xfrm rot="10800000" flipH="1">
                  <a:off x="591966" y="2026272"/>
                  <a:ext cx="1845660" cy="521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lt1"/>
                  </a:solidFill>
                  <a:prstDash val="dash"/>
                  <a:miter lim="800000"/>
                  <a:headEnd type="none" w="sm" len="sm"/>
                  <a:tailEnd type="none" w="sm" len="sm"/>
                </a:ln>
              </p:spPr>
            </p:cxnSp>
          </p:grpSp>
          <p:sp>
            <p:nvSpPr>
              <p:cNvPr id="375" name="Google Shape;393;p7">
                <a:extLst>
                  <a:ext uri="{FF2B5EF4-FFF2-40B4-BE49-F238E27FC236}">
                    <a16:creationId xmlns:a16="http://schemas.microsoft.com/office/drawing/2014/main" id="{DD195E97-55F9-6285-E9D1-433FA5B37EE2}"/>
                  </a:ext>
                </a:extLst>
              </p:cNvPr>
              <p:cNvSpPr/>
              <p:nvPr/>
            </p:nvSpPr>
            <p:spPr>
              <a:xfrm>
                <a:off x="855034" y="156501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376" name="Google Shape;394;p7">
                <a:extLst>
                  <a:ext uri="{FF2B5EF4-FFF2-40B4-BE49-F238E27FC236}">
                    <a16:creationId xmlns:a16="http://schemas.microsoft.com/office/drawing/2014/main" id="{8D9538BC-E7B0-4121-B00E-F5C7DEDAF154}"/>
                  </a:ext>
                </a:extLst>
              </p:cNvPr>
              <p:cNvSpPr/>
              <p:nvPr/>
            </p:nvSpPr>
            <p:spPr>
              <a:xfrm>
                <a:off x="1867088" y="1809151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7" name="Google Shape;454;p7">
              <a:extLst>
                <a:ext uri="{FF2B5EF4-FFF2-40B4-BE49-F238E27FC236}">
                  <a16:creationId xmlns:a16="http://schemas.microsoft.com/office/drawing/2014/main" id="{17C1732A-214C-B7B2-B711-418C69B1B31B}"/>
                </a:ext>
              </a:extLst>
            </p:cNvPr>
            <p:cNvGrpSpPr/>
            <p:nvPr/>
          </p:nvGrpSpPr>
          <p:grpSpPr>
            <a:xfrm>
              <a:off x="2931707" y="1939665"/>
              <a:ext cx="1766356" cy="726338"/>
              <a:chOff x="2688942" y="2259800"/>
              <a:chExt cx="1942992" cy="798972"/>
            </a:xfrm>
          </p:grpSpPr>
          <p:grpSp>
            <p:nvGrpSpPr>
              <p:cNvPr id="356" name="Google Shape;455;p7">
                <a:extLst>
                  <a:ext uri="{FF2B5EF4-FFF2-40B4-BE49-F238E27FC236}">
                    <a16:creationId xmlns:a16="http://schemas.microsoft.com/office/drawing/2014/main" id="{2CB73291-FAE9-8B59-F6CC-5A6805397797}"/>
                  </a:ext>
                </a:extLst>
              </p:cNvPr>
              <p:cNvGrpSpPr/>
              <p:nvPr/>
            </p:nvGrpSpPr>
            <p:grpSpPr>
              <a:xfrm>
                <a:off x="2688942" y="2259800"/>
                <a:ext cx="1942992" cy="798972"/>
                <a:chOff x="2688942" y="2259800"/>
                <a:chExt cx="1942992" cy="798972"/>
              </a:xfrm>
            </p:grpSpPr>
            <p:sp>
              <p:nvSpPr>
                <p:cNvPr id="358" name="Google Shape;456;p7">
                  <a:extLst>
                    <a:ext uri="{FF2B5EF4-FFF2-40B4-BE49-F238E27FC236}">
                      <a16:creationId xmlns:a16="http://schemas.microsoft.com/office/drawing/2014/main" id="{266D085D-4DA4-359C-FC31-03152350BB5A}"/>
                    </a:ext>
                  </a:extLst>
                </p:cNvPr>
                <p:cNvSpPr/>
                <p:nvPr/>
              </p:nvSpPr>
              <p:spPr>
                <a:xfrm>
                  <a:off x="2784126" y="2561098"/>
                  <a:ext cx="1845660" cy="494656"/>
                </a:xfrm>
                <a:prstGeom prst="rect">
                  <a:avLst/>
                </a:prstGeom>
                <a:solidFill>
                  <a:srgbClr val="D8D8D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  <p:grpSp>
              <p:nvGrpSpPr>
                <p:cNvPr id="359" name="Google Shape;457;p7">
                  <a:extLst>
                    <a:ext uri="{FF2B5EF4-FFF2-40B4-BE49-F238E27FC236}">
                      <a16:creationId xmlns:a16="http://schemas.microsoft.com/office/drawing/2014/main" id="{FC118FF0-CE31-9BD7-AF96-AEC0016DEC1E}"/>
                    </a:ext>
                  </a:extLst>
                </p:cNvPr>
                <p:cNvGrpSpPr/>
                <p:nvPr/>
              </p:nvGrpSpPr>
              <p:grpSpPr>
                <a:xfrm>
                  <a:off x="2688942" y="2259800"/>
                  <a:ext cx="1942992" cy="798972"/>
                  <a:chOff x="2688942" y="2198256"/>
                  <a:chExt cx="1942992" cy="798972"/>
                </a:xfrm>
              </p:grpSpPr>
              <p:sp>
                <p:nvSpPr>
                  <p:cNvPr id="360" name="Google Shape;458;p7">
                    <a:extLst>
                      <a:ext uri="{FF2B5EF4-FFF2-40B4-BE49-F238E27FC236}">
                        <a16:creationId xmlns:a16="http://schemas.microsoft.com/office/drawing/2014/main" id="{4C907211-D705-FA36-7131-9F116D6719B7}"/>
                      </a:ext>
                    </a:extLst>
                  </p:cNvPr>
                  <p:cNvSpPr/>
                  <p:nvPr/>
                </p:nvSpPr>
                <p:spPr>
                  <a:xfrm>
                    <a:off x="2688942" y="2198256"/>
                    <a:ext cx="1936553" cy="30465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sz="1200" b="1" i="0" u="none" strike="noStrike" cap="none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  <a:sym typeface="Arial"/>
                      </a:rPr>
                      <a:t>Speed Limit Change</a:t>
                    </a:r>
                    <a:endParaRPr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endParaRPr>
                  </a:p>
                </p:txBody>
              </p:sp>
              <p:grpSp>
                <p:nvGrpSpPr>
                  <p:cNvPr id="361" name="Google Shape;459;p7">
                    <a:extLst>
                      <a:ext uri="{FF2B5EF4-FFF2-40B4-BE49-F238E27FC236}">
                        <a16:creationId xmlns:a16="http://schemas.microsoft.com/office/drawing/2014/main" id="{E54ECDBE-B2D0-6DD2-EC37-ED796A0EC6A2}"/>
                      </a:ext>
                    </a:extLst>
                  </p:cNvPr>
                  <p:cNvGrpSpPr/>
                  <p:nvPr/>
                </p:nvGrpSpPr>
                <p:grpSpPr>
                  <a:xfrm>
                    <a:off x="2721671" y="2494997"/>
                    <a:ext cx="1910263" cy="502231"/>
                    <a:chOff x="2721671" y="2494997"/>
                    <a:chExt cx="1910263" cy="502231"/>
                  </a:xfrm>
                </p:grpSpPr>
                <p:grpSp>
                  <p:nvGrpSpPr>
                    <p:cNvPr id="362" name="Google Shape;460;p7">
                      <a:extLst>
                        <a:ext uri="{FF2B5EF4-FFF2-40B4-BE49-F238E27FC236}">
                          <a16:creationId xmlns:a16="http://schemas.microsoft.com/office/drawing/2014/main" id="{D5D64547-2269-94B6-AA66-716B03BED56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85150" y="2494997"/>
                      <a:ext cx="1846784" cy="495837"/>
                      <a:chOff x="691440" y="1662683"/>
                      <a:chExt cx="1846784" cy="495837"/>
                    </a:xfrm>
                  </p:grpSpPr>
                  <p:cxnSp>
                    <p:nvCxnSpPr>
                      <p:cNvPr id="370" name="Google Shape;461;p7">
                        <a:extLst>
                          <a:ext uri="{FF2B5EF4-FFF2-40B4-BE49-F238E27FC236}">
                            <a16:creationId xmlns:a16="http://schemas.microsoft.com/office/drawing/2014/main" id="{EF2EB317-C6EE-9EE0-B840-A57819B15255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691440" y="1662683"/>
                        <a:ext cx="1845660" cy="0"/>
                      </a:xfrm>
                      <a:prstGeom prst="straightConnector1">
                        <a:avLst/>
                      </a:prstGeom>
                      <a:noFill/>
                      <a:ln w="12700" cap="flat" cmpd="sng">
                        <a:solidFill>
                          <a:srgbClr val="203663"/>
                        </a:solidFill>
                        <a:prstDash val="solid"/>
                        <a:miter lim="800000"/>
                        <a:headEnd type="none" w="sm" len="sm"/>
                        <a:tailEnd type="none" w="sm" len="sm"/>
                      </a:ln>
                    </p:spPr>
                  </p:cxnSp>
                  <p:cxnSp>
                    <p:nvCxnSpPr>
                      <p:cNvPr id="371" name="Google Shape;462;p7">
                        <a:extLst>
                          <a:ext uri="{FF2B5EF4-FFF2-40B4-BE49-F238E27FC236}">
                            <a16:creationId xmlns:a16="http://schemas.microsoft.com/office/drawing/2014/main" id="{355491C7-88EF-CB0E-204A-22E8A8A8BE35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691440" y="2158520"/>
                        <a:ext cx="1845660" cy="0"/>
                      </a:xfrm>
                      <a:prstGeom prst="straightConnector1">
                        <a:avLst/>
                      </a:prstGeom>
                      <a:noFill/>
                      <a:ln w="12700" cap="flat" cmpd="sng">
                        <a:solidFill>
                          <a:srgbClr val="203663"/>
                        </a:solidFill>
                        <a:prstDash val="solid"/>
                        <a:miter lim="800000"/>
                        <a:headEnd type="none" w="sm" len="sm"/>
                        <a:tailEnd type="none" w="sm" len="sm"/>
                      </a:ln>
                    </p:spPr>
                  </p:cxnSp>
                  <p:cxnSp>
                    <p:nvCxnSpPr>
                      <p:cNvPr id="372" name="Google Shape;463;p7">
                        <a:extLst>
                          <a:ext uri="{FF2B5EF4-FFF2-40B4-BE49-F238E27FC236}">
                            <a16:creationId xmlns:a16="http://schemas.microsoft.com/office/drawing/2014/main" id="{27BEA848-56BF-6BDB-72C8-F3E5C5CC4188}"/>
                          </a:ext>
                        </a:extLst>
                      </p:cNvPr>
                      <p:cNvCxnSpPr/>
                      <p:nvPr/>
                    </p:nvCxnSpPr>
                    <p:spPr>
                      <a:xfrm rot="10800000" flipH="1">
                        <a:off x="692564" y="1899338"/>
                        <a:ext cx="1845660" cy="521"/>
                      </a:xfrm>
                      <a:prstGeom prst="straightConnector1">
                        <a:avLst/>
                      </a:prstGeom>
                      <a:noFill/>
                      <a:ln w="15875" cap="flat" cmpd="sng">
                        <a:solidFill>
                          <a:schemeClr val="lt1"/>
                        </a:solidFill>
                        <a:prstDash val="dash"/>
                        <a:miter lim="800000"/>
                        <a:headEnd type="none" w="sm" len="sm"/>
                        <a:tailEnd type="none" w="sm" len="sm"/>
                      </a:ln>
                    </p:spPr>
                  </p:cxnSp>
                </p:grpSp>
                <p:grpSp>
                  <p:nvGrpSpPr>
                    <p:cNvPr id="363" name="Google Shape;464;p7">
                      <a:extLst>
                        <a:ext uri="{FF2B5EF4-FFF2-40B4-BE49-F238E27FC236}">
                          <a16:creationId xmlns:a16="http://schemas.microsoft.com/office/drawing/2014/main" id="{058A910C-FD92-B944-8933-A0B9600DDDAB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21671" y="2760239"/>
                      <a:ext cx="644471" cy="236989"/>
                      <a:chOff x="683237" y="1665701"/>
                      <a:chExt cx="644471" cy="236989"/>
                    </a:xfrm>
                  </p:grpSpPr>
                  <p:sp>
                    <p:nvSpPr>
                      <p:cNvPr id="368" name="Google Shape;465;p7">
                        <a:extLst>
                          <a:ext uri="{FF2B5EF4-FFF2-40B4-BE49-F238E27FC236}">
                            <a16:creationId xmlns:a16="http://schemas.microsoft.com/office/drawing/2014/main" id="{66BC9C7B-2904-FCFE-2541-9A5DC374109E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83237" y="1665701"/>
                        <a:ext cx="404696" cy="2369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spAutoFit/>
                      </a:bodyPr>
                      <a:lstStyle/>
                      <a:p>
                        <a:pPr marL="0" marR="0" lvl="0" indent="0" algn="ctr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8F49B8"/>
                          </a:buClr>
                          <a:buSzPts val="800"/>
                          <a:buFont typeface="Raleway Light"/>
                          <a:buNone/>
                        </a:pPr>
                        <a:r>
                          <a:rPr lang="en-US" sz="800" b="1" i="0" u="none" strike="noStrike" cap="none">
                            <a:solidFill>
                              <a:srgbClr val="8F49B8"/>
                            </a:solidFill>
                            <a:latin typeface="Heebo" pitchFamily="2" charset="-79"/>
                            <a:ea typeface="Raleway Light"/>
                            <a:cs typeface="Heebo" pitchFamily="2" charset="-79"/>
                            <a:sym typeface="Raleway Light"/>
                          </a:rPr>
                          <a:t>AV</a:t>
                        </a:r>
                        <a:endParaRPr sz="1050" b="1" i="0" u="none" strike="noStrike" cap="none">
                          <a:solidFill>
                            <a:srgbClr val="8F49B8"/>
                          </a:solidFill>
                          <a:latin typeface="Heebo" pitchFamily="2" charset="-79"/>
                          <a:ea typeface="Raleway Light"/>
                          <a:cs typeface="Heebo" pitchFamily="2" charset="-79"/>
                          <a:sym typeface="Raleway Light"/>
                        </a:endParaRPr>
                      </a:p>
                    </p:txBody>
                  </p:sp>
                  <p:pic>
                    <p:nvPicPr>
                      <p:cNvPr id="369" name="Google Shape;466;p7">
                        <a:extLst>
                          <a:ext uri="{FF2B5EF4-FFF2-40B4-BE49-F238E27FC236}">
                            <a16:creationId xmlns:a16="http://schemas.microsoft.com/office/drawing/2014/main" id="{636C70F3-1114-0011-20FB-C2A8028528B3}"/>
                          </a:ext>
                        </a:extLst>
                      </p:cNvPr>
                      <p:cNvPicPr preferRelativeResize="0"/>
                      <p:nvPr/>
                    </p:nvPicPr>
                    <p:blipFill rotWithShape="1">
                      <a:blip r:embed="rId3">
                        <a:alphaModFix/>
                      </a:blip>
                      <a:srcRect/>
                      <a:stretch/>
                    </p:blipFill>
                    <p:spPr>
                      <a:xfrm>
                        <a:off x="1010897" y="1693912"/>
                        <a:ext cx="316811" cy="1840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grpSp>
                <p:cxnSp>
                  <p:nvCxnSpPr>
                    <p:cNvPr id="364" name="Google Shape;467;p7">
                      <a:extLst>
                        <a:ext uri="{FF2B5EF4-FFF2-40B4-BE49-F238E27FC236}">
                          <a16:creationId xmlns:a16="http://schemas.microsoft.com/office/drawing/2014/main" id="{FAD5AD95-CCB9-9576-ADA5-0826231F0D9F}"/>
                        </a:ext>
                      </a:extLst>
                    </p:cNvPr>
                    <p:cNvCxnSpPr/>
                    <p:nvPr/>
                  </p:nvCxnSpPr>
                  <p:spPr>
                    <a:xfrm rot="10800000" flipH="1">
                      <a:off x="3404994" y="2869168"/>
                      <a:ext cx="498543" cy="1"/>
                    </a:xfrm>
                    <a:prstGeom prst="straightConnector1">
                      <a:avLst/>
                    </a:prstGeom>
                    <a:noFill/>
                    <a:ln w="15875" cap="sq" cmpd="sng">
                      <a:solidFill>
                        <a:srgbClr val="8F49B8"/>
                      </a:solidFill>
                      <a:prstDash val="dot"/>
                      <a:round/>
                      <a:headEnd type="none" w="sm" len="sm"/>
                      <a:tailEnd type="stealth" w="med" len="med"/>
                    </a:ln>
                  </p:spPr>
                </p:cxnSp>
                <p:grpSp>
                  <p:nvGrpSpPr>
                    <p:cNvPr id="365" name="Google Shape;468;p7">
                      <a:extLst>
                        <a:ext uri="{FF2B5EF4-FFF2-40B4-BE49-F238E27FC236}">
                          <a16:creationId xmlns:a16="http://schemas.microsoft.com/office/drawing/2014/main" id="{1F29267A-29C7-4C30-1577-0C09D03501B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4080662" y="2588386"/>
                      <a:ext cx="405755" cy="308046"/>
                      <a:chOff x="5835386" y="2428875"/>
                      <a:chExt cx="702603" cy="533407"/>
                    </a:xfrm>
                  </p:grpSpPr>
                  <p:sp>
                    <p:nvSpPr>
                      <p:cNvPr id="366" name="Google Shape;469;p7">
                        <a:extLst>
                          <a:ext uri="{FF2B5EF4-FFF2-40B4-BE49-F238E27FC236}">
                            <a16:creationId xmlns:a16="http://schemas.microsoft.com/office/drawing/2014/main" id="{42AA44CF-EE51-7D46-EF2A-F3364E30279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900506" y="2428875"/>
                        <a:ext cx="514350" cy="514350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38100" cap="flat" cmpd="sng">
                        <a:solidFill>
                          <a:srgbClr val="C00000"/>
                        </a:solidFill>
                        <a:prstDash val="solid"/>
                        <a:miter lim="800000"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ctr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1200"/>
                          <a:buFont typeface="Calibri"/>
                          <a:buNone/>
                        </a:pPr>
                        <a:endParaRPr sz="1200" b="0" i="0" u="none" strike="noStrike" cap="none">
                          <a:solidFill>
                            <a:srgbClr val="FFFFFF"/>
                          </a:solidFill>
                          <a:latin typeface="Heebo" pitchFamily="2" charset="-79"/>
                          <a:ea typeface="Raleway Light"/>
                          <a:cs typeface="Heebo" pitchFamily="2" charset="-79"/>
                          <a:sym typeface="Raleway Light"/>
                        </a:endParaRPr>
                      </a:p>
                    </p:txBody>
                  </p:sp>
                  <p:sp>
                    <p:nvSpPr>
                      <p:cNvPr id="367" name="Google Shape;470;p7">
                        <a:extLst>
                          <a:ext uri="{FF2B5EF4-FFF2-40B4-BE49-F238E27FC236}">
                            <a16:creationId xmlns:a16="http://schemas.microsoft.com/office/drawing/2014/main" id="{90693B4B-8285-4D8F-2703-437911C39E3A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5835386" y="2464059"/>
                        <a:ext cx="702603" cy="4982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sp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203663"/>
                          </a:buClr>
                          <a:buSzPts val="1200"/>
                          <a:buFont typeface="Arial"/>
                          <a:buNone/>
                        </a:pPr>
                        <a:r>
                          <a:rPr lang="en-US" sz="1100" b="0" i="0" u="none" strike="noStrike" cap="none">
                            <a:solidFill>
                              <a:srgbClr val="203663"/>
                            </a:solidFill>
                            <a:latin typeface="Heebo" pitchFamily="2" charset="-79"/>
                            <a:cs typeface="Heebo" pitchFamily="2" charset="-79"/>
                            <a:sym typeface="Arial"/>
                          </a:rPr>
                          <a:t>50</a:t>
                        </a:r>
                        <a:endParaRPr sz="1100" b="0" i="0" u="none" strike="noStrike" cap="none">
                          <a:solidFill>
                            <a:srgbClr val="203663"/>
                          </a:solidFill>
                          <a:latin typeface="Heebo" pitchFamily="2" charset="-79"/>
                          <a:cs typeface="Heebo" pitchFamily="2" charset="-79"/>
                          <a:sym typeface="Arial"/>
                        </a:endParaRPr>
                      </a:p>
                    </p:txBody>
                  </p:sp>
                </p:grpSp>
              </p:grpSp>
            </p:grpSp>
          </p:grpSp>
          <p:sp>
            <p:nvSpPr>
              <p:cNvPr id="357" name="Google Shape;471;p7">
                <a:extLst>
                  <a:ext uri="{FF2B5EF4-FFF2-40B4-BE49-F238E27FC236}">
                    <a16:creationId xmlns:a16="http://schemas.microsoft.com/office/drawing/2014/main" id="{C2E89DD3-41A7-EBE3-3304-7722617B2D8B}"/>
                  </a:ext>
                </a:extLst>
              </p:cNvPr>
              <p:cNvSpPr/>
              <p:nvPr/>
            </p:nvSpPr>
            <p:spPr>
              <a:xfrm>
                <a:off x="3051113" y="287305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8" name="Google Shape;472;p7">
              <a:extLst>
                <a:ext uri="{FF2B5EF4-FFF2-40B4-BE49-F238E27FC236}">
                  <a16:creationId xmlns:a16="http://schemas.microsoft.com/office/drawing/2014/main" id="{7DCF0B24-E403-5CA8-EAD9-9E001AF1B3DE}"/>
                </a:ext>
              </a:extLst>
            </p:cNvPr>
            <p:cNvGrpSpPr/>
            <p:nvPr/>
          </p:nvGrpSpPr>
          <p:grpSpPr>
            <a:xfrm>
              <a:off x="965982" y="1950817"/>
              <a:ext cx="1761176" cy="712446"/>
              <a:chOff x="448530" y="2272064"/>
              <a:chExt cx="1937294" cy="783690"/>
            </a:xfrm>
          </p:grpSpPr>
          <p:grpSp>
            <p:nvGrpSpPr>
              <p:cNvPr id="331" name="Google Shape;473;p7">
                <a:extLst>
                  <a:ext uri="{FF2B5EF4-FFF2-40B4-BE49-F238E27FC236}">
                    <a16:creationId xmlns:a16="http://schemas.microsoft.com/office/drawing/2014/main" id="{97AA24E3-1D9B-4D5F-F9CE-B7D4A4969A6A}"/>
                  </a:ext>
                </a:extLst>
              </p:cNvPr>
              <p:cNvGrpSpPr/>
              <p:nvPr/>
            </p:nvGrpSpPr>
            <p:grpSpPr>
              <a:xfrm>
                <a:off x="448530" y="2272064"/>
                <a:ext cx="1937294" cy="783690"/>
                <a:chOff x="448530" y="2272064"/>
                <a:chExt cx="1937294" cy="783690"/>
              </a:xfrm>
            </p:grpSpPr>
            <p:sp>
              <p:nvSpPr>
                <p:cNvPr id="334" name="Google Shape;474;p7">
                  <a:extLst>
                    <a:ext uri="{FF2B5EF4-FFF2-40B4-BE49-F238E27FC236}">
                      <a16:creationId xmlns:a16="http://schemas.microsoft.com/office/drawing/2014/main" id="{9AED2813-6AC4-4186-117E-252785D78966}"/>
                    </a:ext>
                  </a:extLst>
                </p:cNvPr>
                <p:cNvSpPr/>
                <p:nvPr/>
              </p:nvSpPr>
              <p:spPr>
                <a:xfrm>
                  <a:off x="538016" y="2561098"/>
                  <a:ext cx="1845660" cy="494656"/>
                </a:xfrm>
                <a:prstGeom prst="rect">
                  <a:avLst/>
                </a:prstGeom>
                <a:solidFill>
                  <a:srgbClr val="D8D8D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  <p:grpSp>
              <p:nvGrpSpPr>
                <p:cNvPr id="335" name="Google Shape;475;p7">
                  <a:extLst>
                    <a:ext uri="{FF2B5EF4-FFF2-40B4-BE49-F238E27FC236}">
                      <a16:creationId xmlns:a16="http://schemas.microsoft.com/office/drawing/2014/main" id="{DE9512FF-3CAB-82D8-AAFC-BB5D8FF51A10}"/>
                    </a:ext>
                  </a:extLst>
                </p:cNvPr>
                <p:cNvGrpSpPr/>
                <p:nvPr/>
              </p:nvGrpSpPr>
              <p:grpSpPr>
                <a:xfrm>
                  <a:off x="448530" y="2272064"/>
                  <a:ext cx="1937294" cy="780571"/>
                  <a:chOff x="448530" y="2210520"/>
                  <a:chExt cx="1937294" cy="780571"/>
                </a:xfrm>
              </p:grpSpPr>
              <p:cxnSp>
                <p:nvCxnSpPr>
                  <p:cNvPr id="336" name="Google Shape;476;p7">
                    <a:extLst>
                      <a:ext uri="{FF2B5EF4-FFF2-40B4-BE49-F238E27FC236}">
                        <a16:creationId xmlns:a16="http://schemas.microsoft.com/office/drawing/2014/main" id="{69C7A1E2-0301-8E5A-F275-42B917792322}"/>
                      </a:ext>
                    </a:extLst>
                  </p:cNvPr>
                  <p:cNvCxnSpPr/>
                  <p:nvPr/>
                </p:nvCxnSpPr>
                <p:spPr>
                  <a:xfrm rot="10800000" flipH="1">
                    <a:off x="1739545" y="2877127"/>
                    <a:ext cx="487161" cy="1"/>
                  </a:xfrm>
                  <a:prstGeom prst="straightConnector1">
                    <a:avLst/>
                  </a:prstGeom>
                  <a:noFill/>
                  <a:ln w="15875" cap="sq" cmpd="sng">
                    <a:solidFill>
                      <a:srgbClr val="203663"/>
                    </a:solidFill>
                    <a:prstDash val="dot"/>
                    <a:round/>
                    <a:headEnd type="none" w="sm" len="sm"/>
                    <a:tailEnd type="stealth" w="med" len="med"/>
                  </a:ln>
                </p:spPr>
              </p:cxnSp>
              <p:grpSp>
                <p:nvGrpSpPr>
                  <p:cNvPr id="337" name="Google Shape;477;p7">
                    <a:extLst>
                      <a:ext uri="{FF2B5EF4-FFF2-40B4-BE49-F238E27FC236}">
                        <a16:creationId xmlns:a16="http://schemas.microsoft.com/office/drawing/2014/main" id="{95A04D34-5F43-CAAE-97B1-9792FC4E5652}"/>
                      </a:ext>
                    </a:extLst>
                  </p:cNvPr>
                  <p:cNvGrpSpPr/>
                  <p:nvPr/>
                </p:nvGrpSpPr>
                <p:grpSpPr>
                  <a:xfrm rot="9452659">
                    <a:off x="1310820" y="2862889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352" name="Google Shape;478;p7">
                      <a:extLst>
                        <a:ext uri="{FF2B5EF4-FFF2-40B4-BE49-F238E27FC236}">
                          <a16:creationId xmlns:a16="http://schemas.microsoft.com/office/drawing/2014/main" id="{99B182C3-387C-C6D6-A882-B8ECB6CF96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353" name="Google Shape;479;p7">
                      <a:extLst>
                        <a:ext uri="{FF2B5EF4-FFF2-40B4-BE49-F238E27FC236}">
                          <a16:creationId xmlns:a16="http://schemas.microsoft.com/office/drawing/2014/main" id="{42443B9C-424F-BE06-A1F2-34C58223DFCC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354" name="Google Shape;480;p7">
                      <a:extLst>
                        <a:ext uri="{FF2B5EF4-FFF2-40B4-BE49-F238E27FC236}">
                          <a16:creationId xmlns:a16="http://schemas.microsoft.com/office/drawing/2014/main" id="{A830AC04-6FBE-7395-2943-438FCFF494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355" name="Google Shape;481;p7">
                      <a:extLst>
                        <a:ext uri="{FF2B5EF4-FFF2-40B4-BE49-F238E27FC236}">
                          <a16:creationId xmlns:a16="http://schemas.microsoft.com/office/drawing/2014/main" id="{AA3CF0C7-AC2B-0D97-3C1C-431BF4A3529E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grpSp>
                <p:nvGrpSpPr>
                  <p:cNvPr id="338" name="Google Shape;482;p7">
                    <a:extLst>
                      <a:ext uri="{FF2B5EF4-FFF2-40B4-BE49-F238E27FC236}">
                        <a16:creationId xmlns:a16="http://schemas.microsoft.com/office/drawing/2014/main" id="{EFBDB744-070D-6C5A-D797-657E985537F4}"/>
                      </a:ext>
                    </a:extLst>
                  </p:cNvPr>
                  <p:cNvGrpSpPr/>
                  <p:nvPr/>
                </p:nvGrpSpPr>
                <p:grpSpPr>
                  <a:xfrm rot="-9413952">
                    <a:off x="1311311" y="2764189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348" name="Google Shape;483;p7">
                      <a:extLst>
                        <a:ext uri="{FF2B5EF4-FFF2-40B4-BE49-F238E27FC236}">
                          <a16:creationId xmlns:a16="http://schemas.microsoft.com/office/drawing/2014/main" id="{5D06FE9F-3249-0A2B-0C58-F1F4157E85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349" name="Google Shape;484;p7">
                      <a:extLst>
                        <a:ext uri="{FF2B5EF4-FFF2-40B4-BE49-F238E27FC236}">
                          <a16:creationId xmlns:a16="http://schemas.microsoft.com/office/drawing/2014/main" id="{6FE6E090-21AE-3BCA-2B7D-AE95C0E027E3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350" name="Google Shape;485;p7">
                      <a:extLst>
                        <a:ext uri="{FF2B5EF4-FFF2-40B4-BE49-F238E27FC236}">
                          <a16:creationId xmlns:a16="http://schemas.microsoft.com/office/drawing/2014/main" id="{299997B3-201B-06C8-C483-CB97B125CE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351" name="Google Shape;486;p7">
                      <a:extLst>
                        <a:ext uri="{FF2B5EF4-FFF2-40B4-BE49-F238E27FC236}">
                          <a16:creationId xmlns:a16="http://schemas.microsoft.com/office/drawing/2014/main" id="{12FC18AB-39A2-EC5E-4993-746B6FF856D5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sp>
                <p:nvSpPr>
                  <p:cNvPr id="339" name="Google Shape;487;p7">
                    <a:extLst>
                      <a:ext uri="{FF2B5EF4-FFF2-40B4-BE49-F238E27FC236}">
                        <a16:creationId xmlns:a16="http://schemas.microsoft.com/office/drawing/2014/main" id="{938D6B06-6648-E30B-F95E-F0401A1318B8}"/>
                      </a:ext>
                    </a:extLst>
                  </p:cNvPr>
                  <p:cNvSpPr/>
                  <p:nvPr/>
                </p:nvSpPr>
                <p:spPr>
                  <a:xfrm>
                    <a:off x="448530" y="2210520"/>
                    <a:ext cx="1934106" cy="304654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sz="1200" b="1" i="0" u="none" strike="noStrike" cap="none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  <a:sym typeface="Arial"/>
                      </a:rPr>
                      <a:t>Deceleration</a:t>
                    </a:r>
                    <a:endParaRPr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endParaRPr>
                  </a:p>
                </p:txBody>
              </p:sp>
              <p:grpSp>
                <p:nvGrpSpPr>
                  <p:cNvPr id="340" name="Google Shape;488;p7">
                    <a:extLst>
                      <a:ext uri="{FF2B5EF4-FFF2-40B4-BE49-F238E27FC236}">
                        <a16:creationId xmlns:a16="http://schemas.microsoft.com/office/drawing/2014/main" id="{6D490957-6DBB-0184-B0AB-9D0B4AF8536C}"/>
                      </a:ext>
                    </a:extLst>
                  </p:cNvPr>
                  <p:cNvGrpSpPr/>
                  <p:nvPr/>
                </p:nvGrpSpPr>
                <p:grpSpPr>
                  <a:xfrm>
                    <a:off x="539040" y="2494997"/>
                    <a:ext cx="1846784" cy="495837"/>
                    <a:chOff x="691440" y="1662683"/>
                    <a:chExt cx="1846784" cy="495837"/>
                  </a:xfrm>
                </p:grpSpPr>
                <p:cxnSp>
                  <p:nvCxnSpPr>
                    <p:cNvPr id="345" name="Google Shape;489;p7">
                      <a:extLst>
                        <a:ext uri="{FF2B5EF4-FFF2-40B4-BE49-F238E27FC236}">
                          <a16:creationId xmlns:a16="http://schemas.microsoft.com/office/drawing/2014/main" id="{5AFA2370-6621-A971-E6A1-5447FC28FF8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91440" y="1662683"/>
                      <a:ext cx="1845660" cy="0"/>
                    </a:xfrm>
                    <a:prstGeom prst="straightConnector1">
                      <a:avLst/>
                    </a:prstGeom>
                    <a:noFill/>
                    <a:ln w="12700" cap="flat" cmpd="sng">
                      <a:solidFill>
                        <a:srgbClr val="203663"/>
                      </a:solidFill>
                      <a:prstDash val="solid"/>
                      <a:miter lim="800000"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346" name="Google Shape;490;p7">
                      <a:extLst>
                        <a:ext uri="{FF2B5EF4-FFF2-40B4-BE49-F238E27FC236}">
                          <a16:creationId xmlns:a16="http://schemas.microsoft.com/office/drawing/2014/main" id="{CFF0D65C-25D1-CFE6-1588-8CD58847CB6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91440" y="2158520"/>
                      <a:ext cx="1845660" cy="0"/>
                    </a:xfrm>
                    <a:prstGeom prst="straightConnector1">
                      <a:avLst/>
                    </a:prstGeom>
                    <a:noFill/>
                    <a:ln w="12700" cap="flat" cmpd="sng">
                      <a:solidFill>
                        <a:srgbClr val="203663"/>
                      </a:solidFill>
                      <a:prstDash val="solid"/>
                      <a:miter lim="800000"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347" name="Google Shape;491;p7">
                      <a:extLst>
                        <a:ext uri="{FF2B5EF4-FFF2-40B4-BE49-F238E27FC236}">
                          <a16:creationId xmlns:a16="http://schemas.microsoft.com/office/drawing/2014/main" id="{F1B26F75-65AA-1E47-C73C-A849A0118198}"/>
                        </a:ext>
                      </a:extLst>
                    </p:cNvPr>
                    <p:cNvCxnSpPr/>
                    <p:nvPr/>
                  </p:nvCxnSpPr>
                  <p:spPr>
                    <a:xfrm rot="10800000" flipH="1">
                      <a:off x="692564" y="1899338"/>
                      <a:ext cx="1845660" cy="521"/>
                    </a:xfrm>
                    <a:prstGeom prst="straightConnector1">
                      <a:avLst/>
                    </a:prstGeom>
                    <a:noFill/>
                    <a:ln w="15875" cap="flat" cmpd="sng">
                      <a:solidFill>
                        <a:schemeClr val="lt1"/>
                      </a:solidFill>
                      <a:prstDash val="dash"/>
                      <a:miter lim="800000"/>
                      <a:headEnd type="none" w="sm" len="sm"/>
                      <a:tailEnd type="none" w="sm" len="sm"/>
                    </a:ln>
                  </p:spPr>
                </p:cxnSp>
              </p:grpSp>
              <p:pic>
                <p:nvPicPr>
                  <p:cNvPr id="341" name="Google Shape;492;p7">
                    <a:extLst>
                      <a:ext uri="{FF2B5EF4-FFF2-40B4-BE49-F238E27FC236}">
                        <a16:creationId xmlns:a16="http://schemas.microsoft.com/office/drawing/2014/main" id="{8D6E8EEF-FC8C-A78A-19CA-20C2121C609C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/>
                  <a:stretch/>
                </p:blipFill>
                <p:spPr>
                  <a:xfrm>
                    <a:off x="1376917" y="2775898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  <p:grpSp>
                <p:nvGrpSpPr>
                  <p:cNvPr id="342" name="Google Shape;493;p7">
                    <a:extLst>
                      <a:ext uri="{FF2B5EF4-FFF2-40B4-BE49-F238E27FC236}">
                        <a16:creationId xmlns:a16="http://schemas.microsoft.com/office/drawing/2014/main" id="{5C687F41-DB9A-F7B2-CD94-AD390E2D5586}"/>
                      </a:ext>
                    </a:extLst>
                  </p:cNvPr>
                  <p:cNvGrpSpPr/>
                  <p:nvPr/>
                </p:nvGrpSpPr>
                <p:grpSpPr>
                  <a:xfrm>
                    <a:off x="485775" y="2754102"/>
                    <a:ext cx="634257" cy="236989"/>
                    <a:chOff x="693451" y="1665701"/>
                    <a:chExt cx="634257" cy="236989"/>
                  </a:xfrm>
                </p:grpSpPr>
                <p:sp>
                  <p:nvSpPr>
                    <p:cNvPr id="343" name="Google Shape;494;p7">
                      <a:extLst>
                        <a:ext uri="{FF2B5EF4-FFF2-40B4-BE49-F238E27FC236}">
                          <a16:creationId xmlns:a16="http://schemas.microsoft.com/office/drawing/2014/main" id="{F69A5156-6CCB-F064-D60B-B67D3CC84B4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693451" y="1665701"/>
                      <a:ext cx="416764" cy="23698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spcFirstLastPara="1" wrap="square" lIns="91425" tIns="45700" rIns="91425" bIns="45700" anchor="t" anchorCtr="0">
                      <a:sp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F49B8"/>
                        </a:buClr>
                        <a:buSzPts val="800"/>
                        <a:buFont typeface="Raleway Light"/>
                        <a:buNone/>
                      </a:pPr>
                      <a:r>
                        <a:rPr lang="en-US" sz="800" b="1" i="0" u="none" strike="noStrike" cap="none">
                          <a:solidFill>
                            <a:srgbClr val="8F49B8"/>
                          </a:solidFill>
                          <a:latin typeface="Heebo" pitchFamily="2" charset="-79"/>
                          <a:ea typeface="Raleway Light"/>
                          <a:cs typeface="Heebo" pitchFamily="2" charset="-79"/>
                          <a:sym typeface="Raleway Light"/>
                        </a:rPr>
                        <a:t>AV</a:t>
                      </a:r>
                      <a:endParaRPr sz="105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pic>
                  <p:nvPicPr>
                    <p:cNvPr id="344" name="Google Shape;495;p7">
                      <a:extLst>
                        <a:ext uri="{FF2B5EF4-FFF2-40B4-BE49-F238E27FC236}">
                          <a16:creationId xmlns:a16="http://schemas.microsoft.com/office/drawing/2014/main" id="{5EA041D2-0699-34EF-5934-856F2C035749}"/>
                        </a:ext>
                      </a:extLst>
                    </p:cNvPr>
                    <p:cNvPicPr preferRelativeResize="0"/>
                    <p:nvPr/>
                  </p:nvPicPr>
                  <p:blipFill rotWithShape="1">
                    <a:blip r:embed="rId3">
                      <a:alphaModFix/>
                    </a:blip>
                    <a:srcRect/>
                    <a:stretch/>
                  </p:blipFill>
                  <p:spPr>
                    <a:xfrm>
                      <a:off x="1010897" y="1693912"/>
                      <a:ext cx="316811" cy="18405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</p:grpSp>
            </p:grpSp>
          </p:grpSp>
          <p:sp>
            <p:nvSpPr>
              <p:cNvPr id="332" name="Google Shape;496;p7">
                <a:extLst>
                  <a:ext uri="{FF2B5EF4-FFF2-40B4-BE49-F238E27FC236}">
                    <a16:creationId xmlns:a16="http://schemas.microsoft.com/office/drawing/2014/main" id="{81BBB6A5-B795-040E-A975-2108AB990BD7}"/>
                  </a:ext>
                </a:extLst>
              </p:cNvPr>
              <p:cNvSpPr/>
              <p:nvPr/>
            </p:nvSpPr>
            <p:spPr>
              <a:xfrm>
                <a:off x="802327" y="2878371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333" name="Google Shape;497;p7">
                <a:extLst>
                  <a:ext uri="{FF2B5EF4-FFF2-40B4-BE49-F238E27FC236}">
                    <a16:creationId xmlns:a16="http://schemas.microsoft.com/office/drawing/2014/main" id="{986C2337-CD91-3A81-EB79-4FFBA28F52EF}"/>
                  </a:ext>
                </a:extLst>
              </p:cNvPr>
              <p:cNvSpPr/>
              <p:nvPr/>
            </p:nvSpPr>
            <p:spPr>
              <a:xfrm>
                <a:off x="1379245" y="2856458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9" name="Google Shape;498;p7">
              <a:extLst>
                <a:ext uri="{FF2B5EF4-FFF2-40B4-BE49-F238E27FC236}">
                  <a16:creationId xmlns:a16="http://schemas.microsoft.com/office/drawing/2014/main" id="{15EFCE4D-FADA-FDA3-7289-E87E7F6489EB}"/>
                </a:ext>
              </a:extLst>
            </p:cNvPr>
            <p:cNvGrpSpPr/>
            <p:nvPr/>
          </p:nvGrpSpPr>
          <p:grpSpPr>
            <a:xfrm>
              <a:off x="4997030" y="2984708"/>
              <a:ext cx="1820274" cy="738409"/>
              <a:chOff x="4903595" y="3304340"/>
              <a:chExt cx="2002302" cy="812251"/>
            </a:xfrm>
          </p:grpSpPr>
          <p:sp>
            <p:nvSpPr>
              <p:cNvPr id="314" name="Google Shape;499;p7">
                <a:extLst>
                  <a:ext uri="{FF2B5EF4-FFF2-40B4-BE49-F238E27FC236}">
                    <a16:creationId xmlns:a16="http://schemas.microsoft.com/office/drawing/2014/main" id="{69044676-2465-67FF-0A64-359A94F31C4F}"/>
                  </a:ext>
                </a:extLst>
              </p:cNvPr>
              <p:cNvSpPr/>
              <p:nvPr/>
            </p:nvSpPr>
            <p:spPr>
              <a:xfrm>
                <a:off x="4995893" y="3603409"/>
                <a:ext cx="1909210" cy="494656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315" name="Google Shape;500;p7">
                <a:extLst>
                  <a:ext uri="{FF2B5EF4-FFF2-40B4-BE49-F238E27FC236}">
                    <a16:creationId xmlns:a16="http://schemas.microsoft.com/office/drawing/2014/main" id="{B55F51DF-DD2B-47D9-61F6-DC8F155FF48F}"/>
                  </a:ext>
                </a:extLst>
              </p:cNvPr>
              <p:cNvGrpSpPr/>
              <p:nvPr/>
            </p:nvGrpSpPr>
            <p:grpSpPr>
              <a:xfrm>
                <a:off x="4903595" y="3304340"/>
                <a:ext cx="2002302" cy="812251"/>
                <a:chOff x="-2049313" y="4360329"/>
                <a:chExt cx="2002302" cy="812251"/>
              </a:xfrm>
            </p:grpSpPr>
            <p:grpSp>
              <p:nvGrpSpPr>
                <p:cNvPr id="318" name="Google Shape;501;p7">
                  <a:extLst>
                    <a:ext uri="{FF2B5EF4-FFF2-40B4-BE49-F238E27FC236}">
                      <a16:creationId xmlns:a16="http://schemas.microsoft.com/office/drawing/2014/main" id="{BA1DE21D-A8E3-09A6-7BC6-E2CBD842364E}"/>
                    </a:ext>
                  </a:extLst>
                </p:cNvPr>
                <p:cNvGrpSpPr/>
                <p:nvPr/>
              </p:nvGrpSpPr>
              <p:grpSpPr>
                <a:xfrm>
                  <a:off x="-2049313" y="4360329"/>
                  <a:ext cx="2002302" cy="812251"/>
                  <a:chOff x="2688942" y="2184977"/>
                  <a:chExt cx="2002302" cy="812251"/>
                </a:xfrm>
              </p:grpSpPr>
              <p:sp>
                <p:nvSpPr>
                  <p:cNvPr id="320" name="Google Shape;502;p7">
                    <a:extLst>
                      <a:ext uri="{FF2B5EF4-FFF2-40B4-BE49-F238E27FC236}">
                        <a16:creationId xmlns:a16="http://schemas.microsoft.com/office/drawing/2014/main" id="{FB6BE551-7707-0294-8087-0C02FCDAF5D4}"/>
                      </a:ext>
                    </a:extLst>
                  </p:cNvPr>
                  <p:cNvSpPr/>
                  <p:nvPr/>
                </p:nvSpPr>
                <p:spPr>
                  <a:xfrm>
                    <a:off x="2688942" y="2184977"/>
                    <a:ext cx="2001508" cy="30465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sz="1200" b="1" i="0" u="none" strike="noStrike" cap="none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  <a:sym typeface="Arial"/>
                      </a:rPr>
                      <a:t>Lane hugger</a:t>
                    </a:r>
                    <a:endParaRPr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endParaRPr>
                  </a:p>
                </p:txBody>
              </p:sp>
              <p:grpSp>
                <p:nvGrpSpPr>
                  <p:cNvPr id="321" name="Google Shape;503;p7">
                    <a:extLst>
                      <a:ext uri="{FF2B5EF4-FFF2-40B4-BE49-F238E27FC236}">
                        <a16:creationId xmlns:a16="http://schemas.microsoft.com/office/drawing/2014/main" id="{30EB80D9-8BEA-66AF-67F5-35C38C817FBC}"/>
                      </a:ext>
                    </a:extLst>
                  </p:cNvPr>
                  <p:cNvGrpSpPr/>
                  <p:nvPr/>
                </p:nvGrpSpPr>
                <p:grpSpPr>
                  <a:xfrm>
                    <a:off x="2742873" y="2488017"/>
                    <a:ext cx="1948371" cy="509211"/>
                    <a:chOff x="2742873" y="2488017"/>
                    <a:chExt cx="1948371" cy="509211"/>
                  </a:xfrm>
                </p:grpSpPr>
                <p:grpSp>
                  <p:nvGrpSpPr>
                    <p:cNvPr id="322" name="Google Shape;504;p7">
                      <a:extLst>
                        <a:ext uri="{FF2B5EF4-FFF2-40B4-BE49-F238E27FC236}">
                          <a16:creationId xmlns:a16="http://schemas.microsoft.com/office/drawing/2014/main" id="{0A33F688-0983-517D-68F1-A3E7B0D75EDA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85150" y="2488017"/>
                      <a:ext cx="1906094" cy="491242"/>
                      <a:chOff x="691440" y="1655703"/>
                      <a:chExt cx="1906094" cy="491242"/>
                    </a:xfrm>
                  </p:grpSpPr>
                  <p:cxnSp>
                    <p:nvCxnSpPr>
                      <p:cNvPr id="328" name="Google Shape;505;p7">
                        <a:extLst>
                          <a:ext uri="{FF2B5EF4-FFF2-40B4-BE49-F238E27FC236}">
                            <a16:creationId xmlns:a16="http://schemas.microsoft.com/office/drawing/2014/main" id="{5F60C1BD-0EB5-146B-8A76-167C217904AA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691440" y="1655703"/>
                        <a:ext cx="1905300" cy="0"/>
                      </a:xfrm>
                      <a:prstGeom prst="straightConnector1">
                        <a:avLst/>
                      </a:prstGeom>
                      <a:noFill/>
                      <a:ln w="12700" cap="flat" cmpd="sng">
                        <a:solidFill>
                          <a:srgbClr val="203663"/>
                        </a:solidFill>
                        <a:prstDash val="solid"/>
                        <a:miter lim="800000"/>
                        <a:headEnd type="none" w="sm" len="sm"/>
                        <a:tailEnd type="none" w="sm" len="sm"/>
                      </a:ln>
                    </p:spPr>
                  </p:cxnSp>
                  <p:cxnSp>
                    <p:nvCxnSpPr>
                      <p:cNvPr id="329" name="Google Shape;506;p7">
                        <a:extLst>
                          <a:ext uri="{FF2B5EF4-FFF2-40B4-BE49-F238E27FC236}">
                            <a16:creationId xmlns:a16="http://schemas.microsoft.com/office/drawing/2014/main" id="{DEC45FAD-8B71-0D9C-9062-B10767DE6B9B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691440" y="2146945"/>
                        <a:ext cx="1897386" cy="0"/>
                      </a:xfrm>
                      <a:prstGeom prst="straightConnector1">
                        <a:avLst/>
                      </a:prstGeom>
                      <a:noFill/>
                      <a:ln w="12700" cap="flat" cmpd="sng">
                        <a:solidFill>
                          <a:srgbClr val="203663"/>
                        </a:solidFill>
                        <a:prstDash val="solid"/>
                        <a:miter lim="800000"/>
                        <a:headEnd type="none" w="sm" len="sm"/>
                        <a:tailEnd type="none" w="sm" len="sm"/>
                      </a:ln>
                    </p:spPr>
                  </p:cxnSp>
                  <p:cxnSp>
                    <p:nvCxnSpPr>
                      <p:cNvPr id="330" name="Google Shape;507;p7">
                        <a:extLst>
                          <a:ext uri="{FF2B5EF4-FFF2-40B4-BE49-F238E27FC236}">
                            <a16:creationId xmlns:a16="http://schemas.microsoft.com/office/drawing/2014/main" id="{AE00C17E-CA1B-0AE6-DB70-6533E85EF69C}"/>
                          </a:ext>
                        </a:extLst>
                      </p:cNvPr>
                      <p:cNvCxnSpPr/>
                      <p:nvPr/>
                    </p:nvCxnSpPr>
                    <p:spPr>
                      <a:xfrm rot="10800000" flipH="1">
                        <a:off x="692564" y="1899859"/>
                        <a:ext cx="1904970" cy="1"/>
                      </a:xfrm>
                      <a:prstGeom prst="straightConnector1">
                        <a:avLst/>
                      </a:prstGeom>
                      <a:noFill/>
                      <a:ln w="15875" cap="flat" cmpd="sng">
                        <a:solidFill>
                          <a:schemeClr val="lt1"/>
                        </a:solidFill>
                        <a:prstDash val="dash"/>
                        <a:miter lim="800000"/>
                        <a:headEnd type="none" w="sm" len="sm"/>
                        <a:tailEnd type="none" w="sm" len="sm"/>
                      </a:ln>
                    </p:spPr>
                  </p:cxnSp>
                </p:grpSp>
                <p:grpSp>
                  <p:nvGrpSpPr>
                    <p:cNvPr id="323" name="Google Shape;508;p7">
                      <a:extLst>
                        <a:ext uri="{FF2B5EF4-FFF2-40B4-BE49-F238E27FC236}">
                          <a16:creationId xmlns:a16="http://schemas.microsoft.com/office/drawing/2014/main" id="{8E1CB5AA-9223-F0A4-AA27-78D21E1FF41F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742873" y="2760239"/>
                      <a:ext cx="623269" cy="236989"/>
                      <a:chOff x="704439" y="1665701"/>
                      <a:chExt cx="623269" cy="236989"/>
                    </a:xfrm>
                  </p:grpSpPr>
                  <p:sp>
                    <p:nvSpPr>
                      <p:cNvPr id="326" name="Google Shape;509;p7">
                        <a:extLst>
                          <a:ext uri="{FF2B5EF4-FFF2-40B4-BE49-F238E27FC236}">
                            <a16:creationId xmlns:a16="http://schemas.microsoft.com/office/drawing/2014/main" id="{FF67B1D4-ECD5-71A7-FC7F-0F4EE14C7289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704439" y="1665701"/>
                        <a:ext cx="376151" cy="2369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spAutoFit/>
                      </a:bodyPr>
                      <a:lstStyle/>
                      <a:p>
                        <a:pPr marL="0" marR="0" lvl="0" indent="0" algn="ctr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8F49B8"/>
                          </a:buClr>
                          <a:buSzPts val="800"/>
                          <a:buFont typeface="Raleway Light"/>
                          <a:buNone/>
                        </a:pPr>
                        <a:r>
                          <a:rPr lang="en-US" sz="800" b="1" i="0" u="none" strike="noStrike" cap="none">
                            <a:solidFill>
                              <a:srgbClr val="8F49B8"/>
                            </a:solidFill>
                            <a:latin typeface="Heebo" pitchFamily="2" charset="-79"/>
                            <a:ea typeface="Raleway Light"/>
                            <a:cs typeface="Heebo" pitchFamily="2" charset="-79"/>
                            <a:sym typeface="Raleway Light"/>
                          </a:rPr>
                          <a:t>AV</a:t>
                        </a:r>
                        <a:endParaRPr sz="1050" b="1" i="0" u="none" strike="noStrike" cap="none">
                          <a:solidFill>
                            <a:srgbClr val="8F49B8"/>
                          </a:solidFill>
                          <a:latin typeface="Heebo" pitchFamily="2" charset="-79"/>
                          <a:ea typeface="Raleway Light"/>
                          <a:cs typeface="Heebo" pitchFamily="2" charset="-79"/>
                          <a:sym typeface="Raleway Light"/>
                        </a:endParaRPr>
                      </a:p>
                    </p:txBody>
                  </p:sp>
                  <p:pic>
                    <p:nvPicPr>
                      <p:cNvPr id="327" name="Google Shape;510;p7">
                        <a:extLst>
                          <a:ext uri="{FF2B5EF4-FFF2-40B4-BE49-F238E27FC236}">
                            <a16:creationId xmlns:a16="http://schemas.microsoft.com/office/drawing/2014/main" id="{EA93C691-3216-D70C-9779-966F71AF915B}"/>
                          </a:ext>
                        </a:extLst>
                      </p:cNvPr>
                      <p:cNvPicPr preferRelativeResize="0"/>
                      <p:nvPr/>
                    </p:nvPicPr>
                    <p:blipFill rotWithShape="1">
                      <a:blip r:embed="rId3">
                        <a:alphaModFix/>
                      </a:blip>
                      <a:srcRect/>
                      <a:stretch/>
                    </p:blipFill>
                    <p:spPr>
                      <a:xfrm>
                        <a:off x="1010897" y="1693912"/>
                        <a:ext cx="316811" cy="1840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grpSp>
                <p:cxnSp>
                  <p:nvCxnSpPr>
                    <p:cNvPr id="324" name="Google Shape;511;p7">
                      <a:extLst>
                        <a:ext uri="{FF2B5EF4-FFF2-40B4-BE49-F238E27FC236}">
                          <a16:creationId xmlns:a16="http://schemas.microsoft.com/office/drawing/2014/main" id="{8CA9FD62-553C-CC80-F100-AF36760010AE}"/>
                        </a:ext>
                      </a:extLst>
                    </p:cNvPr>
                    <p:cNvCxnSpPr/>
                    <p:nvPr/>
                  </p:nvCxnSpPr>
                  <p:spPr>
                    <a:xfrm rot="10800000" flipH="1">
                      <a:off x="3404994" y="2869168"/>
                      <a:ext cx="498543" cy="1"/>
                    </a:xfrm>
                    <a:prstGeom prst="straightConnector1">
                      <a:avLst/>
                    </a:prstGeom>
                    <a:noFill/>
                    <a:ln w="15875" cap="sq" cmpd="sng">
                      <a:solidFill>
                        <a:srgbClr val="8F49B8"/>
                      </a:solidFill>
                      <a:prstDash val="dot"/>
                      <a:round/>
                      <a:headEnd type="none" w="sm" len="sm"/>
                      <a:tailEnd type="stealth" w="med" len="med"/>
                    </a:ln>
                  </p:spPr>
                </p:cxnSp>
                <p:cxnSp>
                  <p:nvCxnSpPr>
                    <p:cNvPr id="325" name="Google Shape;512;p7">
                      <a:extLst>
                        <a:ext uri="{FF2B5EF4-FFF2-40B4-BE49-F238E27FC236}">
                          <a16:creationId xmlns:a16="http://schemas.microsoft.com/office/drawing/2014/main" id="{4EF10511-6098-7A79-4D6B-E78732B004F3}"/>
                        </a:ext>
                      </a:extLst>
                    </p:cNvPr>
                    <p:cNvCxnSpPr/>
                    <p:nvPr/>
                  </p:nvCxnSpPr>
                  <p:spPr>
                    <a:xfrm rot="10800000" flipH="1">
                      <a:off x="3942023" y="2607911"/>
                      <a:ext cx="498543" cy="1"/>
                    </a:xfrm>
                    <a:prstGeom prst="straightConnector1">
                      <a:avLst/>
                    </a:prstGeom>
                    <a:noFill/>
                    <a:ln w="15875" cap="sq" cmpd="sng">
                      <a:solidFill>
                        <a:srgbClr val="203663"/>
                      </a:solidFill>
                      <a:prstDash val="dot"/>
                      <a:round/>
                      <a:headEnd type="none" w="sm" len="sm"/>
                      <a:tailEnd type="stealth" w="med" len="med"/>
                    </a:ln>
                  </p:spPr>
                </p:cxnSp>
              </p:grpSp>
            </p:grpSp>
            <p:pic>
              <p:nvPicPr>
                <p:cNvPr id="319" name="Google Shape;513;p7">
                  <a:extLst>
                    <a:ext uri="{FF2B5EF4-FFF2-40B4-BE49-F238E27FC236}">
                      <a16:creationId xmlns:a16="http://schemas.microsoft.com/office/drawing/2014/main" id="{3938BABA-A3D1-8FB9-D24A-4B73BD9CE4B2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-1202325" y="469091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sp>
            <p:nvSpPr>
              <p:cNvPr id="316" name="Google Shape;514;p7">
                <a:extLst>
                  <a:ext uri="{FF2B5EF4-FFF2-40B4-BE49-F238E27FC236}">
                    <a16:creationId xmlns:a16="http://schemas.microsoft.com/office/drawing/2014/main" id="{FCB0D48B-7CCF-6048-3321-BC1880C0F1D5}"/>
                  </a:ext>
                </a:extLst>
              </p:cNvPr>
              <p:cNvSpPr/>
              <p:nvPr/>
            </p:nvSpPr>
            <p:spPr>
              <a:xfrm>
                <a:off x="5268001" y="3936309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317" name="Google Shape;515;p7">
                <a:extLst>
                  <a:ext uri="{FF2B5EF4-FFF2-40B4-BE49-F238E27FC236}">
                    <a16:creationId xmlns:a16="http://schemas.microsoft.com/office/drawing/2014/main" id="{278030EE-E358-B974-B0E9-30A471FAE2E1}"/>
                  </a:ext>
                </a:extLst>
              </p:cNvPr>
              <p:cNvSpPr/>
              <p:nvPr/>
            </p:nvSpPr>
            <p:spPr>
              <a:xfrm>
                <a:off x="5759858" y="3653899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0" name="Google Shape;516;p7">
              <a:extLst>
                <a:ext uri="{FF2B5EF4-FFF2-40B4-BE49-F238E27FC236}">
                  <a16:creationId xmlns:a16="http://schemas.microsoft.com/office/drawing/2014/main" id="{CAC8CC4F-E317-A198-8438-00EEC5F7FD08}"/>
                </a:ext>
              </a:extLst>
            </p:cNvPr>
            <p:cNvGrpSpPr/>
            <p:nvPr/>
          </p:nvGrpSpPr>
          <p:grpSpPr>
            <a:xfrm>
              <a:off x="2931707" y="2983501"/>
              <a:ext cx="1780386" cy="727888"/>
              <a:chOff x="2669245" y="3303629"/>
              <a:chExt cx="1958425" cy="800677"/>
            </a:xfrm>
          </p:grpSpPr>
          <p:sp>
            <p:nvSpPr>
              <p:cNvPr id="300" name="Google Shape;517;p7">
                <a:extLst>
                  <a:ext uri="{FF2B5EF4-FFF2-40B4-BE49-F238E27FC236}">
                    <a16:creationId xmlns:a16="http://schemas.microsoft.com/office/drawing/2014/main" id="{F3F0E77C-4811-233F-8004-5E6F9D8B55AA}"/>
                  </a:ext>
                </a:extLst>
              </p:cNvPr>
              <p:cNvSpPr/>
              <p:nvPr/>
            </p:nvSpPr>
            <p:spPr>
              <a:xfrm>
                <a:off x="2769225" y="3603409"/>
                <a:ext cx="1858445" cy="494656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301" name="Google Shape;518;p7">
                <a:extLst>
                  <a:ext uri="{FF2B5EF4-FFF2-40B4-BE49-F238E27FC236}">
                    <a16:creationId xmlns:a16="http://schemas.microsoft.com/office/drawing/2014/main" id="{E65FE5B2-94B7-5AAD-49E2-1D828FD1D25A}"/>
                  </a:ext>
                </a:extLst>
              </p:cNvPr>
              <p:cNvSpPr/>
              <p:nvPr/>
            </p:nvSpPr>
            <p:spPr>
              <a:xfrm>
                <a:off x="2669245" y="3303629"/>
                <a:ext cx="1909210" cy="3046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 b="1" i="0" u="none" strike="noStrike" cap="none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rPr>
                  <a:t>Follow</a:t>
                </a:r>
                <a:endParaRPr sz="1200" b="1" i="0" u="none" strike="noStrike" cap="none">
                  <a:solidFill>
                    <a:srgbClr val="203663"/>
                  </a:solidFill>
                  <a:latin typeface="Heebo" pitchFamily="2" charset="-79"/>
                  <a:cs typeface="Heebo" pitchFamily="2" charset="-79"/>
                  <a:sym typeface="Arial"/>
                </a:endParaRPr>
              </a:p>
            </p:txBody>
          </p:sp>
          <p:grpSp>
            <p:nvGrpSpPr>
              <p:cNvPr id="302" name="Google Shape;519;p7">
                <a:extLst>
                  <a:ext uri="{FF2B5EF4-FFF2-40B4-BE49-F238E27FC236}">
                    <a16:creationId xmlns:a16="http://schemas.microsoft.com/office/drawing/2014/main" id="{3E20C687-73EA-F39E-357B-6D18FC6638F8}"/>
                  </a:ext>
                </a:extLst>
              </p:cNvPr>
              <p:cNvGrpSpPr/>
              <p:nvPr/>
            </p:nvGrpSpPr>
            <p:grpSpPr>
              <a:xfrm>
                <a:off x="2777287" y="3602075"/>
                <a:ext cx="1846784" cy="495837"/>
                <a:chOff x="691440" y="1662683"/>
                <a:chExt cx="1846784" cy="495837"/>
              </a:xfrm>
            </p:grpSpPr>
            <p:cxnSp>
              <p:nvCxnSpPr>
                <p:cNvPr id="311" name="Google Shape;520;p7">
                  <a:extLst>
                    <a:ext uri="{FF2B5EF4-FFF2-40B4-BE49-F238E27FC236}">
                      <a16:creationId xmlns:a16="http://schemas.microsoft.com/office/drawing/2014/main" id="{B0E96BC0-E5D4-AA12-E863-5917B484CD17}"/>
                    </a:ext>
                  </a:extLst>
                </p:cNvPr>
                <p:cNvCxnSpPr/>
                <p:nvPr/>
              </p:nvCxnSpPr>
              <p:spPr>
                <a:xfrm>
                  <a:off x="691440" y="1662683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312" name="Google Shape;521;p7">
                  <a:extLst>
                    <a:ext uri="{FF2B5EF4-FFF2-40B4-BE49-F238E27FC236}">
                      <a16:creationId xmlns:a16="http://schemas.microsoft.com/office/drawing/2014/main" id="{0FC13E66-03EA-8B34-9AD3-F16318BA5991}"/>
                    </a:ext>
                  </a:extLst>
                </p:cNvPr>
                <p:cNvCxnSpPr/>
                <p:nvPr/>
              </p:nvCxnSpPr>
              <p:spPr>
                <a:xfrm>
                  <a:off x="691440" y="2158520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313" name="Google Shape;522;p7">
                  <a:extLst>
                    <a:ext uri="{FF2B5EF4-FFF2-40B4-BE49-F238E27FC236}">
                      <a16:creationId xmlns:a16="http://schemas.microsoft.com/office/drawing/2014/main" id="{22775DEE-F0E6-537C-F519-493C9FB7C35D}"/>
                    </a:ext>
                  </a:extLst>
                </p:cNvPr>
                <p:cNvCxnSpPr/>
                <p:nvPr/>
              </p:nvCxnSpPr>
              <p:spPr>
                <a:xfrm rot="10800000" flipH="1">
                  <a:off x="692564" y="1899338"/>
                  <a:ext cx="1845660" cy="521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lt1"/>
                  </a:solidFill>
                  <a:prstDash val="dash"/>
                  <a:miter lim="800000"/>
                  <a:headEnd type="none" w="sm" len="sm"/>
                  <a:tailEnd type="none" w="sm" len="sm"/>
                </a:ln>
              </p:spPr>
            </p:cxnSp>
          </p:grpSp>
          <p:pic>
            <p:nvPicPr>
              <p:cNvPr id="303" name="Google Shape;523;p7">
                <a:extLst>
                  <a:ext uri="{FF2B5EF4-FFF2-40B4-BE49-F238E27FC236}">
                    <a16:creationId xmlns:a16="http://schemas.microsoft.com/office/drawing/2014/main" id="{5F39AC60-AE62-49EE-AEC7-756606EF683E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</a:blip>
              <a:srcRect/>
              <a:stretch/>
            </p:blipFill>
            <p:spPr>
              <a:xfrm>
                <a:off x="3980633" y="3901612"/>
                <a:ext cx="316811" cy="184052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304" name="Google Shape;524;p7">
                <a:extLst>
                  <a:ext uri="{FF2B5EF4-FFF2-40B4-BE49-F238E27FC236}">
                    <a16:creationId xmlns:a16="http://schemas.microsoft.com/office/drawing/2014/main" id="{519F6AD7-6344-D5FD-F743-F9390CD39AEB}"/>
                  </a:ext>
                </a:extLst>
              </p:cNvPr>
              <p:cNvGrpSpPr/>
              <p:nvPr/>
            </p:nvGrpSpPr>
            <p:grpSpPr>
              <a:xfrm>
                <a:off x="2723750" y="3867317"/>
                <a:ext cx="1171924" cy="236989"/>
                <a:chOff x="2723750" y="3867317"/>
                <a:chExt cx="1171924" cy="236989"/>
              </a:xfrm>
            </p:grpSpPr>
            <p:grpSp>
              <p:nvGrpSpPr>
                <p:cNvPr id="306" name="Google Shape;525;p7">
                  <a:extLst>
                    <a:ext uri="{FF2B5EF4-FFF2-40B4-BE49-F238E27FC236}">
                      <a16:creationId xmlns:a16="http://schemas.microsoft.com/office/drawing/2014/main" id="{34A166D8-1E04-8521-3C87-93F220986725}"/>
                    </a:ext>
                  </a:extLst>
                </p:cNvPr>
                <p:cNvGrpSpPr/>
                <p:nvPr/>
              </p:nvGrpSpPr>
              <p:grpSpPr>
                <a:xfrm>
                  <a:off x="2723750" y="3867317"/>
                  <a:ext cx="634529" cy="236989"/>
                  <a:chOff x="693179" y="1665701"/>
                  <a:chExt cx="634529" cy="236989"/>
                </a:xfrm>
              </p:grpSpPr>
              <p:sp>
                <p:nvSpPr>
                  <p:cNvPr id="309" name="Google Shape;526;p7">
                    <a:extLst>
                      <a:ext uri="{FF2B5EF4-FFF2-40B4-BE49-F238E27FC236}">
                        <a16:creationId xmlns:a16="http://schemas.microsoft.com/office/drawing/2014/main" id="{F5CCB1D7-BFE6-B484-BF05-3BA835D73357}"/>
                      </a:ext>
                    </a:extLst>
                  </p:cNvPr>
                  <p:cNvSpPr txBox="1"/>
                  <p:nvPr/>
                </p:nvSpPr>
                <p:spPr>
                  <a:xfrm>
                    <a:off x="693179" y="1665701"/>
                    <a:ext cx="380070" cy="23698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8F49B8"/>
                      </a:buClr>
                      <a:buSzPts val="800"/>
                      <a:buFont typeface="Raleway Light"/>
                      <a:buNone/>
                    </a:pPr>
                    <a:r>
                      <a:rPr lang="en-US" sz="80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rPr>
                      <a:t>AV</a:t>
                    </a:r>
                    <a:endParaRPr sz="105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endParaRPr>
                  </a:p>
                </p:txBody>
              </p:sp>
              <p:pic>
                <p:nvPicPr>
                  <p:cNvPr id="310" name="Google Shape;527;p7">
                    <a:extLst>
                      <a:ext uri="{FF2B5EF4-FFF2-40B4-BE49-F238E27FC236}">
                        <a16:creationId xmlns:a16="http://schemas.microsoft.com/office/drawing/2014/main" id="{654E41E0-D8C0-0AB3-8E50-ECB90DAA7B78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/>
                  <a:stretch/>
                </p:blipFill>
                <p:spPr>
                  <a:xfrm>
                    <a:off x="1010897" y="1693912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cxnSp>
              <p:nvCxnSpPr>
                <p:cNvPr id="307" name="Google Shape;528;p7">
                  <a:extLst>
                    <a:ext uri="{FF2B5EF4-FFF2-40B4-BE49-F238E27FC236}">
                      <a16:creationId xmlns:a16="http://schemas.microsoft.com/office/drawing/2014/main" id="{A6879266-27AE-CCF9-8D21-BC69B62512B2}"/>
                    </a:ext>
                  </a:extLst>
                </p:cNvPr>
                <p:cNvCxnSpPr/>
                <p:nvPr/>
              </p:nvCxnSpPr>
              <p:spPr>
                <a:xfrm rot="10800000" flipH="1">
                  <a:off x="3397131" y="3976246"/>
                  <a:ext cx="498543" cy="1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8F49B8"/>
                  </a:solidFill>
                  <a:prstDash val="dot"/>
                  <a:round/>
                  <a:headEnd type="none" w="sm" len="sm"/>
                  <a:tailEnd type="stealth" w="med" len="med"/>
                </a:ln>
              </p:spPr>
            </p:cxnSp>
            <p:sp>
              <p:nvSpPr>
                <p:cNvPr id="308" name="Google Shape;529;p7">
                  <a:extLst>
                    <a:ext uri="{FF2B5EF4-FFF2-40B4-BE49-F238E27FC236}">
                      <a16:creationId xmlns:a16="http://schemas.microsoft.com/office/drawing/2014/main" id="{66704E1C-625B-7863-E369-5501A5CE503D}"/>
                    </a:ext>
                  </a:extLst>
                </p:cNvPr>
                <p:cNvSpPr/>
                <p:nvPr/>
              </p:nvSpPr>
              <p:spPr>
                <a:xfrm>
                  <a:off x="3045796" y="3915044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7030A0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sp>
            <p:nvSpPr>
              <p:cNvPr id="305" name="Google Shape;530;p7">
                <a:extLst>
                  <a:ext uri="{FF2B5EF4-FFF2-40B4-BE49-F238E27FC236}">
                    <a16:creationId xmlns:a16="http://schemas.microsoft.com/office/drawing/2014/main" id="{616E047B-C63A-EE4D-847E-3882CEDA04DE}"/>
                  </a:ext>
                </a:extLst>
              </p:cNvPr>
              <p:cNvSpPr/>
              <p:nvPr/>
            </p:nvSpPr>
            <p:spPr>
              <a:xfrm>
                <a:off x="3989537" y="393034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1" name="Google Shape;531;p7">
              <a:extLst>
                <a:ext uri="{FF2B5EF4-FFF2-40B4-BE49-F238E27FC236}">
                  <a16:creationId xmlns:a16="http://schemas.microsoft.com/office/drawing/2014/main" id="{493FD261-2DAE-1F8A-694B-227531E3949E}"/>
                </a:ext>
              </a:extLst>
            </p:cNvPr>
            <p:cNvGrpSpPr/>
            <p:nvPr/>
          </p:nvGrpSpPr>
          <p:grpSpPr>
            <a:xfrm>
              <a:off x="960025" y="2987400"/>
              <a:ext cx="1774657" cy="717899"/>
              <a:chOff x="441899" y="3308376"/>
              <a:chExt cx="1952123" cy="789689"/>
            </a:xfrm>
          </p:grpSpPr>
          <p:sp>
            <p:nvSpPr>
              <p:cNvPr id="287" name="Google Shape;532;p7">
                <a:extLst>
                  <a:ext uri="{FF2B5EF4-FFF2-40B4-BE49-F238E27FC236}">
                    <a16:creationId xmlns:a16="http://schemas.microsoft.com/office/drawing/2014/main" id="{40EAE9F1-F858-5C58-D10A-0B1B9700EF09}"/>
                  </a:ext>
                </a:extLst>
              </p:cNvPr>
              <p:cNvSpPr/>
              <p:nvPr/>
            </p:nvSpPr>
            <p:spPr>
              <a:xfrm>
                <a:off x="535577" y="3603409"/>
                <a:ext cx="1858445" cy="494656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288" name="Google Shape;533;p7">
                <a:extLst>
                  <a:ext uri="{FF2B5EF4-FFF2-40B4-BE49-F238E27FC236}">
                    <a16:creationId xmlns:a16="http://schemas.microsoft.com/office/drawing/2014/main" id="{1FD0BC73-487D-9922-C048-F91BF6C02D43}"/>
                  </a:ext>
                </a:extLst>
              </p:cNvPr>
              <p:cNvGrpSpPr/>
              <p:nvPr/>
            </p:nvGrpSpPr>
            <p:grpSpPr>
              <a:xfrm>
                <a:off x="441899" y="3308376"/>
                <a:ext cx="1942801" cy="785075"/>
                <a:chOff x="-2010249" y="3769735"/>
                <a:chExt cx="1942801" cy="785075"/>
              </a:xfrm>
            </p:grpSpPr>
            <p:pic>
              <p:nvPicPr>
                <p:cNvPr id="290" name="Google Shape;534;p7">
                  <a:extLst>
                    <a:ext uri="{FF2B5EF4-FFF2-40B4-BE49-F238E27FC236}">
                      <a16:creationId xmlns:a16="http://schemas.microsoft.com/office/drawing/2014/main" id="{45138A66-C9CB-B1A4-EA38-FF78ED714D0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/>
                <a:stretch/>
              </p:blipFill>
              <p:spPr>
                <a:xfrm>
                  <a:off x="-958881" y="4125332"/>
                  <a:ext cx="335872" cy="363861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291" name="Google Shape;535;p7">
                  <a:extLst>
                    <a:ext uri="{FF2B5EF4-FFF2-40B4-BE49-F238E27FC236}">
                      <a16:creationId xmlns:a16="http://schemas.microsoft.com/office/drawing/2014/main" id="{C1068079-5161-A217-105B-00DE667452B2}"/>
                    </a:ext>
                  </a:extLst>
                </p:cNvPr>
                <p:cNvSpPr/>
                <p:nvPr/>
              </p:nvSpPr>
              <p:spPr>
                <a:xfrm>
                  <a:off x="-2010249" y="3769735"/>
                  <a:ext cx="1737092" cy="30465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rPr>
                    <a:t>Environmental</a:t>
                  </a:r>
                  <a:endParaRPr sz="1200" b="1" i="0" u="none" strike="noStrike" cap="none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endParaRPr>
                </a:p>
              </p:txBody>
            </p:sp>
            <p:grpSp>
              <p:nvGrpSpPr>
                <p:cNvPr id="292" name="Google Shape;536;p7">
                  <a:extLst>
                    <a:ext uri="{FF2B5EF4-FFF2-40B4-BE49-F238E27FC236}">
                      <a16:creationId xmlns:a16="http://schemas.microsoft.com/office/drawing/2014/main" id="{9BF39B18-D373-03EE-7766-3622B0F79E56}"/>
                    </a:ext>
                  </a:extLst>
                </p:cNvPr>
                <p:cNvGrpSpPr/>
                <p:nvPr/>
              </p:nvGrpSpPr>
              <p:grpSpPr>
                <a:xfrm>
                  <a:off x="-1913108" y="4058973"/>
                  <a:ext cx="1845660" cy="495837"/>
                  <a:chOff x="691440" y="1662683"/>
                  <a:chExt cx="1845660" cy="495837"/>
                </a:xfrm>
              </p:grpSpPr>
              <p:cxnSp>
                <p:nvCxnSpPr>
                  <p:cNvPr id="296" name="Google Shape;537;p7">
                    <a:extLst>
                      <a:ext uri="{FF2B5EF4-FFF2-40B4-BE49-F238E27FC236}">
                        <a16:creationId xmlns:a16="http://schemas.microsoft.com/office/drawing/2014/main" id="{53F761B8-7441-51C4-8E05-013C5EE478F2}"/>
                      </a:ext>
                    </a:extLst>
                  </p:cNvPr>
                  <p:cNvCxnSpPr/>
                  <p:nvPr/>
                </p:nvCxnSpPr>
                <p:spPr>
                  <a:xfrm>
                    <a:off x="691440" y="2158520"/>
                    <a:ext cx="1845660" cy="0"/>
                  </a:xfrm>
                  <a:prstGeom prst="straightConnector1">
                    <a:avLst/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97" name="Google Shape;538;p7">
                    <a:extLst>
                      <a:ext uri="{FF2B5EF4-FFF2-40B4-BE49-F238E27FC236}">
                        <a16:creationId xmlns:a16="http://schemas.microsoft.com/office/drawing/2014/main" id="{C70D1634-D28C-233B-476E-8138F65A3B8A}"/>
                      </a:ext>
                    </a:extLst>
                  </p:cNvPr>
                  <p:cNvCxnSpPr/>
                  <p:nvPr/>
                </p:nvCxnSpPr>
                <p:spPr>
                  <a:xfrm>
                    <a:off x="691440" y="1662683"/>
                    <a:ext cx="1845660" cy="0"/>
                  </a:xfrm>
                  <a:prstGeom prst="straightConnector1">
                    <a:avLst/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98" name="Google Shape;539;p7">
                    <a:extLst>
                      <a:ext uri="{FF2B5EF4-FFF2-40B4-BE49-F238E27FC236}">
                        <a16:creationId xmlns:a16="http://schemas.microsoft.com/office/drawing/2014/main" id="{1CB3489A-A5FF-B722-5C28-AF664D6AF629}"/>
                      </a:ext>
                    </a:extLst>
                  </p:cNvPr>
                  <p:cNvCxnSpPr/>
                  <p:nvPr/>
                </p:nvCxnSpPr>
                <p:spPr>
                  <a:xfrm rot="10800000" flipH="1">
                    <a:off x="692564" y="1899860"/>
                    <a:ext cx="921706" cy="1"/>
                  </a:xfrm>
                  <a:prstGeom prst="straightConnector1">
                    <a:avLst/>
                  </a:prstGeom>
                  <a:noFill/>
                  <a:ln w="15875" cap="flat" cmpd="sng">
                    <a:solidFill>
                      <a:schemeClr val="lt1"/>
                    </a:solidFill>
                    <a:prstDash val="dash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99" name="Google Shape;540;p7">
                    <a:extLst>
                      <a:ext uri="{FF2B5EF4-FFF2-40B4-BE49-F238E27FC236}">
                        <a16:creationId xmlns:a16="http://schemas.microsoft.com/office/drawing/2014/main" id="{8A8CAAEE-1189-9578-4355-22FE008D4F65}"/>
                      </a:ext>
                    </a:extLst>
                  </p:cNvPr>
                  <p:cNvCxnSpPr/>
                  <p:nvPr/>
                </p:nvCxnSpPr>
                <p:spPr>
                  <a:xfrm rot="10800000" flipH="1">
                    <a:off x="2028995" y="1899861"/>
                    <a:ext cx="508105" cy="1"/>
                  </a:xfrm>
                  <a:prstGeom prst="straightConnector1">
                    <a:avLst/>
                  </a:prstGeom>
                  <a:noFill/>
                  <a:ln w="15875" cap="flat" cmpd="sng">
                    <a:solidFill>
                      <a:schemeClr val="lt1"/>
                    </a:solidFill>
                    <a:prstDash val="dash"/>
                    <a:miter lim="800000"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293" name="Google Shape;541;p7">
                  <a:extLst>
                    <a:ext uri="{FF2B5EF4-FFF2-40B4-BE49-F238E27FC236}">
                      <a16:creationId xmlns:a16="http://schemas.microsoft.com/office/drawing/2014/main" id="{544B05C7-4970-0F84-DFAD-4B2157AD6A45}"/>
                    </a:ext>
                  </a:extLst>
                </p:cNvPr>
                <p:cNvGrpSpPr/>
                <p:nvPr/>
              </p:nvGrpSpPr>
              <p:grpSpPr>
                <a:xfrm>
                  <a:off x="-1965414" y="4315938"/>
                  <a:ext cx="604893" cy="236989"/>
                  <a:chOff x="722815" y="1665701"/>
                  <a:chExt cx="604893" cy="236989"/>
                </a:xfrm>
              </p:grpSpPr>
              <p:sp>
                <p:nvSpPr>
                  <p:cNvPr id="294" name="Google Shape;542;p7">
                    <a:extLst>
                      <a:ext uri="{FF2B5EF4-FFF2-40B4-BE49-F238E27FC236}">
                        <a16:creationId xmlns:a16="http://schemas.microsoft.com/office/drawing/2014/main" id="{7F60EAE1-8D71-8C76-1CB1-D48D10C2BEAC}"/>
                      </a:ext>
                    </a:extLst>
                  </p:cNvPr>
                  <p:cNvSpPr txBox="1"/>
                  <p:nvPr/>
                </p:nvSpPr>
                <p:spPr>
                  <a:xfrm>
                    <a:off x="722815" y="1665701"/>
                    <a:ext cx="353815" cy="23698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8F49B8"/>
                      </a:buClr>
                      <a:buSzPts val="800"/>
                      <a:buFont typeface="Raleway Light"/>
                      <a:buNone/>
                    </a:pPr>
                    <a:r>
                      <a:rPr lang="en-US" sz="80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rPr>
                      <a:t>AV</a:t>
                    </a:r>
                    <a:endParaRPr sz="105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endParaRPr>
                  </a:p>
                </p:txBody>
              </p:sp>
              <p:pic>
                <p:nvPicPr>
                  <p:cNvPr id="295" name="Google Shape;543;p7">
                    <a:extLst>
                      <a:ext uri="{FF2B5EF4-FFF2-40B4-BE49-F238E27FC236}">
                        <a16:creationId xmlns:a16="http://schemas.microsoft.com/office/drawing/2014/main" id="{31B7BEED-9654-1233-444B-3FB9E80EB502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/>
                  <a:stretch/>
                </p:blipFill>
                <p:spPr>
                  <a:xfrm>
                    <a:off x="1010897" y="1693912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</p:grpSp>
          <p:sp>
            <p:nvSpPr>
              <p:cNvPr id="289" name="Google Shape;544;p7">
                <a:extLst>
                  <a:ext uri="{FF2B5EF4-FFF2-40B4-BE49-F238E27FC236}">
                    <a16:creationId xmlns:a16="http://schemas.microsoft.com/office/drawing/2014/main" id="{494EA593-3D49-38A9-9706-284BECA241A0}"/>
                  </a:ext>
                </a:extLst>
              </p:cNvPr>
              <p:cNvSpPr/>
              <p:nvPr/>
            </p:nvSpPr>
            <p:spPr>
              <a:xfrm>
                <a:off x="781061" y="3904411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2" name="Google Shape;545;p7">
              <a:extLst>
                <a:ext uri="{FF2B5EF4-FFF2-40B4-BE49-F238E27FC236}">
                  <a16:creationId xmlns:a16="http://schemas.microsoft.com/office/drawing/2014/main" id="{653A0F9E-1238-BBE2-A2E1-77A359CB6FFB}"/>
                </a:ext>
              </a:extLst>
            </p:cNvPr>
            <p:cNvGrpSpPr/>
            <p:nvPr/>
          </p:nvGrpSpPr>
          <p:grpSpPr>
            <a:xfrm>
              <a:off x="3021959" y="5601251"/>
              <a:ext cx="1807275" cy="730550"/>
              <a:chOff x="9533532" y="2252149"/>
              <a:chExt cx="1988002" cy="803605"/>
            </a:xfrm>
          </p:grpSpPr>
          <p:grpSp>
            <p:nvGrpSpPr>
              <p:cNvPr id="274" name="Google Shape;546;p7">
                <a:extLst>
                  <a:ext uri="{FF2B5EF4-FFF2-40B4-BE49-F238E27FC236}">
                    <a16:creationId xmlns:a16="http://schemas.microsoft.com/office/drawing/2014/main" id="{CDDFEF99-7273-8DC4-02B4-62213832A6F5}"/>
                  </a:ext>
                </a:extLst>
              </p:cNvPr>
              <p:cNvGrpSpPr/>
              <p:nvPr/>
            </p:nvGrpSpPr>
            <p:grpSpPr>
              <a:xfrm>
                <a:off x="9533532" y="2252149"/>
                <a:ext cx="1988002" cy="803605"/>
                <a:chOff x="9533532" y="2252149"/>
                <a:chExt cx="1988002" cy="803605"/>
              </a:xfrm>
            </p:grpSpPr>
            <p:sp>
              <p:nvSpPr>
                <p:cNvPr id="276" name="Google Shape;547;p7">
                  <a:extLst>
                    <a:ext uri="{FF2B5EF4-FFF2-40B4-BE49-F238E27FC236}">
                      <a16:creationId xmlns:a16="http://schemas.microsoft.com/office/drawing/2014/main" id="{16716EBA-9058-07CE-66C2-974F28539C91}"/>
                    </a:ext>
                  </a:extLst>
                </p:cNvPr>
                <p:cNvSpPr/>
                <p:nvPr/>
              </p:nvSpPr>
              <p:spPr>
                <a:xfrm>
                  <a:off x="9632921" y="2561098"/>
                  <a:ext cx="1888613" cy="4946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8613" h="494656" extrusionOk="0">
                      <a:moveTo>
                        <a:pt x="0" y="0"/>
                      </a:moveTo>
                      <a:lnTo>
                        <a:pt x="1858445" y="0"/>
                      </a:lnTo>
                      <a:cubicBezTo>
                        <a:pt x="1858445" y="7371"/>
                        <a:pt x="2060963" y="358410"/>
                        <a:pt x="1416587" y="482382"/>
                      </a:cubicBezTo>
                      <a:lnTo>
                        <a:pt x="0" y="49465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D8D8D8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  <p:grpSp>
              <p:nvGrpSpPr>
                <p:cNvPr id="277" name="Google Shape;548;p7">
                  <a:extLst>
                    <a:ext uri="{FF2B5EF4-FFF2-40B4-BE49-F238E27FC236}">
                      <a16:creationId xmlns:a16="http://schemas.microsoft.com/office/drawing/2014/main" id="{059C7EA4-76EB-8AA8-78C8-ADB61C4A9FD6}"/>
                    </a:ext>
                  </a:extLst>
                </p:cNvPr>
                <p:cNvGrpSpPr/>
                <p:nvPr/>
              </p:nvGrpSpPr>
              <p:grpSpPr>
                <a:xfrm>
                  <a:off x="9533532" y="2252149"/>
                  <a:ext cx="1945388" cy="799683"/>
                  <a:chOff x="12274975" y="2659166"/>
                  <a:chExt cx="1945388" cy="799683"/>
                </a:xfrm>
              </p:grpSpPr>
              <p:sp>
                <p:nvSpPr>
                  <p:cNvPr id="278" name="Google Shape;549;p7">
                    <a:extLst>
                      <a:ext uri="{FF2B5EF4-FFF2-40B4-BE49-F238E27FC236}">
                        <a16:creationId xmlns:a16="http://schemas.microsoft.com/office/drawing/2014/main" id="{2AB6255E-CF3D-CD22-D6E1-BFB032F91B09}"/>
                      </a:ext>
                    </a:extLst>
                  </p:cNvPr>
                  <p:cNvSpPr/>
                  <p:nvPr/>
                </p:nvSpPr>
                <p:spPr>
                  <a:xfrm>
                    <a:off x="12274975" y="2659166"/>
                    <a:ext cx="1892860" cy="30465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en-US" sz="1200" b="1" i="0" u="none" strike="noStrike" cap="none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  <a:sym typeface="Arial"/>
                      </a:rPr>
                      <a:t>Lane End</a:t>
                    </a:r>
                    <a:endParaRPr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endParaRPr>
                  </a:p>
                </p:txBody>
              </p:sp>
              <p:cxnSp>
                <p:nvCxnSpPr>
                  <p:cNvPr id="279" name="Google Shape;550;p7">
                    <a:extLst>
                      <a:ext uri="{FF2B5EF4-FFF2-40B4-BE49-F238E27FC236}">
                        <a16:creationId xmlns:a16="http://schemas.microsoft.com/office/drawing/2014/main" id="{019E383C-609A-2DE6-E139-03B1673950C4}"/>
                      </a:ext>
                    </a:extLst>
                  </p:cNvPr>
                  <p:cNvCxnSpPr/>
                  <p:nvPr/>
                </p:nvCxnSpPr>
                <p:spPr>
                  <a:xfrm>
                    <a:off x="12374703" y="2962937"/>
                    <a:ext cx="1845660" cy="0"/>
                  </a:xfrm>
                  <a:prstGeom prst="straightConnector1">
                    <a:avLst/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80" name="Google Shape;551;p7">
                    <a:extLst>
                      <a:ext uri="{FF2B5EF4-FFF2-40B4-BE49-F238E27FC236}">
                        <a16:creationId xmlns:a16="http://schemas.microsoft.com/office/drawing/2014/main" id="{25E42689-C7CC-67B3-C949-DB2BC6BCB042}"/>
                      </a:ext>
                    </a:extLst>
                  </p:cNvPr>
                  <p:cNvCxnSpPr/>
                  <p:nvPr/>
                </p:nvCxnSpPr>
                <p:spPr>
                  <a:xfrm>
                    <a:off x="12374364" y="3458774"/>
                    <a:ext cx="1237418" cy="0"/>
                  </a:xfrm>
                  <a:prstGeom prst="straightConnector1">
                    <a:avLst/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81" name="Google Shape;552;p7">
                    <a:extLst>
                      <a:ext uri="{FF2B5EF4-FFF2-40B4-BE49-F238E27FC236}">
                        <a16:creationId xmlns:a16="http://schemas.microsoft.com/office/drawing/2014/main" id="{5F06EACA-68A9-AD14-D8DE-8B6649DB18F8}"/>
                      </a:ext>
                    </a:extLst>
                  </p:cNvPr>
                  <p:cNvCxnSpPr/>
                  <p:nvPr/>
                </p:nvCxnSpPr>
                <p:spPr>
                  <a:xfrm rot="10800000" flipH="1">
                    <a:off x="12375827" y="3200113"/>
                    <a:ext cx="1441773" cy="1"/>
                  </a:xfrm>
                  <a:prstGeom prst="straightConnector1">
                    <a:avLst/>
                  </a:prstGeom>
                  <a:noFill/>
                  <a:ln w="15875" cap="flat" cmpd="sng">
                    <a:solidFill>
                      <a:schemeClr val="lt1"/>
                    </a:solidFill>
                    <a:prstDash val="dash"/>
                    <a:miter lim="800000"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282" name="Google Shape;553;p7">
                    <a:extLst>
                      <a:ext uri="{FF2B5EF4-FFF2-40B4-BE49-F238E27FC236}">
                        <a16:creationId xmlns:a16="http://schemas.microsoft.com/office/drawing/2014/main" id="{04D44040-B12D-DDF2-48A0-93E95DFD2CBF}"/>
                      </a:ext>
                    </a:extLst>
                  </p:cNvPr>
                  <p:cNvGrpSpPr/>
                  <p:nvPr/>
                </p:nvGrpSpPr>
                <p:grpSpPr>
                  <a:xfrm>
                    <a:off x="12304201" y="3221861"/>
                    <a:ext cx="611836" cy="236988"/>
                    <a:chOff x="2614075" y="2047648"/>
                    <a:chExt cx="611836" cy="236988"/>
                  </a:xfrm>
                </p:grpSpPr>
                <p:pic>
                  <p:nvPicPr>
                    <p:cNvPr id="285" name="Google Shape;554;p7">
                      <a:extLst>
                        <a:ext uri="{FF2B5EF4-FFF2-40B4-BE49-F238E27FC236}">
                          <a16:creationId xmlns:a16="http://schemas.microsoft.com/office/drawing/2014/main" id="{3C64EBAD-6648-773A-D392-4AB508245E96}"/>
                        </a:ext>
                      </a:extLst>
                    </p:cNvPr>
                    <p:cNvPicPr preferRelativeResize="0"/>
                    <p:nvPr/>
                  </p:nvPicPr>
                  <p:blipFill rotWithShape="1">
                    <a:blip r:embed="rId3">
                      <a:alphaModFix/>
                    </a:blip>
                    <a:srcRect/>
                    <a:stretch/>
                  </p:blipFill>
                  <p:spPr>
                    <a:xfrm>
                      <a:off x="2909100" y="2067431"/>
                      <a:ext cx="316811" cy="18405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  <p:sp>
                  <p:nvSpPr>
                    <p:cNvPr id="286" name="Google Shape;555;p7">
                      <a:extLst>
                        <a:ext uri="{FF2B5EF4-FFF2-40B4-BE49-F238E27FC236}">
                          <a16:creationId xmlns:a16="http://schemas.microsoft.com/office/drawing/2014/main" id="{99DBAE00-E844-D047-0B7B-0E252C7202B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614075" y="2047648"/>
                      <a:ext cx="382654" cy="236988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spcFirstLastPara="1" wrap="square" lIns="91425" tIns="45700" rIns="91425" bIns="45700" anchor="t" anchorCtr="0">
                      <a:sp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F49B8"/>
                        </a:buClr>
                        <a:buSzPts val="800"/>
                        <a:buFont typeface="Raleway Light"/>
                        <a:buNone/>
                      </a:pPr>
                      <a:r>
                        <a:rPr lang="en-US" sz="800" b="1" i="0" u="none" strike="noStrike" cap="none">
                          <a:solidFill>
                            <a:srgbClr val="8F49B8"/>
                          </a:solidFill>
                          <a:latin typeface="Heebo" pitchFamily="2" charset="-79"/>
                          <a:ea typeface="Raleway Light"/>
                          <a:cs typeface="Heebo" pitchFamily="2" charset="-79"/>
                          <a:sym typeface="Raleway Light"/>
                        </a:rPr>
                        <a:t>AV</a:t>
                      </a:r>
                      <a:endParaRPr sz="105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cxnSp>
                <p:nvCxnSpPr>
                  <p:cNvPr id="283" name="Google Shape;556;p7">
                    <a:extLst>
                      <a:ext uri="{FF2B5EF4-FFF2-40B4-BE49-F238E27FC236}">
                        <a16:creationId xmlns:a16="http://schemas.microsoft.com/office/drawing/2014/main" id="{14B9D12D-2949-38B2-E70A-41AD91ACF662}"/>
                      </a:ext>
                    </a:extLst>
                  </p:cNvPr>
                  <p:cNvCxnSpPr/>
                  <p:nvPr/>
                </p:nvCxnSpPr>
                <p:spPr>
                  <a:xfrm rot="10800000" flipH="1">
                    <a:off x="13003201" y="3333571"/>
                    <a:ext cx="498543" cy="1"/>
                  </a:xfrm>
                  <a:prstGeom prst="straightConnector1">
                    <a:avLst/>
                  </a:prstGeom>
                  <a:noFill/>
                  <a:ln w="15875" cap="sq" cmpd="sng">
                    <a:solidFill>
                      <a:srgbClr val="8F49B8"/>
                    </a:solidFill>
                    <a:prstDash val="dot"/>
                    <a:round/>
                    <a:headEnd type="none" w="sm" len="sm"/>
                    <a:tailEnd type="stealth" w="med" len="med"/>
                  </a:ln>
                </p:spPr>
              </p:cxnSp>
              <p:sp>
                <p:nvSpPr>
                  <p:cNvPr id="284" name="Google Shape;557;p7">
                    <a:extLst>
                      <a:ext uri="{FF2B5EF4-FFF2-40B4-BE49-F238E27FC236}">
                        <a16:creationId xmlns:a16="http://schemas.microsoft.com/office/drawing/2014/main" id="{823355AF-F4E7-3925-BF3E-AFC61B6FA188}"/>
                      </a:ext>
                    </a:extLst>
                  </p:cNvPr>
                  <p:cNvSpPr/>
                  <p:nvPr/>
                </p:nvSpPr>
                <p:spPr>
                  <a:xfrm>
                    <a:off x="13038161" y="2943162"/>
                    <a:ext cx="1175429" cy="515605"/>
                  </a:xfrm>
                  <a:prstGeom prst="arc">
                    <a:avLst>
                      <a:gd name="adj1" fmla="val 246769"/>
                      <a:gd name="adj2" fmla="val 5595934"/>
                    </a:avLst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800"/>
                      <a:buFont typeface="Arial"/>
                      <a:buNone/>
                    </a:pPr>
                    <a:endParaRPr sz="1800" b="0" i="0" u="none" strike="noStrike" cap="none">
                      <a:solidFill>
                        <a:schemeClr val="dk1"/>
                      </a:solidFill>
                      <a:latin typeface="Heebo" pitchFamily="2" charset="-79"/>
                      <a:ea typeface="Calibri"/>
                      <a:cs typeface="Heebo" pitchFamily="2" charset="-79"/>
                      <a:sym typeface="Calibri"/>
                    </a:endParaRPr>
                  </a:p>
                </p:txBody>
              </p:sp>
            </p:grpSp>
          </p:grpSp>
          <p:sp>
            <p:nvSpPr>
              <p:cNvPr id="275" name="Google Shape;558;p7">
                <a:extLst>
                  <a:ext uri="{FF2B5EF4-FFF2-40B4-BE49-F238E27FC236}">
                    <a16:creationId xmlns:a16="http://schemas.microsoft.com/office/drawing/2014/main" id="{0DDF64C6-67E6-5D1C-DD65-D1A18C3EF49F}"/>
                  </a:ext>
                </a:extLst>
              </p:cNvPr>
              <p:cNvSpPr/>
              <p:nvPr/>
            </p:nvSpPr>
            <p:spPr>
              <a:xfrm>
                <a:off x="9863474" y="285555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3" name="Google Shape;559;p7">
              <a:extLst>
                <a:ext uri="{FF2B5EF4-FFF2-40B4-BE49-F238E27FC236}">
                  <a16:creationId xmlns:a16="http://schemas.microsoft.com/office/drawing/2014/main" id="{F0B7329C-4F63-98C7-9D05-DC7F23282722}"/>
                </a:ext>
              </a:extLst>
            </p:cNvPr>
            <p:cNvGrpSpPr/>
            <p:nvPr/>
          </p:nvGrpSpPr>
          <p:grpSpPr>
            <a:xfrm>
              <a:off x="5234280" y="5566786"/>
              <a:ext cx="1772055" cy="765015"/>
              <a:chOff x="9533532" y="3274721"/>
              <a:chExt cx="1949260" cy="841518"/>
            </a:xfrm>
          </p:grpSpPr>
          <p:sp>
            <p:nvSpPr>
              <p:cNvPr id="255" name="Google Shape;560;p7">
                <a:extLst>
                  <a:ext uri="{FF2B5EF4-FFF2-40B4-BE49-F238E27FC236}">
                    <a16:creationId xmlns:a16="http://schemas.microsoft.com/office/drawing/2014/main" id="{C7546078-D10E-890F-B9BF-1E3FF2448B76}"/>
                  </a:ext>
                </a:extLst>
              </p:cNvPr>
              <p:cNvSpPr/>
              <p:nvPr/>
            </p:nvSpPr>
            <p:spPr>
              <a:xfrm>
                <a:off x="9632848" y="3600930"/>
                <a:ext cx="1845661" cy="494656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256" name="Google Shape;561;p7">
                <a:extLst>
                  <a:ext uri="{FF2B5EF4-FFF2-40B4-BE49-F238E27FC236}">
                    <a16:creationId xmlns:a16="http://schemas.microsoft.com/office/drawing/2014/main" id="{512AEAFC-3708-BEC1-6498-AEAB6C020626}"/>
                  </a:ext>
                </a:extLst>
              </p:cNvPr>
              <p:cNvGrpSpPr/>
              <p:nvPr/>
            </p:nvGrpSpPr>
            <p:grpSpPr>
              <a:xfrm>
                <a:off x="9533532" y="3274721"/>
                <a:ext cx="1949260" cy="841518"/>
                <a:chOff x="12464596" y="3274818"/>
                <a:chExt cx="1949260" cy="841518"/>
              </a:xfrm>
            </p:grpSpPr>
            <p:grpSp>
              <p:nvGrpSpPr>
                <p:cNvPr id="262" name="Google Shape;562;p7">
                  <a:extLst>
                    <a:ext uri="{FF2B5EF4-FFF2-40B4-BE49-F238E27FC236}">
                      <a16:creationId xmlns:a16="http://schemas.microsoft.com/office/drawing/2014/main" id="{CF4978AC-5DD7-E03D-E7BF-F2FFD96C6284}"/>
                    </a:ext>
                  </a:extLst>
                </p:cNvPr>
                <p:cNvGrpSpPr/>
                <p:nvPr/>
              </p:nvGrpSpPr>
              <p:grpSpPr>
                <a:xfrm>
                  <a:off x="12562500" y="3609253"/>
                  <a:ext cx="1851356" cy="486693"/>
                  <a:chOff x="686868" y="1909671"/>
                  <a:chExt cx="1851356" cy="486693"/>
                </a:xfrm>
              </p:grpSpPr>
              <p:cxnSp>
                <p:nvCxnSpPr>
                  <p:cNvPr id="271" name="Google Shape;563;p7">
                    <a:extLst>
                      <a:ext uri="{FF2B5EF4-FFF2-40B4-BE49-F238E27FC236}">
                        <a16:creationId xmlns:a16="http://schemas.microsoft.com/office/drawing/2014/main" id="{DAA52A60-9384-66C5-AEE0-83BF02F53B8F}"/>
                      </a:ext>
                    </a:extLst>
                  </p:cNvPr>
                  <p:cNvCxnSpPr/>
                  <p:nvPr/>
                </p:nvCxnSpPr>
                <p:spPr>
                  <a:xfrm>
                    <a:off x="686868" y="1909671"/>
                    <a:ext cx="1845660" cy="0"/>
                  </a:xfrm>
                  <a:prstGeom prst="straightConnector1">
                    <a:avLst/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72" name="Google Shape;564;p7">
                    <a:extLst>
                      <a:ext uri="{FF2B5EF4-FFF2-40B4-BE49-F238E27FC236}">
                        <a16:creationId xmlns:a16="http://schemas.microsoft.com/office/drawing/2014/main" id="{467A6F61-3BF1-D1A5-2938-B4AB4CD87C04}"/>
                      </a:ext>
                    </a:extLst>
                  </p:cNvPr>
                  <p:cNvCxnSpPr/>
                  <p:nvPr/>
                </p:nvCxnSpPr>
                <p:spPr>
                  <a:xfrm>
                    <a:off x="691440" y="2396364"/>
                    <a:ext cx="1845660" cy="0"/>
                  </a:xfrm>
                  <a:prstGeom prst="straightConnector1">
                    <a:avLst/>
                  </a:prstGeom>
                  <a:noFill/>
                  <a:ln w="12700" cap="flat" cmpd="sng">
                    <a:solidFill>
                      <a:srgbClr val="203663"/>
                    </a:solidFill>
                    <a:prstDash val="solid"/>
                    <a:miter lim="800000"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273" name="Google Shape;565;p7">
                    <a:extLst>
                      <a:ext uri="{FF2B5EF4-FFF2-40B4-BE49-F238E27FC236}">
                        <a16:creationId xmlns:a16="http://schemas.microsoft.com/office/drawing/2014/main" id="{373CDDFD-8D16-7F4C-7251-CD94B7369C5D}"/>
                      </a:ext>
                    </a:extLst>
                  </p:cNvPr>
                  <p:cNvCxnSpPr/>
                  <p:nvPr/>
                </p:nvCxnSpPr>
                <p:spPr>
                  <a:xfrm rot="10800000" flipH="1">
                    <a:off x="692564" y="2163668"/>
                    <a:ext cx="1845660" cy="521"/>
                  </a:xfrm>
                  <a:prstGeom prst="straightConnector1">
                    <a:avLst/>
                  </a:prstGeom>
                  <a:noFill/>
                  <a:ln w="15875" cap="flat" cmpd="sng">
                    <a:solidFill>
                      <a:schemeClr val="lt1"/>
                    </a:solidFill>
                    <a:prstDash val="dash"/>
                    <a:miter lim="800000"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263" name="Google Shape;566;p7">
                  <a:extLst>
                    <a:ext uri="{FF2B5EF4-FFF2-40B4-BE49-F238E27FC236}">
                      <a16:creationId xmlns:a16="http://schemas.microsoft.com/office/drawing/2014/main" id="{966E3B20-2A7B-6A73-E426-12CB551396B4}"/>
                    </a:ext>
                  </a:extLst>
                </p:cNvPr>
                <p:cNvSpPr/>
                <p:nvPr/>
              </p:nvSpPr>
              <p:spPr>
                <a:xfrm>
                  <a:off x="12464596" y="3274818"/>
                  <a:ext cx="1892859" cy="31886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200" b="1" i="0" u="none" strike="noStrike" cap="none" dirty="0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rPr>
                    <a:t>Stopped Vehicles </a:t>
                  </a:r>
                  <a:endParaRPr sz="1200" b="1" i="0" u="none" strike="noStrike" cap="none" dirty="0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endParaRPr>
                </a:p>
              </p:txBody>
            </p:sp>
            <p:grpSp>
              <p:nvGrpSpPr>
                <p:cNvPr id="264" name="Google Shape;567;p7">
                  <a:extLst>
                    <a:ext uri="{FF2B5EF4-FFF2-40B4-BE49-F238E27FC236}">
                      <a16:creationId xmlns:a16="http://schemas.microsoft.com/office/drawing/2014/main" id="{12DB7FFA-7E7B-1F4B-4477-9330B28209DF}"/>
                    </a:ext>
                  </a:extLst>
                </p:cNvPr>
                <p:cNvGrpSpPr/>
                <p:nvPr/>
              </p:nvGrpSpPr>
              <p:grpSpPr>
                <a:xfrm>
                  <a:off x="12483259" y="3879347"/>
                  <a:ext cx="641598" cy="236989"/>
                  <a:chOff x="5091597" y="4024661"/>
                  <a:chExt cx="641598" cy="236989"/>
                </a:xfrm>
              </p:grpSpPr>
              <p:sp>
                <p:nvSpPr>
                  <p:cNvPr id="269" name="Google Shape;568;p7">
                    <a:extLst>
                      <a:ext uri="{FF2B5EF4-FFF2-40B4-BE49-F238E27FC236}">
                        <a16:creationId xmlns:a16="http://schemas.microsoft.com/office/drawing/2014/main" id="{6E731682-3B6E-5E6C-73BC-D6E19404A069}"/>
                      </a:ext>
                    </a:extLst>
                  </p:cNvPr>
                  <p:cNvSpPr txBox="1"/>
                  <p:nvPr/>
                </p:nvSpPr>
                <p:spPr>
                  <a:xfrm>
                    <a:off x="5091597" y="4024661"/>
                    <a:ext cx="407892" cy="23698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8F49B8"/>
                      </a:buClr>
                      <a:buSzPts val="800"/>
                      <a:buFont typeface="Raleway Light"/>
                      <a:buNone/>
                    </a:pPr>
                    <a:r>
                      <a:rPr lang="en-US" sz="80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rPr>
                      <a:t>AV</a:t>
                    </a:r>
                    <a:endParaRPr sz="105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endParaRPr>
                  </a:p>
                </p:txBody>
              </p:sp>
              <p:pic>
                <p:nvPicPr>
                  <p:cNvPr id="270" name="Google Shape;569;p7">
                    <a:extLst>
                      <a:ext uri="{FF2B5EF4-FFF2-40B4-BE49-F238E27FC236}">
                        <a16:creationId xmlns:a16="http://schemas.microsoft.com/office/drawing/2014/main" id="{D15B9D84-40D6-ED58-717D-DCD6E1C33C35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/>
                  <a:stretch/>
                </p:blipFill>
                <p:spPr>
                  <a:xfrm>
                    <a:off x="5416384" y="4060213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pic>
              <p:nvPicPr>
                <p:cNvPr id="265" name="Google Shape;570;p7">
                  <a:extLst>
                    <a:ext uri="{FF2B5EF4-FFF2-40B4-BE49-F238E27FC236}">
                      <a16:creationId xmlns:a16="http://schemas.microsoft.com/office/drawing/2014/main" id="{3EDD359F-CB36-EAF8-A1F9-884DB130844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/>
                <a:stretch/>
              </p:blipFill>
              <p:spPr>
                <a:xfrm>
                  <a:off x="12663856" y="36536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66" name="Google Shape;571;p7">
                  <a:extLst>
                    <a:ext uri="{FF2B5EF4-FFF2-40B4-BE49-F238E27FC236}">
                      <a16:creationId xmlns:a16="http://schemas.microsoft.com/office/drawing/2014/main" id="{1D88E562-5D2A-DB17-590D-EBD63A1029B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/>
                <a:stretch/>
              </p:blipFill>
              <p:spPr>
                <a:xfrm>
                  <a:off x="13277173" y="36536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67" name="Google Shape;572;p7">
                  <a:extLst>
                    <a:ext uri="{FF2B5EF4-FFF2-40B4-BE49-F238E27FC236}">
                      <a16:creationId xmlns:a16="http://schemas.microsoft.com/office/drawing/2014/main" id="{CB62EE9D-A6DF-29CB-DB4E-D1A7B03151B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/>
                <a:stretch/>
              </p:blipFill>
              <p:spPr>
                <a:xfrm>
                  <a:off x="13946246" y="36536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68" name="Google Shape;573;p7">
                  <a:extLst>
                    <a:ext uri="{FF2B5EF4-FFF2-40B4-BE49-F238E27FC236}">
                      <a16:creationId xmlns:a16="http://schemas.microsoft.com/office/drawing/2014/main" id="{6058826F-B4E6-CF8C-241D-AB28798787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/>
                <a:stretch/>
              </p:blipFill>
              <p:spPr>
                <a:xfrm>
                  <a:off x="13618931" y="3910536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sp>
            <p:nvSpPr>
              <p:cNvPr id="257" name="Google Shape;574;p7">
                <a:extLst>
                  <a:ext uri="{FF2B5EF4-FFF2-40B4-BE49-F238E27FC236}">
                    <a16:creationId xmlns:a16="http://schemas.microsoft.com/office/drawing/2014/main" id="{A5161313-BF37-39F4-D659-175C1DB323E8}"/>
                  </a:ext>
                </a:extLst>
              </p:cNvPr>
              <p:cNvSpPr/>
              <p:nvPr/>
            </p:nvSpPr>
            <p:spPr>
              <a:xfrm>
                <a:off x="9886334" y="3939120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258" name="Google Shape;575;p7">
                <a:extLst>
                  <a:ext uri="{FF2B5EF4-FFF2-40B4-BE49-F238E27FC236}">
                    <a16:creationId xmlns:a16="http://schemas.microsoft.com/office/drawing/2014/main" id="{529F62D1-D08D-05B1-D6F6-4EE7A61C4F14}"/>
                  </a:ext>
                </a:extLst>
              </p:cNvPr>
              <p:cNvSpPr/>
              <p:nvPr/>
            </p:nvSpPr>
            <p:spPr>
              <a:xfrm>
                <a:off x="9740030" y="367851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F7F7F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259" name="Google Shape;576;p7">
                <a:extLst>
                  <a:ext uri="{FF2B5EF4-FFF2-40B4-BE49-F238E27FC236}">
                    <a16:creationId xmlns:a16="http://schemas.microsoft.com/office/drawing/2014/main" id="{D8689A4C-88DA-F318-431A-FF6904816A19}"/>
                  </a:ext>
                </a:extLst>
              </p:cNvPr>
              <p:cNvSpPr/>
              <p:nvPr/>
            </p:nvSpPr>
            <p:spPr>
              <a:xfrm>
                <a:off x="10352678" y="367851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F7F7F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260" name="Google Shape;577;p7">
                <a:extLst>
                  <a:ext uri="{FF2B5EF4-FFF2-40B4-BE49-F238E27FC236}">
                    <a16:creationId xmlns:a16="http://schemas.microsoft.com/office/drawing/2014/main" id="{6F8A1FD5-8C14-6AF8-9B81-00BF73E645F1}"/>
                  </a:ext>
                </a:extLst>
              </p:cNvPr>
              <p:cNvSpPr/>
              <p:nvPr/>
            </p:nvSpPr>
            <p:spPr>
              <a:xfrm>
                <a:off x="11020190" y="367851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F7F7F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261" name="Google Shape;578;p7">
                <a:extLst>
                  <a:ext uri="{FF2B5EF4-FFF2-40B4-BE49-F238E27FC236}">
                    <a16:creationId xmlns:a16="http://schemas.microsoft.com/office/drawing/2014/main" id="{F36DC847-FD38-D0F2-1452-8B3A0B65309F}"/>
                  </a:ext>
                </a:extLst>
              </p:cNvPr>
              <p:cNvSpPr/>
              <p:nvPr/>
            </p:nvSpPr>
            <p:spPr>
              <a:xfrm>
                <a:off x="10695578" y="392997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F7F7F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4" name="Google Shape;579;p7">
              <a:extLst>
                <a:ext uri="{FF2B5EF4-FFF2-40B4-BE49-F238E27FC236}">
                  <a16:creationId xmlns:a16="http://schemas.microsoft.com/office/drawing/2014/main" id="{0BF1756A-E611-8959-A187-0B8229D6757F}"/>
                </a:ext>
              </a:extLst>
            </p:cNvPr>
            <p:cNvGrpSpPr/>
            <p:nvPr/>
          </p:nvGrpSpPr>
          <p:grpSpPr>
            <a:xfrm>
              <a:off x="835316" y="4021637"/>
              <a:ext cx="1937484" cy="1255125"/>
              <a:chOff x="300251" y="4314858"/>
              <a:chExt cx="2131233" cy="1380637"/>
            </a:xfrm>
          </p:grpSpPr>
          <p:sp>
            <p:nvSpPr>
              <p:cNvPr id="186" name="Google Shape;580;p7">
                <a:extLst>
                  <a:ext uri="{FF2B5EF4-FFF2-40B4-BE49-F238E27FC236}">
                    <a16:creationId xmlns:a16="http://schemas.microsoft.com/office/drawing/2014/main" id="{CC0E634E-0B91-5C11-5F0E-55BFB120B9DA}"/>
                  </a:ext>
                </a:extLst>
              </p:cNvPr>
              <p:cNvSpPr/>
              <p:nvPr/>
            </p:nvSpPr>
            <p:spPr>
              <a:xfrm>
                <a:off x="300251" y="5081517"/>
                <a:ext cx="2088107" cy="613978"/>
              </a:xfrm>
              <a:custGeom>
                <a:avLst/>
                <a:gdLst/>
                <a:ahLst/>
                <a:cxnLst/>
                <a:rect l="l" t="t" r="r" b="b"/>
                <a:pathLst>
                  <a:path w="2088107" h="632347" extrusionOk="0">
                    <a:moveTo>
                      <a:pt x="86436" y="632347"/>
                    </a:moveTo>
                    <a:lnTo>
                      <a:pt x="2088107" y="77338"/>
                    </a:lnTo>
                    <a:lnTo>
                      <a:pt x="2088107" y="0"/>
                    </a:lnTo>
                    <a:lnTo>
                      <a:pt x="1442113" y="0"/>
                    </a:lnTo>
                    <a:lnTo>
                      <a:pt x="0" y="377588"/>
                    </a:lnTo>
                    <a:lnTo>
                      <a:pt x="86436" y="63234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87" name="Google Shape;581;p7">
                <a:extLst>
                  <a:ext uri="{FF2B5EF4-FFF2-40B4-BE49-F238E27FC236}">
                    <a16:creationId xmlns:a16="http://schemas.microsoft.com/office/drawing/2014/main" id="{BCBFF19F-ECEF-C627-DDD3-43226FE44A6B}"/>
                  </a:ext>
                </a:extLst>
              </p:cNvPr>
              <p:cNvSpPr/>
              <p:nvPr/>
            </p:nvSpPr>
            <p:spPr>
              <a:xfrm>
                <a:off x="525347" y="4612980"/>
                <a:ext cx="1858445" cy="472743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188" name="Google Shape;582;p7">
                <a:extLst>
                  <a:ext uri="{FF2B5EF4-FFF2-40B4-BE49-F238E27FC236}">
                    <a16:creationId xmlns:a16="http://schemas.microsoft.com/office/drawing/2014/main" id="{42F706E9-8331-967F-579E-0FB3EFD72CB8}"/>
                  </a:ext>
                </a:extLst>
              </p:cNvPr>
              <p:cNvGrpSpPr/>
              <p:nvPr/>
            </p:nvGrpSpPr>
            <p:grpSpPr>
              <a:xfrm>
                <a:off x="312247" y="4314858"/>
                <a:ext cx="2119237" cy="1372012"/>
                <a:chOff x="-2359757" y="4600547"/>
                <a:chExt cx="2119237" cy="1372012"/>
              </a:xfrm>
            </p:grpSpPr>
            <p:sp>
              <p:nvSpPr>
                <p:cNvPr id="196" name="Google Shape;583;p7">
                  <a:extLst>
                    <a:ext uri="{FF2B5EF4-FFF2-40B4-BE49-F238E27FC236}">
                      <a16:creationId xmlns:a16="http://schemas.microsoft.com/office/drawing/2014/main" id="{77103430-46BD-2278-2D31-6BAD79CA6665}"/>
                    </a:ext>
                  </a:extLst>
                </p:cNvPr>
                <p:cNvSpPr/>
                <p:nvPr/>
              </p:nvSpPr>
              <p:spPr>
                <a:xfrm>
                  <a:off x="-2262650" y="4600547"/>
                  <a:ext cx="2022130" cy="31209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rPr>
                    <a:t>Merge (heavy traffic)</a:t>
                  </a:r>
                  <a:endParaRPr sz="1200" b="1" i="0" u="none" strike="noStrike" cap="none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endParaRPr>
                </a:p>
              </p:txBody>
            </p:sp>
            <p:cxnSp>
              <p:nvCxnSpPr>
                <p:cNvPr id="197" name="Google Shape;584;p7">
                  <a:extLst>
                    <a:ext uri="{FF2B5EF4-FFF2-40B4-BE49-F238E27FC236}">
                      <a16:creationId xmlns:a16="http://schemas.microsoft.com/office/drawing/2014/main" id="{2FEE2447-4417-5073-3E79-02EC6467221E}"/>
                    </a:ext>
                  </a:extLst>
                </p:cNvPr>
                <p:cNvCxnSpPr/>
                <p:nvPr/>
              </p:nvCxnSpPr>
              <p:spPr>
                <a:xfrm>
                  <a:off x="-2136427" y="4904630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198" name="Google Shape;585;p7">
                  <a:extLst>
                    <a:ext uri="{FF2B5EF4-FFF2-40B4-BE49-F238E27FC236}">
                      <a16:creationId xmlns:a16="http://schemas.microsoft.com/office/drawing/2014/main" id="{9E375D75-4B3A-2DCC-1D55-E75060CB9A18}"/>
                    </a:ext>
                  </a:extLst>
                </p:cNvPr>
                <p:cNvCxnSpPr/>
                <p:nvPr/>
              </p:nvCxnSpPr>
              <p:spPr>
                <a:xfrm rot="10800000" flipH="1">
                  <a:off x="-2135303" y="5173911"/>
                  <a:ext cx="1845660" cy="521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lt1"/>
                  </a:solidFill>
                  <a:prstDash val="dash"/>
                  <a:miter lim="800000"/>
                  <a:headEnd type="none" w="sm" len="sm"/>
                  <a:tailEnd type="none" w="sm" len="sm"/>
                </a:ln>
              </p:spPr>
            </p:cxnSp>
            <p:grpSp>
              <p:nvGrpSpPr>
                <p:cNvPr id="199" name="Google Shape;586;p7">
                  <a:extLst>
                    <a:ext uri="{FF2B5EF4-FFF2-40B4-BE49-F238E27FC236}">
                      <a16:creationId xmlns:a16="http://schemas.microsoft.com/office/drawing/2014/main" id="{743930C7-1216-E157-3B94-AA630935DD01}"/>
                    </a:ext>
                  </a:extLst>
                </p:cNvPr>
                <p:cNvGrpSpPr/>
                <p:nvPr/>
              </p:nvGrpSpPr>
              <p:grpSpPr>
                <a:xfrm>
                  <a:off x="-2114566" y="4912089"/>
                  <a:ext cx="400725" cy="236476"/>
                  <a:chOff x="-1382464" y="5160475"/>
                  <a:chExt cx="400725" cy="236476"/>
                </a:xfrm>
              </p:grpSpPr>
              <p:grpSp>
                <p:nvGrpSpPr>
                  <p:cNvPr id="244" name="Google Shape;587;p7">
                    <a:extLst>
                      <a:ext uri="{FF2B5EF4-FFF2-40B4-BE49-F238E27FC236}">
                        <a16:creationId xmlns:a16="http://schemas.microsoft.com/office/drawing/2014/main" id="{0FFE24DE-97D9-1421-DE6A-DCE56913DB2A}"/>
                      </a:ext>
                    </a:extLst>
                  </p:cNvPr>
                  <p:cNvGrpSpPr/>
                  <p:nvPr/>
                </p:nvGrpSpPr>
                <p:grpSpPr>
                  <a:xfrm rot="9452659">
                    <a:off x="-1364647" y="52725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51" name="Google Shape;588;p7">
                      <a:extLst>
                        <a:ext uri="{FF2B5EF4-FFF2-40B4-BE49-F238E27FC236}">
                          <a16:creationId xmlns:a16="http://schemas.microsoft.com/office/drawing/2014/main" id="{0390CC6B-F4B3-5A20-D799-07581C5F00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52" name="Google Shape;589;p7">
                      <a:extLst>
                        <a:ext uri="{FF2B5EF4-FFF2-40B4-BE49-F238E27FC236}">
                          <a16:creationId xmlns:a16="http://schemas.microsoft.com/office/drawing/2014/main" id="{C9628FEC-6124-6B8E-FFCD-A81DC53B69DB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53" name="Google Shape;590;p7">
                      <a:extLst>
                        <a:ext uri="{FF2B5EF4-FFF2-40B4-BE49-F238E27FC236}">
                          <a16:creationId xmlns:a16="http://schemas.microsoft.com/office/drawing/2014/main" id="{6110022D-CBC5-235C-EBFE-E84BB7C86B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54" name="Google Shape;591;p7">
                      <a:extLst>
                        <a:ext uri="{FF2B5EF4-FFF2-40B4-BE49-F238E27FC236}">
                          <a16:creationId xmlns:a16="http://schemas.microsoft.com/office/drawing/2014/main" id="{F2DE2889-254D-6148-2527-84493B503356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grpSp>
                <p:nvGrpSpPr>
                  <p:cNvPr id="245" name="Google Shape;592;p7">
                    <a:extLst>
                      <a:ext uri="{FF2B5EF4-FFF2-40B4-BE49-F238E27FC236}">
                        <a16:creationId xmlns:a16="http://schemas.microsoft.com/office/drawing/2014/main" id="{4DC6A8AC-897E-5F30-BC02-9134E4B38010}"/>
                      </a:ext>
                    </a:extLst>
                  </p:cNvPr>
                  <p:cNvGrpSpPr/>
                  <p:nvPr/>
                </p:nvGrpSpPr>
                <p:grpSpPr>
                  <a:xfrm rot="-9413952">
                    <a:off x="-1364156" y="51738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47" name="Google Shape;593;p7">
                      <a:extLst>
                        <a:ext uri="{FF2B5EF4-FFF2-40B4-BE49-F238E27FC236}">
                          <a16:creationId xmlns:a16="http://schemas.microsoft.com/office/drawing/2014/main" id="{986DF842-A13A-6D90-0F1A-69914D2C28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48" name="Google Shape;594;p7">
                      <a:extLst>
                        <a:ext uri="{FF2B5EF4-FFF2-40B4-BE49-F238E27FC236}">
                          <a16:creationId xmlns:a16="http://schemas.microsoft.com/office/drawing/2014/main" id="{726AA7CD-76E2-C27A-A166-79F4AA80B6C7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49" name="Google Shape;595;p7">
                      <a:extLst>
                        <a:ext uri="{FF2B5EF4-FFF2-40B4-BE49-F238E27FC236}">
                          <a16:creationId xmlns:a16="http://schemas.microsoft.com/office/drawing/2014/main" id="{85F9D840-8DD8-C302-AB49-F92E767237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50" name="Google Shape;596;p7">
                      <a:extLst>
                        <a:ext uri="{FF2B5EF4-FFF2-40B4-BE49-F238E27FC236}">
                          <a16:creationId xmlns:a16="http://schemas.microsoft.com/office/drawing/2014/main" id="{E263A864-59EF-04A4-E63D-9C530A413F39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pic>
                <p:nvPicPr>
                  <p:cNvPr id="246" name="Google Shape;597;p7">
                    <a:extLst>
                      <a:ext uri="{FF2B5EF4-FFF2-40B4-BE49-F238E27FC236}">
                        <a16:creationId xmlns:a16="http://schemas.microsoft.com/office/drawing/2014/main" id="{02F9B4BC-AAEF-0BD0-B836-592F017F8674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/>
                  <a:stretch/>
                </p:blipFill>
                <p:spPr>
                  <a:xfrm>
                    <a:off x="-1298550" y="5185531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grpSp>
              <p:nvGrpSpPr>
                <p:cNvPr id="200" name="Google Shape;598;p7">
                  <a:extLst>
                    <a:ext uri="{FF2B5EF4-FFF2-40B4-BE49-F238E27FC236}">
                      <a16:creationId xmlns:a16="http://schemas.microsoft.com/office/drawing/2014/main" id="{345157D1-9568-B5DE-A596-A258CF13C014}"/>
                    </a:ext>
                  </a:extLst>
                </p:cNvPr>
                <p:cNvGrpSpPr/>
                <p:nvPr/>
              </p:nvGrpSpPr>
              <p:grpSpPr>
                <a:xfrm rot="-777300">
                  <a:off x="-1778384" y="5518274"/>
                  <a:ext cx="623889" cy="236989"/>
                  <a:chOff x="708325" y="1668630"/>
                  <a:chExt cx="623889" cy="236989"/>
                </a:xfrm>
              </p:grpSpPr>
              <p:sp>
                <p:nvSpPr>
                  <p:cNvPr id="242" name="Google Shape;599;p7">
                    <a:extLst>
                      <a:ext uri="{FF2B5EF4-FFF2-40B4-BE49-F238E27FC236}">
                        <a16:creationId xmlns:a16="http://schemas.microsoft.com/office/drawing/2014/main" id="{FE5F869F-C8AC-8025-454C-FF563F91CCAE}"/>
                      </a:ext>
                    </a:extLst>
                  </p:cNvPr>
                  <p:cNvSpPr txBox="1"/>
                  <p:nvPr/>
                </p:nvSpPr>
                <p:spPr>
                  <a:xfrm>
                    <a:off x="708325" y="1668630"/>
                    <a:ext cx="423638" cy="23698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8F49B8"/>
                      </a:buClr>
                      <a:buSzPts val="800"/>
                      <a:buFont typeface="Raleway Light"/>
                      <a:buNone/>
                    </a:pPr>
                    <a:r>
                      <a:rPr lang="en-US" sz="80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rPr>
                      <a:t>AV</a:t>
                    </a:r>
                    <a:endParaRPr sz="105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endParaRPr>
                  </a:p>
                </p:txBody>
              </p:sp>
              <p:pic>
                <p:nvPicPr>
                  <p:cNvPr id="243" name="Google Shape;600;p7">
                    <a:extLst>
                      <a:ext uri="{FF2B5EF4-FFF2-40B4-BE49-F238E27FC236}">
                        <a16:creationId xmlns:a16="http://schemas.microsoft.com/office/drawing/2014/main" id="{2B84D37E-0174-6536-69D1-8363310AFD38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/>
                  <a:stretch/>
                </p:blipFill>
                <p:spPr>
                  <a:xfrm>
                    <a:off x="1015403" y="1674328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grpSp>
              <p:nvGrpSpPr>
                <p:cNvPr id="201" name="Google Shape;601;p7">
                  <a:extLst>
                    <a:ext uri="{FF2B5EF4-FFF2-40B4-BE49-F238E27FC236}">
                      <a16:creationId xmlns:a16="http://schemas.microsoft.com/office/drawing/2014/main" id="{60ECDEC4-DF55-C9ED-9BE5-70E75EF10FB9}"/>
                    </a:ext>
                  </a:extLst>
                </p:cNvPr>
                <p:cNvGrpSpPr/>
                <p:nvPr/>
              </p:nvGrpSpPr>
              <p:grpSpPr>
                <a:xfrm>
                  <a:off x="-1651721" y="4912089"/>
                  <a:ext cx="400725" cy="236476"/>
                  <a:chOff x="-1382464" y="5160475"/>
                  <a:chExt cx="400725" cy="236476"/>
                </a:xfrm>
              </p:grpSpPr>
              <p:grpSp>
                <p:nvGrpSpPr>
                  <p:cNvPr id="231" name="Google Shape;602;p7">
                    <a:extLst>
                      <a:ext uri="{FF2B5EF4-FFF2-40B4-BE49-F238E27FC236}">
                        <a16:creationId xmlns:a16="http://schemas.microsoft.com/office/drawing/2014/main" id="{A17F4D28-C946-B8D9-895E-6AFC946A9CBA}"/>
                      </a:ext>
                    </a:extLst>
                  </p:cNvPr>
                  <p:cNvGrpSpPr/>
                  <p:nvPr/>
                </p:nvGrpSpPr>
                <p:grpSpPr>
                  <a:xfrm rot="9452659">
                    <a:off x="-1364647" y="52725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38" name="Google Shape;603;p7">
                      <a:extLst>
                        <a:ext uri="{FF2B5EF4-FFF2-40B4-BE49-F238E27FC236}">
                          <a16:creationId xmlns:a16="http://schemas.microsoft.com/office/drawing/2014/main" id="{833B5BC8-CB05-8858-FFC7-873A4CC4CD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39" name="Google Shape;604;p7">
                      <a:extLst>
                        <a:ext uri="{FF2B5EF4-FFF2-40B4-BE49-F238E27FC236}">
                          <a16:creationId xmlns:a16="http://schemas.microsoft.com/office/drawing/2014/main" id="{5AEEA7A1-A37B-1E43-D002-DCA769CD3CA9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40" name="Google Shape;605;p7">
                      <a:extLst>
                        <a:ext uri="{FF2B5EF4-FFF2-40B4-BE49-F238E27FC236}">
                          <a16:creationId xmlns:a16="http://schemas.microsoft.com/office/drawing/2014/main" id="{BF5B5441-A13F-A77F-A0FF-914B065B6D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41" name="Google Shape;606;p7">
                      <a:extLst>
                        <a:ext uri="{FF2B5EF4-FFF2-40B4-BE49-F238E27FC236}">
                          <a16:creationId xmlns:a16="http://schemas.microsoft.com/office/drawing/2014/main" id="{7CC6F73B-2BF2-783A-8FF9-22F8BF340E20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grpSp>
                <p:nvGrpSpPr>
                  <p:cNvPr id="232" name="Google Shape;607;p7">
                    <a:extLst>
                      <a:ext uri="{FF2B5EF4-FFF2-40B4-BE49-F238E27FC236}">
                        <a16:creationId xmlns:a16="http://schemas.microsoft.com/office/drawing/2014/main" id="{35737213-83F6-8153-DB43-C0E441CE15F2}"/>
                      </a:ext>
                    </a:extLst>
                  </p:cNvPr>
                  <p:cNvGrpSpPr/>
                  <p:nvPr/>
                </p:nvGrpSpPr>
                <p:grpSpPr>
                  <a:xfrm rot="-9413952">
                    <a:off x="-1364156" y="51738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34" name="Google Shape;608;p7">
                      <a:extLst>
                        <a:ext uri="{FF2B5EF4-FFF2-40B4-BE49-F238E27FC236}">
                          <a16:creationId xmlns:a16="http://schemas.microsoft.com/office/drawing/2014/main" id="{FC7FA2D5-8B90-B506-4878-E23E61120C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35" name="Google Shape;609;p7">
                      <a:extLst>
                        <a:ext uri="{FF2B5EF4-FFF2-40B4-BE49-F238E27FC236}">
                          <a16:creationId xmlns:a16="http://schemas.microsoft.com/office/drawing/2014/main" id="{71F7B010-8C94-6697-6121-F23F3148FB9D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36" name="Google Shape;610;p7">
                      <a:extLst>
                        <a:ext uri="{FF2B5EF4-FFF2-40B4-BE49-F238E27FC236}">
                          <a16:creationId xmlns:a16="http://schemas.microsoft.com/office/drawing/2014/main" id="{BB54721C-83D1-3CF5-E187-9A55A37043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37" name="Google Shape;611;p7">
                      <a:extLst>
                        <a:ext uri="{FF2B5EF4-FFF2-40B4-BE49-F238E27FC236}">
                          <a16:creationId xmlns:a16="http://schemas.microsoft.com/office/drawing/2014/main" id="{834EF0EF-DA60-16D9-653F-B81656FFA02E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pic>
                <p:nvPicPr>
                  <p:cNvPr id="233" name="Google Shape;612;p7">
                    <a:extLst>
                      <a:ext uri="{FF2B5EF4-FFF2-40B4-BE49-F238E27FC236}">
                        <a16:creationId xmlns:a16="http://schemas.microsoft.com/office/drawing/2014/main" id="{C8429431-52D4-0718-29B9-243B6EE423F6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/>
                  <a:stretch/>
                </p:blipFill>
                <p:spPr>
                  <a:xfrm>
                    <a:off x="-1298550" y="5185531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grpSp>
              <p:nvGrpSpPr>
                <p:cNvPr id="202" name="Google Shape;613;p7">
                  <a:extLst>
                    <a:ext uri="{FF2B5EF4-FFF2-40B4-BE49-F238E27FC236}">
                      <a16:creationId xmlns:a16="http://schemas.microsoft.com/office/drawing/2014/main" id="{D0FE84B5-87B8-C912-0D5A-C3D37C48F22A}"/>
                    </a:ext>
                  </a:extLst>
                </p:cNvPr>
                <p:cNvGrpSpPr/>
                <p:nvPr/>
              </p:nvGrpSpPr>
              <p:grpSpPr>
                <a:xfrm>
                  <a:off x="-1165947" y="4912089"/>
                  <a:ext cx="400725" cy="236476"/>
                  <a:chOff x="-1382464" y="5160475"/>
                  <a:chExt cx="400725" cy="236476"/>
                </a:xfrm>
              </p:grpSpPr>
              <p:grpSp>
                <p:nvGrpSpPr>
                  <p:cNvPr id="220" name="Google Shape;614;p7">
                    <a:extLst>
                      <a:ext uri="{FF2B5EF4-FFF2-40B4-BE49-F238E27FC236}">
                        <a16:creationId xmlns:a16="http://schemas.microsoft.com/office/drawing/2014/main" id="{596101E3-5564-E298-A4EC-CDEF15B4468F}"/>
                      </a:ext>
                    </a:extLst>
                  </p:cNvPr>
                  <p:cNvGrpSpPr/>
                  <p:nvPr/>
                </p:nvGrpSpPr>
                <p:grpSpPr>
                  <a:xfrm rot="9452659">
                    <a:off x="-1364647" y="52725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27" name="Google Shape;615;p7">
                      <a:extLst>
                        <a:ext uri="{FF2B5EF4-FFF2-40B4-BE49-F238E27FC236}">
                          <a16:creationId xmlns:a16="http://schemas.microsoft.com/office/drawing/2014/main" id="{D8CD85A5-0651-9B74-9E61-90AD530D1A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28" name="Google Shape;616;p7">
                      <a:extLst>
                        <a:ext uri="{FF2B5EF4-FFF2-40B4-BE49-F238E27FC236}">
                          <a16:creationId xmlns:a16="http://schemas.microsoft.com/office/drawing/2014/main" id="{7690C35F-B8B0-13C2-37F7-0A2865BDD99B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29" name="Google Shape;617;p7">
                      <a:extLst>
                        <a:ext uri="{FF2B5EF4-FFF2-40B4-BE49-F238E27FC236}">
                          <a16:creationId xmlns:a16="http://schemas.microsoft.com/office/drawing/2014/main" id="{1220803D-C362-DA80-6627-50CBC438F3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30" name="Google Shape;618;p7">
                      <a:extLst>
                        <a:ext uri="{FF2B5EF4-FFF2-40B4-BE49-F238E27FC236}">
                          <a16:creationId xmlns:a16="http://schemas.microsoft.com/office/drawing/2014/main" id="{E3353106-4A85-AC0C-4C0D-D9BE7AB6A561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grpSp>
                <p:nvGrpSpPr>
                  <p:cNvPr id="221" name="Google Shape;619;p7">
                    <a:extLst>
                      <a:ext uri="{FF2B5EF4-FFF2-40B4-BE49-F238E27FC236}">
                        <a16:creationId xmlns:a16="http://schemas.microsoft.com/office/drawing/2014/main" id="{51FCD543-93FB-FC87-5605-35B2E4D2DCEC}"/>
                      </a:ext>
                    </a:extLst>
                  </p:cNvPr>
                  <p:cNvGrpSpPr/>
                  <p:nvPr/>
                </p:nvGrpSpPr>
                <p:grpSpPr>
                  <a:xfrm rot="-9413952">
                    <a:off x="-1364156" y="51738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23" name="Google Shape;620;p7">
                      <a:extLst>
                        <a:ext uri="{FF2B5EF4-FFF2-40B4-BE49-F238E27FC236}">
                          <a16:creationId xmlns:a16="http://schemas.microsoft.com/office/drawing/2014/main" id="{C9C0B2A1-D7B4-A74F-C60B-CC32983DE6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24" name="Google Shape;621;p7">
                      <a:extLst>
                        <a:ext uri="{FF2B5EF4-FFF2-40B4-BE49-F238E27FC236}">
                          <a16:creationId xmlns:a16="http://schemas.microsoft.com/office/drawing/2014/main" id="{835EC53E-A7C9-919E-C5E1-28FB2C879AB9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25" name="Google Shape;622;p7">
                      <a:extLst>
                        <a:ext uri="{FF2B5EF4-FFF2-40B4-BE49-F238E27FC236}">
                          <a16:creationId xmlns:a16="http://schemas.microsoft.com/office/drawing/2014/main" id="{089DB4E9-8E70-D92F-4F62-E2406205DB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26" name="Google Shape;623;p7">
                      <a:extLst>
                        <a:ext uri="{FF2B5EF4-FFF2-40B4-BE49-F238E27FC236}">
                          <a16:creationId xmlns:a16="http://schemas.microsoft.com/office/drawing/2014/main" id="{C6F71766-C1EA-1C80-56F7-431DD9575A13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pic>
                <p:nvPicPr>
                  <p:cNvPr id="222" name="Google Shape;624;p7">
                    <a:extLst>
                      <a:ext uri="{FF2B5EF4-FFF2-40B4-BE49-F238E27FC236}">
                        <a16:creationId xmlns:a16="http://schemas.microsoft.com/office/drawing/2014/main" id="{E78BD966-584B-8870-A265-A76FEB544E9F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/>
                  <a:stretch/>
                </p:blipFill>
                <p:spPr>
                  <a:xfrm>
                    <a:off x="-1298550" y="5185531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grpSp>
              <p:nvGrpSpPr>
                <p:cNvPr id="203" name="Google Shape;625;p7">
                  <a:extLst>
                    <a:ext uri="{FF2B5EF4-FFF2-40B4-BE49-F238E27FC236}">
                      <a16:creationId xmlns:a16="http://schemas.microsoft.com/office/drawing/2014/main" id="{7B3BAA7D-7D82-B950-CAC7-6190434B85D5}"/>
                    </a:ext>
                  </a:extLst>
                </p:cNvPr>
                <p:cNvGrpSpPr/>
                <p:nvPr/>
              </p:nvGrpSpPr>
              <p:grpSpPr>
                <a:xfrm>
                  <a:off x="-703103" y="4912089"/>
                  <a:ext cx="400725" cy="236476"/>
                  <a:chOff x="-1382464" y="5160475"/>
                  <a:chExt cx="400725" cy="236476"/>
                </a:xfrm>
              </p:grpSpPr>
              <p:grpSp>
                <p:nvGrpSpPr>
                  <p:cNvPr id="209" name="Google Shape;626;p7">
                    <a:extLst>
                      <a:ext uri="{FF2B5EF4-FFF2-40B4-BE49-F238E27FC236}">
                        <a16:creationId xmlns:a16="http://schemas.microsoft.com/office/drawing/2014/main" id="{7E06CE0B-C3F5-2283-4024-3F906D632642}"/>
                      </a:ext>
                    </a:extLst>
                  </p:cNvPr>
                  <p:cNvGrpSpPr/>
                  <p:nvPr/>
                </p:nvGrpSpPr>
                <p:grpSpPr>
                  <a:xfrm rot="9452659">
                    <a:off x="-1364647" y="52725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16" name="Google Shape;627;p7">
                      <a:extLst>
                        <a:ext uri="{FF2B5EF4-FFF2-40B4-BE49-F238E27FC236}">
                          <a16:creationId xmlns:a16="http://schemas.microsoft.com/office/drawing/2014/main" id="{692DA8F8-B24C-5F3E-0B32-4852C5DFE3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17" name="Google Shape;628;p7">
                      <a:extLst>
                        <a:ext uri="{FF2B5EF4-FFF2-40B4-BE49-F238E27FC236}">
                          <a16:creationId xmlns:a16="http://schemas.microsoft.com/office/drawing/2014/main" id="{FBEA96C5-3958-3C69-BF95-C8DFB722EE21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18" name="Google Shape;629;p7">
                      <a:extLst>
                        <a:ext uri="{FF2B5EF4-FFF2-40B4-BE49-F238E27FC236}">
                          <a16:creationId xmlns:a16="http://schemas.microsoft.com/office/drawing/2014/main" id="{9708E6F5-54E4-5632-320F-0197E40F10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19" name="Google Shape;630;p7">
                      <a:extLst>
                        <a:ext uri="{FF2B5EF4-FFF2-40B4-BE49-F238E27FC236}">
                          <a16:creationId xmlns:a16="http://schemas.microsoft.com/office/drawing/2014/main" id="{C065D377-BADB-9EC1-2FF8-B993AFC8B9FD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grpSp>
                <p:nvGrpSpPr>
                  <p:cNvPr id="210" name="Google Shape;631;p7">
                    <a:extLst>
                      <a:ext uri="{FF2B5EF4-FFF2-40B4-BE49-F238E27FC236}">
                        <a16:creationId xmlns:a16="http://schemas.microsoft.com/office/drawing/2014/main" id="{AA7C5886-16C7-E88A-7654-365B0E81BC43}"/>
                      </a:ext>
                    </a:extLst>
                  </p:cNvPr>
                  <p:cNvGrpSpPr/>
                  <p:nvPr/>
                </p:nvGrpSpPr>
                <p:grpSpPr>
                  <a:xfrm rot="-9413952">
                    <a:off x="-1364156" y="5173822"/>
                    <a:ext cx="90787" cy="111310"/>
                    <a:chOff x="6353092" y="2028658"/>
                    <a:chExt cx="2307348" cy="2828923"/>
                  </a:xfrm>
                </p:grpSpPr>
                <p:sp>
                  <p:nvSpPr>
                    <p:cNvPr id="212" name="Google Shape;632;p7">
                      <a:extLst>
                        <a:ext uri="{FF2B5EF4-FFF2-40B4-BE49-F238E27FC236}">
                          <a16:creationId xmlns:a16="http://schemas.microsoft.com/office/drawing/2014/main" id="{6912BBAC-CFD0-0A5F-5336-F526ADED44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353092" y="2647784"/>
                      <a:ext cx="1256306" cy="1550505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13" name="Google Shape;633;p7">
                      <a:extLst>
                        <a:ext uri="{FF2B5EF4-FFF2-40B4-BE49-F238E27FC236}">
                          <a16:creationId xmlns:a16="http://schemas.microsoft.com/office/drawing/2014/main" id="{DFBD8153-6EFD-8636-6E1A-35954FE92FF1}"/>
                        </a:ext>
                      </a:extLst>
                    </p:cNvPr>
                    <p:cNvSpPr/>
                    <p:nvPr/>
                  </p:nvSpPr>
                  <p:spPr>
                    <a:xfrm rot="2667670">
                      <a:off x="7570025" y="4289119"/>
                      <a:ext cx="839899" cy="320143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14" name="Google Shape;634;p7">
                      <a:extLst>
                        <a:ext uri="{FF2B5EF4-FFF2-40B4-BE49-F238E27FC236}">
                          <a16:creationId xmlns:a16="http://schemas.microsoft.com/office/drawing/2014/main" id="{95319B6E-1BB4-DD48-3DE2-3D4FD664E5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20541" y="3323645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  <p:sp>
                  <p:nvSpPr>
                    <p:cNvPr id="215" name="Google Shape;635;p7">
                      <a:extLst>
                        <a:ext uri="{FF2B5EF4-FFF2-40B4-BE49-F238E27FC236}">
                          <a16:creationId xmlns:a16="http://schemas.microsoft.com/office/drawing/2014/main" id="{6254CFCB-8901-6C92-904D-7A7D1A119399}"/>
                        </a:ext>
                      </a:extLst>
                    </p:cNvPr>
                    <p:cNvSpPr/>
                    <p:nvPr/>
                  </p:nvSpPr>
                  <p:spPr>
                    <a:xfrm rot="-2718840">
                      <a:off x="7570026" y="2286842"/>
                      <a:ext cx="839899" cy="272174"/>
                    </a:xfrm>
                    <a:prstGeom prst="flowChartTerminator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strike="noStrike" cap="none">
                        <a:solidFill>
                          <a:srgbClr val="FFFFFF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endParaRPr>
                    </a:p>
                  </p:txBody>
                </p:sp>
              </p:grpSp>
              <p:pic>
                <p:nvPicPr>
                  <p:cNvPr id="211" name="Google Shape;636;p7">
                    <a:extLst>
                      <a:ext uri="{FF2B5EF4-FFF2-40B4-BE49-F238E27FC236}">
                        <a16:creationId xmlns:a16="http://schemas.microsoft.com/office/drawing/2014/main" id="{46473531-AE52-DAB8-C40F-87F4E6D1899E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2">
                    <a:alphaModFix/>
                  </a:blip>
                  <a:srcRect/>
                  <a:stretch/>
                </p:blipFill>
                <p:spPr>
                  <a:xfrm>
                    <a:off x="-1298550" y="5185531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sp>
              <p:nvSpPr>
                <p:cNvPr id="204" name="Google Shape;637;p7">
                  <a:extLst>
                    <a:ext uri="{FF2B5EF4-FFF2-40B4-BE49-F238E27FC236}">
                      <a16:creationId xmlns:a16="http://schemas.microsoft.com/office/drawing/2014/main" id="{85BF4310-F58F-CEF3-0AD3-A9A6A4B70997}"/>
                    </a:ext>
                  </a:extLst>
                </p:cNvPr>
                <p:cNvSpPr/>
                <p:nvPr/>
              </p:nvSpPr>
              <p:spPr>
                <a:xfrm>
                  <a:off x="-2359757" y="5355896"/>
                  <a:ext cx="1459003" cy="3801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74156" h="297930" extrusionOk="0">
                      <a:moveTo>
                        <a:pt x="213386" y="11974"/>
                      </a:moveTo>
                      <a:lnTo>
                        <a:pt x="1374156" y="0"/>
                      </a:lnTo>
                      <a:cubicBezTo>
                        <a:pt x="963993" y="94074"/>
                        <a:pt x="410163" y="203856"/>
                        <a:pt x="0" y="297930"/>
                      </a:cubicBezTo>
                    </a:path>
                  </a:pathLst>
                </a:cu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  <p:cxnSp>
              <p:nvCxnSpPr>
                <p:cNvPr id="205" name="Google Shape;638;p7">
                  <a:extLst>
                    <a:ext uri="{FF2B5EF4-FFF2-40B4-BE49-F238E27FC236}">
                      <a16:creationId xmlns:a16="http://schemas.microsoft.com/office/drawing/2014/main" id="{7544FAA4-EE92-0908-EE39-21BE64247F7B}"/>
                    </a:ext>
                  </a:extLst>
                </p:cNvPr>
                <p:cNvCxnSpPr/>
                <p:nvPr/>
              </p:nvCxnSpPr>
              <p:spPr>
                <a:xfrm rot="10800000" flipH="1">
                  <a:off x="-1122231" y="5397234"/>
                  <a:ext cx="417158" cy="132021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8F49B8"/>
                  </a:solidFill>
                  <a:prstDash val="dot"/>
                  <a:round/>
                  <a:headEnd type="none" w="sm" len="sm"/>
                  <a:tailEnd type="stealth" w="med" len="med"/>
                </a:ln>
              </p:spPr>
            </p:cxnSp>
            <p:pic>
              <p:nvPicPr>
                <p:cNvPr id="206" name="Google Shape;639;p7">
                  <a:extLst>
                    <a:ext uri="{FF2B5EF4-FFF2-40B4-BE49-F238E27FC236}">
                      <a16:creationId xmlns:a16="http://schemas.microsoft.com/office/drawing/2014/main" id="{06E7E671-F030-7E68-FFB8-10348E02E772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 rot="-909471">
                  <a:off x="-1977515" y="5630185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cxnSp>
              <p:nvCxnSpPr>
                <p:cNvPr id="207" name="Google Shape;640;p7">
                  <a:extLst>
                    <a:ext uri="{FF2B5EF4-FFF2-40B4-BE49-F238E27FC236}">
                      <a16:creationId xmlns:a16="http://schemas.microsoft.com/office/drawing/2014/main" id="{0CFE20B4-0596-D8F2-5579-5278FF83111E}"/>
                    </a:ext>
                  </a:extLst>
                </p:cNvPr>
                <p:cNvCxnSpPr>
                  <a:endCxn id="186" idx="1"/>
                </p:cNvCxnSpPr>
                <p:nvPr/>
              </p:nvCxnSpPr>
              <p:spPr>
                <a:xfrm rot="10800000" flipH="1">
                  <a:off x="-2301073" y="5442159"/>
                  <a:ext cx="2017500" cy="53040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pic>
              <p:nvPicPr>
                <p:cNvPr id="208" name="Google Shape;641;p7">
                  <a:extLst>
                    <a:ext uri="{FF2B5EF4-FFF2-40B4-BE49-F238E27FC236}">
                      <a16:creationId xmlns:a16="http://schemas.microsoft.com/office/drawing/2014/main" id="{50F7A10D-12C7-0AC7-EE52-7E3F5C999A7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 rot="-909471">
                  <a:off x="-2323009" y="5730286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sp>
            <p:nvSpPr>
              <p:cNvPr id="189" name="Google Shape;642;p7">
                <a:extLst>
                  <a:ext uri="{FF2B5EF4-FFF2-40B4-BE49-F238E27FC236}">
                    <a16:creationId xmlns:a16="http://schemas.microsoft.com/office/drawing/2014/main" id="{7F66D15D-14A1-C4E6-B501-2391A58502CE}"/>
                  </a:ext>
                </a:extLst>
              </p:cNvPr>
              <p:cNvSpPr/>
              <p:nvPr/>
            </p:nvSpPr>
            <p:spPr>
              <a:xfrm>
                <a:off x="2047885" y="468302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90" name="Google Shape;643;p7">
                <a:extLst>
                  <a:ext uri="{FF2B5EF4-FFF2-40B4-BE49-F238E27FC236}">
                    <a16:creationId xmlns:a16="http://schemas.microsoft.com/office/drawing/2014/main" id="{5F59C534-52CE-6E39-477A-C4F1716A6C34}"/>
                  </a:ext>
                </a:extLst>
              </p:cNvPr>
              <p:cNvSpPr/>
              <p:nvPr/>
            </p:nvSpPr>
            <p:spPr>
              <a:xfrm>
                <a:off x="1597509" y="468302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91" name="Google Shape;644;p7">
                <a:extLst>
                  <a:ext uri="{FF2B5EF4-FFF2-40B4-BE49-F238E27FC236}">
                    <a16:creationId xmlns:a16="http://schemas.microsoft.com/office/drawing/2014/main" id="{AAAE08B8-6E5A-B8AD-8140-84DC6B8862E1}"/>
                  </a:ext>
                </a:extLst>
              </p:cNvPr>
              <p:cNvSpPr/>
              <p:nvPr/>
            </p:nvSpPr>
            <p:spPr>
              <a:xfrm>
                <a:off x="1106190" y="468302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92" name="Google Shape;645;p7">
                <a:extLst>
                  <a:ext uri="{FF2B5EF4-FFF2-40B4-BE49-F238E27FC236}">
                    <a16:creationId xmlns:a16="http://schemas.microsoft.com/office/drawing/2014/main" id="{074FF129-CB70-A902-7257-846BB308D35F}"/>
                  </a:ext>
                </a:extLst>
              </p:cNvPr>
              <p:cNvSpPr/>
              <p:nvPr/>
            </p:nvSpPr>
            <p:spPr>
              <a:xfrm>
                <a:off x="642166" y="468302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93" name="Google Shape;646;p7">
                <a:extLst>
                  <a:ext uri="{FF2B5EF4-FFF2-40B4-BE49-F238E27FC236}">
                    <a16:creationId xmlns:a16="http://schemas.microsoft.com/office/drawing/2014/main" id="{ADF1E1A5-605A-0F1A-F5D4-29C1B282B43F}"/>
                  </a:ext>
                </a:extLst>
              </p:cNvPr>
              <p:cNvSpPr/>
              <p:nvPr/>
            </p:nvSpPr>
            <p:spPr>
              <a:xfrm rot="-854870">
                <a:off x="700869" y="5363903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94" name="Google Shape;647;p7">
                <a:extLst>
                  <a:ext uri="{FF2B5EF4-FFF2-40B4-BE49-F238E27FC236}">
                    <a16:creationId xmlns:a16="http://schemas.microsoft.com/office/drawing/2014/main" id="{ADBEAA09-C054-392A-4B12-C0DDEF537B1B}"/>
                  </a:ext>
                </a:extLst>
              </p:cNvPr>
              <p:cNvSpPr/>
              <p:nvPr/>
            </p:nvSpPr>
            <p:spPr>
              <a:xfrm rot="-854870">
                <a:off x="359675" y="5463987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95" name="Google Shape;648;p7">
                <a:extLst>
                  <a:ext uri="{FF2B5EF4-FFF2-40B4-BE49-F238E27FC236}">
                    <a16:creationId xmlns:a16="http://schemas.microsoft.com/office/drawing/2014/main" id="{44F0EA54-DD93-8952-A35A-16A5CD9467C0}"/>
                  </a:ext>
                </a:extLst>
              </p:cNvPr>
              <p:cNvSpPr/>
              <p:nvPr/>
            </p:nvSpPr>
            <p:spPr>
              <a:xfrm rot="-614693">
                <a:off x="1192250" y="5226932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5" name="Google Shape;649;p7">
              <a:extLst>
                <a:ext uri="{FF2B5EF4-FFF2-40B4-BE49-F238E27FC236}">
                  <a16:creationId xmlns:a16="http://schemas.microsoft.com/office/drawing/2014/main" id="{E3E77898-449B-2A56-AD99-BE9D4C187ADD}"/>
                </a:ext>
              </a:extLst>
            </p:cNvPr>
            <p:cNvGrpSpPr/>
            <p:nvPr/>
          </p:nvGrpSpPr>
          <p:grpSpPr>
            <a:xfrm>
              <a:off x="2828837" y="4023701"/>
              <a:ext cx="1961657" cy="1248759"/>
              <a:chOff x="2533697" y="4316605"/>
              <a:chExt cx="2157823" cy="1373635"/>
            </a:xfrm>
          </p:grpSpPr>
          <p:sp>
            <p:nvSpPr>
              <p:cNvPr id="173" name="Google Shape;650;p7">
                <a:extLst>
                  <a:ext uri="{FF2B5EF4-FFF2-40B4-BE49-F238E27FC236}">
                    <a16:creationId xmlns:a16="http://schemas.microsoft.com/office/drawing/2014/main" id="{139D6D3F-D557-1F63-1BFD-830647F3183B}"/>
                  </a:ext>
                </a:extLst>
              </p:cNvPr>
              <p:cNvSpPr/>
              <p:nvPr/>
            </p:nvSpPr>
            <p:spPr>
              <a:xfrm>
                <a:off x="2533697" y="5076262"/>
                <a:ext cx="2088107" cy="613978"/>
              </a:xfrm>
              <a:custGeom>
                <a:avLst/>
                <a:gdLst/>
                <a:ahLst/>
                <a:cxnLst/>
                <a:rect l="l" t="t" r="r" b="b"/>
                <a:pathLst>
                  <a:path w="2088107" h="632347" extrusionOk="0">
                    <a:moveTo>
                      <a:pt x="86436" y="632347"/>
                    </a:moveTo>
                    <a:lnTo>
                      <a:pt x="2088107" y="77338"/>
                    </a:lnTo>
                    <a:lnTo>
                      <a:pt x="2088107" y="0"/>
                    </a:lnTo>
                    <a:lnTo>
                      <a:pt x="1442113" y="0"/>
                    </a:lnTo>
                    <a:lnTo>
                      <a:pt x="0" y="377588"/>
                    </a:lnTo>
                    <a:lnTo>
                      <a:pt x="86436" y="63234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74" name="Google Shape;651;p7">
                <a:extLst>
                  <a:ext uri="{FF2B5EF4-FFF2-40B4-BE49-F238E27FC236}">
                    <a16:creationId xmlns:a16="http://schemas.microsoft.com/office/drawing/2014/main" id="{9DC7C7FF-5A9B-CA76-2CB3-FC389D6784C6}"/>
                  </a:ext>
                </a:extLst>
              </p:cNvPr>
              <p:cNvSpPr/>
              <p:nvPr/>
            </p:nvSpPr>
            <p:spPr>
              <a:xfrm>
                <a:off x="2758794" y="4612980"/>
                <a:ext cx="1858445" cy="472743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75" name="Google Shape;652;p7">
                <a:extLst>
                  <a:ext uri="{FF2B5EF4-FFF2-40B4-BE49-F238E27FC236}">
                    <a16:creationId xmlns:a16="http://schemas.microsoft.com/office/drawing/2014/main" id="{62E55BD0-6DFE-A626-A752-CAB0F3B29BA2}"/>
                  </a:ext>
                </a:extLst>
              </p:cNvPr>
              <p:cNvSpPr/>
              <p:nvPr/>
            </p:nvSpPr>
            <p:spPr>
              <a:xfrm>
                <a:off x="2665295" y="4316605"/>
                <a:ext cx="2026225" cy="3150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 b="1" i="0" u="none" strike="noStrike" cap="none" dirty="0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rPr>
                  <a:t>Merge (high speed)</a:t>
                </a:r>
                <a:endParaRPr sz="1200" b="1" i="0" u="none" strike="noStrike" cap="none" dirty="0">
                  <a:solidFill>
                    <a:srgbClr val="203663"/>
                  </a:solidFill>
                  <a:latin typeface="Heebo" pitchFamily="2" charset="-79"/>
                  <a:cs typeface="Heebo" pitchFamily="2" charset="-79"/>
                  <a:sym typeface="Arial"/>
                </a:endParaRPr>
              </a:p>
            </p:txBody>
          </p:sp>
          <p:cxnSp>
            <p:nvCxnSpPr>
              <p:cNvPr id="176" name="Google Shape;653;p7">
                <a:extLst>
                  <a:ext uri="{FF2B5EF4-FFF2-40B4-BE49-F238E27FC236}">
                    <a16:creationId xmlns:a16="http://schemas.microsoft.com/office/drawing/2014/main" id="{68442452-E1FC-EB5A-AB10-65D9262FA8AE}"/>
                  </a:ext>
                </a:extLst>
              </p:cNvPr>
              <p:cNvCxnSpPr/>
              <p:nvPr/>
            </p:nvCxnSpPr>
            <p:spPr>
              <a:xfrm>
                <a:off x="2769024" y="4618941"/>
                <a:ext cx="1845660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77" name="Google Shape;654;p7">
                <a:extLst>
                  <a:ext uri="{FF2B5EF4-FFF2-40B4-BE49-F238E27FC236}">
                    <a16:creationId xmlns:a16="http://schemas.microsoft.com/office/drawing/2014/main" id="{AB67E8C8-524E-04C5-CB15-577E9A2D9544}"/>
                  </a:ext>
                </a:extLst>
              </p:cNvPr>
              <p:cNvCxnSpPr/>
              <p:nvPr/>
            </p:nvCxnSpPr>
            <p:spPr>
              <a:xfrm rot="10800000" flipH="1">
                <a:off x="2770148" y="4866451"/>
                <a:ext cx="1845660" cy="52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lt1"/>
                </a:solidFill>
                <a:prstDash val="dash"/>
                <a:miter lim="800000"/>
                <a:headEnd type="none" w="sm" len="sm"/>
                <a:tailEnd type="none" w="sm" len="sm"/>
              </a:ln>
            </p:spPr>
          </p:cxnSp>
          <p:grpSp>
            <p:nvGrpSpPr>
              <p:cNvPr id="178" name="Google Shape;655;p7">
                <a:extLst>
                  <a:ext uri="{FF2B5EF4-FFF2-40B4-BE49-F238E27FC236}">
                    <a16:creationId xmlns:a16="http://schemas.microsoft.com/office/drawing/2014/main" id="{8A62CD42-6171-7F4A-4BF2-85553AEAAD32}"/>
                  </a:ext>
                </a:extLst>
              </p:cNvPr>
              <p:cNvGrpSpPr/>
              <p:nvPr/>
            </p:nvGrpSpPr>
            <p:grpSpPr>
              <a:xfrm rot="-777300">
                <a:off x="2685424" y="5349125"/>
                <a:ext cx="631991" cy="236989"/>
                <a:chOff x="251694" y="1684101"/>
                <a:chExt cx="631991" cy="236989"/>
              </a:xfrm>
            </p:grpSpPr>
            <p:sp>
              <p:nvSpPr>
                <p:cNvPr id="184" name="Google Shape;656;p7">
                  <a:extLst>
                    <a:ext uri="{FF2B5EF4-FFF2-40B4-BE49-F238E27FC236}">
                      <a16:creationId xmlns:a16="http://schemas.microsoft.com/office/drawing/2014/main" id="{737DB2F0-317A-5241-1DF9-FD1719B03E4C}"/>
                    </a:ext>
                  </a:extLst>
                </p:cNvPr>
                <p:cNvSpPr txBox="1"/>
                <p:nvPr/>
              </p:nvSpPr>
              <p:spPr>
                <a:xfrm>
                  <a:off x="251694" y="1684101"/>
                  <a:ext cx="369663" cy="23698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F49B8"/>
                    </a:buClr>
                    <a:buSzPts val="800"/>
                    <a:buFont typeface="Raleway Light"/>
                    <a:buNone/>
                  </a:pPr>
                  <a:r>
                    <a:rPr lang="en-US" sz="80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rPr>
                    <a:t>AV</a:t>
                  </a:r>
                  <a:endParaRPr sz="1050" b="1" i="0" u="none" strike="noStrike" cap="none">
                    <a:solidFill>
                      <a:srgbClr val="8F49B8"/>
                    </a:solidFill>
                    <a:latin typeface="Heebo" pitchFamily="2" charset="-79"/>
                    <a:ea typeface="Raleway Light"/>
                    <a:cs typeface="Heebo" pitchFamily="2" charset="-79"/>
                    <a:sym typeface="Raleway Light"/>
                  </a:endParaRPr>
                </a:p>
              </p:txBody>
            </p:sp>
            <p:pic>
              <p:nvPicPr>
                <p:cNvPr id="185" name="Google Shape;657;p7">
                  <a:extLst>
                    <a:ext uri="{FF2B5EF4-FFF2-40B4-BE49-F238E27FC236}">
                      <a16:creationId xmlns:a16="http://schemas.microsoft.com/office/drawing/2014/main" id="{FB8EC8F2-27E9-7A16-90B1-949B10650F1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/>
                <a:stretch/>
              </p:blipFill>
              <p:spPr>
                <a:xfrm>
                  <a:off x="566874" y="1694736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sp>
            <p:nvSpPr>
              <p:cNvPr id="179" name="Google Shape;658;p7">
                <a:extLst>
                  <a:ext uri="{FF2B5EF4-FFF2-40B4-BE49-F238E27FC236}">
                    <a16:creationId xmlns:a16="http://schemas.microsoft.com/office/drawing/2014/main" id="{8410EF22-5F07-ACA1-EC0B-5085959A4CA0}"/>
                  </a:ext>
                </a:extLst>
              </p:cNvPr>
              <p:cNvSpPr/>
              <p:nvPr/>
            </p:nvSpPr>
            <p:spPr>
              <a:xfrm>
                <a:off x="2545694" y="5070207"/>
                <a:ext cx="1459003" cy="380122"/>
              </a:xfrm>
              <a:custGeom>
                <a:avLst/>
                <a:gdLst/>
                <a:ahLst/>
                <a:cxnLst/>
                <a:rect l="l" t="t" r="r" b="b"/>
                <a:pathLst>
                  <a:path w="1374156" h="297930" extrusionOk="0">
                    <a:moveTo>
                      <a:pt x="213386" y="7854"/>
                    </a:moveTo>
                    <a:lnTo>
                      <a:pt x="1374156" y="0"/>
                    </a:lnTo>
                    <a:cubicBezTo>
                      <a:pt x="963993" y="94074"/>
                      <a:pt x="410163" y="203856"/>
                      <a:pt x="0" y="297930"/>
                    </a:cubicBezTo>
                  </a:path>
                </a:pathLst>
              </a:cu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cxnSp>
            <p:nvCxnSpPr>
              <p:cNvPr id="180" name="Google Shape;659;p7">
                <a:extLst>
                  <a:ext uri="{FF2B5EF4-FFF2-40B4-BE49-F238E27FC236}">
                    <a16:creationId xmlns:a16="http://schemas.microsoft.com/office/drawing/2014/main" id="{EB3DB45B-86A6-60C5-22EB-395BD126FB2E}"/>
                  </a:ext>
                </a:extLst>
              </p:cNvPr>
              <p:cNvCxnSpPr/>
              <p:nvPr/>
            </p:nvCxnSpPr>
            <p:spPr>
              <a:xfrm rot="10800000" flipH="1">
                <a:off x="3783220" y="5111545"/>
                <a:ext cx="417158" cy="132021"/>
              </a:xfrm>
              <a:prstGeom prst="straightConnector1">
                <a:avLst/>
              </a:prstGeom>
              <a:noFill/>
              <a:ln w="15875" cap="sq" cmpd="sng">
                <a:solidFill>
                  <a:srgbClr val="8F49B8"/>
                </a:solidFill>
                <a:prstDash val="dot"/>
                <a:round/>
                <a:headEnd type="none" w="sm" len="sm"/>
                <a:tailEnd type="stealth" w="med" len="med"/>
              </a:ln>
            </p:spPr>
          </p:cxnSp>
          <p:cxnSp>
            <p:nvCxnSpPr>
              <p:cNvPr id="181" name="Google Shape;660;p7">
                <a:extLst>
                  <a:ext uri="{FF2B5EF4-FFF2-40B4-BE49-F238E27FC236}">
                    <a16:creationId xmlns:a16="http://schemas.microsoft.com/office/drawing/2014/main" id="{67A0C929-6D42-B717-D889-F52EA71827EA}"/>
                  </a:ext>
                </a:extLst>
              </p:cNvPr>
              <p:cNvCxnSpPr>
                <a:endCxn id="173" idx="1"/>
              </p:cNvCxnSpPr>
              <p:nvPr/>
            </p:nvCxnSpPr>
            <p:spPr>
              <a:xfrm rot="10800000" flipH="1">
                <a:off x="2604378" y="5151369"/>
                <a:ext cx="2017500" cy="53550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82" name="Google Shape;661;p7">
                <a:extLst>
                  <a:ext uri="{FF2B5EF4-FFF2-40B4-BE49-F238E27FC236}">
                    <a16:creationId xmlns:a16="http://schemas.microsoft.com/office/drawing/2014/main" id="{0997EC05-52E5-113C-9E49-92C78BD6F995}"/>
                  </a:ext>
                </a:extLst>
              </p:cNvPr>
              <p:cNvCxnSpPr/>
              <p:nvPr/>
            </p:nvCxnSpPr>
            <p:spPr>
              <a:xfrm rot="10800000" flipH="1">
                <a:off x="3361794" y="5241365"/>
                <a:ext cx="423322" cy="119600"/>
              </a:xfrm>
              <a:prstGeom prst="straightConnector1">
                <a:avLst/>
              </a:prstGeom>
              <a:noFill/>
              <a:ln w="15875" cap="sq" cmpd="sng">
                <a:solidFill>
                  <a:srgbClr val="8F49B8"/>
                </a:solidFill>
                <a:prstDash val="dot"/>
                <a:round/>
                <a:headEnd type="none" w="sm" len="sm"/>
                <a:tailEnd type="stealth" w="med" len="med"/>
              </a:ln>
            </p:spPr>
          </p:cxnSp>
          <p:sp>
            <p:nvSpPr>
              <p:cNvPr id="183" name="Google Shape;662;p7">
                <a:extLst>
                  <a:ext uri="{FF2B5EF4-FFF2-40B4-BE49-F238E27FC236}">
                    <a16:creationId xmlns:a16="http://schemas.microsoft.com/office/drawing/2014/main" id="{6CEB4610-F752-56DF-DFF1-ABD30E3159AC}"/>
                  </a:ext>
                </a:extLst>
              </p:cNvPr>
              <p:cNvSpPr/>
              <p:nvPr/>
            </p:nvSpPr>
            <p:spPr>
              <a:xfrm rot="-614693">
                <a:off x="2989517" y="5353057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6" name="Google Shape;663;p7">
              <a:extLst>
                <a:ext uri="{FF2B5EF4-FFF2-40B4-BE49-F238E27FC236}">
                  <a16:creationId xmlns:a16="http://schemas.microsoft.com/office/drawing/2014/main" id="{547D2EC1-8E8E-545E-F0DF-4F6F3458DE74}"/>
                </a:ext>
              </a:extLst>
            </p:cNvPr>
            <p:cNvGrpSpPr/>
            <p:nvPr/>
          </p:nvGrpSpPr>
          <p:grpSpPr>
            <a:xfrm>
              <a:off x="4865044" y="4039952"/>
              <a:ext cx="1926257" cy="1447254"/>
              <a:chOff x="4777605" y="4323233"/>
              <a:chExt cx="2118883" cy="1591978"/>
            </a:xfrm>
          </p:grpSpPr>
          <p:sp>
            <p:nvSpPr>
              <p:cNvPr id="141" name="Google Shape;664;p7">
                <a:extLst>
                  <a:ext uri="{FF2B5EF4-FFF2-40B4-BE49-F238E27FC236}">
                    <a16:creationId xmlns:a16="http://schemas.microsoft.com/office/drawing/2014/main" id="{0EC8C84E-5299-EEEB-1C4A-A9183B6B634E}"/>
                  </a:ext>
                </a:extLst>
              </p:cNvPr>
              <p:cNvSpPr/>
              <p:nvPr/>
            </p:nvSpPr>
            <p:spPr>
              <a:xfrm>
                <a:off x="4777605" y="5076262"/>
                <a:ext cx="2118883" cy="838949"/>
              </a:xfrm>
              <a:custGeom>
                <a:avLst/>
                <a:gdLst/>
                <a:ahLst/>
                <a:cxnLst/>
                <a:rect l="l" t="t" r="r" b="b"/>
                <a:pathLst>
                  <a:path w="2088107" h="864049" extrusionOk="0">
                    <a:moveTo>
                      <a:pt x="166265" y="864049"/>
                    </a:moveTo>
                    <a:lnTo>
                      <a:pt x="2080850" y="338937"/>
                    </a:lnTo>
                    <a:lnTo>
                      <a:pt x="2088107" y="0"/>
                    </a:lnTo>
                    <a:lnTo>
                      <a:pt x="1442113" y="0"/>
                    </a:lnTo>
                    <a:lnTo>
                      <a:pt x="0" y="377588"/>
                    </a:lnTo>
                    <a:lnTo>
                      <a:pt x="166265" y="864049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42" name="Google Shape;665;p7">
                <a:extLst>
                  <a:ext uri="{FF2B5EF4-FFF2-40B4-BE49-F238E27FC236}">
                    <a16:creationId xmlns:a16="http://schemas.microsoft.com/office/drawing/2014/main" id="{390B2B01-BAF1-4DDA-5568-3DF2DBDC36EB}"/>
                  </a:ext>
                </a:extLst>
              </p:cNvPr>
              <p:cNvSpPr/>
              <p:nvPr/>
            </p:nvSpPr>
            <p:spPr>
              <a:xfrm>
                <a:off x="5012932" y="4612980"/>
                <a:ext cx="1883556" cy="472743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43" name="Google Shape;666;p7">
                <a:extLst>
                  <a:ext uri="{FF2B5EF4-FFF2-40B4-BE49-F238E27FC236}">
                    <a16:creationId xmlns:a16="http://schemas.microsoft.com/office/drawing/2014/main" id="{227B577A-0AF2-97D2-F7AA-4E89725E5369}"/>
                  </a:ext>
                </a:extLst>
              </p:cNvPr>
              <p:cNvSpPr/>
              <p:nvPr/>
            </p:nvSpPr>
            <p:spPr>
              <a:xfrm>
                <a:off x="4906477" y="4323233"/>
                <a:ext cx="1909210" cy="3046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 b="1" i="0" u="none" strike="noStrike" cap="none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rPr>
                  <a:t>On Ramp</a:t>
                </a:r>
                <a:endParaRPr sz="1200" b="1" i="0" u="none" strike="noStrike" cap="none">
                  <a:solidFill>
                    <a:srgbClr val="203663"/>
                  </a:solidFill>
                  <a:latin typeface="Heebo" pitchFamily="2" charset="-79"/>
                  <a:cs typeface="Heebo" pitchFamily="2" charset="-79"/>
                  <a:sym typeface="Arial"/>
                </a:endParaRPr>
              </a:p>
            </p:txBody>
          </p:sp>
          <p:cxnSp>
            <p:nvCxnSpPr>
              <p:cNvPr id="144" name="Google Shape;667;p7">
                <a:extLst>
                  <a:ext uri="{FF2B5EF4-FFF2-40B4-BE49-F238E27FC236}">
                    <a16:creationId xmlns:a16="http://schemas.microsoft.com/office/drawing/2014/main" id="{70970E85-6F2D-340D-5D75-285077B9F005}"/>
                  </a:ext>
                </a:extLst>
              </p:cNvPr>
              <p:cNvCxnSpPr/>
              <p:nvPr/>
            </p:nvCxnSpPr>
            <p:spPr>
              <a:xfrm>
                <a:off x="5012932" y="4618941"/>
                <a:ext cx="1876192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45" name="Google Shape;668;p7">
                <a:extLst>
                  <a:ext uri="{FF2B5EF4-FFF2-40B4-BE49-F238E27FC236}">
                    <a16:creationId xmlns:a16="http://schemas.microsoft.com/office/drawing/2014/main" id="{85BB777B-99CB-4A88-A098-7FCCB7EE6FC2}"/>
                  </a:ext>
                </a:extLst>
              </p:cNvPr>
              <p:cNvCxnSpPr/>
              <p:nvPr/>
            </p:nvCxnSpPr>
            <p:spPr>
              <a:xfrm rot="10800000" flipH="1">
                <a:off x="5014056" y="4859194"/>
                <a:ext cx="1845660" cy="52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lt1"/>
                </a:solidFill>
                <a:prstDash val="dash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146" name="Google Shape;669;p7">
                <a:extLst>
                  <a:ext uri="{FF2B5EF4-FFF2-40B4-BE49-F238E27FC236}">
                    <a16:creationId xmlns:a16="http://schemas.microsoft.com/office/drawing/2014/main" id="{6B79C7F4-9A39-1446-5681-3668076EDBE9}"/>
                  </a:ext>
                </a:extLst>
              </p:cNvPr>
              <p:cNvSpPr/>
              <p:nvPr/>
            </p:nvSpPr>
            <p:spPr>
              <a:xfrm>
                <a:off x="4789602" y="5070207"/>
                <a:ext cx="1459003" cy="380122"/>
              </a:xfrm>
              <a:custGeom>
                <a:avLst/>
                <a:gdLst/>
                <a:ahLst/>
                <a:cxnLst/>
                <a:rect l="l" t="t" r="r" b="b"/>
                <a:pathLst>
                  <a:path w="1374156" h="297930" extrusionOk="0">
                    <a:moveTo>
                      <a:pt x="213386" y="7854"/>
                    </a:moveTo>
                    <a:lnTo>
                      <a:pt x="1374156" y="0"/>
                    </a:lnTo>
                    <a:cubicBezTo>
                      <a:pt x="963993" y="94074"/>
                      <a:pt x="410163" y="203856"/>
                      <a:pt x="0" y="297930"/>
                    </a:cubicBezTo>
                  </a:path>
                </a:pathLst>
              </a:cu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cxnSp>
            <p:nvCxnSpPr>
              <p:cNvPr id="147" name="Google Shape;670;p7">
                <a:extLst>
                  <a:ext uri="{FF2B5EF4-FFF2-40B4-BE49-F238E27FC236}">
                    <a16:creationId xmlns:a16="http://schemas.microsoft.com/office/drawing/2014/main" id="{02B89B4B-5905-B9DD-3C2D-1D81247AD90A}"/>
                  </a:ext>
                </a:extLst>
              </p:cNvPr>
              <p:cNvCxnSpPr>
                <a:endCxn id="141" idx="1"/>
              </p:cNvCxnSpPr>
              <p:nvPr/>
            </p:nvCxnSpPr>
            <p:spPr>
              <a:xfrm rot="10800000" flipH="1">
                <a:off x="4943283" y="5405503"/>
                <a:ext cx="1945800" cy="50340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grpSp>
            <p:nvGrpSpPr>
              <p:cNvPr id="148" name="Google Shape;671;p7">
                <a:extLst>
                  <a:ext uri="{FF2B5EF4-FFF2-40B4-BE49-F238E27FC236}">
                    <a16:creationId xmlns:a16="http://schemas.microsoft.com/office/drawing/2014/main" id="{A71550A5-162F-8A78-6DB8-BE0870D11610}"/>
                  </a:ext>
                </a:extLst>
              </p:cNvPr>
              <p:cNvGrpSpPr/>
              <p:nvPr/>
            </p:nvGrpSpPr>
            <p:grpSpPr>
              <a:xfrm>
                <a:off x="5510118" y="5218923"/>
                <a:ext cx="350009" cy="250392"/>
                <a:chOff x="5184068" y="5291664"/>
                <a:chExt cx="350009" cy="250392"/>
              </a:xfrm>
            </p:grpSpPr>
            <p:pic>
              <p:nvPicPr>
                <p:cNvPr id="171" name="Google Shape;672;p7">
                  <a:extLst>
                    <a:ext uri="{FF2B5EF4-FFF2-40B4-BE49-F238E27FC236}">
                      <a16:creationId xmlns:a16="http://schemas.microsoft.com/office/drawing/2014/main" id="{5BBA0100-B38A-54A6-D802-BFF9742FDC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/>
                <a:stretch/>
              </p:blipFill>
              <p:spPr>
                <a:xfrm rot="-777300">
                  <a:off x="5200667" y="53248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72" name="Google Shape;673;p7">
                  <a:extLst>
                    <a:ext uri="{FF2B5EF4-FFF2-40B4-BE49-F238E27FC236}">
                      <a16:creationId xmlns:a16="http://schemas.microsoft.com/office/drawing/2014/main" id="{2C0180E9-2E8F-A3DC-3723-6F1D4A8CC20C}"/>
                    </a:ext>
                  </a:extLst>
                </p:cNvPr>
                <p:cNvSpPr/>
                <p:nvPr/>
              </p:nvSpPr>
              <p:spPr>
                <a:xfrm rot="-614693">
                  <a:off x="5212749" y="5348789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4156A6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cxnSp>
            <p:nvCxnSpPr>
              <p:cNvPr id="149" name="Google Shape;674;p7">
                <a:extLst>
                  <a:ext uri="{FF2B5EF4-FFF2-40B4-BE49-F238E27FC236}">
                    <a16:creationId xmlns:a16="http://schemas.microsoft.com/office/drawing/2014/main" id="{8169A804-DD2E-AF7D-A93B-F0108211D5A8}"/>
                  </a:ext>
                </a:extLst>
              </p:cNvPr>
              <p:cNvCxnSpPr/>
              <p:nvPr/>
            </p:nvCxnSpPr>
            <p:spPr>
              <a:xfrm rot="10800000" flipH="1">
                <a:off x="4910251" y="5241365"/>
                <a:ext cx="1597636" cy="445505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lt1"/>
                </a:solidFill>
                <a:prstDash val="dash"/>
                <a:miter lim="800000"/>
                <a:headEnd type="none" w="sm" len="sm"/>
                <a:tailEnd type="none" w="sm" len="sm"/>
              </a:ln>
            </p:spPr>
          </p:cxnSp>
          <p:grpSp>
            <p:nvGrpSpPr>
              <p:cNvPr id="150" name="Google Shape;675;p7">
                <a:extLst>
                  <a:ext uri="{FF2B5EF4-FFF2-40B4-BE49-F238E27FC236}">
                    <a16:creationId xmlns:a16="http://schemas.microsoft.com/office/drawing/2014/main" id="{4354F9E6-7F4C-88B1-6301-C673C3AB5CA6}"/>
                  </a:ext>
                </a:extLst>
              </p:cNvPr>
              <p:cNvGrpSpPr/>
              <p:nvPr/>
            </p:nvGrpSpPr>
            <p:grpSpPr>
              <a:xfrm>
                <a:off x="5142381" y="4859621"/>
                <a:ext cx="1037714" cy="236989"/>
                <a:chOff x="2701422" y="3867317"/>
                <a:chExt cx="1037714" cy="236989"/>
              </a:xfrm>
            </p:grpSpPr>
            <p:grpSp>
              <p:nvGrpSpPr>
                <p:cNvPr id="166" name="Google Shape;676;p7">
                  <a:extLst>
                    <a:ext uri="{FF2B5EF4-FFF2-40B4-BE49-F238E27FC236}">
                      <a16:creationId xmlns:a16="http://schemas.microsoft.com/office/drawing/2014/main" id="{D4D252F5-F358-B5BC-F526-D3209BED1735}"/>
                    </a:ext>
                  </a:extLst>
                </p:cNvPr>
                <p:cNvGrpSpPr/>
                <p:nvPr/>
              </p:nvGrpSpPr>
              <p:grpSpPr>
                <a:xfrm>
                  <a:off x="2701422" y="3867317"/>
                  <a:ext cx="656857" cy="236989"/>
                  <a:chOff x="670851" y="1665701"/>
                  <a:chExt cx="656857" cy="236989"/>
                </a:xfrm>
              </p:grpSpPr>
              <p:sp>
                <p:nvSpPr>
                  <p:cNvPr id="169" name="Google Shape;677;p7">
                    <a:extLst>
                      <a:ext uri="{FF2B5EF4-FFF2-40B4-BE49-F238E27FC236}">
                        <a16:creationId xmlns:a16="http://schemas.microsoft.com/office/drawing/2014/main" id="{CA4ECF72-1DC9-9A52-8659-C9C6A84E0EFF}"/>
                      </a:ext>
                    </a:extLst>
                  </p:cNvPr>
                  <p:cNvSpPr txBox="1"/>
                  <p:nvPr/>
                </p:nvSpPr>
                <p:spPr>
                  <a:xfrm>
                    <a:off x="670851" y="1665701"/>
                    <a:ext cx="409738" cy="23698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8F49B8"/>
                      </a:buClr>
                      <a:buSzPts val="800"/>
                      <a:buFont typeface="Raleway Light"/>
                      <a:buNone/>
                    </a:pPr>
                    <a:r>
                      <a:rPr lang="en-US" sz="80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rPr>
                      <a:t>AV</a:t>
                    </a:r>
                    <a:endParaRPr sz="105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endParaRPr>
                  </a:p>
                </p:txBody>
              </p:sp>
              <p:pic>
                <p:nvPicPr>
                  <p:cNvPr id="170" name="Google Shape;678;p7">
                    <a:extLst>
                      <a:ext uri="{FF2B5EF4-FFF2-40B4-BE49-F238E27FC236}">
                        <a16:creationId xmlns:a16="http://schemas.microsoft.com/office/drawing/2014/main" id="{1A1F8762-4F16-A590-DA19-1C22ADBA58A3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/>
                  <a:stretch/>
                </p:blipFill>
                <p:spPr>
                  <a:xfrm>
                    <a:off x="1010897" y="1693912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cxnSp>
              <p:nvCxnSpPr>
                <p:cNvPr id="167" name="Google Shape;679;p7">
                  <a:extLst>
                    <a:ext uri="{FF2B5EF4-FFF2-40B4-BE49-F238E27FC236}">
                      <a16:creationId xmlns:a16="http://schemas.microsoft.com/office/drawing/2014/main" id="{631680DA-CFFB-BD29-6D91-ABDC62DD55AF}"/>
                    </a:ext>
                  </a:extLst>
                </p:cNvPr>
                <p:cNvCxnSpPr/>
                <p:nvPr/>
              </p:nvCxnSpPr>
              <p:spPr>
                <a:xfrm>
                  <a:off x="3426061" y="3976246"/>
                  <a:ext cx="313075" cy="1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8F49B8"/>
                  </a:solidFill>
                  <a:prstDash val="dot"/>
                  <a:round/>
                  <a:headEnd type="none" w="sm" len="sm"/>
                  <a:tailEnd type="stealth" w="med" len="med"/>
                </a:ln>
              </p:spPr>
            </p:cxnSp>
            <p:sp>
              <p:nvSpPr>
                <p:cNvPr id="168" name="Google Shape;680;p7">
                  <a:extLst>
                    <a:ext uri="{FF2B5EF4-FFF2-40B4-BE49-F238E27FC236}">
                      <a16:creationId xmlns:a16="http://schemas.microsoft.com/office/drawing/2014/main" id="{BD288954-CF1A-7892-5FA3-443401563FFA}"/>
                    </a:ext>
                  </a:extLst>
                </p:cNvPr>
                <p:cNvSpPr/>
                <p:nvPr/>
              </p:nvSpPr>
              <p:spPr>
                <a:xfrm>
                  <a:off x="3045796" y="3915044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7030A0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grpSp>
            <p:nvGrpSpPr>
              <p:cNvPr id="151" name="Google Shape;681;p7">
                <a:extLst>
                  <a:ext uri="{FF2B5EF4-FFF2-40B4-BE49-F238E27FC236}">
                    <a16:creationId xmlns:a16="http://schemas.microsoft.com/office/drawing/2014/main" id="{F6C6974B-5A71-9FC4-29E2-5B3FF8500898}"/>
                  </a:ext>
                </a:extLst>
              </p:cNvPr>
              <p:cNvGrpSpPr/>
              <p:nvPr/>
            </p:nvGrpSpPr>
            <p:grpSpPr>
              <a:xfrm>
                <a:off x="5897769" y="5356537"/>
                <a:ext cx="350009" cy="250392"/>
                <a:chOff x="5184068" y="5291664"/>
                <a:chExt cx="350009" cy="250392"/>
              </a:xfrm>
            </p:grpSpPr>
            <p:pic>
              <p:nvPicPr>
                <p:cNvPr id="164" name="Google Shape;682;p7">
                  <a:extLst>
                    <a:ext uri="{FF2B5EF4-FFF2-40B4-BE49-F238E27FC236}">
                      <a16:creationId xmlns:a16="http://schemas.microsoft.com/office/drawing/2014/main" id="{CE1D3F4F-4AEC-D3F8-3B81-93D4513728B5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/>
                <a:stretch/>
              </p:blipFill>
              <p:spPr>
                <a:xfrm rot="-777300">
                  <a:off x="5200667" y="53248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65" name="Google Shape;683;p7">
                  <a:extLst>
                    <a:ext uri="{FF2B5EF4-FFF2-40B4-BE49-F238E27FC236}">
                      <a16:creationId xmlns:a16="http://schemas.microsoft.com/office/drawing/2014/main" id="{43E0F10D-1525-72D1-3913-737199DCBB8B}"/>
                    </a:ext>
                  </a:extLst>
                </p:cNvPr>
                <p:cNvSpPr/>
                <p:nvPr/>
              </p:nvSpPr>
              <p:spPr>
                <a:xfrm rot="-614693">
                  <a:off x="5212749" y="5348789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4156A6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grpSp>
            <p:nvGrpSpPr>
              <p:cNvPr id="152" name="Google Shape;684;p7">
                <a:extLst>
                  <a:ext uri="{FF2B5EF4-FFF2-40B4-BE49-F238E27FC236}">
                    <a16:creationId xmlns:a16="http://schemas.microsoft.com/office/drawing/2014/main" id="{B7EFC223-EC20-0031-2B73-87F7AB51A837}"/>
                  </a:ext>
                </a:extLst>
              </p:cNvPr>
              <p:cNvGrpSpPr/>
              <p:nvPr/>
            </p:nvGrpSpPr>
            <p:grpSpPr>
              <a:xfrm>
                <a:off x="5044221" y="5594685"/>
                <a:ext cx="350009" cy="250392"/>
                <a:chOff x="5184068" y="5291664"/>
                <a:chExt cx="350009" cy="250392"/>
              </a:xfrm>
            </p:grpSpPr>
            <p:pic>
              <p:nvPicPr>
                <p:cNvPr id="162" name="Google Shape;685;p7">
                  <a:extLst>
                    <a:ext uri="{FF2B5EF4-FFF2-40B4-BE49-F238E27FC236}">
                      <a16:creationId xmlns:a16="http://schemas.microsoft.com/office/drawing/2014/main" id="{B55D8436-A892-4CCA-24DA-F680B92FA20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/>
                <a:stretch/>
              </p:blipFill>
              <p:spPr>
                <a:xfrm rot="-777300">
                  <a:off x="5200667" y="53248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63" name="Google Shape;686;p7">
                  <a:extLst>
                    <a:ext uri="{FF2B5EF4-FFF2-40B4-BE49-F238E27FC236}">
                      <a16:creationId xmlns:a16="http://schemas.microsoft.com/office/drawing/2014/main" id="{A37D8EE5-134A-6AFA-5127-B4920B2ABA2F}"/>
                    </a:ext>
                  </a:extLst>
                </p:cNvPr>
                <p:cNvSpPr/>
                <p:nvPr/>
              </p:nvSpPr>
              <p:spPr>
                <a:xfrm rot="-614693">
                  <a:off x="5203219" y="5350877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203663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grpSp>
            <p:nvGrpSpPr>
              <p:cNvPr id="153" name="Google Shape;687;p7">
                <a:extLst>
                  <a:ext uri="{FF2B5EF4-FFF2-40B4-BE49-F238E27FC236}">
                    <a16:creationId xmlns:a16="http://schemas.microsoft.com/office/drawing/2014/main" id="{09703176-2142-F6D6-7578-BE45B02CA245}"/>
                  </a:ext>
                </a:extLst>
              </p:cNvPr>
              <p:cNvGrpSpPr/>
              <p:nvPr/>
            </p:nvGrpSpPr>
            <p:grpSpPr>
              <a:xfrm>
                <a:off x="5490004" y="5476047"/>
                <a:ext cx="350009" cy="250392"/>
                <a:chOff x="5184068" y="5291664"/>
                <a:chExt cx="350009" cy="250392"/>
              </a:xfrm>
            </p:grpSpPr>
            <p:pic>
              <p:nvPicPr>
                <p:cNvPr id="160" name="Google Shape;688;p7">
                  <a:extLst>
                    <a:ext uri="{FF2B5EF4-FFF2-40B4-BE49-F238E27FC236}">
                      <a16:creationId xmlns:a16="http://schemas.microsoft.com/office/drawing/2014/main" id="{A5887252-7D6F-03BC-3ACC-7F768550941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/>
                <a:stretch/>
              </p:blipFill>
              <p:spPr>
                <a:xfrm rot="-777300">
                  <a:off x="5200667" y="53248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61" name="Google Shape;689;p7">
                  <a:extLst>
                    <a:ext uri="{FF2B5EF4-FFF2-40B4-BE49-F238E27FC236}">
                      <a16:creationId xmlns:a16="http://schemas.microsoft.com/office/drawing/2014/main" id="{FFB8D663-739B-1674-A069-EF68D76CF75B}"/>
                    </a:ext>
                  </a:extLst>
                </p:cNvPr>
                <p:cNvSpPr/>
                <p:nvPr/>
              </p:nvSpPr>
              <p:spPr>
                <a:xfrm rot="-614693">
                  <a:off x="5203219" y="5350877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203663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grpSp>
            <p:nvGrpSpPr>
              <p:cNvPr id="154" name="Google Shape;690;p7">
                <a:extLst>
                  <a:ext uri="{FF2B5EF4-FFF2-40B4-BE49-F238E27FC236}">
                    <a16:creationId xmlns:a16="http://schemas.microsoft.com/office/drawing/2014/main" id="{A3738C14-F0CE-A36B-D1B4-D3CE355B3919}"/>
                  </a:ext>
                </a:extLst>
              </p:cNvPr>
              <p:cNvGrpSpPr/>
              <p:nvPr/>
            </p:nvGrpSpPr>
            <p:grpSpPr>
              <a:xfrm>
                <a:off x="6489545" y="5071697"/>
                <a:ext cx="350009" cy="250392"/>
                <a:chOff x="5184068" y="5291664"/>
                <a:chExt cx="350009" cy="250392"/>
              </a:xfrm>
            </p:grpSpPr>
            <p:pic>
              <p:nvPicPr>
                <p:cNvPr id="158" name="Google Shape;691;p7">
                  <a:extLst>
                    <a:ext uri="{FF2B5EF4-FFF2-40B4-BE49-F238E27FC236}">
                      <a16:creationId xmlns:a16="http://schemas.microsoft.com/office/drawing/2014/main" id="{16CE1DCC-8C2C-78EA-0B73-3EA8E102C1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/>
                <a:stretch/>
              </p:blipFill>
              <p:spPr>
                <a:xfrm rot="-777300">
                  <a:off x="5200667" y="53248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59" name="Google Shape;692;p7">
                  <a:extLst>
                    <a:ext uri="{FF2B5EF4-FFF2-40B4-BE49-F238E27FC236}">
                      <a16:creationId xmlns:a16="http://schemas.microsoft.com/office/drawing/2014/main" id="{22C01B1C-79B8-84A7-8449-889562DF145B}"/>
                    </a:ext>
                  </a:extLst>
                </p:cNvPr>
                <p:cNvSpPr/>
                <p:nvPr/>
              </p:nvSpPr>
              <p:spPr>
                <a:xfrm rot="-614693">
                  <a:off x="5203219" y="5350877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203663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grpSp>
            <p:nvGrpSpPr>
              <p:cNvPr id="155" name="Google Shape;693;p7">
                <a:extLst>
                  <a:ext uri="{FF2B5EF4-FFF2-40B4-BE49-F238E27FC236}">
                    <a16:creationId xmlns:a16="http://schemas.microsoft.com/office/drawing/2014/main" id="{A664125F-7B50-D647-D8E8-0166199DD992}"/>
                  </a:ext>
                </a:extLst>
              </p:cNvPr>
              <p:cNvGrpSpPr/>
              <p:nvPr/>
            </p:nvGrpSpPr>
            <p:grpSpPr>
              <a:xfrm>
                <a:off x="6063132" y="5079858"/>
                <a:ext cx="350009" cy="250392"/>
                <a:chOff x="5184068" y="5291664"/>
                <a:chExt cx="350009" cy="250392"/>
              </a:xfrm>
            </p:grpSpPr>
            <p:pic>
              <p:nvPicPr>
                <p:cNvPr id="156" name="Google Shape;694;p7">
                  <a:extLst>
                    <a:ext uri="{FF2B5EF4-FFF2-40B4-BE49-F238E27FC236}">
                      <a16:creationId xmlns:a16="http://schemas.microsoft.com/office/drawing/2014/main" id="{4220518E-1096-7C30-6410-5E29706F000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/>
                <a:stretch/>
              </p:blipFill>
              <p:spPr>
                <a:xfrm rot="-777300">
                  <a:off x="5200667" y="5324834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57" name="Google Shape;695;p7">
                  <a:extLst>
                    <a:ext uri="{FF2B5EF4-FFF2-40B4-BE49-F238E27FC236}">
                      <a16:creationId xmlns:a16="http://schemas.microsoft.com/office/drawing/2014/main" id="{47A99469-2BEA-8E92-4A2F-D695633D78FB}"/>
                    </a:ext>
                  </a:extLst>
                </p:cNvPr>
                <p:cNvSpPr/>
                <p:nvPr/>
              </p:nvSpPr>
              <p:spPr>
                <a:xfrm rot="-614693">
                  <a:off x="5196518" y="5348790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4472C4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</p:grpSp>
        <p:grpSp>
          <p:nvGrpSpPr>
            <p:cNvPr id="17" name="Google Shape;712;p7">
              <a:extLst>
                <a:ext uri="{FF2B5EF4-FFF2-40B4-BE49-F238E27FC236}">
                  <a16:creationId xmlns:a16="http://schemas.microsoft.com/office/drawing/2014/main" id="{D6149F0E-4FFA-87B7-365D-86E54DD66ADD}"/>
                </a:ext>
              </a:extLst>
            </p:cNvPr>
            <p:cNvGrpSpPr/>
            <p:nvPr/>
          </p:nvGrpSpPr>
          <p:grpSpPr>
            <a:xfrm>
              <a:off x="7192873" y="4003779"/>
              <a:ext cx="2056415" cy="1183905"/>
              <a:chOff x="7249233" y="4298733"/>
              <a:chExt cx="2262057" cy="1302295"/>
            </a:xfrm>
          </p:grpSpPr>
          <p:sp>
            <p:nvSpPr>
              <p:cNvPr id="126" name="Google Shape;713;p7">
                <a:extLst>
                  <a:ext uri="{FF2B5EF4-FFF2-40B4-BE49-F238E27FC236}">
                    <a16:creationId xmlns:a16="http://schemas.microsoft.com/office/drawing/2014/main" id="{07318E06-C51C-1892-0135-41FCD00EFF6B}"/>
                  </a:ext>
                </a:extLst>
              </p:cNvPr>
              <p:cNvSpPr/>
              <p:nvPr/>
            </p:nvSpPr>
            <p:spPr>
              <a:xfrm>
                <a:off x="8600716" y="5062228"/>
                <a:ext cx="910574" cy="524154"/>
              </a:xfrm>
              <a:custGeom>
                <a:avLst/>
                <a:gdLst/>
                <a:ahLst/>
                <a:cxnLst/>
                <a:rect l="l" t="t" r="r" b="b"/>
                <a:pathLst>
                  <a:path w="910574" h="524154" extrusionOk="0">
                    <a:moveTo>
                      <a:pt x="573891" y="524154"/>
                    </a:moveTo>
                    <a:lnTo>
                      <a:pt x="0" y="0"/>
                    </a:lnTo>
                    <a:lnTo>
                      <a:pt x="351987" y="0"/>
                    </a:lnTo>
                    <a:lnTo>
                      <a:pt x="910574" y="512676"/>
                    </a:lnTo>
                    <a:lnTo>
                      <a:pt x="573891" y="524154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27" name="Google Shape;714;p7">
                <a:extLst>
                  <a:ext uri="{FF2B5EF4-FFF2-40B4-BE49-F238E27FC236}">
                    <a16:creationId xmlns:a16="http://schemas.microsoft.com/office/drawing/2014/main" id="{62739B00-F160-F307-6B5D-BE01959E67F4}"/>
                  </a:ext>
                </a:extLst>
              </p:cNvPr>
              <p:cNvSpPr/>
              <p:nvPr/>
            </p:nvSpPr>
            <p:spPr>
              <a:xfrm>
                <a:off x="7249233" y="4298733"/>
                <a:ext cx="1946012" cy="3046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200" b="1" i="0" u="none" strike="noStrike" cap="none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rPr>
                  <a:t>Cut-out to offramp</a:t>
                </a:r>
                <a:endParaRPr sz="1200" b="1" i="0" u="none" strike="noStrike" cap="none">
                  <a:solidFill>
                    <a:srgbClr val="203663"/>
                  </a:solidFill>
                  <a:latin typeface="Heebo" pitchFamily="2" charset="-79"/>
                  <a:cs typeface="Heebo" pitchFamily="2" charset="-79"/>
                  <a:sym typeface="Arial"/>
                </a:endParaRPr>
              </a:p>
            </p:txBody>
          </p:sp>
          <p:sp>
            <p:nvSpPr>
              <p:cNvPr id="128" name="Google Shape;715;p7">
                <a:extLst>
                  <a:ext uri="{FF2B5EF4-FFF2-40B4-BE49-F238E27FC236}">
                    <a16:creationId xmlns:a16="http://schemas.microsoft.com/office/drawing/2014/main" id="{F82C2516-EC58-0A62-709A-980768601658}"/>
                  </a:ext>
                </a:extLst>
              </p:cNvPr>
              <p:cNvSpPr/>
              <p:nvPr/>
            </p:nvSpPr>
            <p:spPr>
              <a:xfrm>
                <a:off x="7362432" y="4612980"/>
                <a:ext cx="1883556" cy="454955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cxnSp>
            <p:nvCxnSpPr>
              <p:cNvPr id="129" name="Google Shape;716;p7">
                <a:extLst>
                  <a:ext uri="{FF2B5EF4-FFF2-40B4-BE49-F238E27FC236}">
                    <a16:creationId xmlns:a16="http://schemas.microsoft.com/office/drawing/2014/main" id="{7BC55CAC-777E-A696-EE02-5BE3678E0881}"/>
                  </a:ext>
                </a:extLst>
              </p:cNvPr>
              <p:cNvCxnSpPr/>
              <p:nvPr/>
            </p:nvCxnSpPr>
            <p:spPr>
              <a:xfrm>
                <a:off x="7362432" y="4618941"/>
                <a:ext cx="1876192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cxnSp>
            <p:nvCxnSpPr>
              <p:cNvPr id="130" name="Google Shape;717;p7">
                <a:extLst>
                  <a:ext uri="{FF2B5EF4-FFF2-40B4-BE49-F238E27FC236}">
                    <a16:creationId xmlns:a16="http://schemas.microsoft.com/office/drawing/2014/main" id="{0E52CECC-C3AB-2D4C-6A24-3871A885DDF9}"/>
                  </a:ext>
                </a:extLst>
              </p:cNvPr>
              <p:cNvCxnSpPr/>
              <p:nvPr/>
            </p:nvCxnSpPr>
            <p:spPr>
              <a:xfrm rot="10800000" flipH="1">
                <a:off x="7363556" y="4859194"/>
                <a:ext cx="1845660" cy="521"/>
              </a:xfrm>
              <a:prstGeom prst="straightConnector1">
                <a:avLst/>
              </a:prstGeom>
              <a:noFill/>
              <a:ln w="15875" cap="flat" cmpd="sng">
                <a:solidFill>
                  <a:schemeClr val="lt1"/>
                </a:solidFill>
                <a:prstDash val="dash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131" name="Google Shape;718;p7">
                <a:extLst>
                  <a:ext uri="{FF2B5EF4-FFF2-40B4-BE49-F238E27FC236}">
                    <a16:creationId xmlns:a16="http://schemas.microsoft.com/office/drawing/2014/main" id="{9A3952B8-229F-5AB0-B9DF-918F154209E0}"/>
                  </a:ext>
                </a:extLst>
              </p:cNvPr>
              <p:cNvSpPr/>
              <p:nvPr/>
            </p:nvSpPr>
            <p:spPr>
              <a:xfrm flipH="1">
                <a:off x="7370885" y="5064505"/>
                <a:ext cx="1807907" cy="536523"/>
              </a:xfrm>
              <a:custGeom>
                <a:avLst/>
                <a:gdLst/>
                <a:ahLst/>
                <a:cxnLst/>
                <a:rect l="l" t="t" r="r" b="b"/>
                <a:pathLst>
                  <a:path w="4278282" h="301129" extrusionOk="0">
                    <a:moveTo>
                      <a:pt x="4278282" y="530"/>
                    </a:moveTo>
                    <a:cubicBezTo>
                      <a:pt x="4257898" y="-1152"/>
                      <a:pt x="2357810" y="1569"/>
                      <a:pt x="1374156" y="3199"/>
                    </a:cubicBezTo>
                    <a:cubicBezTo>
                      <a:pt x="963993" y="97273"/>
                      <a:pt x="410163" y="207055"/>
                      <a:pt x="0" y="301129"/>
                    </a:cubicBezTo>
                  </a:path>
                </a:pathLst>
              </a:cu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132" name="Google Shape;719;p7">
                <a:extLst>
                  <a:ext uri="{FF2B5EF4-FFF2-40B4-BE49-F238E27FC236}">
                    <a16:creationId xmlns:a16="http://schemas.microsoft.com/office/drawing/2014/main" id="{8DBBF950-D90C-CC1A-E4D3-3ED3AE8D30EE}"/>
                  </a:ext>
                </a:extLst>
              </p:cNvPr>
              <p:cNvGrpSpPr/>
              <p:nvPr/>
            </p:nvGrpSpPr>
            <p:grpSpPr>
              <a:xfrm>
                <a:off x="7292506" y="4637117"/>
                <a:ext cx="597552" cy="236989"/>
                <a:chOff x="2760727" y="3881999"/>
                <a:chExt cx="597552" cy="236989"/>
              </a:xfrm>
            </p:grpSpPr>
            <p:grpSp>
              <p:nvGrpSpPr>
                <p:cNvPr id="137" name="Google Shape;720;p7">
                  <a:extLst>
                    <a:ext uri="{FF2B5EF4-FFF2-40B4-BE49-F238E27FC236}">
                      <a16:creationId xmlns:a16="http://schemas.microsoft.com/office/drawing/2014/main" id="{DE1FE4D7-A809-5A9E-F29F-9D5C31FC52CE}"/>
                    </a:ext>
                  </a:extLst>
                </p:cNvPr>
                <p:cNvGrpSpPr/>
                <p:nvPr/>
              </p:nvGrpSpPr>
              <p:grpSpPr>
                <a:xfrm>
                  <a:off x="2760727" y="3881999"/>
                  <a:ext cx="597552" cy="236989"/>
                  <a:chOff x="730156" y="1680383"/>
                  <a:chExt cx="597552" cy="236989"/>
                </a:xfrm>
              </p:grpSpPr>
              <p:sp>
                <p:nvSpPr>
                  <p:cNvPr id="139" name="Google Shape;721;p7">
                    <a:extLst>
                      <a:ext uri="{FF2B5EF4-FFF2-40B4-BE49-F238E27FC236}">
                        <a16:creationId xmlns:a16="http://schemas.microsoft.com/office/drawing/2014/main" id="{34B02B12-51FF-D659-5F4F-7E6F992E7C5C}"/>
                      </a:ext>
                    </a:extLst>
                  </p:cNvPr>
                  <p:cNvSpPr txBox="1"/>
                  <p:nvPr/>
                </p:nvSpPr>
                <p:spPr>
                  <a:xfrm>
                    <a:off x="730156" y="1680383"/>
                    <a:ext cx="356374" cy="236989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spAutoFit/>
                  </a:bodyPr>
                  <a:lstStyle/>
                  <a:p>
                    <a:pPr marL="0" marR="0" lvl="0" indent="0" algn="ctr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8F49B8"/>
                      </a:buClr>
                      <a:buSzPts val="800"/>
                      <a:buFont typeface="Raleway Light"/>
                      <a:buNone/>
                    </a:pPr>
                    <a:r>
                      <a:rPr lang="en-US" sz="800" b="1" i="0" u="none" strike="noStrike" cap="none">
                        <a:solidFill>
                          <a:srgbClr val="8F49B8"/>
                        </a:solidFill>
                        <a:latin typeface="Heebo" pitchFamily="2" charset="-79"/>
                        <a:ea typeface="Raleway Light"/>
                        <a:cs typeface="Heebo" pitchFamily="2" charset="-79"/>
                        <a:sym typeface="Raleway Light"/>
                      </a:rPr>
                      <a:t>AV</a:t>
                    </a:r>
                    <a:endParaRPr sz="105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endParaRPr>
                  </a:p>
                </p:txBody>
              </p:sp>
              <p:pic>
                <p:nvPicPr>
                  <p:cNvPr id="140" name="Google Shape;722;p7">
                    <a:extLst>
                      <a:ext uri="{FF2B5EF4-FFF2-40B4-BE49-F238E27FC236}">
                        <a16:creationId xmlns:a16="http://schemas.microsoft.com/office/drawing/2014/main" id="{A93E0F33-803D-6D6D-8F70-747CA2D80888}"/>
                      </a:ext>
                    </a:extLst>
                  </p:cNvPr>
                  <p:cNvPicPr preferRelativeResize="0"/>
                  <p:nvPr/>
                </p:nvPicPr>
                <p:blipFill rotWithShape="1">
                  <a:blip r:embed="rId3">
                    <a:alphaModFix/>
                  </a:blip>
                  <a:srcRect/>
                  <a:stretch/>
                </p:blipFill>
                <p:spPr>
                  <a:xfrm>
                    <a:off x="1010897" y="1693912"/>
                    <a:ext cx="316811" cy="18405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</p:pic>
            </p:grpSp>
            <p:sp>
              <p:nvSpPr>
                <p:cNvPr id="138" name="Google Shape;723;p7">
                  <a:extLst>
                    <a:ext uri="{FF2B5EF4-FFF2-40B4-BE49-F238E27FC236}">
                      <a16:creationId xmlns:a16="http://schemas.microsoft.com/office/drawing/2014/main" id="{F5EB0859-3C0C-78BB-299D-ADAA2E791F36}"/>
                    </a:ext>
                  </a:extLst>
                </p:cNvPr>
                <p:cNvSpPr/>
                <p:nvPr/>
              </p:nvSpPr>
              <p:spPr>
                <a:xfrm>
                  <a:off x="3045796" y="3915044"/>
                  <a:ext cx="311706" cy="136140"/>
                </a:xfrm>
                <a:prstGeom prst="roundRect">
                  <a:avLst>
                    <a:gd name="adj" fmla="val 32969"/>
                  </a:avLst>
                </a:prstGeom>
                <a:solidFill>
                  <a:srgbClr val="7030A0">
                    <a:alpha val="56862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chemeClr val="lt1"/>
                    </a:solidFill>
                    <a:latin typeface="Heebo" pitchFamily="2" charset="-79"/>
                    <a:ea typeface="Calibri"/>
                    <a:cs typeface="Heebo" pitchFamily="2" charset="-79"/>
                    <a:sym typeface="Calibri"/>
                  </a:endParaRPr>
                </a:p>
              </p:txBody>
            </p:sp>
          </p:grpSp>
          <p:sp>
            <p:nvSpPr>
              <p:cNvPr id="133" name="Google Shape;724;p7">
                <a:extLst>
                  <a:ext uri="{FF2B5EF4-FFF2-40B4-BE49-F238E27FC236}">
                    <a16:creationId xmlns:a16="http://schemas.microsoft.com/office/drawing/2014/main" id="{8BE47FB3-C079-EFE3-A01E-B29D297AD6C9}"/>
                  </a:ext>
                </a:extLst>
              </p:cNvPr>
              <p:cNvSpPr/>
              <p:nvPr/>
            </p:nvSpPr>
            <p:spPr>
              <a:xfrm flipH="1">
                <a:off x="8944414" y="5067935"/>
                <a:ext cx="557732" cy="512212"/>
              </a:xfrm>
              <a:custGeom>
                <a:avLst/>
                <a:gdLst/>
                <a:ahLst/>
                <a:cxnLst/>
                <a:rect l="l" t="t" r="r" b="b"/>
                <a:pathLst>
                  <a:path w="1319832" h="287484" extrusionOk="0">
                    <a:moveTo>
                      <a:pt x="622981" y="3005"/>
                    </a:moveTo>
                    <a:cubicBezTo>
                      <a:pt x="602597" y="1323"/>
                      <a:pt x="1298338" y="-2505"/>
                      <a:pt x="1319832" y="2437"/>
                    </a:cubicBezTo>
                    <a:cubicBezTo>
                      <a:pt x="909669" y="96511"/>
                      <a:pt x="410163" y="193410"/>
                      <a:pt x="0" y="287484"/>
                    </a:cubicBezTo>
                  </a:path>
                </a:pathLst>
              </a:custGeom>
              <a:noFill/>
              <a:ln w="12700" cap="flat" cmpd="sng">
                <a:solidFill>
                  <a:srgbClr val="203663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134" name="Google Shape;725;p7">
                <a:extLst>
                  <a:ext uri="{FF2B5EF4-FFF2-40B4-BE49-F238E27FC236}">
                    <a16:creationId xmlns:a16="http://schemas.microsoft.com/office/drawing/2014/main" id="{77F86558-511D-66D0-3D7C-B599E1D833AB}"/>
                  </a:ext>
                </a:extLst>
              </p:cNvPr>
              <p:cNvGrpSpPr/>
              <p:nvPr/>
            </p:nvGrpSpPr>
            <p:grpSpPr>
              <a:xfrm>
                <a:off x="8419876" y="4748191"/>
                <a:ext cx="778533" cy="675667"/>
                <a:chOff x="8386611" y="7617391"/>
                <a:chExt cx="778533" cy="675667"/>
              </a:xfrm>
            </p:grpSpPr>
            <p:cxnSp>
              <p:nvCxnSpPr>
                <p:cNvPr id="135" name="Google Shape;726;p7">
                  <a:extLst>
                    <a:ext uri="{FF2B5EF4-FFF2-40B4-BE49-F238E27FC236}">
                      <a16:creationId xmlns:a16="http://schemas.microsoft.com/office/drawing/2014/main" id="{371074B5-D05D-7261-2CF1-31ABDF4CA547}"/>
                    </a:ext>
                  </a:extLst>
                </p:cNvPr>
                <p:cNvCxnSpPr/>
                <p:nvPr/>
              </p:nvCxnSpPr>
              <p:spPr>
                <a:xfrm>
                  <a:off x="8386611" y="7617391"/>
                  <a:ext cx="506355" cy="453056"/>
                </a:xfrm>
                <a:prstGeom prst="curvedConnector3">
                  <a:avLst>
                    <a:gd name="adj1" fmla="val 53961"/>
                  </a:avLst>
                </a:prstGeom>
                <a:noFill/>
                <a:ln w="15875" cap="sq" cmpd="sng">
                  <a:solidFill>
                    <a:srgbClr val="203663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36" name="Google Shape;727;p7">
                  <a:extLst>
                    <a:ext uri="{FF2B5EF4-FFF2-40B4-BE49-F238E27FC236}">
                      <a16:creationId xmlns:a16="http://schemas.microsoft.com/office/drawing/2014/main" id="{C74FB9BB-73F5-F26C-938F-FDE4FFB8E3EB}"/>
                    </a:ext>
                  </a:extLst>
                </p:cNvPr>
                <p:cNvCxnSpPr/>
                <p:nvPr/>
              </p:nvCxnSpPr>
              <p:spPr>
                <a:xfrm>
                  <a:off x="8904512" y="8078252"/>
                  <a:ext cx="260632" cy="214806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203663"/>
                  </a:solidFill>
                  <a:prstDash val="dot"/>
                  <a:round/>
                  <a:headEnd type="none" w="sm" len="sm"/>
                  <a:tailEnd type="triangle" w="med" len="med"/>
                </a:ln>
              </p:spPr>
            </p:cxnSp>
          </p:grpSp>
        </p:grpSp>
        <p:grpSp>
          <p:nvGrpSpPr>
            <p:cNvPr id="18" name="Google Shape;728;p7">
              <a:extLst>
                <a:ext uri="{FF2B5EF4-FFF2-40B4-BE49-F238E27FC236}">
                  <a16:creationId xmlns:a16="http://schemas.microsoft.com/office/drawing/2014/main" id="{068A483C-4845-7373-00CD-CFBAFD5BC795}"/>
                </a:ext>
              </a:extLst>
            </p:cNvPr>
            <p:cNvGrpSpPr/>
            <p:nvPr/>
          </p:nvGrpSpPr>
          <p:grpSpPr>
            <a:xfrm>
              <a:off x="969303" y="5607326"/>
              <a:ext cx="1765009" cy="724475"/>
              <a:chOff x="3334176" y="7072821"/>
              <a:chExt cx="1941510" cy="796922"/>
            </a:xfrm>
          </p:grpSpPr>
          <p:sp>
            <p:nvSpPr>
              <p:cNvPr id="114" name="Google Shape;729;p7">
                <a:extLst>
                  <a:ext uri="{FF2B5EF4-FFF2-40B4-BE49-F238E27FC236}">
                    <a16:creationId xmlns:a16="http://schemas.microsoft.com/office/drawing/2014/main" id="{CFC52F2D-BDD6-7233-1864-6F190205878D}"/>
                  </a:ext>
                </a:extLst>
              </p:cNvPr>
              <p:cNvSpPr/>
              <p:nvPr/>
            </p:nvSpPr>
            <p:spPr>
              <a:xfrm>
                <a:off x="3426563" y="7373906"/>
                <a:ext cx="1845660" cy="494656"/>
              </a:xfrm>
              <a:prstGeom prst="rect">
                <a:avLst/>
              </a:prstGeom>
              <a:solidFill>
                <a:srgbClr val="D8D8D8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grpSp>
            <p:nvGrpSpPr>
              <p:cNvPr id="115" name="Google Shape;730;p7">
                <a:extLst>
                  <a:ext uri="{FF2B5EF4-FFF2-40B4-BE49-F238E27FC236}">
                    <a16:creationId xmlns:a16="http://schemas.microsoft.com/office/drawing/2014/main" id="{4580C2C4-49C2-8EC1-062B-A3FB3593A75B}"/>
                  </a:ext>
                </a:extLst>
              </p:cNvPr>
              <p:cNvGrpSpPr/>
              <p:nvPr/>
            </p:nvGrpSpPr>
            <p:grpSpPr>
              <a:xfrm>
                <a:off x="3334176" y="7072821"/>
                <a:ext cx="1941510" cy="796922"/>
                <a:chOff x="496116" y="1488532"/>
                <a:chExt cx="1941510" cy="796922"/>
              </a:xfrm>
            </p:grpSpPr>
            <p:sp>
              <p:nvSpPr>
                <p:cNvPr id="118" name="Google Shape;731;p7">
                  <a:extLst>
                    <a:ext uri="{FF2B5EF4-FFF2-40B4-BE49-F238E27FC236}">
                      <a16:creationId xmlns:a16="http://schemas.microsoft.com/office/drawing/2014/main" id="{B4013453-C6DD-CD1C-C7AC-123663807939}"/>
                    </a:ext>
                  </a:extLst>
                </p:cNvPr>
                <p:cNvSpPr txBox="1"/>
                <p:nvPr/>
              </p:nvSpPr>
              <p:spPr>
                <a:xfrm>
                  <a:off x="509617" y="2043806"/>
                  <a:ext cx="393106" cy="23698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8F49B8"/>
                    </a:buClr>
                    <a:buSzPts val="800"/>
                    <a:buFont typeface="Raleway Light"/>
                    <a:buNone/>
                  </a:pPr>
                  <a:r>
                    <a:rPr lang="en-US" sz="800" b="1" i="0" u="none" strike="noStrike" cap="none">
                      <a:solidFill>
                        <a:srgbClr val="8F49B8"/>
                      </a:solidFill>
                      <a:latin typeface="Heebo" pitchFamily="2" charset="-79"/>
                      <a:ea typeface="Raleway Light"/>
                      <a:cs typeface="Heebo" pitchFamily="2" charset="-79"/>
                      <a:sym typeface="Raleway Light"/>
                    </a:rPr>
                    <a:t>AV</a:t>
                  </a:r>
                  <a:endParaRPr sz="1050" b="1" i="0" u="none" strike="noStrike" cap="none">
                    <a:solidFill>
                      <a:srgbClr val="8F49B8"/>
                    </a:solidFill>
                    <a:latin typeface="Heebo" pitchFamily="2" charset="-79"/>
                    <a:ea typeface="Raleway Light"/>
                    <a:cs typeface="Heebo" pitchFamily="2" charset="-79"/>
                    <a:sym typeface="Raleway Light"/>
                  </a:endParaRPr>
                </a:p>
              </p:txBody>
            </p:sp>
            <p:cxnSp>
              <p:nvCxnSpPr>
                <p:cNvPr id="119" name="Google Shape;732;p7">
                  <a:extLst>
                    <a:ext uri="{FF2B5EF4-FFF2-40B4-BE49-F238E27FC236}">
                      <a16:creationId xmlns:a16="http://schemas.microsoft.com/office/drawing/2014/main" id="{6C311D75-6EBC-0561-161A-0C97C0078E1A}"/>
                    </a:ext>
                  </a:extLst>
                </p:cNvPr>
                <p:cNvCxnSpPr/>
                <p:nvPr/>
              </p:nvCxnSpPr>
              <p:spPr>
                <a:xfrm>
                  <a:off x="1739055" y="2166211"/>
                  <a:ext cx="480318" cy="1"/>
                </a:xfrm>
                <a:prstGeom prst="straightConnector1">
                  <a:avLst/>
                </a:prstGeom>
                <a:noFill/>
                <a:ln w="15875" cap="sq" cmpd="sng">
                  <a:solidFill>
                    <a:srgbClr val="203663"/>
                  </a:solidFill>
                  <a:prstDash val="dot"/>
                  <a:round/>
                  <a:headEnd type="none" w="sm" len="sm"/>
                  <a:tailEnd type="stealth" w="med" len="med"/>
                </a:ln>
              </p:spPr>
            </p:cxnSp>
            <p:pic>
              <p:nvPicPr>
                <p:cNvPr id="120" name="Google Shape;733;p7">
                  <a:extLst>
                    <a:ext uri="{FF2B5EF4-FFF2-40B4-BE49-F238E27FC236}">
                      <a16:creationId xmlns:a16="http://schemas.microsoft.com/office/drawing/2014/main" id="{837B8209-060E-154F-EAE6-622535D90CF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1364891" y="2074185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21" name="Google Shape;734;p7">
                  <a:extLst>
                    <a:ext uri="{FF2B5EF4-FFF2-40B4-BE49-F238E27FC236}">
                      <a16:creationId xmlns:a16="http://schemas.microsoft.com/office/drawing/2014/main" id="{E785349A-5A86-0013-E889-44E6B398AE8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/>
                <a:stretch/>
              </p:blipFill>
              <p:spPr>
                <a:xfrm>
                  <a:off x="829615" y="2074185"/>
                  <a:ext cx="316811" cy="184052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122" name="Google Shape;735;p7">
                  <a:extLst>
                    <a:ext uri="{FF2B5EF4-FFF2-40B4-BE49-F238E27FC236}">
                      <a16:creationId xmlns:a16="http://schemas.microsoft.com/office/drawing/2014/main" id="{94B1543C-B4A6-9EB8-FE7C-D66BFC4B84F1}"/>
                    </a:ext>
                  </a:extLst>
                </p:cNvPr>
                <p:cNvSpPr/>
                <p:nvPr/>
              </p:nvSpPr>
              <p:spPr>
                <a:xfrm>
                  <a:off x="496116" y="1488532"/>
                  <a:ext cx="1928988" cy="30465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200" b="1" i="0" u="none" strike="noStrike" cap="none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  <a:sym typeface="Arial"/>
                    </a:rPr>
                    <a:t>Approach</a:t>
                  </a:r>
                  <a:endParaRPr sz="1200" b="1" i="0" u="none" strike="noStrike" cap="none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  <a:sym typeface="Arial"/>
                  </a:endParaRPr>
                </a:p>
              </p:txBody>
            </p:sp>
            <p:cxnSp>
              <p:nvCxnSpPr>
                <p:cNvPr id="123" name="Google Shape;736;p7">
                  <a:extLst>
                    <a:ext uri="{FF2B5EF4-FFF2-40B4-BE49-F238E27FC236}">
                      <a16:creationId xmlns:a16="http://schemas.microsoft.com/office/drawing/2014/main" id="{A6FC519F-CF0C-BA46-86EA-7E241CF1D11C}"/>
                    </a:ext>
                  </a:extLst>
                </p:cNvPr>
                <p:cNvCxnSpPr/>
                <p:nvPr/>
              </p:nvCxnSpPr>
              <p:spPr>
                <a:xfrm>
                  <a:off x="590842" y="1789617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124" name="Google Shape;737;p7">
                  <a:extLst>
                    <a:ext uri="{FF2B5EF4-FFF2-40B4-BE49-F238E27FC236}">
                      <a16:creationId xmlns:a16="http://schemas.microsoft.com/office/drawing/2014/main" id="{B8B1D9BF-4E9D-F46F-D56E-445FDAB5C137}"/>
                    </a:ext>
                  </a:extLst>
                </p:cNvPr>
                <p:cNvCxnSpPr/>
                <p:nvPr/>
              </p:nvCxnSpPr>
              <p:spPr>
                <a:xfrm>
                  <a:off x="590842" y="2285454"/>
                  <a:ext cx="1845660" cy="0"/>
                </a:xfrm>
                <a:prstGeom prst="straightConnector1">
                  <a:avLst/>
                </a:prstGeom>
                <a:noFill/>
                <a:ln w="12700" cap="flat" cmpd="sng">
                  <a:solidFill>
                    <a:srgbClr val="203663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125" name="Google Shape;738;p7">
                  <a:extLst>
                    <a:ext uri="{FF2B5EF4-FFF2-40B4-BE49-F238E27FC236}">
                      <a16:creationId xmlns:a16="http://schemas.microsoft.com/office/drawing/2014/main" id="{8A184E72-525C-2E89-E616-567A02B701E4}"/>
                    </a:ext>
                  </a:extLst>
                </p:cNvPr>
                <p:cNvCxnSpPr/>
                <p:nvPr/>
              </p:nvCxnSpPr>
              <p:spPr>
                <a:xfrm rot="10800000" flipH="1">
                  <a:off x="591966" y="2026272"/>
                  <a:ext cx="1845660" cy="521"/>
                </a:xfrm>
                <a:prstGeom prst="straightConnector1">
                  <a:avLst/>
                </a:prstGeom>
                <a:noFill/>
                <a:ln w="15875" cap="flat" cmpd="sng">
                  <a:solidFill>
                    <a:schemeClr val="lt1"/>
                  </a:solidFill>
                  <a:prstDash val="dash"/>
                  <a:miter lim="800000"/>
                  <a:headEnd type="none" w="sm" len="sm"/>
                  <a:tailEnd type="none" w="sm" len="sm"/>
                </a:ln>
              </p:spPr>
            </p:cxnSp>
          </p:grpSp>
          <p:sp>
            <p:nvSpPr>
              <p:cNvPr id="116" name="Google Shape;739;p7">
                <a:extLst>
                  <a:ext uri="{FF2B5EF4-FFF2-40B4-BE49-F238E27FC236}">
                    <a16:creationId xmlns:a16="http://schemas.microsoft.com/office/drawing/2014/main" id="{91F070E7-BB0D-3C47-D0C7-BAECF297BD3F}"/>
                  </a:ext>
                </a:extLst>
              </p:cNvPr>
              <p:cNvSpPr/>
              <p:nvPr/>
            </p:nvSpPr>
            <p:spPr>
              <a:xfrm>
                <a:off x="3674970" y="7682430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  <p:sp>
            <p:nvSpPr>
              <p:cNvPr id="117" name="Google Shape;740;p7">
                <a:extLst>
                  <a:ext uri="{FF2B5EF4-FFF2-40B4-BE49-F238E27FC236}">
                    <a16:creationId xmlns:a16="http://schemas.microsoft.com/office/drawing/2014/main" id="{B90184B8-F0AE-9A4F-EBB1-22DD0D06CE9B}"/>
                  </a:ext>
                </a:extLst>
              </p:cNvPr>
              <p:cNvSpPr/>
              <p:nvPr/>
            </p:nvSpPr>
            <p:spPr>
              <a:xfrm rot="10800000">
                <a:off x="4202648" y="7682430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6862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Heebo" pitchFamily="2" charset="-79"/>
                  <a:ea typeface="Calibri"/>
                  <a:cs typeface="Heebo" pitchFamily="2" charset="-79"/>
                  <a:sym typeface="Calibri"/>
                </a:endParaRP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A1A0F52-C13B-1428-7B67-F031B3C5C939}"/>
                </a:ext>
              </a:extLst>
            </p:cNvPr>
            <p:cNvGrpSpPr/>
            <p:nvPr/>
          </p:nvGrpSpPr>
          <p:grpSpPr>
            <a:xfrm>
              <a:off x="2962082" y="923135"/>
              <a:ext cx="1760502" cy="690626"/>
              <a:chOff x="2708660" y="1245250"/>
              <a:chExt cx="1936552" cy="759689"/>
            </a:xfrm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BAA25595-FAAA-223A-D900-376169761CA8}"/>
                  </a:ext>
                </a:extLst>
              </p:cNvPr>
              <p:cNvSpPr/>
              <p:nvPr/>
            </p:nvSpPr>
            <p:spPr>
              <a:xfrm>
                <a:off x="2799552" y="1516070"/>
                <a:ext cx="1845660" cy="48886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US" dirty="0">
                  <a:latin typeface="Heebo" pitchFamily="2" charset="-79"/>
                  <a:cs typeface="Heebo" pitchFamily="2" charset="-79"/>
                </a:endParaRPr>
              </a:p>
            </p:txBody>
          </p:sp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2556C2FD-62E2-5812-6208-B4454982F3E0}"/>
                  </a:ext>
                </a:extLst>
              </p:cNvPr>
              <p:cNvGrpSpPr/>
              <p:nvPr/>
            </p:nvGrpSpPr>
            <p:grpSpPr>
              <a:xfrm>
                <a:off x="2799302" y="1510593"/>
                <a:ext cx="1845660" cy="490400"/>
                <a:chOff x="691440" y="1934961"/>
                <a:chExt cx="1845660" cy="490400"/>
              </a:xfrm>
            </p:grpSpPr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869D5362-3C10-4487-386F-07099FB4492B}"/>
                    </a:ext>
                  </a:extLst>
                </p:cNvPr>
                <p:cNvCxnSpPr/>
                <p:nvPr/>
              </p:nvCxnSpPr>
              <p:spPr>
                <a:xfrm>
                  <a:off x="691440" y="1934961"/>
                  <a:ext cx="1845660" cy="0"/>
                </a:xfrm>
                <a:prstGeom prst="line">
                  <a:avLst/>
                </a:prstGeom>
                <a:ln w="12700">
                  <a:solidFill>
                    <a:srgbClr val="20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FE9365B1-4C8E-5795-0B16-091A1E465F07}"/>
                    </a:ext>
                  </a:extLst>
                </p:cNvPr>
                <p:cNvCxnSpPr/>
                <p:nvPr/>
              </p:nvCxnSpPr>
              <p:spPr>
                <a:xfrm>
                  <a:off x="691440" y="2425361"/>
                  <a:ext cx="1845660" cy="0"/>
                </a:xfrm>
                <a:prstGeom prst="line">
                  <a:avLst/>
                </a:prstGeom>
                <a:ln w="12700">
                  <a:solidFill>
                    <a:srgbClr val="20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02" name="מחבר ישר 69">
                <a:extLst>
                  <a:ext uri="{FF2B5EF4-FFF2-40B4-BE49-F238E27FC236}">
                    <a16:creationId xmlns:a16="http://schemas.microsoft.com/office/drawing/2014/main" id="{6DE14A97-BBD5-C7B9-480D-2673505F628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821549" y="1755676"/>
                <a:ext cx="1816099" cy="513"/>
              </a:xfrm>
              <a:prstGeom prst="line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103" name="מחבר ישר 1024">
                <a:extLst>
                  <a:ext uri="{FF2B5EF4-FFF2-40B4-BE49-F238E27FC236}">
                    <a16:creationId xmlns:a16="http://schemas.microsoft.com/office/drawing/2014/main" id="{70B80031-A685-E0A4-7656-CDD525B6C93F}"/>
                  </a:ext>
                </a:extLst>
              </p:cNvPr>
              <p:cNvCxnSpPr/>
              <p:nvPr/>
            </p:nvCxnSpPr>
            <p:spPr>
              <a:xfrm>
                <a:off x="4070892" y="1677225"/>
                <a:ext cx="435777" cy="220472"/>
              </a:xfrm>
              <a:prstGeom prst="curvedConnector3">
                <a:avLst>
                  <a:gd name="adj1" fmla="val 50000"/>
                </a:avLst>
              </a:prstGeom>
              <a:noFill/>
              <a:ln w="15875" cap="sq" cmpd="sng" algn="ctr">
                <a:solidFill>
                  <a:srgbClr val="203663"/>
                </a:solidFill>
                <a:prstDash val="sysDot"/>
                <a:round/>
                <a:headEnd type="none"/>
                <a:tailEnd type="arrow"/>
              </a:ln>
              <a:effectLst/>
            </p:spPr>
          </p:cxnSp>
          <p:cxnSp>
            <p:nvCxnSpPr>
              <p:cNvPr id="104" name="מחבר ישר 1024">
                <a:extLst>
                  <a:ext uri="{FF2B5EF4-FFF2-40B4-BE49-F238E27FC236}">
                    <a16:creationId xmlns:a16="http://schemas.microsoft.com/office/drawing/2014/main" id="{88283966-3AE8-53F0-E501-38F65E0CD3D4}"/>
                  </a:ext>
                </a:extLst>
              </p:cNvPr>
              <p:cNvCxnSpPr/>
              <p:nvPr/>
            </p:nvCxnSpPr>
            <p:spPr>
              <a:xfrm>
                <a:off x="3320650" y="1682086"/>
                <a:ext cx="435777" cy="220472"/>
              </a:xfrm>
              <a:prstGeom prst="curvedConnector3">
                <a:avLst>
                  <a:gd name="adj1" fmla="val 50000"/>
                </a:avLst>
              </a:prstGeom>
              <a:noFill/>
              <a:ln w="15875" cap="sq" cmpd="sng" algn="ctr">
                <a:solidFill>
                  <a:srgbClr val="8F49B8"/>
                </a:solidFill>
                <a:prstDash val="sysDot"/>
                <a:round/>
                <a:headEnd type="none"/>
                <a:tailEnd type="arrow"/>
              </a:ln>
              <a:effectLst/>
            </p:spPr>
          </p:cxn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569D29FC-081E-8B8F-1035-AEE3B4BBE7A5}"/>
                  </a:ext>
                </a:extLst>
              </p:cNvPr>
              <p:cNvSpPr/>
              <p:nvPr/>
            </p:nvSpPr>
            <p:spPr>
              <a:xfrm>
                <a:off x="2708660" y="1245250"/>
                <a:ext cx="1236428" cy="3046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US" sz="1200" b="1" kern="0" dirty="0">
                    <a:solidFill>
                      <a:srgbClr val="203663"/>
                    </a:solidFill>
                    <a:latin typeface="Heebo" pitchFamily="2" charset="-79"/>
                    <a:ea typeface="Heebo Black" charset="0"/>
                    <a:cs typeface="Heebo" pitchFamily="2" charset="-79"/>
                  </a:rPr>
                  <a:t>Change Lane </a:t>
                </a:r>
              </a:p>
            </p:txBody>
          </p:sp>
          <p:grpSp>
            <p:nvGrpSpPr>
              <p:cNvPr id="106" name="Group 105">
                <a:extLst>
                  <a:ext uri="{FF2B5EF4-FFF2-40B4-BE49-F238E27FC236}">
                    <a16:creationId xmlns:a16="http://schemas.microsoft.com/office/drawing/2014/main" id="{DEACEE61-C4D0-5617-15AE-C6F18074D61F}"/>
                  </a:ext>
                </a:extLst>
              </p:cNvPr>
              <p:cNvGrpSpPr/>
              <p:nvPr/>
            </p:nvGrpSpPr>
            <p:grpSpPr>
              <a:xfrm>
                <a:off x="2719709" y="1523461"/>
                <a:ext cx="623827" cy="236988"/>
                <a:chOff x="2778563" y="2061504"/>
                <a:chExt cx="623827" cy="236988"/>
              </a:xfrm>
            </p:grpSpPr>
            <p:pic>
              <p:nvPicPr>
                <p:cNvPr id="110" name="Graphic 109">
                  <a:extLst>
                    <a:ext uri="{FF2B5EF4-FFF2-40B4-BE49-F238E27FC236}">
                      <a16:creationId xmlns:a16="http://schemas.microsoft.com/office/drawing/2014/main" id="{3B9D914F-B1C7-9483-B926-4CC6834A7F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85579" y="2066605"/>
                  <a:ext cx="316811" cy="184052"/>
                </a:xfrm>
                <a:prstGeom prst="rect">
                  <a:avLst/>
                </a:prstGeom>
              </p:spPr>
            </p:pic>
            <p:sp>
              <p:nvSpPr>
                <p:cNvPr id="111" name="TextBox 110">
                  <a:extLst>
                    <a:ext uri="{FF2B5EF4-FFF2-40B4-BE49-F238E27FC236}">
                      <a16:creationId xmlns:a16="http://schemas.microsoft.com/office/drawing/2014/main" id="{94D790DF-1FC9-A3BA-85EF-BA3FC59E4BFF}"/>
                    </a:ext>
                  </a:extLst>
                </p:cNvPr>
                <p:cNvSpPr txBox="1"/>
                <p:nvPr/>
              </p:nvSpPr>
              <p:spPr>
                <a:xfrm>
                  <a:off x="2778563" y="2061504"/>
                  <a:ext cx="387261" cy="2369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8F49B8"/>
                      </a:solidFill>
                      <a:effectLst/>
                      <a:uLnTx/>
                      <a:uFillTx/>
                      <a:latin typeface="Heebo" pitchFamily="2" charset="-79"/>
                      <a:ea typeface="+mn-ea"/>
                      <a:cs typeface="Heebo" pitchFamily="2" charset="-79"/>
                    </a:rPr>
                    <a:t>AV</a:t>
                  </a: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8F49B8"/>
                    </a:solidFill>
                    <a:effectLst/>
                    <a:uLnTx/>
                    <a:uFillTx/>
                    <a:latin typeface="Heebo" pitchFamily="2" charset="-79"/>
                    <a:ea typeface="+mn-ea"/>
                    <a:cs typeface="Heebo" pitchFamily="2" charset="-79"/>
                  </a:endParaRPr>
                </a:p>
              </p:txBody>
            </p:sp>
          </p:grpSp>
          <p:pic>
            <p:nvPicPr>
              <p:cNvPr id="107" name="Graphic 106">
                <a:extLst>
                  <a:ext uri="{FF2B5EF4-FFF2-40B4-BE49-F238E27FC236}">
                    <a16:creationId xmlns:a16="http://schemas.microsoft.com/office/drawing/2014/main" id="{3C4B8826-BE4D-79A9-EB5E-7B9BD332C5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3705466" y="1528562"/>
                <a:ext cx="316811" cy="184052"/>
              </a:xfrm>
              <a:prstGeom prst="rect">
                <a:avLst/>
              </a:prstGeom>
            </p:spPr>
          </p:pic>
          <p:sp>
            <p:nvSpPr>
              <p:cNvPr id="108" name="Rounded Rectangle 368">
                <a:extLst>
                  <a:ext uri="{FF2B5EF4-FFF2-40B4-BE49-F238E27FC236}">
                    <a16:creationId xmlns:a16="http://schemas.microsoft.com/office/drawing/2014/main" id="{59A69895-A8FE-0B36-C51A-D7DDDB4CC39B}"/>
                  </a:ext>
                </a:extLst>
              </p:cNvPr>
              <p:cNvSpPr/>
              <p:nvPr/>
            </p:nvSpPr>
            <p:spPr>
              <a:xfrm>
                <a:off x="3706956" y="1552517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109" name="Rounded Rectangle 369">
                <a:extLst>
                  <a:ext uri="{FF2B5EF4-FFF2-40B4-BE49-F238E27FC236}">
                    <a16:creationId xmlns:a16="http://schemas.microsoft.com/office/drawing/2014/main" id="{BB25EC20-FC12-0810-CD13-D6E508A65CE9}"/>
                  </a:ext>
                </a:extLst>
              </p:cNvPr>
              <p:cNvSpPr/>
              <p:nvPr/>
            </p:nvSpPr>
            <p:spPr>
              <a:xfrm>
                <a:off x="3032661" y="155840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>
                  <a:latin typeface="Heebo" pitchFamily="2" charset="-79"/>
                  <a:cs typeface="Heebo" pitchFamily="2" charset="-79"/>
                </a:endParaRP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F5307A3E-BCF5-D3CC-5505-49768FE9A85C}"/>
                </a:ext>
              </a:extLst>
            </p:cNvPr>
            <p:cNvGrpSpPr/>
            <p:nvPr/>
          </p:nvGrpSpPr>
          <p:grpSpPr>
            <a:xfrm>
              <a:off x="4997030" y="916164"/>
              <a:ext cx="1780314" cy="692093"/>
              <a:chOff x="4945254" y="1249424"/>
              <a:chExt cx="1958346" cy="761302"/>
            </a:xfrm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8D22CEB1-C6DD-7E82-72A8-191758877C2F}"/>
                  </a:ext>
                </a:extLst>
              </p:cNvPr>
              <p:cNvSpPr/>
              <p:nvPr/>
            </p:nvSpPr>
            <p:spPr>
              <a:xfrm>
                <a:off x="5050828" y="1516070"/>
                <a:ext cx="1845660" cy="49465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US" dirty="0">
                  <a:latin typeface="Heebo" pitchFamily="2" charset="-79"/>
                  <a:cs typeface="Heebo" pitchFamily="2" charset="-79"/>
                </a:endParaRPr>
              </a:p>
            </p:txBody>
          </p:sp>
          <p:cxnSp>
            <p:nvCxnSpPr>
              <p:cNvPr id="88" name="מחבר ישר 1024">
                <a:extLst>
                  <a:ext uri="{FF2B5EF4-FFF2-40B4-BE49-F238E27FC236}">
                    <a16:creationId xmlns:a16="http://schemas.microsoft.com/office/drawing/2014/main" id="{F91AD9AA-4E8B-1277-42EF-1B967BD69A23}"/>
                  </a:ext>
                </a:extLst>
              </p:cNvPr>
              <p:cNvCxnSpPr/>
              <p:nvPr/>
            </p:nvCxnSpPr>
            <p:spPr>
              <a:xfrm>
                <a:off x="5785938" y="1648428"/>
                <a:ext cx="443767" cy="224515"/>
              </a:xfrm>
              <a:prstGeom prst="curvedConnector3">
                <a:avLst>
                  <a:gd name="adj1" fmla="val 50000"/>
                </a:avLst>
              </a:prstGeom>
              <a:noFill/>
              <a:ln w="15875" cap="sq" cmpd="sng" algn="ctr">
                <a:solidFill>
                  <a:srgbClr val="203663"/>
                </a:solidFill>
                <a:prstDash val="sysDot"/>
                <a:round/>
                <a:headEnd type="none"/>
                <a:tailEnd type="arrow"/>
              </a:ln>
              <a:effectLst/>
            </p:spPr>
          </p:cxn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53C83A41-F98D-18A0-23D7-99EADBE10532}"/>
                  </a:ext>
                </a:extLst>
              </p:cNvPr>
              <p:cNvSpPr/>
              <p:nvPr/>
            </p:nvSpPr>
            <p:spPr>
              <a:xfrm>
                <a:off x="4945254" y="1249424"/>
                <a:ext cx="651012" cy="3046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US" sz="1200" b="1" kern="0" dirty="0">
                    <a:solidFill>
                      <a:srgbClr val="203663"/>
                    </a:solidFill>
                    <a:latin typeface="Heebo" pitchFamily="2" charset="-79"/>
                    <a:ea typeface="Heebo Black" charset="0"/>
                    <a:cs typeface="Heebo" pitchFamily="2" charset="-79"/>
                  </a:rPr>
                  <a:t>Cut in</a:t>
                </a:r>
              </a:p>
            </p:txBody>
          </p:sp>
          <p:grpSp>
            <p:nvGrpSpPr>
              <p:cNvPr id="90" name="Group 89">
                <a:extLst>
                  <a:ext uri="{FF2B5EF4-FFF2-40B4-BE49-F238E27FC236}">
                    <a16:creationId xmlns:a16="http://schemas.microsoft.com/office/drawing/2014/main" id="{54283C8C-1BA6-047C-EB6B-1F6794B052DD}"/>
                  </a:ext>
                </a:extLst>
              </p:cNvPr>
              <p:cNvGrpSpPr/>
              <p:nvPr/>
            </p:nvGrpSpPr>
            <p:grpSpPr>
              <a:xfrm>
                <a:off x="5051029" y="1510593"/>
                <a:ext cx="1852571" cy="496537"/>
                <a:chOff x="685653" y="1934961"/>
                <a:chExt cx="1852571" cy="496537"/>
              </a:xfrm>
            </p:grpSpPr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6B4E5A6B-780F-FDD0-BD15-3F389840270A}"/>
                    </a:ext>
                  </a:extLst>
                </p:cNvPr>
                <p:cNvCxnSpPr/>
                <p:nvPr/>
              </p:nvCxnSpPr>
              <p:spPr>
                <a:xfrm>
                  <a:off x="685653" y="1934961"/>
                  <a:ext cx="1845660" cy="0"/>
                </a:xfrm>
                <a:prstGeom prst="line">
                  <a:avLst/>
                </a:prstGeom>
                <a:ln w="12700">
                  <a:solidFill>
                    <a:srgbClr val="20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0C141E4C-E707-2001-E946-48C7056804B9}"/>
                    </a:ext>
                  </a:extLst>
                </p:cNvPr>
                <p:cNvCxnSpPr/>
                <p:nvPr/>
              </p:nvCxnSpPr>
              <p:spPr>
                <a:xfrm>
                  <a:off x="691440" y="2431498"/>
                  <a:ext cx="1845660" cy="0"/>
                </a:xfrm>
                <a:prstGeom prst="line">
                  <a:avLst/>
                </a:prstGeom>
                <a:ln w="12700">
                  <a:solidFill>
                    <a:srgbClr val="20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מחבר ישר 69">
                  <a:extLst>
                    <a:ext uri="{FF2B5EF4-FFF2-40B4-BE49-F238E27FC236}">
                      <a16:creationId xmlns:a16="http://schemas.microsoft.com/office/drawing/2014/main" id="{C2E08A51-76A4-133F-9D35-B0EAAF19ECAE}"/>
                    </a:ext>
                  </a:extLst>
                </p:cNvPr>
                <p:cNvCxnSpPr/>
                <p:nvPr/>
              </p:nvCxnSpPr>
              <p:spPr>
                <a:xfrm flipV="1">
                  <a:off x="692564" y="2160042"/>
                  <a:ext cx="1845660" cy="521"/>
                </a:xfrm>
                <a:prstGeom prst="line">
                  <a:avLst/>
                </a:prstGeom>
                <a:noFill/>
                <a:ln w="15875" cap="flat" cmpd="sng" algn="ctr">
                  <a:solidFill>
                    <a:schemeClr val="bg1"/>
                  </a:solidFill>
                  <a:prstDash val="dash"/>
                  <a:miter lim="800000"/>
                </a:ln>
                <a:effectLst/>
              </p:spPr>
            </p:cxnSp>
          </p:grpSp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649A60C0-93E0-5F91-D8B2-9D6C70A3BC17}"/>
                  </a:ext>
                </a:extLst>
              </p:cNvPr>
              <p:cNvGrpSpPr/>
              <p:nvPr/>
            </p:nvGrpSpPr>
            <p:grpSpPr>
              <a:xfrm>
                <a:off x="5130224" y="1763890"/>
                <a:ext cx="644405" cy="236989"/>
                <a:chOff x="2757985" y="2046822"/>
                <a:chExt cx="644405" cy="236989"/>
              </a:xfrm>
            </p:grpSpPr>
            <p:pic>
              <p:nvPicPr>
                <p:cNvPr id="95" name="Graphic 94">
                  <a:extLst>
                    <a:ext uri="{FF2B5EF4-FFF2-40B4-BE49-F238E27FC236}">
                      <a16:creationId xmlns:a16="http://schemas.microsoft.com/office/drawing/2014/main" id="{EEB00923-1147-BB80-8B2D-BD56DFB1CD5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85579" y="2066605"/>
                  <a:ext cx="316811" cy="184052"/>
                </a:xfrm>
                <a:prstGeom prst="rect">
                  <a:avLst/>
                </a:prstGeom>
              </p:spPr>
            </p:pic>
            <p:sp>
              <p:nvSpPr>
                <p:cNvPr id="96" name="TextBox 95">
                  <a:extLst>
                    <a:ext uri="{FF2B5EF4-FFF2-40B4-BE49-F238E27FC236}">
                      <a16:creationId xmlns:a16="http://schemas.microsoft.com/office/drawing/2014/main" id="{D5A7AD50-6886-35B5-D786-73D4EC240B75}"/>
                    </a:ext>
                  </a:extLst>
                </p:cNvPr>
                <p:cNvSpPr txBox="1"/>
                <p:nvPr/>
              </p:nvSpPr>
              <p:spPr>
                <a:xfrm>
                  <a:off x="2757985" y="2046822"/>
                  <a:ext cx="405026" cy="23698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8F49B8"/>
                      </a:solidFill>
                      <a:effectLst/>
                      <a:uLnTx/>
                      <a:uFillTx/>
                      <a:latin typeface="Heebo" pitchFamily="2" charset="-79"/>
                      <a:ea typeface="+mn-ea"/>
                      <a:cs typeface="Heebo" pitchFamily="2" charset="-79"/>
                    </a:rPr>
                    <a:t>AV</a:t>
                  </a: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8F49B8"/>
                    </a:solidFill>
                    <a:effectLst/>
                    <a:uLnTx/>
                    <a:uFillTx/>
                    <a:latin typeface="Heebo" pitchFamily="2" charset="-79"/>
                    <a:ea typeface="+mn-ea"/>
                    <a:cs typeface="Heebo" pitchFamily="2" charset="-79"/>
                  </a:endParaRPr>
                </a:p>
              </p:txBody>
            </p:sp>
          </p:grpSp>
          <p:pic>
            <p:nvPicPr>
              <p:cNvPr id="92" name="Graphic 91">
                <a:extLst>
                  <a:ext uri="{FF2B5EF4-FFF2-40B4-BE49-F238E27FC236}">
                    <a16:creationId xmlns:a16="http://schemas.microsoft.com/office/drawing/2014/main" id="{412809B8-E226-62C8-FF28-7D83111A54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285268" y="1775899"/>
                <a:ext cx="316811" cy="184052"/>
              </a:xfrm>
              <a:prstGeom prst="rect">
                <a:avLst/>
              </a:prstGeom>
            </p:spPr>
          </p:pic>
          <p:sp>
            <p:nvSpPr>
              <p:cNvPr id="93" name="Rounded Rectangle 370">
                <a:extLst>
                  <a:ext uri="{FF2B5EF4-FFF2-40B4-BE49-F238E27FC236}">
                    <a16:creationId xmlns:a16="http://schemas.microsoft.com/office/drawing/2014/main" id="{7F855B3E-4072-144E-A207-D907C33B8D4E}"/>
                  </a:ext>
                </a:extLst>
              </p:cNvPr>
              <p:cNvSpPr/>
              <p:nvPr/>
            </p:nvSpPr>
            <p:spPr>
              <a:xfrm>
                <a:off x="6291485" y="1809151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94" name="Rounded Rectangle 371">
                <a:extLst>
                  <a:ext uri="{FF2B5EF4-FFF2-40B4-BE49-F238E27FC236}">
                    <a16:creationId xmlns:a16="http://schemas.microsoft.com/office/drawing/2014/main" id="{8C2AC4D5-2BD6-F69E-F467-B8C299B78B76}"/>
                  </a:ext>
                </a:extLst>
              </p:cNvPr>
              <p:cNvSpPr/>
              <p:nvPr/>
            </p:nvSpPr>
            <p:spPr>
              <a:xfrm>
                <a:off x="5460086" y="1809151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FED9CAB-57EB-2B46-4BE2-09B1632C33F2}"/>
                </a:ext>
              </a:extLst>
            </p:cNvPr>
            <p:cNvGrpSpPr/>
            <p:nvPr/>
          </p:nvGrpSpPr>
          <p:grpSpPr>
            <a:xfrm>
              <a:off x="7198851" y="926255"/>
              <a:ext cx="1769556" cy="692093"/>
              <a:chOff x="7214602" y="1249424"/>
              <a:chExt cx="1946513" cy="761302"/>
            </a:xfrm>
          </p:grpSpPr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0FF6294B-768E-560E-BD19-5DD6BB9160A9}"/>
                  </a:ext>
                </a:extLst>
              </p:cNvPr>
              <p:cNvSpPr/>
              <p:nvPr/>
            </p:nvSpPr>
            <p:spPr>
              <a:xfrm>
                <a:off x="7313679" y="1516070"/>
                <a:ext cx="1845660" cy="49465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US" dirty="0">
                  <a:latin typeface="Heebo" pitchFamily="2" charset="-79"/>
                  <a:cs typeface="Heebo" pitchFamily="2" charset="-79"/>
                </a:endParaRPr>
              </a:p>
            </p:txBody>
          </p: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2C104E05-7079-9F52-EDE3-21B6918984F7}"/>
                  </a:ext>
                </a:extLst>
              </p:cNvPr>
              <p:cNvCxnSpPr/>
              <p:nvPr/>
            </p:nvCxnSpPr>
            <p:spPr>
              <a:xfrm>
                <a:off x="7314331" y="1510593"/>
                <a:ext cx="1845660" cy="0"/>
              </a:xfrm>
              <a:prstGeom prst="line">
                <a:avLst/>
              </a:prstGeom>
              <a:ln w="12700">
                <a:solidFill>
                  <a:srgbClr val="20366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9164B867-C301-F05D-EFA8-F309B7BDE81B}"/>
                  </a:ext>
                </a:extLst>
              </p:cNvPr>
              <p:cNvCxnSpPr/>
              <p:nvPr/>
            </p:nvCxnSpPr>
            <p:spPr>
              <a:xfrm>
                <a:off x="7314331" y="2000993"/>
                <a:ext cx="1845660" cy="0"/>
              </a:xfrm>
              <a:prstGeom prst="line">
                <a:avLst/>
              </a:prstGeom>
              <a:ln w="12700">
                <a:solidFill>
                  <a:srgbClr val="20366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מחבר ישר 69">
                <a:extLst>
                  <a:ext uri="{FF2B5EF4-FFF2-40B4-BE49-F238E27FC236}">
                    <a16:creationId xmlns:a16="http://schemas.microsoft.com/office/drawing/2014/main" id="{642EB65C-B21E-85BA-1715-D4C9C8685117}"/>
                  </a:ext>
                </a:extLst>
              </p:cNvPr>
              <p:cNvCxnSpPr/>
              <p:nvPr/>
            </p:nvCxnSpPr>
            <p:spPr>
              <a:xfrm flipV="1">
                <a:off x="7315455" y="1735674"/>
                <a:ext cx="1845660" cy="521"/>
              </a:xfrm>
              <a:prstGeom prst="line">
                <a:avLst/>
              </a:prstGeom>
              <a:noFill/>
              <a:ln w="15875" cap="flat" cmpd="sng" algn="ctr">
                <a:solidFill>
                  <a:schemeClr val="bg1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80" name="מחבר ישר 1024">
                <a:extLst>
                  <a:ext uri="{FF2B5EF4-FFF2-40B4-BE49-F238E27FC236}">
                    <a16:creationId xmlns:a16="http://schemas.microsoft.com/office/drawing/2014/main" id="{54063D58-25E9-E64E-1024-8551DDC4EBFD}"/>
                  </a:ext>
                </a:extLst>
              </p:cNvPr>
              <p:cNvCxnSpPr/>
              <p:nvPr/>
            </p:nvCxnSpPr>
            <p:spPr>
              <a:xfrm>
                <a:off x="8422949" y="1620587"/>
                <a:ext cx="432747" cy="222039"/>
              </a:xfrm>
              <a:prstGeom prst="curvedConnector3">
                <a:avLst>
                  <a:gd name="adj1" fmla="val 50000"/>
                </a:avLst>
              </a:prstGeom>
              <a:noFill/>
              <a:ln w="15875" cap="sq" cmpd="sng" algn="ctr">
                <a:solidFill>
                  <a:srgbClr val="203663"/>
                </a:solidFill>
                <a:prstDash val="sysDot"/>
                <a:round/>
                <a:headEnd type="none"/>
                <a:tailEnd type="arrow"/>
              </a:ln>
              <a:effectLst/>
            </p:spPr>
          </p:cxn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CADF9261-E711-E7AF-3B4A-4BBD2AD1FD39}"/>
                  </a:ext>
                </a:extLst>
              </p:cNvPr>
              <p:cNvSpPr/>
              <p:nvPr/>
            </p:nvSpPr>
            <p:spPr>
              <a:xfrm>
                <a:off x="7214602" y="1249424"/>
                <a:ext cx="1620829" cy="3046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1200" b="1" kern="0" dirty="0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</a:rPr>
                  <a:t>Cut-out with brake</a:t>
                </a:r>
              </a:p>
            </p:txBody>
          </p:sp>
          <p:pic>
            <p:nvPicPr>
              <p:cNvPr id="82" name="Graphic 81">
                <a:extLst>
                  <a:ext uri="{FF2B5EF4-FFF2-40B4-BE49-F238E27FC236}">
                    <a16:creationId xmlns:a16="http://schemas.microsoft.com/office/drawing/2014/main" id="{DB739587-CFFF-D2D1-2CF3-01CD522B6B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7504249" y="1528840"/>
                <a:ext cx="316811" cy="184052"/>
              </a:xfrm>
              <a:prstGeom prst="rect">
                <a:avLst/>
              </a:prstGeom>
            </p:spPr>
          </p:pic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CC0233E2-C8AC-F17A-8563-06E5C3E0B20A}"/>
                  </a:ext>
                </a:extLst>
              </p:cNvPr>
              <p:cNvSpPr txBox="1"/>
              <p:nvPr/>
            </p:nvSpPr>
            <p:spPr>
              <a:xfrm>
                <a:off x="7217265" y="1507624"/>
                <a:ext cx="383713" cy="23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8F49B8"/>
                    </a:solidFill>
                    <a:effectLst/>
                    <a:uLnTx/>
                    <a:uFillTx/>
                    <a:latin typeface="Heebo" pitchFamily="2" charset="-79"/>
                    <a:ea typeface="+mn-ea"/>
                    <a:cs typeface="Heebo" pitchFamily="2" charset="-79"/>
                  </a:rPr>
                  <a:t>AV</a:t>
                </a:r>
                <a:endParaRPr kumimoji="0" 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rgbClr val="8F49B8"/>
                  </a:solidFill>
                  <a:effectLst/>
                  <a:uLnTx/>
                  <a:uFillTx/>
                  <a:latin typeface="Heebo" pitchFamily="2" charset="-79"/>
                  <a:ea typeface="+mn-ea"/>
                  <a:cs typeface="Heebo" pitchFamily="2" charset="-79"/>
                </a:endParaRPr>
              </a:p>
            </p:txBody>
          </p:sp>
          <p:pic>
            <p:nvPicPr>
              <p:cNvPr id="84" name="Graphic 83">
                <a:extLst>
                  <a:ext uri="{FF2B5EF4-FFF2-40B4-BE49-F238E27FC236}">
                    <a16:creationId xmlns:a16="http://schemas.microsoft.com/office/drawing/2014/main" id="{20D2B3D2-FD11-6A17-37A8-AB25DF2659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8048108" y="1528561"/>
                <a:ext cx="316811" cy="184052"/>
              </a:xfrm>
              <a:prstGeom prst="rect">
                <a:avLst/>
              </a:prstGeom>
            </p:spPr>
          </p:pic>
          <p:sp>
            <p:nvSpPr>
              <p:cNvPr id="85" name="Rounded Rectangle 373">
                <a:extLst>
                  <a:ext uri="{FF2B5EF4-FFF2-40B4-BE49-F238E27FC236}">
                    <a16:creationId xmlns:a16="http://schemas.microsoft.com/office/drawing/2014/main" id="{8111A6D7-1FB3-43E2-70CE-E60C8DD7B801}"/>
                  </a:ext>
                </a:extLst>
              </p:cNvPr>
              <p:cNvSpPr/>
              <p:nvPr/>
            </p:nvSpPr>
            <p:spPr>
              <a:xfrm>
                <a:off x="7517485" y="1559286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86" name="Rounded Rectangle 374">
                <a:extLst>
                  <a:ext uri="{FF2B5EF4-FFF2-40B4-BE49-F238E27FC236}">
                    <a16:creationId xmlns:a16="http://schemas.microsoft.com/office/drawing/2014/main" id="{BBA4BEF4-B872-4846-F016-B79057FBACD7}"/>
                  </a:ext>
                </a:extLst>
              </p:cNvPr>
              <p:cNvSpPr/>
              <p:nvPr/>
            </p:nvSpPr>
            <p:spPr>
              <a:xfrm>
                <a:off x="8051174" y="1553970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E2FB3D7-BE8F-92D3-6554-E894D366E6BA}"/>
                </a:ext>
              </a:extLst>
            </p:cNvPr>
            <p:cNvGrpSpPr/>
            <p:nvPr/>
          </p:nvGrpSpPr>
          <p:grpSpPr>
            <a:xfrm>
              <a:off x="4961428" y="1965291"/>
              <a:ext cx="2042459" cy="687751"/>
              <a:chOff x="4887170" y="2299228"/>
              <a:chExt cx="2246708" cy="756526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83BF9572-F0B1-AF8D-2AE4-BEDBD6537255}"/>
                  </a:ext>
                </a:extLst>
              </p:cNvPr>
              <p:cNvGrpSpPr/>
              <p:nvPr/>
            </p:nvGrpSpPr>
            <p:grpSpPr>
              <a:xfrm>
                <a:off x="4887170" y="2299228"/>
                <a:ext cx="2246708" cy="756526"/>
                <a:chOff x="4887170" y="2299228"/>
                <a:chExt cx="2246708" cy="756526"/>
              </a:xfrm>
            </p:grpSpPr>
            <p:sp>
              <p:nvSpPr>
                <p:cNvPr id="62" name="Rectangle 61">
                  <a:extLst>
                    <a:ext uri="{FF2B5EF4-FFF2-40B4-BE49-F238E27FC236}">
                      <a16:creationId xmlns:a16="http://schemas.microsoft.com/office/drawing/2014/main" id="{24E0AB2D-6A95-C3DB-DE8C-87957FB65BC7}"/>
                    </a:ext>
                  </a:extLst>
                </p:cNvPr>
                <p:cNvSpPr/>
                <p:nvPr/>
              </p:nvSpPr>
              <p:spPr>
                <a:xfrm>
                  <a:off x="4987278" y="2561098"/>
                  <a:ext cx="1909210" cy="494656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algn="ctr" defTabSz="914400" rtl="1" eaLnBrk="1" latinLnBrk="0" hangingPunct="1"/>
                  <a:endParaRPr lang="en-US" dirty="0">
                    <a:latin typeface="Heebo" pitchFamily="2" charset="-79"/>
                    <a:cs typeface="Heebo" pitchFamily="2" charset="-79"/>
                  </a:endParaRPr>
                </a:p>
              </p:txBody>
            </p:sp>
            <p:grpSp>
              <p:nvGrpSpPr>
                <p:cNvPr id="63" name="Group 62">
                  <a:extLst>
                    <a:ext uri="{FF2B5EF4-FFF2-40B4-BE49-F238E27FC236}">
                      <a16:creationId xmlns:a16="http://schemas.microsoft.com/office/drawing/2014/main" id="{2860EBE6-925E-1415-1A7F-D60EFCFD224B}"/>
                    </a:ext>
                  </a:extLst>
                </p:cNvPr>
                <p:cNvGrpSpPr/>
                <p:nvPr/>
              </p:nvGrpSpPr>
              <p:grpSpPr>
                <a:xfrm>
                  <a:off x="4887170" y="2299228"/>
                  <a:ext cx="2246708" cy="753150"/>
                  <a:chOff x="4887170" y="2237684"/>
                  <a:chExt cx="2246708" cy="753150"/>
                </a:xfrm>
              </p:grpSpPr>
              <p:sp>
                <p:nvSpPr>
                  <p:cNvPr id="64" name="Rectangle 63">
                    <a:extLst>
                      <a:ext uri="{FF2B5EF4-FFF2-40B4-BE49-F238E27FC236}">
                        <a16:creationId xmlns:a16="http://schemas.microsoft.com/office/drawing/2014/main" id="{60F7B646-A2EE-B305-82D4-214B8586B399}"/>
                      </a:ext>
                    </a:extLst>
                  </p:cNvPr>
                  <p:cNvSpPr/>
                  <p:nvPr/>
                </p:nvSpPr>
                <p:spPr>
                  <a:xfrm>
                    <a:off x="4887170" y="2237684"/>
                    <a:ext cx="2246708" cy="347573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>
                      <a:defRPr/>
                    </a:pPr>
                    <a:r>
                      <a:rPr lang="en-US" sz="1200" b="1" kern="0" dirty="0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</a:rPr>
                      <a:t>Encroaching Oncoming </a:t>
                    </a:r>
                  </a:p>
                </p:txBody>
              </p:sp>
              <p:grpSp>
                <p:nvGrpSpPr>
                  <p:cNvPr id="65" name="Group 64">
                    <a:extLst>
                      <a:ext uri="{FF2B5EF4-FFF2-40B4-BE49-F238E27FC236}">
                        <a16:creationId xmlns:a16="http://schemas.microsoft.com/office/drawing/2014/main" id="{3905DC5D-5FC5-A16C-07F4-0DF4323A24A3}"/>
                      </a:ext>
                    </a:extLst>
                  </p:cNvPr>
                  <p:cNvGrpSpPr/>
                  <p:nvPr/>
                </p:nvGrpSpPr>
                <p:grpSpPr>
                  <a:xfrm>
                    <a:off x="4988023" y="2494997"/>
                    <a:ext cx="1924729" cy="495837"/>
                    <a:chOff x="691440" y="1662683"/>
                    <a:chExt cx="1924729" cy="495837"/>
                  </a:xfrm>
                </p:grpSpPr>
                <p:cxnSp>
                  <p:nvCxnSpPr>
                    <p:cNvPr id="72" name="Straight Connector 71">
                      <a:extLst>
                        <a:ext uri="{FF2B5EF4-FFF2-40B4-BE49-F238E27FC236}">
                          <a16:creationId xmlns:a16="http://schemas.microsoft.com/office/drawing/2014/main" id="{33361A00-3852-BB31-1FCD-7EA685A632C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91440" y="1662683"/>
                      <a:ext cx="1908465" cy="0"/>
                    </a:xfrm>
                    <a:prstGeom prst="line">
                      <a:avLst/>
                    </a:prstGeom>
                    <a:ln w="12700">
                      <a:solidFill>
                        <a:srgbClr val="20366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3" name="Straight Connector 72">
                      <a:extLst>
                        <a:ext uri="{FF2B5EF4-FFF2-40B4-BE49-F238E27FC236}">
                          <a16:creationId xmlns:a16="http://schemas.microsoft.com/office/drawing/2014/main" id="{3223063D-1B04-E572-D964-B75EDEB547A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691440" y="2158520"/>
                      <a:ext cx="1908465" cy="0"/>
                    </a:xfrm>
                    <a:prstGeom prst="line">
                      <a:avLst/>
                    </a:prstGeom>
                    <a:ln w="12700">
                      <a:solidFill>
                        <a:srgbClr val="20366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" name="מחבר ישר 69">
                      <a:extLst>
                        <a:ext uri="{FF2B5EF4-FFF2-40B4-BE49-F238E27FC236}">
                          <a16:creationId xmlns:a16="http://schemas.microsoft.com/office/drawing/2014/main" id="{C0956EDA-2523-9C97-8C56-8DFCFD9AB5B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692564" y="1899860"/>
                      <a:ext cx="1272445" cy="1"/>
                    </a:xfrm>
                    <a:prstGeom prst="line">
                      <a:avLst/>
                    </a:prstGeom>
                    <a:noFill/>
                    <a:ln w="15875" cap="flat" cmpd="sng" algn="ctr">
                      <a:solidFill>
                        <a:schemeClr val="bg1"/>
                      </a:solidFill>
                      <a:prstDash val="dash"/>
                      <a:miter lim="800000"/>
                    </a:ln>
                    <a:effectLst/>
                  </p:spPr>
                </p:cxnSp>
                <p:cxnSp>
                  <p:nvCxnSpPr>
                    <p:cNvPr id="75" name="מחבר ישר 69">
                      <a:extLst>
                        <a:ext uri="{FF2B5EF4-FFF2-40B4-BE49-F238E27FC236}">
                          <a16:creationId xmlns:a16="http://schemas.microsoft.com/office/drawing/2014/main" id="{B58F1FD9-CD11-2AC9-FB65-CE8A74FB0DA2}"/>
                        </a:ext>
                      </a:extLst>
                    </p:cNvPr>
                    <p:cNvCxnSpPr>
                      <a:cxnSpLocks/>
                      <a:stCxn id="68" idx="1"/>
                    </p:cNvCxnSpPr>
                    <p:nvPr/>
                  </p:nvCxnSpPr>
                  <p:spPr>
                    <a:xfrm>
                      <a:off x="2323988" y="1894986"/>
                      <a:ext cx="292181" cy="0"/>
                    </a:xfrm>
                    <a:prstGeom prst="line">
                      <a:avLst/>
                    </a:prstGeom>
                    <a:noFill/>
                    <a:ln w="15875" cap="flat" cmpd="sng" algn="ctr">
                      <a:solidFill>
                        <a:schemeClr val="bg1"/>
                      </a:solidFill>
                      <a:prstDash val="dash"/>
                      <a:miter lim="800000"/>
                    </a:ln>
                    <a:effectLst/>
                  </p:spPr>
                </p:cxnSp>
              </p:grpSp>
              <p:grpSp>
                <p:nvGrpSpPr>
                  <p:cNvPr id="66" name="Group 65">
                    <a:extLst>
                      <a:ext uri="{FF2B5EF4-FFF2-40B4-BE49-F238E27FC236}">
                        <a16:creationId xmlns:a16="http://schemas.microsoft.com/office/drawing/2014/main" id="{7CD7EAAB-E050-459E-066B-41AD8BCE0C50}"/>
                      </a:ext>
                    </a:extLst>
                  </p:cNvPr>
                  <p:cNvGrpSpPr/>
                  <p:nvPr/>
                </p:nvGrpSpPr>
                <p:grpSpPr>
                  <a:xfrm>
                    <a:off x="4887423" y="2502545"/>
                    <a:ext cx="615090" cy="236989"/>
                    <a:chOff x="712618" y="1665701"/>
                    <a:chExt cx="615090" cy="236989"/>
                  </a:xfrm>
                </p:grpSpPr>
                <p:sp>
                  <p:nvSpPr>
                    <p:cNvPr id="70" name="TextBox 69">
                      <a:extLst>
                        <a:ext uri="{FF2B5EF4-FFF2-40B4-BE49-F238E27FC236}">
                          <a16:creationId xmlns:a16="http://schemas.microsoft.com/office/drawing/2014/main" id="{2B31D3CC-5A95-11CF-7B62-DCC2B9543768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12618" y="1665701"/>
                      <a:ext cx="404675" cy="23698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8F49B8"/>
                          </a:solidFill>
                          <a:effectLst/>
                          <a:uLnTx/>
                          <a:uFillTx/>
                          <a:latin typeface="Heebo" pitchFamily="2" charset="-79"/>
                          <a:ea typeface="+mn-ea"/>
                          <a:cs typeface="Heebo" pitchFamily="2" charset="-79"/>
                        </a:rPr>
                        <a:t>AV</a:t>
                      </a:r>
                      <a:endParaRPr kumimoji="0" lang="en-US" sz="105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8F49B8"/>
                        </a:solidFill>
                        <a:effectLst/>
                        <a:uLnTx/>
                        <a:uFillTx/>
                        <a:latin typeface="Heebo" pitchFamily="2" charset="-79"/>
                        <a:ea typeface="+mn-ea"/>
                        <a:cs typeface="Heebo" pitchFamily="2" charset="-79"/>
                      </a:endParaRPr>
                    </a:p>
                  </p:txBody>
                </p:sp>
                <p:pic>
                  <p:nvPicPr>
                    <p:cNvPr id="71" name="Graphic 70">
                      <a:extLst>
                        <a:ext uri="{FF2B5EF4-FFF2-40B4-BE49-F238E27FC236}">
                          <a16:creationId xmlns:a16="http://schemas.microsoft.com/office/drawing/2014/main" id="{B3F09ABD-2706-71BC-4F13-3BDAA4CB384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9" cstate="screen">
                      <a:extLst>
                        <a:ext uri="{28A0092B-C50C-407E-A947-70E740481C1C}">
                          <a14:useLocalDpi xmlns:a14="http://schemas.microsoft.com/office/drawing/2010/main"/>
                        </a:ext>
                        <a:ext uri="{96DAC541-7B7A-43D3-8B79-37D633B846F1}">
                          <asvg:svgBlip xmlns:asvg="http://schemas.microsoft.com/office/drawing/2016/SVG/main" r:embed="rId1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010897" y="1693912"/>
                      <a:ext cx="316811" cy="184052"/>
                    </a:xfrm>
                    <a:prstGeom prst="rect">
                      <a:avLst/>
                    </a:prstGeom>
                  </p:spPr>
                </p:pic>
              </p:grpSp>
              <p:cxnSp>
                <p:nvCxnSpPr>
                  <p:cNvPr id="67" name="מחבר ישר 1024">
                    <a:extLst>
                      <a:ext uri="{FF2B5EF4-FFF2-40B4-BE49-F238E27FC236}">
                        <a16:creationId xmlns:a16="http://schemas.microsoft.com/office/drawing/2014/main" id="{DAE439C9-AB25-E879-17BF-A8ABC429BB51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5541365" y="2611474"/>
                    <a:ext cx="498543" cy="1"/>
                  </a:xfrm>
                  <a:prstGeom prst="straightConnector1">
                    <a:avLst/>
                  </a:prstGeom>
                  <a:noFill/>
                  <a:ln w="15875" cap="sq" cmpd="sng" algn="ctr">
                    <a:solidFill>
                      <a:srgbClr val="8F49B8"/>
                    </a:solidFill>
                    <a:prstDash val="sysDot"/>
                    <a:round/>
                    <a:headEnd type="none"/>
                    <a:tailEnd type="arrow"/>
                  </a:ln>
                  <a:effectLst/>
                </p:spPr>
              </p:cxnSp>
              <p:pic>
                <p:nvPicPr>
                  <p:cNvPr id="68" name="Graphic 67">
                    <a:extLst>
                      <a:ext uri="{FF2B5EF4-FFF2-40B4-BE49-F238E27FC236}">
                        <a16:creationId xmlns:a16="http://schemas.microsoft.com/office/drawing/2014/main" id="{AD590475-9239-3E1F-83F5-8A66B0BF881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  <a:ext uri="{96DAC541-7B7A-43D3-8B79-37D633B846F1}">
                        <asvg:svgBlip xmlns:asvg="http://schemas.microsoft.com/office/drawing/2016/SVG/main" r:embed="rId12"/>
                      </a:ext>
                    </a:extLst>
                  </a:blip>
                  <a:stretch>
                    <a:fillRect/>
                  </a:stretch>
                </p:blipFill>
                <p:spPr>
                  <a:xfrm rot="10800000">
                    <a:off x="6303760" y="2635274"/>
                    <a:ext cx="316811" cy="184052"/>
                  </a:xfrm>
                  <a:prstGeom prst="rect">
                    <a:avLst/>
                  </a:prstGeom>
                </p:spPr>
              </p:pic>
              <p:cxnSp>
                <p:nvCxnSpPr>
                  <p:cNvPr id="69" name="מחבר ישר 1024">
                    <a:extLst>
                      <a:ext uri="{FF2B5EF4-FFF2-40B4-BE49-F238E27FC236}">
                        <a16:creationId xmlns:a16="http://schemas.microsoft.com/office/drawing/2014/main" id="{B5DE6FCE-7EE6-ABA9-2993-7CD072BACDDA}"/>
                      </a:ext>
                    </a:extLst>
                  </p:cNvPr>
                  <p:cNvCxnSpPr/>
                  <p:nvPr/>
                </p:nvCxnSpPr>
                <p:spPr>
                  <a:xfrm rot="10800000" flipV="1">
                    <a:off x="5863590" y="2736908"/>
                    <a:ext cx="398002" cy="160998"/>
                  </a:xfrm>
                  <a:prstGeom prst="curvedConnector3">
                    <a:avLst>
                      <a:gd name="adj1" fmla="val 50000"/>
                    </a:avLst>
                  </a:prstGeom>
                  <a:noFill/>
                  <a:ln w="15875" cap="sq" cmpd="sng" algn="ctr">
                    <a:solidFill>
                      <a:srgbClr val="203663"/>
                    </a:solidFill>
                    <a:prstDash val="sysDot"/>
                    <a:round/>
                    <a:headEnd type="none"/>
                    <a:tailEnd type="arrow"/>
                  </a:ln>
                  <a:effectLst/>
                </p:spPr>
              </p:cxnSp>
            </p:grpSp>
          </p:grpSp>
          <p:sp>
            <p:nvSpPr>
              <p:cNvPr id="60" name="Rounded Rectangle 389">
                <a:extLst>
                  <a:ext uri="{FF2B5EF4-FFF2-40B4-BE49-F238E27FC236}">
                    <a16:creationId xmlns:a16="http://schemas.microsoft.com/office/drawing/2014/main" id="{779AB44F-F6EA-6EAE-E22C-99800D2BDEFB}"/>
                  </a:ext>
                </a:extLst>
              </p:cNvPr>
              <p:cNvSpPr/>
              <p:nvPr/>
            </p:nvSpPr>
            <p:spPr>
              <a:xfrm>
                <a:off x="6312752" y="2723551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61" name="Rounded Rectangle 390">
                <a:extLst>
                  <a:ext uri="{FF2B5EF4-FFF2-40B4-BE49-F238E27FC236}">
                    <a16:creationId xmlns:a16="http://schemas.microsoft.com/office/drawing/2014/main" id="{683FB618-111C-0914-0EE7-F711253F0646}"/>
                  </a:ext>
                </a:extLst>
              </p:cNvPr>
              <p:cNvSpPr/>
              <p:nvPr/>
            </p:nvSpPr>
            <p:spPr>
              <a:xfrm>
                <a:off x="5182941" y="2617873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A6B86CBF-DE53-C0DC-2D15-482C63D84D4C}"/>
                </a:ext>
              </a:extLst>
            </p:cNvPr>
            <p:cNvGrpSpPr/>
            <p:nvPr/>
          </p:nvGrpSpPr>
          <p:grpSpPr>
            <a:xfrm>
              <a:off x="7185637" y="1949141"/>
              <a:ext cx="1775746" cy="691157"/>
              <a:chOff x="7206018" y="2295481"/>
              <a:chExt cx="1953321" cy="760273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AEEBDCCA-2809-F8A1-C824-E262B320C318}"/>
                  </a:ext>
                </a:extLst>
              </p:cNvPr>
              <p:cNvGrpSpPr/>
              <p:nvPr/>
            </p:nvGrpSpPr>
            <p:grpSpPr>
              <a:xfrm>
                <a:off x="7206018" y="2295481"/>
                <a:ext cx="1953321" cy="760273"/>
                <a:chOff x="7206018" y="2295481"/>
                <a:chExt cx="1953321" cy="760273"/>
              </a:xfrm>
            </p:grpSpPr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FE2D3CAA-7A3A-75FF-AC3D-E3BE6C484BF4}"/>
                    </a:ext>
                  </a:extLst>
                </p:cNvPr>
                <p:cNvSpPr/>
                <p:nvPr/>
              </p:nvSpPr>
              <p:spPr>
                <a:xfrm>
                  <a:off x="7300894" y="2561098"/>
                  <a:ext cx="1858445" cy="494656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algn="ctr" defTabSz="914400" rtl="1" eaLnBrk="1" latinLnBrk="0" hangingPunct="1"/>
                  <a:endParaRPr lang="en-US" dirty="0">
                    <a:latin typeface="Heebo" pitchFamily="2" charset="-79"/>
                    <a:cs typeface="Heebo" pitchFamily="2" charset="-79"/>
                  </a:endParaRPr>
                </a:p>
              </p:txBody>
            </p:sp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20EC9189-183B-36EA-B3A5-ABB947B3B07E}"/>
                    </a:ext>
                  </a:extLst>
                </p:cNvPr>
                <p:cNvGrpSpPr/>
                <p:nvPr/>
              </p:nvGrpSpPr>
              <p:grpSpPr>
                <a:xfrm>
                  <a:off x="7206018" y="2295481"/>
                  <a:ext cx="1946512" cy="757698"/>
                  <a:chOff x="4935281" y="1237158"/>
                  <a:chExt cx="1946512" cy="757698"/>
                </a:xfrm>
              </p:grpSpPr>
              <p:cxnSp>
                <p:nvCxnSpPr>
                  <p:cNvPr id="49" name="מחבר ישר 1024">
                    <a:extLst>
                      <a:ext uri="{FF2B5EF4-FFF2-40B4-BE49-F238E27FC236}">
                        <a16:creationId xmlns:a16="http://schemas.microsoft.com/office/drawing/2014/main" id="{57B78914-4042-FA51-3E63-8E613A30F3CB}"/>
                      </a:ext>
                    </a:extLst>
                  </p:cNvPr>
                  <p:cNvCxnSpPr/>
                  <p:nvPr/>
                </p:nvCxnSpPr>
                <p:spPr>
                  <a:xfrm>
                    <a:off x="6132724" y="1632597"/>
                    <a:ext cx="443767" cy="224515"/>
                  </a:xfrm>
                  <a:prstGeom prst="curvedConnector3">
                    <a:avLst>
                      <a:gd name="adj1" fmla="val 50000"/>
                    </a:avLst>
                  </a:prstGeom>
                  <a:noFill/>
                  <a:ln w="15875" cap="sq" cmpd="sng" algn="ctr">
                    <a:solidFill>
                      <a:srgbClr val="203663"/>
                    </a:solidFill>
                    <a:prstDash val="sysDot"/>
                    <a:round/>
                    <a:headEnd type="none"/>
                    <a:tailEnd type="arrow"/>
                  </a:ln>
                  <a:effectLst/>
                </p:spPr>
              </p:cxnSp>
              <p:sp>
                <p:nvSpPr>
                  <p:cNvPr id="50" name="Rectangle 49">
                    <a:extLst>
                      <a:ext uri="{FF2B5EF4-FFF2-40B4-BE49-F238E27FC236}">
                        <a16:creationId xmlns:a16="http://schemas.microsoft.com/office/drawing/2014/main" id="{766AD854-D128-70E4-DC34-45D6D07BA23E}"/>
                      </a:ext>
                    </a:extLst>
                  </p:cNvPr>
                  <p:cNvSpPr/>
                  <p:nvPr/>
                </p:nvSpPr>
                <p:spPr>
                  <a:xfrm>
                    <a:off x="4935281" y="1237158"/>
                    <a:ext cx="758573" cy="30469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lvl="0">
                      <a:defRPr/>
                    </a:pPr>
                    <a:r>
                      <a:rPr lang="en-US" sz="1200" b="1" kern="0" dirty="0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</a:rPr>
                      <a:t>Cut</a:t>
                    </a:r>
                    <a:r>
                      <a:rPr lang="en-US" sz="1200" b="1" kern="0" dirty="0">
                        <a:solidFill>
                          <a:srgbClr val="203663"/>
                        </a:solidFill>
                        <a:latin typeface="Heebo" pitchFamily="2" charset="-79"/>
                        <a:ea typeface="Heebo Black" charset="0"/>
                        <a:cs typeface="Heebo" pitchFamily="2" charset="-79"/>
                      </a:rPr>
                      <a:t> </a:t>
                    </a:r>
                    <a:r>
                      <a:rPr lang="en-US" sz="1200" b="1" kern="0" dirty="0">
                        <a:solidFill>
                          <a:srgbClr val="203663"/>
                        </a:solidFill>
                        <a:latin typeface="Heebo" pitchFamily="2" charset="-79"/>
                        <a:cs typeface="Heebo" pitchFamily="2" charset="-79"/>
                      </a:rPr>
                      <a:t>out</a:t>
                    </a:r>
                  </a:p>
                </p:txBody>
              </p:sp>
              <p:grpSp>
                <p:nvGrpSpPr>
                  <p:cNvPr id="51" name="Group 50">
                    <a:extLst>
                      <a:ext uri="{FF2B5EF4-FFF2-40B4-BE49-F238E27FC236}">
                        <a16:creationId xmlns:a16="http://schemas.microsoft.com/office/drawing/2014/main" id="{00DD7D4D-F631-CA94-6672-6C7D83137EF6}"/>
                      </a:ext>
                    </a:extLst>
                  </p:cNvPr>
                  <p:cNvGrpSpPr/>
                  <p:nvPr/>
                </p:nvGrpSpPr>
                <p:grpSpPr>
                  <a:xfrm>
                    <a:off x="5035009" y="1499019"/>
                    <a:ext cx="1846784" cy="495837"/>
                    <a:chOff x="691440" y="1923387"/>
                    <a:chExt cx="1846784" cy="495837"/>
                  </a:xfrm>
                </p:grpSpPr>
                <p:cxnSp>
                  <p:nvCxnSpPr>
                    <p:cNvPr id="56" name="Straight Connector 55">
                      <a:extLst>
                        <a:ext uri="{FF2B5EF4-FFF2-40B4-BE49-F238E27FC236}">
                          <a16:creationId xmlns:a16="http://schemas.microsoft.com/office/drawing/2014/main" id="{012B5BCE-E763-F0F3-5AE2-C6DDC65F07F9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91440" y="1923387"/>
                      <a:ext cx="1845660" cy="0"/>
                    </a:xfrm>
                    <a:prstGeom prst="line">
                      <a:avLst/>
                    </a:prstGeom>
                    <a:ln w="12700">
                      <a:solidFill>
                        <a:srgbClr val="20366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7" name="Straight Connector 56">
                      <a:extLst>
                        <a:ext uri="{FF2B5EF4-FFF2-40B4-BE49-F238E27FC236}">
                          <a16:creationId xmlns:a16="http://schemas.microsoft.com/office/drawing/2014/main" id="{E0526BFD-1CFA-7391-0216-91229708E44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91440" y="2419224"/>
                      <a:ext cx="1845660" cy="0"/>
                    </a:xfrm>
                    <a:prstGeom prst="line">
                      <a:avLst/>
                    </a:prstGeom>
                    <a:ln w="12700">
                      <a:solidFill>
                        <a:srgbClr val="203663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8" name="מחבר ישר 69">
                      <a:extLst>
                        <a:ext uri="{FF2B5EF4-FFF2-40B4-BE49-F238E27FC236}">
                          <a16:creationId xmlns:a16="http://schemas.microsoft.com/office/drawing/2014/main" id="{0EB35D62-0EB2-DFA7-CB76-CDFFA4F5E50E}"/>
                        </a:ext>
                      </a:extLst>
                    </p:cNvPr>
                    <p:cNvCxnSpPr/>
                    <p:nvPr/>
                  </p:nvCxnSpPr>
                  <p:spPr>
                    <a:xfrm flipV="1">
                      <a:off x="692564" y="2160042"/>
                      <a:ext cx="1845660" cy="521"/>
                    </a:xfrm>
                    <a:prstGeom prst="line">
                      <a:avLst/>
                    </a:prstGeom>
                    <a:noFill/>
                    <a:ln w="15875" cap="flat" cmpd="sng" algn="ctr">
                      <a:solidFill>
                        <a:schemeClr val="bg1"/>
                      </a:solidFill>
                      <a:prstDash val="dash"/>
                      <a:miter lim="800000"/>
                    </a:ln>
                    <a:effectLst/>
                  </p:spPr>
                </p:cxnSp>
              </p:grpSp>
              <p:grpSp>
                <p:nvGrpSpPr>
                  <p:cNvPr id="52" name="Group 51">
                    <a:extLst>
                      <a:ext uri="{FF2B5EF4-FFF2-40B4-BE49-F238E27FC236}">
                        <a16:creationId xmlns:a16="http://schemas.microsoft.com/office/drawing/2014/main" id="{A82A8978-DF81-4826-1E7E-16D116C88022}"/>
                      </a:ext>
                    </a:extLst>
                  </p:cNvPr>
                  <p:cNvGrpSpPr/>
                  <p:nvPr/>
                </p:nvGrpSpPr>
                <p:grpSpPr>
                  <a:xfrm>
                    <a:off x="4964507" y="1498958"/>
                    <a:ext cx="611836" cy="236989"/>
                    <a:chOff x="2614075" y="1781890"/>
                    <a:chExt cx="611836" cy="236989"/>
                  </a:xfrm>
                </p:grpSpPr>
                <p:pic>
                  <p:nvPicPr>
                    <p:cNvPr id="54" name="Graphic 53">
                      <a:extLst>
                        <a:ext uri="{FF2B5EF4-FFF2-40B4-BE49-F238E27FC236}">
                          <a16:creationId xmlns:a16="http://schemas.microsoft.com/office/drawing/2014/main" id="{B1DC90BC-CACC-20FD-BA3F-DC1C2DDD2781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9" cstate="screen">
                      <a:extLst>
                        <a:ext uri="{28A0092B-C50C-407E-A947-70E740481C1C}">
                          <a14:useLocalDpi xmlns:a14="http://schemas.microsoft.com/office/drawing/2010/main"/>
                        </a:ext>
                        <a:ext uri="{96DAC541-7B7A-43D3-8B79-37D633B846F1}">
                          <asvg:svgBlip xmlns:asvg="http://schemas.microsoft.com/office/drawing/2016/SVG/main" r:embed="rId1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2909100" y="1809014"/>
                      <a:ext cx="316811" cy="184052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55" name="TextBox 54">
                      <a:extLst>
                        <a:ext uri="{FF2B5EF4-FFF2-40B4-BE49-F238E27FC236}">
                          <a16:creationId xmlns:a16="http://schemas.microsoft.com/office/drawing/2014/main" id="{900D2054-4055-E021-2E72-B322954D723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614075" y="1781890"/>
                      <a:ext cx="383713" cy="23698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8F49B8"/>
                          </a:solidFill>
                          <a:effectLst/>
                          <a:uLnTx/>
                          <a:uFillTx/>
                          <a:latin typeface="Heebo" pitchFamily="2" charset="-79"/>
                          <a:ea typeface="+mn-ea"/>
                          <a:cs typeface="Heebo" pitchFamily="2" charset="-79"/>
                        </a:rPr>
                        <a:t>AV</a:t>
                      </a:r>
                      <a:endParaRPr kumimoji="0" lang="en-US" sz="105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8F49B8"/>
                        </a:solidFill>
                        <a:effectLst/>
                        <a:uLnTx/>
                        <a:uFillTx/>
                        <a:latin typeface="Heebo" pitchFamily="2" charset="-79"/>
                        <a:ea typeface="+mn-ea"/>
                        <a:cs typeface="Heebo" pitchFamily="2" charset="-79"/>
                      </a:endParaRPr>
                    </a:p>
                  </p:txBody>
                </p:sp>
              </p:grpSp>
              <p:pic>
                <p:nvPicPr>
                  <p:cNvPr id="53" name="Graphic 52">
                    <a:extLst>
                      <a:ext uri="{FF2B5EF4-FFF2-40B4-BE49-F238E27FC236}">
                        <a16:creationId xmlns:a16="http://schemas.microsoft.com/office/drawing/2014/main" id="{17D26BA8-4CD7-F913-7F6D-ED07621282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  <a:ext uri="{96DAC541-7B7A-43D3-8B79-37D633B846F1}">
                        <asvg:svgBlip xmlns:asvg="http://schemas.microsoft.com/office/drawing/2016/SVG/main" r:embed="rId1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746535" y="1528180"/>
                    <a:ext cx="316811" cy="184052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45" name="Rounded Rectangle 387">
                <a:extLst>
                  <a:ext uri="{FF2B5EF4-FFF2-40B4-BE49-F238E27FC236}">
                    <a16:creationId xmlns:a16="http://schemas.microsoft.com/office/drawing/2014/main" id="{6C18C077-9489-EF8A-CEE8-AE7072F218EB}"/>
                  </a:ext>
                </a:extLst>
              </p:cNvPr>
              <p:cNvSpPr/>
              <p:nvPr/>
            </p:nvSpPr>
            <p:spPr>
              <a:xfrm>
                <a:off x="7527420" y="2607240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46" name="Rounded Rectangle 829">
                <a:extLst>
                  <a:ext uri="{FF2B5EF4-FFF2-40B4-BE49-F238E27FC236}">
                    <a16:creationId xmlns:a16="http://schemas.microsoft.com/office/drawing/2014/main" id="{1D53927D-EF0D-B885-7CCB-123906880CC1}"/>
                  </a:ext>
                </a:extLst>
              </p:cNvPr>
              <p:cNvSpPr/>
              <p:nvPr/>
            </p:nvSpPr>
            <p:spPr>
              <a:xfrm>
                <a:off x="8026415" y="2606805"/>
                <a:ext cx="311706" cy="136140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5D5BBA9-6E4D-D35E-F72A-8B2673F7E0C7}"/>
                </a:ext>
              </a:extLst>
            </p:cNvPr>
            <p:cNvGrpSpPr/>
            <p:nvPr/>
          </p:nvGrpSpPr>
          <p:grpSpPr>
            <a:xfrm>
              <a:off x="7160416" y="3010743"/>
              <a:ext cx="1772055" cy="681459"/>
              <a:chOff x="7233029" y="3346051"/>
              <a:chExt cx="1949260" cy="749605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DEBC00B-C555-134E-5183-9B038C2587DF}"/>
                  </a:ext>
                </a:extLst>
              </p:cNvPr>
              <p:cNvSpPr/>
              <p:nvPr/>
            </p:nvSpPr>
            <p:spPr>
              <a:xfrm>
                <a:off x="7333133" y="3600930"/>
                <a:ext cx="1845660" cy="49465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US" dirty="0">
                  <a:latin typeface="Heebo" pitchFamily="2" charset="-79"/>
                  <a:cs typeface="Heebo" pitchFamily="2" charset="-79"/>
                </a:endParaRPr>
              </a:p>
            </p:txBody>
          </p: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79F1BC7D-F3C0-628B-A747-651FF74F1DEF}"/>
                  </a:ext>
                </a:extLst>
              </p:cNvPr>
              <p:cNvGrpSpPr/>
              <p:nvPr/>
            </p:nvGrpSpPr>
            <p:grpSpPr>
              <a:xfrm>
                <a:off x="7233029" y="3346051"/>
                <a:ext cx="1949260" cy="749605"/>
                <a:chOff x="12357661" y="3604138"/>
                <a:chExt cx="1949260" cy="749605"/>
              </a:xfrm>
            </p:grpSpPr>
            <p:grpSp>
              <p:nvGrpSpPr>
                <p:cNvPr id="31" name="Group 30">
                  <a:extLst>
                    <a:ext uri="{FF2B5EF4-FFF2-40B4-BE49-F238E27FC236}">
                      <a16:creationId xmlns:a16="http://schemas.microsoft.com/office/drawing/2014/main" id="{3B439178-AE68-5363-4138-F5E7D5784ED5}"/>
                    </a:ext>
                  </a:extLst>
                </p:cNvPr>
                <p:cNvGrpSpPr/>
                <p:nvPr/>
              </p:nvGrpSpPr>
              <p:grpSpPr>
                <a:xfrm>
                  <a:off x="12460137" y="3857906"/>
                  <a:ext cx="1846784" cy="495837"/>
                  <a:chOff x="691440" y="1923387"/>
                  <a:chExt cx="1846784" cy="495837"/>
                </a:xfrm>
              </p:grpSpPr>
              <p:cxnSp>
                <p:nvCxnSpPr>
                  <p:cNvPr id="40" name="Straight Connector 39">
                    <a:extLst>
                      <a:ext uri="{FF2B5EF4-FFF2-40B4-BE49-F238E27FC236}">
                        <a16:creationId xmlns:a16="http://schemas.microsoft.com/office/drawing/2014/main" id="{D3DE7C30-A367-6C2B-CEF6-ADCAE30E1034}"/>
                      </a:ext>
                    </a:extLst>
                  </p:cNvPr>
                  <p:cNvCxnSpPr/>
                  <p:nvPr/>
                </p:nvCxnSpPr>
                <p:spPr>
                  <a:xfrm>
                    <a:off x="691440" y="1923387"/>
                    <a:ext cx="1845660" cy="0"/>
                  </a:xfrm>
                  <a:prstGeom prst="line">
                    <a:avLst/>
                  </a:prstGeom>
                  <a:ln w="12700">
                    <a:solidFill>
                      <a:srgbClr val="20366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40">
                    <a:extLst>
                      <a:ext uri="{FF2B5EF4-FFF2-40B4-BE49-F238E27FC236}">
                        <a16:creationId xmlns:a16="http://schemas.microsoft.com/office/drawing/2014/main" id="{F50B984B-8AAB-61B8-55F2-DA450B22D39A}"/>
                      </a:ext>
                    </a:extLst>
                  </p:cNvPr>
                  <p:cNvCxnSpPr/>
                  <p:nvPr/>
                </p:nvCxnSpPr>
                <p:spPr>
                  <a:xfrm>
                    <a:off x="691440" y="2419224"/>
                    <a:ext cx="1845660" cy="0"/>
                  </a:xfrm>
                  <a:prstGeom prst="line">
                    <a:avLst/>
                  </a:prstGeom>
                  <a:ln w="12700">
                    <a:solidFill>
                      <a:srgbClr val="20366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מחבר ישר 69">
                    <a:extLst>
                      <a:ext uri="{FF2B5EF4-FFF2-40B4-BE49-F238E27FC236}">
                        <a16:creationId xmlns:a16="http://schemas.microsoft.com/office/drawing/2014/main" id="{6AE1E49E-C562-E5BD-15D7-66C423F7CC28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692564" y="2080295"/>
                    <a:ext cx="1845660" cy="521"/>
                  </a:xfrm>
                  <a:prstGeom prst="line">
                    <a:avLst/>
                  </a:prstGeom>
                  <a:noFill/>
                  <a:ln w="15875" cap="flat" cmpd="sng" algn="ctr">
                    <a:solidFill>
                      <a:schemeClr val="bg1"/>
                    </a:solidFill>
                    <a:prstDash val="dash"/>
                    <a:miter lim="800000"/>
                  </a:ln>
                  <a:effectLst/>
                </p:spPr>
              </p:cxnSp>
              <p:cxnSp>
                <p:nvCxnSpPr>
                  <p:cNvPr id="43" name="מחבר ישר 69">
                    <a:extLst>
                      <a:ext uri="{FF2B5EF4-FFF2-40B4-BE49-F238E27FC236}">
                        <a16:creationId xmlns:a16="http://schemas.microsoft.com/office/drawing/2014/main" id="{26A47C4F-A3B7-093C-CA90-1B771B0A067D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692564" y="2266366"/>
                    <a:ext cx="1845660" cy="521"/>
                  </a:xfrm>
                  <a:prstGeom prst="line">
                    <a:avLst/>
                  </a:prstGeom>
                  <a:noFill/>
                  <a:ln w="15875" cap="flat" cmpd="sng" algn="ctr">
                    <a:solidFill>
                      <a:schemeClr val="bg1"/>
                    </a:solidFill>
                    <a:prstDash val="dash"/>
                    <a:miter lim="800000"/>
                  </a:ln>
                  <a:effectLst/>
                </p:spPr>
              </p:cxnSp>
            </p:grpSp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3FD8CB16-E8D4-AF0C-3BDD-4D64FFB43DFC}"/>
                    </a:ext>
                  </a:extLst>
                </p:cNvPr>
                <p:cNvSpPr/>
                <p:nvPr/>
              </p:nvSpPr>
              <p:spPr>
                <a:xfrm>
                  <a:off x="12357661" y="3604138"/>
                  <a:ext cx="1608292" cy="5078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200" b="1" kern="0" dirty="0">
                      <a:solidFill>
                        <a:srgbClr val="203663"/>
                      </a:solidFill>
                      <a:latin typeface="Heebo" pitchFamily="2" charset="-79"/>
                      <a:cs typeface="Heebo" pitchFamily="2" charset="-79"/>
                    </a:rPr>
                    <a:t>Double Cut-in</a:t>
                  </a:r>
                </a:p>
                <a:p>
                  <a:pPr lvl="0">
                    <a:defRPr/>
                  </a:pPr>
                  <a:endParaRPr lang="en-US" sz="1200" kern="0" dirty="0">
                    <a:solidFill>
                      <a:srgbClr val="203663"/>
                    </a:solidFill>
                    <a:latin typeface="Heebo" pitchFamily="2" charset="-79"/>
                    <a:cs typeface="Heebo" pitchFamily="2" charset="-79"/>
                  </a:endParaRPr>
                </a:p>
              </p:txBody>
            </p:sp>
            <p:grpSp>
              <p:nvGrpSpPr>
                <p:cNvPr id="33" name="Group 32">
                  <a:extLst>
                    <a:ext uri="{FF2B5EF4-FFF2-40B4-BE49-F238E27FC236}">
                      <a16:creationId xmlns:a16="http://schemas.microsoft.com/office/drawing/2014/main" id="{3223DEA7-E6DE-A48E-4F1D-20190CDDC47E}"/>
                    </a:ext>
                  </a:extLst>
                </p:cNvPr>
                <p:cNvGrpSpPr/>
                <p:nvPr/>
              </p:nvGrpSpPr>
              <p:grpSpPr>
                <a:xfrm>
                  <a:off x="12373022" y="3995180"/>
                  <a:ext cx="559350" cy="236989"/>
                  <a:chOff x="2725576" y="2009122"/>
                  <a:chExt cx="676814" cy="286756"/>
                </a:xfrm>
              </p:grpSpPr>
              <p:pic>
                <p:nvPicPr>
                  <p:cNvPr id="38" name="Graphic 37">
                    <a:extLst>
                      <a:ext uri="{FF2B5EF4-FFF2-40B4-BE49-F238E27FC236}">
                        <a16:creationId xmlns:a16="http://schemas.microsoft.com/office/drawing/2014/main" id="{48814E79-4767-7139-0A83-6B4124233EF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  <a:ext uri="{96DAC541-7B7A-43D3-8B79-37D633B846F1}">
                        <asvg:svgBlip xmlns:asvg="http://schemas.microsoft.com/office/drawing/2016/SVG/main" r:embed="rId1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085579" y="2066605"/>
                    <a:ext cx="316811" cy="184052"/>
                  </a:xfrm>
                  <a:prstGeom prst="rect">
                    <a:avLst/>
                  </a:prstGeom>
                </p:spPr>
              </p:pic>
              <p:sp>
                <p:nvSpPr>
                  <p:cNvPr id="39" name="TextBox 38">
                    <a:extLst>
                      <a:ext uri="{FF2B5EF4-FFF2-40B4-BE49-F238E27FC236}">
                        <a16:creationId xmlns:a16="http://schemas.microsoft.com/office/drawing/2014/main" id="{9F72A87C-A99D-D7D9-9601-3C6C674C3B59}"/>
                      </a:ext>
                    </a:extLst>
                  </p:cNvPr>
                  <p:cNvSpPr txBox="1"/>
                  <p:nvPr/>
                </p:nvSpPr>
                <p:spPr>
                  <a:xfrm>
                    <a:off x="2725576" y="2009122"/>
                    <a:ext cx="464292" cy="28675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8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8F49B8"/>
                        </a:solidFill>
                        <a:effectLst/>
                        <a:uLnTx/>
                        <a:uFillTx/>
                        <a:latin typeface="Heebo" pitchFamily="2" charset="-79"/>
                        <a:ea typeface="+mn-ea"/>
                        <a:cs typeface="Heebo" pitchFamily="2" charset="-79"/>
                      </a:rPr>
                      <a:t>AV</a:t>
                    </a:r>
                    <a:endParaRPr kumimoji="0" lang="en-US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8F49B8"/>
                      </a:solidFill>
                      <a:effectLst/>
                      <a:uLnTx/>
                      <a:uFillTx/>
                      <a:latin typeface="Heebo" pitchFamily="2" charset="-79"/>
                      <a:ea typeface="+mn-ea"/>
                      <a:cs typeface="Heebo" pitchFamily="2" charset="-79"/>
                    </a:endParaRPr>
                  </a:p>
                </p:txBody>
              </p:sp>
            </p:grpSp>
            <p:pic>
              <p:nvPicPr>
                <p:cNvPr id="34" name="Graphic 33">
                  <a:extLst>
                    <a:ext uri="{FF2B5EF4-FFF2-40B4-BE49-F238E27FC236}">
                      <a16:creationId xmlns:a16="http://schemas.microsoft.com/office/drawing/2014/main" id="{2EFE6E3C-DA82-28D6-037D-6444DC94BBD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310451" y="4050546"/>
                  <a:ext cx="261827" cy="152109"/>
                </a:xfrm>
                <a:prstGeom prst="rect">
                  <a:avLst/>
                </a:prstGeom>
              </p:spPr>
            </p:pic>
            <p:cxnSp>
              <p:nvCxnSpPr>
                <p:cNvPr id="35" name="מחבר ישר 1024">
                  <a:extLst>
                    <a:ext uri="{FF2B5EF4-FFF2-40B4-BE49-F238E27FC236}">
                      <a16:creationId xmlns:a16="http://schemas.microsoft.com/office/drawing/2014/main" id="{C436C4F5-46F2-17F0-BE1E-EBF11351657B}"/>
                    </a:ext>
                  </a:extLst>
                </p:cNvPr>
                <p:cNvCxnSpPr/>
                <p:nvPr/>
              </p:nvCxnSpPr>
              <p:spPr>
                <a:xfrm flipV="1">
                  <a:off x="12892707" y="4099409"/>
                  <a:ext cx="344191" cy="174136"/>
                </a:xfrm>
                <a:prstGeom prst="curvedConnector3">
                  <a:avLst>
                    <a:gd name="adj1" fmla="val 50000"/>
                  </a:avLst>
                </a:prstGeom>
                <a:noFill/>
                <a:ln w="15875" cap="sq" cmpd="sng" algn="ctr">
                  <a:solidFill>
                    <a:srgbClr val="00359E"/>
                  </a:solidFill>
                  <a:prstDash val="sysDot"/>
                  <a:round/>
                  <a:headEnd type="none"/>
                  <a:tailEnd type="arrow"/>
                </a:ln>
                <a:effectLst/>
              </p:spPr>
            </p:cxnSp>
            <p:cxnSp>
              <p:nvCxnSpPr>
                <p:cNvPr id="36" name="מחבר ישר 1024">
                  <a:extLst>
                    <a:ext uri="{FF2B5EF4-FFF2-40B4-BE49-F238E27FC236}">
                      <a16:creationId xmlns:a16="http://schemas.microsoft.com/office/drawing/2014/main" id="{7C5D18EE-5EA5-6C96-2873-0FE245E771C3}"/>
                    </a:ext>
                  </a:extLst>
                </p:cNvPr>
                <p:cNvCxnSpPr/>
                <p:nvPr/>
              </p:nvCxnSpPr>
              <p:spPr>
                <a:xfrm>
                  <a:off x="13503782" y="3942830"/>
                  <a:ext cx="344191" cy="174136"/>
                </a:xfrm>
                <a:prstGeom prst="curvedConnector3">
                  <a:avLst>
                    <a:gd name="adj1" fmla="val 50000"/>
                  </a:avLst>
                </a:prstGeom>
                <a:noFill/>
                <a:ln w="15875" cap="sq" cmpd="sng" algn="ctr">
                  <a:solidFill>
                    <a:srgbClr val="4472C4"/>
                  </a:solidFill>
                  <a:prstDash val="sysDot"/>
                  <a:round/>
                  <a:headEnd type="none"/>
                  <a:tailEnd type="arrow"/>
                </a:ln>
                <a:effectLst/>
              </p:spPr>
            </p:cxnSp>
            <p:pic>
              <p:nvPicPr>
                <p:cNvPr id="37" name="Graphic 36">
                  <a:extLst>
                    <a:ext uri="{FF2B5EF4-FFF2-40B4-BE49-F238E27FC236}">
                      <a16:creationId xmlns:a16="http://schemas.microsoft.com/office/drawing/2014/main" id="{BF874DD7-4728-E4F6-AF22-A5F7E917365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screen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905875" y="4050546"/>
                  <a:ext cx="261827" cy="152109"/>
                </a:xfrm>
                <a:prstGeom prst="rect">
                  <a:avLst/>
                </a:prstGeom>
              </p:spPr>
            </p:pic>
          </p:grpSp>
          <p:sp>
            <p:nvSpPr>
              <p:cNvPr id="28" name="Rounded Rectangle 394">
                <a:extLst>
                  <a:ext uri="{FF2B5EF4-FFF2-40B4-BE49-F238E27FC236}">
                    <a16:creationId xmlns:a16="http://schemas.microsoft.com/office/drawing/2014/main" id="{5DCA2B47-C2C5-E902-8DAC-E9A45ABE0FDE}"/>
                  </a:ext>
                </a:extLst>
              </p:cNvPr>
              <p:cNvSpPr/>
              <p:nvPr/>
            </p:nvSpPr>
            <p:spPr>
              <a:xfrm>
                <a:off x="7543836" y="3798958"/>
                <a:ext cx="257608" cy="123764"/>
              </a:xfrm>
              <a:prstGeom prst="roundRect">
                <a:avLst>
                  <a:gd name="adj" fmla="val 32969"/>
                </a:avLst>
              </a:prstGeom>
              <a:solidFill>
                <a:srgbClr val="7030A0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29" name="Rounded Rectangle 395">
                <a:extLst>
                  <a:ext uri="{FF2B5EF4-FFF2-40B4-BE49-F238E27FC236}">
                    <a16:creationId xmlns:a16="http://schemas.microsoft.com/office/drawing/2014/main" id="{0BBA430C-19D1-94FD-FAEB-42665CEF3B72}"/>
                  </a:ext>
                </a:extLst>
              </p:cNvPr>
              <p:cNvSpPr/>
              <p:nvPr/>
            </p:nvSpPr>
            <p:spPr>
              <a:xfrm>
                <a:off x="8195182" y="3803936"/>
                <a:ext cx="257608" cy="112513"/>
              </a:xfrm>
              <a:prstGeom prst="roundRect">
                <a:avLst>
                  <a:gd name="adj" fmla="val 32969"/>
                </a:avLst>
              </a:prstGeom>
              <a:solidFill>
                <a:srgbClr val="203663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  <p:sp>
            <p:nvSpPr>
              <p:cNvPr id="30" name="Rounded Rectangle 423">
                <a:extLst>
                  <a:ext uri="{FF2B5EF4-FFF2-40B4-BE49-F238E27FC236}">
                    <a16:creationId xmlns:a16="http://schemas.microsoft.com/office/drawing/2014/main" id="{D3E67154-E1B7-7F47-1BD5-E7F2B5213144}"/>
                  </a:ext>
                </a:extLst>
              </p:cNvPr>
              <p:cNvSpPr/>
              <p:nvPr/>
            </p:nvSpPr>
            <p:spPr>
              <a:xfrm>
                <a:off x="8785289" y="3809252"/>
                <a:ext cx="257608" cy="112513"/>
              </a:xfrm>
              <a:prstGeom prst="roundRect">
                <a:avLst>
                  <a:gd name="adj" fmla="val 32969"/>
                </a:avLst>
              </a:prstGeom>
              <a:solidFill>
                <a:srgbClr val="4156A6">
                  <a:alpha val="57565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1" eaLnBrk="1" latinLnBrk="0" hangingPunct="1"/>
                <a:endParaRPr lang="en-IL" dirty="0">
                  <a:latin typeface="Heebo" pitchFamily="2" charset="-79"/>
                  <a:cs typeface="Heebo" pitchFamily="2" charset="-79"/>
                </a:endParaRPr>
              </a:p>
            </p:txBody>
          </p:sp>
        </p:grpSp>
        <p:sp>
          <p:nvSpPr>
            <p:cNvPr id="25" name="Google Shape;566;p7">
              <a:extLst>
                <a:ext uri="{FF2B5EF4-FFF2-40B4-BE49-F238E27FC236}">
                  <a16:creationId xmlns:a16="http://schemas.microsoft.com/office/drawing/2014/main" id="{16F0AF30-6082-066B-B147-AD147DE0AD93}"/>
                </a:ext>
              </a:extLst>
            </p:cNvPr>
            <p:cNvSpPr/>
            <p:nvPr/>
          </p:nvSpPr>
          <p:spPr>
            <a:xfrm>
              <a:off x="7844800" y="5911164"/>
              <a:ext cx="581877" cy="3385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 dirty="0">
                  <a:solidFill>
                    <a:srgbClr val="203663"/>
                  </a:solidFill>
                  <a:latin typeface="Heebo" pitchFamily="2" charset="-79"/>
                  <a:cs typeface="Heebo" pitchFamily="2" charset="-79"/>
                  <a:sym typeface="Arial"/>
                </a:rPr>
                <a:t>…</a:t>
              </a:r>
              <a:endParaRPr sz="1600" b="1" i="0" u="none" strike="noStrike" cap="none" dirty="0">
                <a:solidFill>
                  <a:srgbClr val="203663"/>
                </a:solidFill>
                <a:latin typeface="Heebo" pitchFamily="2" charset="-79"/>
                <a:cs typeface="Heebo" pitchFamily="2" charset="-79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102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F1FE-D76B-497D-A592-4A3DCCF2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379E-3833-4E5E-8B05-02E89DF25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199"/>
            <a:ext cx="10515600" cy="5024501"/>
          </a:xfrm>
        </p:spPr>
        <p:txBody>
          <a:bodyPr>
            <a:normAutofit/>
          </a:bodyPr>
          <a:lstStyle/>
          <a:p>
            <a:r>
              <a:rPr lang="en-US" dirty="0"/>
              <a:t>Why ADS V&amp;V is hard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Introducing Foretellix</a:t>
            </a:r>
            <a:br>
              <a:rPr lang="en-US" dirty="0"/>
            </a:br>
            <a:endParaRPr lang="en-US" dirty="0"/>
          </a:p>
          <a:p>
            <a:r>
              <a:rPr lang="en-US" dirty="0">
                <a:highlight>
                  <a:srgbClr val="FFFF00"/>
                </a:highlight>
              </a:rPr>
              <a:t>Coverage-Driven Verification</a:t>
            </a:r>
            <a:br>
              <a:rPr lang="en-US" dirty="0">
                <a:highlight>
                  <a:srgbClr val="FFFF00"/>
                </a:highlight>
              </a:rPr>
            </a:br>
            <a:endParaRPr lang="en-US" dirty="0">
              <a:highlight>
                <a:srgbClr val="FFFF00"/>
              </a:highlight>
            </a:endParaRPr>
          </a:p>
          <a:p>
            <a:r>
              <a:rPr lang="en-US" dirty="0"/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1444449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1009cdec7cc_4_128"/>
          <p:cNvSpPr txBox="1"/>
          <p:nvPr/>
        </p:nvSpPr>
        <p:spPr>
          <a:xfrm>
            <a:off x="0" y="146009"/>
            <a:ext cx="8460445" cy="442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2800"/>
              <a:buFont typeface="Calibri"/>
              <a:buNone/>
            </a:pPr>
            <a:endParaRPr sz="2800" b="1" i="0" u="none" strike="noStrike" cap="none">
              <a:solidFill>
                <a:srgbClr val="904BB6"/>
              </a:solidFill>
              <a:latin typeface="Raleway Light"/>
              <a:ea typeface="Raleway Light"/>
              <a:cs typeface="Raleway Light"/>
              <a:sym typeface="Raleway Light"/>
            </a:endParaRPr>
          </a:p>
        </p:txBody>
      </p:sp>
      <p:sp>
        <p:nvSpPr>
          <p:cNvPr id="184" name="Google Shape;184;g1009cdec7cc_4_128"/>
          <p:cNvSpPr txBox="1">
            <a:spLocks noGrp="1"/>
          </p:cNvSpPr>
          <p:nvPr>
            <p:ph type="title"/>
          </p:nvPr>
        </p:nvSpPr>
        <p:spPr>
          <a:xfrm>
            <a:off x="152400" y="44468"/>
            <a:ext cx="10972800" cy="719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C1B33"/>
              </a:buClr>
              <a:buSzPts val="3000"/>
              <a:buFont typeface="Raleway SemiBold"/>
              <a:buNone/>
            </a:pPr>
            <a:r>
              <a:rPr lang="en-US" dirty="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"/>
                  </a:ext>
                </a:extLst>
              </a:rPr>
              <a:t>Coverage Driven Verification (CDV)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185" name="Google Shape;185;g1009cdec7cc_4_128"/>
          <p:cNvSpPr/>
          <p:nvPr/>
        </p:nvSpPr>
        <p:spPr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g1009cdec7cc_4_128"/>
          <p:cNvSpPr txBox="1"/>
          <p:nvPr/>
        </p:nvSpPr>
        <p:spPr>
          <a:xfrm>
            <a:off x="262128" y="1011176"/>
            <a:ext cx="11647516" cy="7457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228600">
              <a:lnSpc>
                <a:spcPct val="70000"/>
              </a:lnSpc>
              <a:spcBef>
                <a:spcPts val="60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2600" dirty="0">
                <a:sym typeface="Raleway"/>
              </a:rPr>
              <a:t>What is Coverage?</a:t>
            </a:r>
            <a:endParaRPr sz="2600" dirty="0">
              <a:sym typeface="Arial"/>
            </a:endParaRPr>
          </a:p>
          <a:p>
            <a:pPr marL="800100" marR="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Coverage measures “what we have tested so far” </a:t>
            </a:r>
            <a:br>
              <a:rPr lang="en-US" sz="2200" dirty="0">
                <a:sym typeface="Raleway"/>
              </a:rPr>
            </a:br>
            <a:r>
              <a:rPr lang="en-US" sz="2200" dirty="0">
                <a:sym typeface="Raleway"/>
              </a:rPr>
              <a:t>(which scenarios, with which parameters, …)</a:t>
            </a:r>
          </a:p>
          <a:p>
            <a:pPr marL="800100" marR="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Breaks the infinite test space into a large-but-finite set of “buckets”</a:t>
            </a:r>
          </a:p>
          <a:p>
            <a:pPr marL="800100" marR="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Assures that each bucket was exercised “enough” by some test(s)</a:t>
            </a:r>
            <a:endParaRPr sz="2200" dirty="0">
              <a:sym typeface="Arial"/>
            </a:endParaRPr>
          </a:p>
          <a:p>
            <a:pPr marL="571500" marR="0" lvl="1">
              <a:lnSpc>
                <a:spcPct val="70000"/>
              </a:lnSpc>
              <a:spcBef>
                <a:spcPts val="600"/>
              </a:spcBef>
              <a:buClr>
                <a:schemeClr val="dk1"/>
              </a:buClr>
              <a:buSzPts val="1800"/>
            </a:pPr>
            <a:endParaRPr sz="2600" dirty="0">
              <a:sym typeface="Raleway"/>
            </a:endParaRPr>
          </a:p>
          <a:p>
            <a:pPr marL="457200" marR="0" lvl="0" indent="-228600">
              <a:lnSpc>
                <a:spcPct val="70000"/>
              </a:lnSpc>
              <a:spcBef>
                <a:spcPts val="60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2600" dirty="0">
                <a:sym typeface="Raleway"/>
              </a:rPr>
              <a:t>Why use CDV?</a:t>
            </a:r>
            <a:endParaRPr lang="en-US" sz="2600" dirty="0">
              <a:sym typeface="Arial"/>
            </a:endParaRPr>
          </a:p>
          <a:p>
            <a:pPr marL="800100" marR="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To deal with infinite number of scenarios in a measurable and efficient way </a:t>
            </a:r>
          </a:p>
          <a:p>
            <a:pPr marL="800100" marR="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To explore and cover the test space at massive scale with minimal human intervention</a:t>
            </a:r>
            <a:endParaRPr sz="2200" dirty="0">
              <a:sym typeface="Arial"/>
            </a:endParaRPr>
          </a:p>
          <a:p>
            <a:pPr marL="800100" marR="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To discover unknowns, and edge cases</a:t>
            </a:r>
            <a:br>
              <a:rPr lang="en-US" sz="2600" dirty="0">
                <a:sym typeface="Raleway"/>
              </a:rPr>
            </a:br>
            <a:endParaRPr lang="en-US" sz="2600" dirty="0">
              <a:sym typeface="Raleway"/>
            </a:endParaRPr>
          </a:p>
          <a:p>
            <a:pPr marL="342900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600" dirty="0">
                <a:sym typeface="Raleway"/>
              </a:rPr>
              <a:t>Coverage vs. KPIs / checks</a:t>
            </a:r>
          </a:p>
          <a:p>
            <a:pPr marL="80010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Coverage measures </a:t>
            </a:r>
            <a:r>
              <a:rPr lang="en-US" sz="2200" i="1" dirty="0">
                <a:sym typeface="Raleway"/>
              </a:rPr>
              <a:t>how well you tested</a:t>
            </a:r>
          </a:p>
          <a:p>
            <a:pPr marL="800100" lvl="1" indent="-228600">
              <a:lnSpc>
                <a:spcPct val="70000"/>
              </a:lnSpc>
              <a:spcBef>
                <a:spcPts val="600"/>
              </a:spcBef>
              <a:buClr>
                <a:srgbClr val="0C1B33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2200" dirty="0">
                <a:sym typeface="Raleway"/>
              </a:rPr>
              <a:t>KPIs and checks measure </a:t>
            </a:r>
            <a:r>
              <a:rPr lang="en-US" sz="2200" i="1" dirty="0">
                <a:sym typeface="Raleway"/>
              </a:rPr>
              <a:t>how well the SUT behaved </a:t>
            </a:r>
            <a:r>
              <a:rPr lang="en-US" sz="2200" dirty="0">
                <a:sym typeface="Raleway"/>
              </a:rPr>
              <a:t>in those tests</a:t>
            </a:r>
            <a:endParaRPr sz="2200" dirty="0">
              <a:sym typeface="Arial"/>
            </a:endParaRPr>
          </a:p>
          <a:p>
            <a:pPr marL="742950" marR="0" lvl="1" indent="-171450" algn="l" rtl="0">
              <a:lnSpc>
                <a:spcPct val="100000"/>
              </a:lnSpc>
              <a:spcBef>
                <a:spcPts val="600"/>
              </a:spcBef>
              <a:buClr>
                <a:schemeClr val="dk1"/>
              </a:buClr>
              <a:buSzPts val="1800"/>
              <a:buFont typeface="Courier New"/>
              <a:buNone/>
            </a:pPr>
            <a:endParaRPr sz="2200" dirty="0">
              <a:sym typeface="Raleway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600"/>
              </a:spcBef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285750" marR="0" lvl="0" indent="-171450" algn="l" rtl="0">
              <a:lnSpc>
                <a:spcPct val="100000"/>
              </a:lnSpc>
              <a:spcBef>
                <a:spcPts val="600"/>
              </a:spcBef>
              <a:buClr>
                <a:schemeClr val="dk1"/>
              </a:buClr>
              <a:buSzPts val="1800"/>
              <a:buFont typeface="Courier New"/>
              <a:buNone/>
            </a:pPr>
            <a:endParaRPr sz="18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742950" marR="0" lvl="1" indent="-171450" algn="l" rtl="0">
              <a:lnSpc>
                <a:spcPct val="100000"/>
              </a:lnSpc>
              <a:spcBef>
                <a:spcPts val="600"/>
              </a:spcBef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285750" marR="0" lvl="0" indent="-158750" algn="l" rtl="0">
              <a:lnSpc>
                <a:spcPct val="100000"/>
              </a:lnSpc>
              <a:spcBef>
                <a:spcPts val="600"/>
              </a:spcBef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3657600" marR="0" lvl="8" indent="0" algn="l" rtl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C1B33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F748660-5235-F4A8-9B8F-042189676005}"/>
              </a:ext>
            </a:extLst>
          </p:cNvPr>
          <p:cNvGrpSpPr/>
          <p:nvPr/>
        </p:nvGrpSpPr>
        <p:grpSpPr>
          <a:xfrm>
            <a:off x="8810894" y="177338"/>
            <a:ext cx="3217622" cy="981127"/>
            <a:chOff x="388647" y="920227"/>
            <a:chExt cx="6136422" cy="1615865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3930D7E-D627-5AA5-57F4-12190891D794}"/>
                </a:ext>
              </a:extLst>
            </p:cNvPr>
            <p:cNvGrpSpPr/>
            <p:nvPr/>
          </p:nvGrpSpPr>
          <p:grpSpPr>
            <a:xfrm>
              <a:off x="388647" y="920227"/>
              <a:ext cx="6136422" cy="1615865"/>
              <a:chOff x="3278465" y="3755000"/>
              <a:chExt cx="5515783" cy="1315637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88481897-CA59-C5E7-CB19-04AA4ACDA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5400000">
                <a:off x="4586257" y="3994826"/>
                <a:ext cx="369332" cy="829836"/>
              </a:xfrm>
              <a:prstGeom prst="rect">
                <a:avLst/>
              </a:prstGeom>
            </p:spPr>
          </p:pic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1F8522E0-E3C4-489A-18D8-214330CB0D69}"/>
                  </a:ext>
                </a:extLst>
              </p:cNvPr>
              <p:cNvGrpSpPr/>
              <p:nvPr/>
            </p:nvGrpSpPr>
            <p:grpSpPr>
              <a:xfrm>
                <a:off x="3278465" y="3755000"/>
                <a:ext cx="5515783" cy="1315637"/>
                <a:chOff x="661737" y="1206862"/>
                <a:chExt cx="7820526" cy="2055976"/>
              </a:xfrm>
            </p:grpSpPr>
            <p:cxnSp>
              <p:nvCxnSpPr>
                <p:cNvPr id="12" name="Straight Connector 11">
                  <a:extLst>
                    <a:ext uri="{FF2B5EF4-FFF2-40B4-BE49-F238E27FC236}">
                      <a16:creationId xmlns:a16="http://schemas.microsoft.com/office/drawing/2014/main" id="{488D84B5-C452-18F9-6240-B867B322C6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1206862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>
                  <a:extLst>
                    <a:ext uri="{FF2B5EF4-FFF2-40B4-BE49-F238E27FC236}">
                      <a16:creationId xmlns:a16="http://schemas.microsoft.com/office/drawing/2014/main" id="{4CF12D03-F04B-D2A7-6AAF-6827D24EA20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3262838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>
                  <a:extLst>
                    <a:ext uri="{FF2B5EF4-FFF2-40B4-BE49-F238E27FC236}">
                      <a16:creationId xmlns:a16="http://schemas.microsoft.com/office/drawing/2014/main" id="{2C3E378C-0B77-ADF6-D341-06E5BE910D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1904138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Straight Connector 14">
                  <a:extLst>
                    <a:ext uri="{FF2B5EF4-FFF2-40B4-BE49-F238E27FC236}">
                      <a16:creationId xmlns:a16="http://schemas.microsoft.com/office/drawing/2014/main" id="{052DE292-5A7D-2DAB-C513-310404FCDD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61737" y="2584452"/>
                  <a:ext cx="7820526" cy="0"/>
                </a:xfrm>
                <a:prstGeom prst="line">
                  <a:avLst/>
                </a:prstGeom>
                <a:ln w="69850" cmpd="sng">
                  <a:solidFill>
                    <a:srgbClr val="213663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1" name="Connector: Curved 10">
                <a:extLst>
                  <a:ext uri="{FF2B5EF4-FFF2-40B4-BE49-F238E27FC236}">
                    <a16:creationId xmlns:a16="http://schemas.microsoft.com/office/drawing/2014/main" id="{B5FB6E6D-17F4-74FB-2EC1-2D9CF7184A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4888" y="3989319"/>
                <a:ext cx="2705129" cy="444564"/>
              </a:xfrm>
              <a:prstGeom prst="curvedConnector3">
                <a:avLst/>
              </a:prstGeom>
              <a:ln w="38100" cmpd="sng">
                <a:solidFill>
                  <a:srgbClr val="00B0F0"/>
                </a:solidFill>
                <a:prstDash val="sysDot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3636DFC-7930-CB79-2577-D7189C159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18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07775" y="1018077"/>
              <a:ext cx="828675" cy="400050"/>
            </a:xfrm>
            <a:prstGeom prst="rect">
              <a:avLst/>
            </a:prstGeom>
          </p:spPr>
        </p:pic>
      </p:grp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4D36210-9D29-01E8-59F9-90F09856D39E}"/>
              </a:ext>
            </a:extLst>
          </p:cNvPr>
          <p:cNvSpPr txBox="1">
            <a:spLocks/>
          </p:cNvSpPr>
          <p:nvPr/>
        </p:nvSpPr>
        <p:spPr>
          <a:xfrm>
            <a:off x="8306591" y="5787844"/>
            <a:ext cx="3721925" cy="5881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KPI: Key Performance Indicator</a:t>
            </a:r>
          </a:p>
          <a:p>
            <a:pPr lvl="1"/>
            <a:r>
              <a:rPr lang="en-US" sz="1600" dirty="0"/>
              <a:t>SUT: System Under Test</a:t>
            </a:r>
            <a:endParaRPr lang="en-US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B70D6B-2D72-95B1-DCC1-374606FBFF71}"/>
              </a:ext>
            </a:extLst>
          </p:cNvPr>
          <p:cNvSpPr txBox="1"/>
          <p:nvPr/>
        </p:nvSpPr>
        <p:spPr>
          <a:xfrm>
            <a:off x="5906874" y="5912642"/>
            <a:ext cx="23661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B0F0"/>
                </a:solidFill>
              </a:rPr>
              <a:t>See </a:t>
            </a:r>
            <a:r>
              <a:rPr lang="en-US" sz="1600" dirty="0">
                <a:hlinkClick r:id="rId6"/>
              </a:rPr>
              <a:t>post about CDV</a:t>
            </a:r>
            <a:endParaRPr lang="en-US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E90600-61E8-85E0-E820-A4E62A85106A}"/>
              </a:ext>
            </a:extLst>
          </p:cNvPr>
          <p:cNvSpPr txBox="1"/>
          <p:nvPr/>
        </p:nvSpPr>
        <p:spPr>
          <a:xfrm>
            <a:off x="9832702" y="1189087"/>
            <a:ext cx="2195814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213663"/>
                </a:solidFill>
              </a:rPr>
              <a:t>Parameters: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From which 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Speed of EGO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Relative speeds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Cut in aggressiveness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Deceleration 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Number of lanes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</a:rPr>
              <a:t>Road topology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13663"/>
                </a:solidFill>
                <a:latin typeface="+mj-lt"/>
              </a:rPr>
              <a:t>…</a:t>
            </a:r>
          </a:p>
        </p:txBody>
      </p:sp>
      <p:pic>
        <p:nvPicPr>
          <p:cNvPr id="4" name="Picture 2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5A2AD377-1389-6D73-9BF8-B24CF6119B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4" t="46388" r="31893" b="3668"/>
          <a:stretch/>
        </p:blipFill>
        <p:spPr bwMode="auto">
          <a:xfrm>
            <a:off x="9752267" y="3921011"/>
            <a:ext cx="2356684" cy="174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uiExpand="1" build="p"/>
      <p:bldP spid="17" grpId="0" animBg="1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CDDD4-EB84-4713-B2B1-52864846E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Handling risk dimensions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CFD4E-D4B4-416D-9B12-6FA7CE1F0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547" y="1003851"/>
            <a:ext cx="10515600" cy="54068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How to look for unknowns</a:t>
            </a:r>
          </a:p>
          <a:p>
            <a:pPr lvl="1"/>
            <a:r>
              <a:rPr lang="en-US" dirty="0"/>
              <a:t>Mix risk dimensions</a:t>
            </a:r>
          </a:p>
          <a:p>
            <a:pPr lvl="1"/>
            <a:r>
              <a:rPr lang="en-US" dirty="0"/>
              <a:t>Monitor recordings for surprises</a:t>
            </a:r>
          </a:p>
          <a:p>
            <a:pPr lvl="1"/>
            <a:r>
              <a:rPr lang="en-US" dirty="0"/>
              <a:t>Quickly add (and generalize) new things</a:t>
            </a:r>
            <a:br>
              <a:rPr lang="en-US" dirty="0"/>
            </a:br>
            <a:endParaRPr lang="en-US" dirty="0"/>
          </a:p>
          <a:p>
            <a:r>
              <a:rPr lang="en-US" dirty="0"/>
              <a:t>Use risk dimensions, not just requirements, as scenario sources</a:t>
            </a:r>
          </a:p>
          <a:p>
            <a:pPr lvl="1"/>
            <a:r>
              <a:rPr lang="en-US" dirty="0"/>
              <a:t>As you find issues, you may add new requirements</a:t>
            </a:r>
            <a:br>
              <a:rPr lang="en-US" dirty="0"/>
            </a:br>
            <a:endParaRPr lang="en-US" dirty="0"/>
          </a:p>
          <a:p>
            <a:r>
              <a:rPr lang="en-US" dirty="0"/>
              <a:t>Risk dimensions are more </a:t>
            </a:r>
            <a:r>
              <a:rPr lang="en-US" i="1" dirty="0"/>
              <a:t>inclusive: </a:t>
            </a:r>
            <a:r>
              <a:rPr lang="en-US" dirty="0"/>
              <a:t>can come from</a:t>
            </a:r>
            <a:endParaRPr lang="en-US" i="1" dirty="0"/>
          </a:p>
          <a:p>
            <a:pPr lvl="1"/>
            <a:r>
              <a:rPr lang="en-US" dirty="0"/>
              <a:t>Requirements</a:t>
            </a:r>
          </a:p>
          <a:p>
            <a:pPr lvl="1"/>
            <a:r>
              <a:rPr lang="en-US" dirty="0"/>
              <a:t>Experience, accident databases, common sense</a:t>
            </a:r>
          </a:p>
          <a:p>
            <a:pPr lvl="1"/>
            <a:r>
              <a:rPr lang="en-US" dirty="0"/>
              <a:t>Developer hints</a:t>
            </a:r>
            <a:r>
              <a:rPr lang="en-US" i="1" dirty="0"/>
              <a:t> </a:t>
            </a:r>
            <a:r>
              <a:rPr lang="en-US" dirty="0"/>
              <a:t>(including </a:t>
            </a:r>
            <a:r>
              <a:rPr lang="en-US" i="1" dirty="0"/>
              <a:t>whitebox </a:t>
            </a:r>
            <a:r>
              <a:rPr lang="en-US" dirty="0"/>
              <a:t>information)</a:t>
            </a:r>
          </a:p>
          <a:p>
            <a:pPr lvl="1"/>
            <a:r>
              <a:rPr lang="en-US" dirty="0"/>
              <a:t>…</a:t>
            </a:r>
            <a:br>
              <a:rPr lang="en-US" dirty="0"/>
            </a:br>
            <a:endParaRPr lang="en-US" dirty="0"/>
          </a:p>
          <a:p>
            <a:r>
              <a:rPr lang="en-US" dirty="0"/>
              <a:t>When in doubt, add more</a:t>
            </a:r>
          </a:p>
          <a:p>
            <a:pPr lvl="1"/>
            <a:r>
              <a:rPr lang="en-US" dirty="0"/>
              <a:t>Don’t worry about overlap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2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ADE0A7F6-1BDE-4A16-8CA0-0295292AA6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4" t="46388" r="31893" b="3668"/>
          <a:stretch/>
        </p:blipFill>
        <p:spPr bwMode="auto">
          <a:xfrm>
            <a:off x="9835316" y="0"/>
            <a:ext cx="2356684" cy="174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00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1A347-3AEC-4BBA-9481-3DF799960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7030A0"/>
                </a:solidFill>
              </a:rPr>
              <a:t>Going from 1K runs to 100K/1M runs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43709-63B7-4536-86F7-4FD077C20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9795"/>
            <a:ext cx="10515600" cy="5412133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For 1K runs</a:t>
            </a:r>
          </a:p>
          <a:p>
            <a:pPr lvl="1"/>
            <a:r>
              <a:rPr lang="en-US" dirty="0"/>
              <a:t>You carefully select and justify each test</a:t>
            </a:r>
          </a:p>
          <a:p>
            <a:pPr lvl="1"/>
            <a:r>
              <a:rPr lang="en-US" dirty="0"/>
              <a:t>You know how you’ll check each test</a:t>
            </a:r>
            <a:br>
              <a:rPr lang="en-US" dirty="0"/>
            </a:br>
            <a:endParaRPr lang="en-US" dirty="0"/>
          </a:p>
          <a:p>
            <a:r>
              <a:rPr lang="en-US" dirty="0"/>
              <a:t>For 1M runs, you need to adopt a different methodology (CDV)</a:t>
            </a:r>
          </a:p>
          <a:p>
            <a:pPr lvl="1"/>
            <a:r>
              <a:rPr lang="en-US" dirty="0"/>
              <a:t>To remove the new roadblocks to productivity, you need:</a:t>
            </a:r>
            <a:br>
              <a:rPr lang="en-US" dirty="0"/>
            </a:br>
            <a:endParaRPr lang="en-US" dirty="0"/>
          </a:p>
          <a:p>
            <a:r>
              <a:rPr lang="en-US" dirty="0"/>
              <a:t>Easy ways to plan / create / track many meaningful runs</a:t>
            </a:r>
          </a:p>
          <a:p>
            <a:pPr lvl="1"/>
            <a:r>
              <a:rPr lang="en-US" dirty="0"/>
              <a:t>Lots of randomization, and easy ways to compose and mix stuff</a:t>
            </a:r>
          </a:p>
          <a:p>
            <a:pPr lvl="1"/>
            <a:r>
              <a:rPr lang="en-US" dirty="0"/>
              <a:t>Coverage metrics to define the goals and track what you did</a:t>
            </a:r>
            <a:br>
              <a:rPr lang="en-US" dirty="0"/>
            </a:br>
            <a:endParaRPr lang="en-US" dirty="0"/>
          </a:p>
          <a:p>
            <a:r>
              <a:rPr lang="en-US" dirty="0"/>
              <a:t>Flexible, efficient ways to do </a:t>
            </a:r>
            <a:r>
              <a:rPr lang="en-US" b="1" i="1" dirty="0"/>
              <a:t>automatic </a:t>
            </a:r>
            <a:r>
              <a:rPr lang="en-US" b="1" dirty="0"/>
              <a:t>checking </a:t>
            </a:r>
            <a:r>
              <a:rPr lang="en-US" dirty="0"/>
              <a:t>and KPI collection</a:t>
            </a:r>
          </a:p>
          <a:p>
            <a:pPr lvl="1"/>
            <a:r>
              <a:rPr lang="en-US" dirty="0"/>
              <a:t>Including adaptable threshold, global / per-scenario checks, and so on</a:t>
            </a:r>
            <a:br>
              <a:rPr lang="en-US" dirty="0"/>
            </a:br>
            <a:r>
              <a:rPr lang="en-US" dirty="0"/>
              <a:t> </a:t>
            </a:r>
          </a:p>
          <a:p>
            <a:r>
              <a:rPr lang="en-US" dirty="0"/>
              <a:t>Flexible, efficient methodology / tools to </a:t>
            </a:r>
            <a:r>
              <a:rPr lang="en-US" b="1" dirty="0"/>
              <a:t>debug</a:t>
            </a:r>
            <a:r>
              <a:rPr lang="en-US" dirty="0"/>
              <a:t> (potential) errors and gray areas</a:t>
            </a:r>
          </a:p>
          <a:p>
            <a:pPr lvl="1"/>
            <a:r>
              <a:rPr lang="en-US" dirty="0"/>
              <a:t>Run-time / post-run verdict analysis</a:t>
            </a:r>
          </a:p>
          <a:p>
            <a:pPr lvl="1"/>
            <a:r>
              <a:rPr lang="en-US" dirty="0"/>
              <a:t>Interactive multi-run query / analysis tools</a:t>
            </a:r>
          </a:p>
          <a:p>
            <a:pPr lvl="1"/>
            <a:r>
              <a:rPr lang="en-US" dirty="0"/>
              <a:t>Single-run debug, …</a:t>
            </a:r>
          </a:p>
          <a:p>
            <a:pPr lvl="2"/>
            <a:endParaRPr lang="en-US" dirty="0"/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447C55F-4B7E-47D8-8697-AE15E2458208}"/>
              </a:ext>
            </a:extLst>
          </p:cNvPr>
          <p:cNvGrpSpPr/>
          <p:nvPr/>
        </p:nvGrpSpPr>
        <p:grpSpPr>
          <a:xfrm>
            <a:off x="9922681" y="692655"/>
            <a:ext cx="1808408" cy="4015467"/>
            <a:chOff x="9922681" y="692655"/>
            <a:chExt cx="1808408" cy="4015467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0FCEE734-D738-4CB3-B8E4-101678B19CD3}"/>
                </a:ext>
              </a:extLst>
            </p:cNvPr>
            <p:cNvSpPr/>
            <p:nvPr/>
          </p:nvSpPr>
          <p:spPr>
            <a:xfrm>
              <a:off x="10668724" y="692655"/>
              <a:ext cx="898243" cy="539115"/>
            </a:xfrm>
            <a:prstGeom prst="roundRect">
              <a:avLst/>
            </a:prstGeom>
            <a:solidFill>
              <a:srgbClr val="F2E9F7"/>
            </a:solidFill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400" dirty="0">
                  <a:solidFill>
                    <a:schemeClr val="tx1"/>
                  </a:solidFill>
                </a:rPr>
                <a:t>Enhance</a:t>
              </a:r>
            </a:p>
            <a:p>
              <a:r>
                <a:rPr lang="en-US" sz="1400" dirty="0">
                  <a:solidFill>
                    <a:schemeClr val="tx1"/>
                  </a:solidFill>
                </a:rPr>
                <a:t>content</a:t>
              </a: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042A291B-FD2C-4CA5-AB42-768F2D3037A7}"/>
                </a:ext>
              </a:extLst>
            </p:cNvPr>
            <p:cNvSpPr/>
            <p:nvPr/>
          </p:nvSpPr>
          <p:spPr>
            <a:xfrm>
              <a:off x="10672790" y="1561743"/>
              <a:ext cx="890110" cy="539115"/>
            </a:xfrm>
            <a:prstGeom prst="roundRect">
              <a:avLst/>
            </a:prstGeom>
            <a:solidFill>
              <a:srgbClr val="F2E9F7"/>
            </a:solidFill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400" dirty="0">
                  <a:solidFill>
                    <a:schemeClr val="tx1"/>
                  </a:solidFill>
                </a:rPr>
                <a:t>Run test suite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86DF4F6C-DC41-4FCE-A454-8BF8CA952266}"/>
                </a:ext>
              </a:extLst>
            </p:cNvPr>
            <p:cNvSpPr/>
            <p:nvPr/>
          </p:nvSpPr>
          <p:spPr>
            <a:xfrm>
              <a:off x="10504601" y="2430831"/>
              <a:ext cx="1226488" cy="539115"/>
            </a:xfrm>
            <a:prstGeom prst="roundRect">
              <a:avLst/>
            </a:prstGeom>
            <a:solidFill>
              <a:srgbClr val="F2E9F7"/>
            </a:solidFill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400" dirty="0">
                  <a:solidFill>
                    <a:schemeClr val="tx1"/>
                  </a:solidFill>
                </a:rPr>
                <a:t>Do triage / debug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3A83422D-4D8E-4FC9-851D-F302E600DDE2}"/>
                </a:ext>
              </a:extLst>
            </p:cNvPr>
            <p:cNvSpPr/>
            <p:nvPr/>
          </p:nvSpPr>
          <p:spPr>
            <a:xfrm>
              <a:off x="10504601" y="3299919"/>
              <a:ext cx="1226488" cy="539115"/>
            </a:xfrm>
            <a:prstGeom prst="roundRect">
              <a:avLst/>
            </a:prstGeom>
            <a:solidFill>
              <a:srgbClr val="F2E9F7"/>
            </a:solidFill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400" dirty="0">
                  <a:solidFill>
                    <a:schemeClr val="tx1"/>
                  </a:solidFill>
                </a:rPr>
                <a:t>Fix / enhance SUT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EBE0599-8454-429E-85DC-162074187DC2}"/>
                </a:ext>
              </a:extLst>
            </p:cNvPr>
            <p:cNvSpPr/>
            <p:nvPr/>
          </p:nvSpPr>
          <p:spPr>
            <a:xfrm>
              <a:off x="10504601" y="4169007"/>
              <a:ext cx="1226488" cy="539115"/>
            </a:xfrm>
            <a:prstGeom prst="roundRect">
              <a:avLst/>
            </a:prstGeom>
            <a:solidFill>
              <a:srgbClr val="F2E9F7"/>
            </a:solidFill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US" sz="1400" dirty="0">
                  <a:solidFill>
                    <a:schemeClr val="tx1"/>
                  </a:solidFill>
                </a:rPr>
                <a:t>Analyze coverage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73593E9B-8F40-4F8F-9AB1-FE390CAB97DF}"/>
                </a:ext>
              </a:extLst>
            </p:cNvPr>
            <p:cNvCxnSpPr>
              <a:stCxn id="4" idx="2"/>
              <a:endCxn id="5" idx="0"/>
            </p:cNvCxnSpPr>
            <p:nvPr/>
          </p:nvCxnSpPr>
          <p:spPr>
            <a:xfrm flipH="1">
              <a:off x="11117845" y="1231770"/>
              <a:ext cx="1" cy="3299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EAE1DF38-8573-4A61-9925-AB11D3E2AF73}"/>
                </a:ext>
              </a:extLst>
            </p:cNvPr>
            <p:cNvCxnSpPr>
              <a:cxnSpLocks/>
              <a:stCxn id="5" idx="2"/>
              <a:endCxn id="6" idx="0"/>
            </p:cNvCxnSpPr>
            <p:nvPr/>
          </p:nvCxnSpPr>
          <p:spPr>
            <a:xfrm>
              <a:off x="11117845" y="2100858"/>
              <a:ext cx="0" cy="3299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A7A81A15-C95A-4E32-89DA-0616F47A106B}"/>
                </a:ext>
              </a:extLst>
            </p:cNvPr>
            <p:cNvCxnSpPr>
              <a:cxnSpLocks/>
              <a:stCxn id="6" idx="2"/>
              <a:endCxn id="7" idx="0"/>
            </p:cNvCxnSpPr>
            <p:nvPr/>
          </p:nvCxnSpPr>
          <p:spPr>
            <a:xfrm>
              <a:off x="11117845" y="2969946"/>
              <a:ext cx="0" cy="3299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11C4F45-5BA1-4697-B2FE-565F91EC73AB}"/>
                </a:ext>
              </a:extLst>
            </p:cNvPr>
            <p:cNvCxnSpPr>
              <a:cxnSpLocks/>
              <a:stCxn id="7" idx="2"/>
              <a:endCxn id="8" idx="0"/>
            </p:cNvCxnSpPr>
            <p:nvPr/>
          </p:nvCxnSpPr>
          <p:spPr>
            <a:xfrm>
              <a:off x="11117845" y="3839034"/>
              <a:ext cx="0" cy="3299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Arrow: Curved Down 19">
              <a:extLst>
                <a:ext uri="{FF2B5EF4-FFF2-40B4-BE49-F238E27FC236}">
                  <a16:creationId xmlns:a16="http://schemas.microsoft.com/office/drawing/2014/main" id="{0789BFC4-1CBE-49F7-9044-0B6B93680D7D}"/>
                </a:ext>
              </a:extLst>
            </p:cNvPr>
            <p:cNvSpPr/>
            <p:nvPr/>
          </p:nvSpPr>
          <p:spPr>
            <a:xfrm rot="16359714">
              <a:off x="8405989" y="2316792"/>
              <a:ext cx="3626292" cy="592908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  <a:solidFill>
              <a:srgbClr val="F1E8F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36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DF1FE-D76B-497D-A592-4A3DCCF2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379E-3833-4E5E-8B05-02E89DF25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9199"/>
            <a:ext cx="10515600" cy="5024501"/>
          </a:xfrm>
        </p:spPr>
        <p:txBody>
          <a:bodyPr>
            <a:normAutofit/>
          </a:bodyPr>
          <a:lstStyle/>
          <a:p>
            <a:r>
              <a:rPr lang="en-US" dirty="0"/>
              <a:t>Why ADS V&amp;V is hard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Introducing Foretellix</a:t>
            </a:r>
            <a:br>
              <a:rPr lang="en-US" dirty="0"/>
            </a:br>
            <a:endParaRPr lang="en-US" dirty="0"/>
          </a:p>
          <a:p>
            <a:r>
              <a:rPr lang="en-US" dirty="0"/>
              <a:t>Coverage-Driven Verification</a:t>
            </a:r>
            <a:br>
              <a:rPr lang="en-US" dirty="0"/>
            </a:br>
            <a:endParaRPr lang="en-US" dirty="0"/>
          </a:p>
          <a:p>
            <a:r>
              <a:rPr lang="en-US" dirty="0">
                <a:highlight>
                  <a:srgbClr val="FFFF00"/>
                </a:highlight>
              </a:rPr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1385379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A86DC9-85A5-4257-BB26-799EC6C0D654}"/>
              </a:ext>
            </a:extLst>
          </p:cNvPr>
          <p:cNvSpPr/>
          <p:nvPr/>
        </p:nvSpPr>
        <p:spPr>
          <a:xfrm>
            <a:off x="404936" y="3140968"/>
            <a:ext cx="10948864" cy="576064"/>
          </a:xfrm>
          <a:prstGeom prst="rect">
            <a:avLst/>
          </a:prstGeom>
          <a:solidFill>
            <a:srgbClr val="FFFAEB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400" dirty="0">
                <a:solidFill>
                  <a:schemeClr val="tx1"/>
                </a:solidFill>
              </a:rPr>
              <a:t>Development</a:t>
            </a:r>
          </a:p>
          <a:p>
            <a:r>
              <a:rPr lang="en-US" sz="1400" dirty="0">
                <a:solidFill>
                  <a:schemeClr val="tx1"/>
                </a:solidFill>
              </a:rPr>
              <a:t>timeline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19284-9726-4B6A-85F6-6673F2265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615"/>
            <a:ext cx="10515600" cy="473347"/>
          </a:xfrm>
        </p:spPr>
        <p:txBody>
          <a:bodyPr>
            <a:normAutofit fontScale="90000"/>
          </a:bodyPr>
          <a:lstStyle/>
          <a:p>
            <a:r>
              <a:rPr lang="en-US" dirty="0"/>
              <a:t>ADS project milestones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C440AF7-8D53-45CA-81D9-622786A3CB0F}"/>
              </a:ext>
            </a:extLst>
          </p:cNvPr>
          <p:cNvSpPr/>
          <p:nvPr/>
        </p:nvSpPr>
        <p:spPr>
          <a:xfrm>
            <a:off x="1945825" y="3315604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5AAD6E5E-08A4-4ED9-802C-C815A3D5C7FB}"/>
              </a:ext>
            </a:extLst>
          </p:cNvPr>
          <p:cNvSpPr/>
          <p:nvPr/>
        </p:nvSpPr>
        <p:spPr>
          <a:xfrm>
            <a:off x="1441769" y="2514645"/>
            <a:ext cx="1008112" cy="437962"/>
          </a:xfrm>
          <a:prstGeom prst="wedgeRoundRectCallout">
            <a:avLst>
              <a:gd name="adj1" fmla="val 2318"/>
              <a:gd name="adj2" fmla="val 120103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First integration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68B4E9-FDF7-437F-9B06-E291B3C1D3DA}"/>
              </a:ext>
            </a:extLst>
          </p:cNvPr>
          <p:cNvSpPr/>
          <p:nvPr/>
        </p:nvSpPr>
        <p:spPr>
          <a:xfrm>
            <a:off x="3143672" y="3302726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4B3AF019-05DA-4B9B-BBBB-73B45CE774F7}"/>
              </a:ext>
            </a:extLst>
          </p:cNvPr>
          <p:cNvSpPr/>
          <p:nvPr/>
        </p:nvSpPr>
        <p:spPr>
          <a:xfrm>
            <a:off x="2639616" y="2501767"/>
            <a:ext cx="1008112" cy="437962"/>
          </a:xfrm>
          <a:prstGeom prst="wedgeRoundRectCallout">
            <a:avLst>
              <a:gd name="adj1" fmla="val 2318"/>
              <a:gd name="adj2" fmla="val 120103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First demo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5D4CDB-1D6D-40F2-9932-D3D9271EE37A}"/>
              </a:ext>
            </a:extLst>
          </p:cNvPr>
          <p:cNvSpPr/>
          <p:nvPr/>
        </p:nvSpPr>
        <p:spPr>
          <a:xfrm>
            <a:off x="4367808" y="3302726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F66AB424-E876-40F8-BBBA-F5805CF180DF}"/>
              </a:ext>
            </a:extLst>
          </p:cNvPr>
          <p:cNvSpPr/>
          <p:nvPr/>
        </p:nvSpPr>
        <p:spPr>
          <a:xfrm>
            <a:off x="3863752" y="2501767"/>
            <a:ext cx="1008112" cy="437962"/>
          </a:xfrm>
          <a:prstGeom prst="wedgeRoundRectCallout">
            <a:avLst>
              <a:gd name="adj1" fmla="val 2318"/>
              <a:gd name="adj2" fmla="val 120103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5-vehicle limited pilot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4E425E7-4949-4B60-B063-B79EDB6B2015}"/>
              </a:ext>
            </a:extLst>
          </p:cNvPr>
          <p:cNvSpPr/>
          <p:nvPr/>
        </p:nvSpPr>
        <p:spPr>
          <a:xfrm>
            <a:off x="5519936" y="3293855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AB0AEA2B-F88B-4824-BF9F-236E0C9CE4CA}"/>
              </a:ext>
            </a:extLst>
          </p:cNvPr>
          <p:cNvSpPr/>
          <p:nvPr/>
        </p:nvSpPr>
        <p:spPr>
          <a:xfrm>
            <a:off x="5015880" y="2492896"/>
            <a:ext cx="1008112" cy="437962"/>
          </a:xfrm>
          <a:prstGeom prst="wedgeRoundRectCallout">
            <a:avLst>
              <a:gd name="adj1" fmla="val 2318"/>
              <a:gd name="adj2" fmla="val 120103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10..100 vehicle pilot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9E33F9-2D3C-41C5-B66F-0156B8588376}"/>
              </a:ext>
            </a:extLst>
          </p:cNvPr>
          <p:cNvSpPr/>
          <p:nvPr/>
        </p:nvSpPr>
        <p:spPr>
          <a:xfrm>
            <a:off x="6826699" y="3280191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C3F37658-DAE2-4E31-9F1A-D42E6FF237E9}"/>
              </a:ext>
            </a:extLst>
          </p:cNvPr>
          <p:cNvSpPr/>
          <p:nvPr/>
        </p:nvSpPr>
        <p:spPr>
          <a:xfrm>
            <a:off x="6240016" y="2501767"/>
            <a:ext cx="1152128" cy="437962"/>
          </a:xfrm>
          <a:prstGeom prst="wedgeRoundRectCallout">
            <a:avLst>
              <a:gd name="adj1" fmla="val 2318"/>
              <a:gd name="adj2" fmla="val 120103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1k..10k limited deployment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D2FE57A-188A-4281-8D49-99611CA9063C}"/>
              </a:ext>
            </a:extLst>
          </p:cNvPr>
          <p:cNvSpPr/>
          <p:nvPr/>
        </p:nvSpPr>
        <p:spPr>
          <a:xfrm>
            <a:off x="8122843" y="3280191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8A599A42-F26A-4735-9D3F-CA9C5F070D20}"/>
              </a:ext>
            </a:extLst>
          </p:cNvPr>
          <p:cNvSpPr/>
          <p:nvPr/>
        </p:nvSpPr>
        <p:spPr>
          <a:xfrm>
            <a:off x="7536160" y="2501767"/>
            <a:ext cx="1152128" cy="437962"/>
          </a:xfrm>
          <a:prstGeom prst="wedgeRoundRectCallout">
            <a:avLst>
              <a:gd name="adj1" fmla="val 2318"/>
              <a:gd name="adj2" fmla="val 120103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100k deployment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C3A4DE5-84D9-49CB-A177-58000B323193}"/>
              </a:ext>
            </a:extLst>
          </p:cNvPr>
          <p:cNvCxnSpPr>
            <a:cxnSpLocks/>
          </p:cNvCxnSpPr>
          <p:nvPr/>
        </p:nvCxnSpPr>
        <p:spPr>
          <a:xfrm>
            <a:off x="8904312" y="3280191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2848C51-BA16-4B0F-99D4-113B36D2631F}"/>
              </a:ext>
            </a:extLst>
          </p:cNvPr>
          <p:cNvCxnSpPr>
            <a:cxnSpLocks/>
          </p:cNvCxnSpPr>
          <p:nvPr/>
        </p:nvCxnSpPr>
        <p:spPr>
          <a:xfrm>
            <a:off x="9336360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E8BDA81-C133-46EF-86A7-0B3342D5F27E}"/>
              </a:ext>
            </a:extLst>
          </p:cNvPr>
          <p:cNvCxnSpPr>
            <a:cxnSpLocks/>
          </p:cNvCxnSpPr>
          <p:nvPr/>
        </p:nvCxnSpPr>
        <p:spPr>
          <a:xfrm>
            <a:off x="8328248" y="3280191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454FD59-EE4E-42D0-A335-4DD18C72C975}"/>
              </a:ext>
            </a:extLst>
          </p:cNvPr>
          <p:cNvCxnSpPr>
            <a:cxnSpLocks/>
          </p:cNvCxnSpPr>
          <p:nvPr/>
        </p:nvCxnSpPr>
        <p:spPr>
          <a:xfrm>
            <a:off x="7680176" y="3280191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AA9843E-CA1E-459F-949D-4B1552F31FA0}"/>
              </a:ext>
            </a:extLst>
          </p:cNvPr>
          <p:cNvCxnSpPr>
            <a:cxnSpLocks/>
          </p:cNvCxnSpPr>
          <p:nvPr/>
        </p:nvCxnSpPr>
        <p:spPr>
          <a:xfrm>
            <a:off x="6960096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590E8A5-CA00-4EA7-B026-6D40CC0D68E1}"/>
              </a:ext>
            </a:extLst>
          </p:cNvPr>
          <p:cNvCxnSpPr>
            <a:cxnSpLocks/>
          </p:cNvCxnSpPr>
          <p:nvPr/>
        </p:nvCxnSpPr>
        <p:spPr>
          <a:xfrm>
            <a:off x="7392144" y="3289777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9DF76531-BB86-443A-8F7F-D5ABD52CEB90}"/>
              </a:ext>
            </a:extLst>
          </p:cNvPr>
          <p:cNvCxnSpPr>
            <a:cxnSpLocks/>
          </p:cNvCxnSpPr>
          <p:nvPr/>
        </p:nvCxnSpPr>
        <p:spPr>
          <a:xfrm>
            <a:off x="6384032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A5AE8E6-F08E-4813-A3D2-AF20AFCE51E3}"/>
              </a:ext>
            </a:extLst>
          </p:cNvPr>
          <p:cNvCxnSpPr>
            <a:cxnSpLocks/>
          </p:cNvCxnSpPr>
          <p:nvPr/>
        </p:nvCxnSpPr>
        <p:spPr>
          <a:xfrm>
            <a:off x="5735960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CF8766A-D231-47B6-9520-EB3B5320C24F}"/>
              </a:ext>
            </a:extLst>
          </p:cNvPr>
          <p:cNvCxnSpPr>
            <a:cxnSpLocks/>
          </p:cNvCxnSpPr>
          <p:nvPr/>
        </p:nvCxnSpPr>
        <p:spPr>
          <a:xfrm>
            <a:off x="10992544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C2D079B-B61B-4A43-B8E8-8B450D98A956}"/>
              </a:ext>
            </a:extLst>
          </p:cNvPr>
          <p:cNvCxnSpPr>
            <a:cxnSpLocks/>
          </p:cNvCxnSpPr>
          <p:nvPr/>
        </p:nvCxnSpPr>
        <p:spPr>
          <a:xfrm>
            <a:off x="10416480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6E81587D-F9D5-464B-9E3B-7BB2AC3FB9F4}"/>
              </a:ext>
            </a:extLst>
          </p:cNvPr>
          <p:cNvCxnSpPr>
            <a:cxnSpLocks/>
          </p:cNvCxnSpPr>
          <p:nvPr/>
        </p:nvCxnSpPr>
        <p:spPr>
          <a:xfrm>
            <a:off x="9768408" y="3284984"/>
            <a:ext cx="0" cy="288032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Speech Bubble: Rectangle with Corners Rounded 54">
            <a:extLst>
              <a:ext uri="{FF2B5EF4-FFF2-40B4-BE49-F238E27FC236}">
                <a16:creationId xmlns:a16="http://schemas.microsoft.com/office/drawing/2014/main" id="{E8913187-7324-4ED3-B928-49A173AE706C}"/>
              </a:ext>
            </a:extLst>
          </p:cNvPr>
          <p:cNvSpPr/>
          <p:nvPr/>
        </p:nvSpPr>
        <p:spPr>
          <a:xfrm>
            <a:off x="10291920" y="2689464"/>
            <a:ext cx="1008112" cy="343420"/>
          </a:xfrm>
          <a:prstGeom prst="wedgeRoundRectCallout">
            <a:avLst>
              <a:gd name="adj1" fmla="val -38450"/>
              <a:gd name="adj2" fmla="val 100274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tx1"/>
                </a:solidFill>
              </a:rPr>
              <a:t>OTA updates</a:t>
            </a: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F084A799-BC1B-4856-BFE0-F479AE496C0B}"/>
              </a:ext>
            </a:extLst>
          </p:cNvPr>
          <p:cNvGrpSpPr/>
          <p:nvPr/>
        </p:nvGrpSpPr>
        <p:grpSpPr>
          <a:xfrm>
            <a:off x="406333" y="3603636"/>
            <a:ext cx="10948864" cy="2417652"/>
            <a:chOff x="407368" y="2451508"/>
            <a:chExt cx="10948864" cy="2417652"/>
          </a:xfrm>
        </p:grpSpPr>
        <p:sp>
          <p:nvSpPr>
            <p:cNvPr id="56" name="Isosceles Triangle 55">
              <a:extLst>
                <a:ext uri="{FF2B5EF4-FFF2-40B4-BE49-F238E27FC236}">
                  <a16:creationId xmlns:a16="http://schemas.microsoft.com/office/drawing/2014/main" id="{74C71D51-1F1F-4954-A430-8F4D1B91E796}"/>
                </a:ext>
              </a:extLst>
            </p:cNvPr>
            <p:cNvSpPr/>
            <p:nvPr/>
          </p:nvSpPr>
          <p:spPr>
            <a:xfrm>
              <a:off x="7807108" y="4069662"/>
              <a:ext cx="226643" cy="190569"/>
            </a:xfrm>
            <a:prstGeom prst="triangle">
              <a:avLst/>
            </a:prstGeom>
            <a:solidFill>
              <a:srgbClr val="FF99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Isosceles Triangle 56">
              <a:extLst>
                <a:ext uri="{FF2B5EF4-FFF2-40B4-BE49-F238E27FC236}">
                  <a16:creationId xmlns:a16="http://schemas.microsoft.com/office/drawing/2014/main" id="{D7D17F0E-9DD1-49D6-A3EE-4B957941BF31}"/>
                </a:ext>
              </a:extLst>
            </p:cNvPr>
            <p:cNvSpPr/>
            <p:nvPr/>
          </p:nvSpPr>
          <p:spPr>
            <a:xfrm>
              <a:off x="6525629" y="4075412"/>
              <a:ext cx="226643" cy="190569"/>
            </a:xfrm>
            <a:prstGeom prst="triangle">
              <a:avLst/>
            </a:prstGeom>
            <a:solidFill>
              <a:srgbClr val="FF99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Isosceles Triangle 57">
              <a:extLst>
                <a:ext uri="{FF2B5EF4-FFF2-40B4-BE49-F238E27FC236}">
                  <a16:creationId xmlns:a16="http://schemas.microsoft.com/office/drawing/2014/main" id="{C627892B-3A8D-49B6-AB2B-E2C8646C5DCD}"/>
                </a:ext>
              </a:extLst>
            </p:cNvPr>
            <p:cNvSpPr/>
            <p:nvPr/>
          </p:nvSpPr>
          <p:spPr>
            <a:xfrm>
              <a:off x="5149277" y="4073343"/>
              <a:ext cx="226643" cy="190569"/>
            </a:xfrm>
            <a:prstGeom prst="triangle">
              <a:avLst/>
            </a:prstGeom>
            <a:solidFill>
              <a:srgbClr val="FF99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0A27738E-6C5B-4A0F-B5F6-C42904088944}"/>
                </a:ext>
              </a:extLst>
            </p:cNvPr>
            <p:cNvGrpSpPr/>
            <p:nvPr/>
          </p:nvGrpSpPr>
          <p:grpSpPr>
            <a:xfrm>
              <a:off x="407368" y="2451508"/>
              <a:ext cx="10948864" cy="2417652"/>
              <a:chOff x="407368" y="1953366"/>
              <a:chExt cx="10948864" cy="2417652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9BC98D3F-12A0-4597-9037-D47FB92F54B8}"/>
                  </a:ext>
                </a:extLst>
              </p:cNvPr>
              <p:cNvSpPr/>
              <p:nvPr/>
            </p:nvSpPr>
            <p:spPr>
              <a:xfrm>
                <a:off x="407368" y="3220726"/>
                <a:ext cx="10948864" cy="576064"/>
              </a:xfrm>
              <a:prstGeom prst="rect">
                <a:avLst/>
              </a:prstGeom>
              <a:solidFill>
                <a:srgbClr val="FF0000">
                  <a:alpha val="10196"/>
                </a:srgbClr>
              </a:solidFill>
              <a:ln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en-US" sz="1400" dirty="0">
                    <a:solidFill>
                      <a:schemeClr val="tx1"/>
                    </a:solidFill>
                  </a:rPr>
                  <a:t>Safety-related</a:t>
                </a:r>
              </a:p>
              <a:p>
                <a:r>
                  <a:rPr lang="en-US" sz="1400" dirty="0">
                    <a:solidFill>
                      <a:schemeClr val="tx1"/>
                    </a:solidFill>
                  </a:rPr>
                  <a:t>timeline</a:t>
                </a: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C4163F9E-DE66-494C-A87B-6AADC0D4EC31}"/>
                  </a:ext>
                </a:extLst>
              </p:cNvPr>
              <p:cNvSpPr/>
              <p:nvPr/>
            </p:nvSpPr>
            <p:spPr>
              <a:xfrm>
                <a:off x="9062595" y="3351078"/>
                <a:ext cx="45719" cy="288032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Speech Bubble: Rectangle with Corners Rounded 33">
                <a:extLst>
                  <a:ext uri="{FF2B5EF4-FFF2-40B4-BE49-F238E27FC236}">
                    <a16:creationId xmlns:a16="http://schemas.microsoft.com/office/drawing/2014/main" id="{556DB733-55AA-4E03-AF4A-BBB902886D98}"/>
                  </a:ext>
                </a:extLst>
              </p:cNvPr>
              <p:cNvSpPr/>
              <p:nvPr/>
            </p:nvSpPr>
            <p:spPr>
              <a:xfrm>
                <a:off x="8832304" y="3927142"/>
                <a:ext cx="1152128" cy="437962"/>
              </a:xfrm>
              <a:prstGeom prst="wedgeRoundRectCallout">
                <a:avLst>
                  <a:gd name="adj1" fmla="val -30226"/>
                  <a:gd name="adj2" fmla="val -96821"/>
                  <a:gd name="adj3" fmla="val 16667"/>
                </a:avLst>
              </a:prstGeom>
              <a:solidFill>
                <a:srgbClr val="FDFCD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tx1"/>
                    </a:solidFill>
                  </a:rPr>
                  <a:t>First fatal accident</a:t>
                </a: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F2CA3CFB-A57E-489B-A466-BF1123A81B1A}"/>
                  </a:ext>
                </a:extLst>
              </p:cNvPr>
              <p:cNvSpPr/>
              <p:nvPr/>
            </p:nvSpPr>
            <p:spPr>
              <a:xfrm>
                <a:off x="10358739" y="3351078"/>
                <a:ext cx="45719" cy="288032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Speech Bubble: Rectangle with Corners Rounded 35">
                <a:extLst>
                  <a:ext uri="{FF2B5EF4-FFF2-40B4-BE49-F238E27FC236}">
                    <a16:creationId xmlns:a16="http://schemas.microsoft.com/office/drawing/2014/main" id="{A0733AA5-A41C-416A-994F-A916068BC22A}"/>
                  </a:ext>
                </a:extLst>
              </p:cNvPr>
              <p:cNvSpPr/>
              <p:nvPr/>
            </p:nvSpPr>
            <p:spPr>
              <a:xfrm>
                <a:off x="10200456" y="3933056"/>
                <a:ext cx="1152128" cy="437962"/>
              </a:xfrm>
              <a:prstGeom prst="wedgeRoundRectCallout">
                <a:avLst>
                  <a:gd name="adj1" fmla="val -34688"/>
                  <a:gd name="adj2" fmla="val -106289"/>
                  <a:gd name="adj3" fmla="val 16667"/>
                </a:avLst>
              </a:prstGeom>
              <a:solidFill>
                <a:srgbClr val="FDFCD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tx1"/>
                    </a:solidFill>
                  </a:rPr>
                  <a:t>First trial / investigation</a:t>
                </a:r>
              </a:p>
            </p:txBody>
          </p:sp>
          <p:cxnSp>
            <p:nvCxnSpPr>
              <p:cNvPr id="42" name="Straight Arrow Connector 41">
                <a:extLst>
                  <a:ext uri="{FF2B5EF4-FFF2-40B4-BE49-F238E27FC236}">
                    <a16:creationId xmlns:a16="http://schemas.microsoft.com/office/drawing/2014/main" id="{13F58BCA-727F-4D6C-B58F-54FDFED7FB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22843" y="3002866"/>
                <a:ext cx="939752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Speech Bubble: Rectangle with Corners Rounded 43">
                <a:extLst>
                  <a:ext uri="{FF2B5EF4-FFF2-40B4-BE49-F238E27FC236}">
                    <a16:creationId xmlns:a16="http://schemas.microsoft.com/office/drawing/2014/main" id="{B0F737E1-97B0-44FE-BA81-C736032046FE}"/>
                  </a:ext>
                </a:extLst>
              </p:cNvPr>
              <p:cNvSpPr/>
              <p:nvPr/>
            </p:nvSpPr>
            <p:spPr>
              <a:xfrm>
                <a:off x="8400256" y="2217305"/>
                <a:ext cx="2358202" cy="569537"/>
              </a:xfrm>
              <a:prstGeom prst="wedgeRoundRectCallout">
                <a:avLst>
                  <a:gd name="adj1" fmla="val -43126"/>
                  <a:gd name="adj2" fmla="val 85452"/>
                  <a:gd name="adj3" fmla="val 16667"/>
                </a:avLst>
              </a:prstGeom>
              <a:solidFill>
                <a:srgbClr val="FDFCD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tx1"/>
                    </a:solidFill>
                  </a:rPr>
                  <a:t>1..8 months</a:t>
                </a:r>
              </a:p>
              <a:p>
                <a:r>
                  <a:rPr lang="en-US" sz="1200" dirty="0">
                    <a:solidFill>
                      <a:schemeClr val="tx1"/>
                    </a:solidFill>
                  </a:rPr>
                  <a:t>(100K vehicles * 40k km/year * 1 fatality / </a:t>
                </a:r>
                <a:r>
                  <a:rPr lang="en-US" sz="1200" dirty="0" err="1">
                    <a:solidFill>
                      <a:schemeClr val="tx1"/>
                    </a:solidFill>
                  </a:rPr>
                  <a:t>Bkm</a:t>
                </a:r>
                <a:r>
                  <a:rPr lang="en-US" sz="1200" dirty="0">
                    <a:solidFill>
                      <a:schemeClr val="tx1"/>
                    </a:solidFill>
                  </a:rPr>
                  <a:t> = 4 fatalities / year)</a:t>
                </a:r>
              </a:p>
            </p:txBody>
          </p: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7F387E3F-A42F-44F7-A7A4-4139394969DC}"/>
                  </a:ext>
                </a:extLst>
              </p:cNvPr>
              <p:cNvCxnSpPr>
                <a:cxnSpLocks/>
                <a:stCxn id="33" idx="0"/>
              </p:cNvCxnSpPr>
              <p:nvPr/>
            </p:nvCxnSpPr>
            <p:spPr>
              <a:xfrm flipV="1">
                <a:off x="9085455" y="2930858"/>
                <a:ext cx="0" cy="420220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BEF89AF7-CDC6-41FD-B282-6F4852D94FC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145702" y="1953366"/>
                <a:ext cx="1" cy="1076791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Speech Bubble: Rectangle with Corners Rounded 58">
              <a:extLst>
                <a:ext uri="{FF2B5EF4-FFF2-40B4-BE49-F238E27FC236}">
                  <a16:creationId xmlns:a16="http://schemas.microsoft.com/office/drawing/2014/main" id="{A920656A-655B-4F84-A0D3-D8989F116D98}"/>
                </a:ext>
              </a:extLst>
            </p:cNvPr>
            <p:cNvSpPr/>
            <p:nvPr/>
          </p:nvSpPr>
          <p:spPr>
            <a:xfrm>
              <a:off x="5159896" y="4525742"/>
              <a:ext cx="1656184" cy="343418"/>
            </a:xfrm>
            <a:prstGeom prst="wedgeRoundRectCallout">
              <a:avLst>
                <a:gd name="adj1" fmla="val -33164"/>
                <a:gd name="adj2" fmla="val -115002"/>
                <a:gd name="adj3" fmla="val 16667"/>
              </a:avLst>
            </a:prstGeom>
            <a:solidFill>
              <a:srgbClr val="FDFCD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solidFill>
                    <a:schemeClr val="tx1"/>
                  </a:solidFill>
                </a:rPr>
                <a:t>Regulatory milestones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6DE1720-2F73-4E17-BB67-A6C16A9E3CF0}"/>
              </a:ext>
            </a:extLst>
          </p:cNvPr>
          <p:cNvGrpSpPr/>
          <p:nvPr/>
        </p:nvGrpSpPr>
        <p:grpSpPr>
          <a:xfrm>
            <a:off x="403720" y="3820244"/>
            <a:ext cx="2840885" cy="761298"/>
            <a:chOff x="403720" y="2668116"/>
            <a:chExt cx="2840885" cy="761298"/>
          </a:xfrm>
        </p:grpSpPr>
        <p:sp>
          <p:nvSpPr>
            <p:cNvPr id="20" name="Arrow: Left-Right 19">
              <a:extLst>
                <a:ext uri="{FF2B5EF4-FFF2-40B4-BE49-F238E27FC236}">
                  <a16:creationId xmlns:a16="http://schemas.microsoft.com/office/drawing/2014/main" id="{067D6F8C-9320-44F9-ABC0-7EE4D77009EE}"/>
                </a:ext>
              </a:extLst>
            </p:cNvPr>
            <p:cNvSpPr/>
            <p:nvPr/>
          </p:nvSpPr>
          <p:spPr>
            <a:xfrm>
              <a:off x="403720" y="2668116"/>
              <a:ext cx="2785665" cy="213795"/>
            </a:xfrm>
            <a:prstGeom prst="left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  <a:prstDash val="lgDash"/>
                </a:ln>
              </a:endParaRPr>
            </a:p>
          </p:txBody>
        </p:sp>
        <p:sp>
          <p:nvSpPr>
            <p:cNvPr id="62" name="Speech Bubble: Rectangle with Corners Rounded 61">
              <a:extLst>
                <a:ext uri="{FF2B5EF4-FFF2-40B4-BE49-F238E27FC236}">
                  <a16:creationId xmlns:a16="http://schemas.microsoft.com/office/drawing/2014/main" id="{B97356A6-C5D9-4FC7-88A4-CAA61B1A6B35}"/>
                </a:ext>
              </a:extLst>
            </p:cNvPr>
            <p:cNvSpPr/>
            <p:nvPr/>
          </p:nvSpPr>
          <p:spPr>
            <a:xfrm>
              <a:off x="1406420" y="2990479"/>
              <a:ext cx="1838185" cy="438935"/>
            </a:xfrm>
            <a:prstGeom prst="wedgeRoundRectCallout">
              <a:avLst>
                <a:gd name="adj1" fmla="val -41961"/>
                <a:gd name="adj2" fmla="val -81089"/>
                <a:gd name="adj3" fmla="val 16667"/>
              </a:avLst>
            </a:prstGeom>
            <a:solidFill>
              <a:srgbClr val="FDFCD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solidFill>
                    <a:schemeClr val="tx1"/>
                  </a:solidFill>
                </a:rPr>
                <a:t>The customer is usually here when we meet</a:t>
              </a:r>
            </a:p>
          </p:txBody>
        </p:sp>
      </p:grp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CC97076-D6F9-44C4-AD0C-732C09627C1E}"/>
              </a:ext>
            </a:extLst>
          </p:cNvPr>
          <p:cNvSpPr/>
          <p:nvPr/>
        </p:nvSpPr>
        <p:spPr>
          <a:xfrm>
            <a:off x="191344" y="834677"/>
            <a:ext cx="3024336" cy="557565"/>
          </a:xfrm>
          <a:prstGeom prst="roundRect">
            <a:avLst/>
          </a:prstGeom>
          <a:solidFill>
            <a:srgbClr val="F2E9F7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400" dirty="0">
                <a:solidFill>
                  <a:schemeClr val="tx1"/>
                </a:solidFill>
              </a:rPr>
              <a:t>Removing dangerous bugs efficiently</a:t>
            </a:r>
          </a:p>
          <a:p>
            <a:r>
              <a:rPr lang="en-US" sz="1400" dirty="0">
                <a:solidFill>
                  <a:schemeClr val="tx1"/>
                </a:solidFill>
              </a:rPr>
              <a:t>guided by </a:t>
            </a:r>
            <a:r>
              <a:rPr lang="en-US" sz="1400" i="1" dirty="0">
                <a:solidFill>
                  <a:schemeClr val="tx1"/>
                </a:solidFill>
              </a:rPr>
              <a:t>milestones</a:t>
            </a: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4F67E645-9653-4598-9045-1BCBF86F909F}"/>
              </a:ext>
            </a:extLst>
          </p:cNvPr>
          <p:cNvSpPr/>
          <p:nvPr/>
        </p:nvSpPr>
        <p:spPr>
          <a:xfrm>
            <a:off x="3546765" y="836712"/>
            <a:ext cx="2952328" cy="574228"/>
          </a:xfrm>
          <a:prstGeom prst="roundRect">
            <a:avLst/>
          </a:prstGeom>
          <a:solidFill>
            <a:srgbClr val="FBDDF2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400" dirty="0">
                <a:solidFill>
                  <a:schemeClr val="tx1"/>
                </a:solidFill>
              </a:rPr>
              <a:t>Estimating / minimizing residual risk</a:t>
            </a:r>
          </a:p>
          <a:p>
            <a:r>
              <a:rPr lang="en-US" sz="1400" dirty="0">
                <a:solidFill>
                  <a:schemeClr val="tx1"/>
                </a:solidFill>
              </a:rPr>
              <a:t>guided by </a:t>
            </a:r>
            <a:r>
              <a:rPr lang="en-US" sz="1400" i="1" dirty="0">
                <a:solidFill>
                  <a:schemeClr val="tx1"/>
                </a:solidFill>
              </a:rPr>
              <a:t>the safety argument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2D07F35-D010-4A6D-A240-F9D1DEA5D4C8}"/>
              </a:ext>
            </a:extLst>
          </p:cNvPr>
          <p:cNvGrpSpPr/>
          <p:nvPr/>
        </p:nvGrpSpPr>
        <p:grpSpPr>
          <a:xfrm>
            <a:off x="8832304" y="119741"/>
            <a:ext cx="3206715" cy="2259106"/>
            <a:chOff x="7464152" y="12406"/>
            <a:chExt cx="3139017" cy="2157547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25ABE4D1-6EA5-4FBC-8C1F-7A70BDE90AF2}"/>
                </a:ext>
              </a:extLst>
            </p:cNvPr>
            <p:cNvSpPr txBox="1"/>
            <p:nvPr/>
          </p:nvSpPr>
          <p:spPr>
            <a:xfrm>
              <a:off x="8830356" y="1862176"/>
              <a:ext cx="713704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Time</a:t>
              </a:r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86B5E736-9B9E-4813-AC7B-774CD6667D5F}"/>
                </a:ext>
              </a:extLst>
            </p:cNvPr>
            <p:cNvGrpSpPr/>
            <p:nvPr/>
          </p:nvGrpSpPr>
          <p:grpSpPr>
            <a:xfrm>
              <a:off x="7464152" y="12406"/>
              <a:ext cx="3139017" cy="1872208"/>
              <a:chOff x="8933647" y="35949"/>
              <a:chExt cx="3139017" cy="1872208"/>
            </a:xfrm>
          </p:grpSpPr>
          <p:cxnSp>
            <p:nvCxnSpPr>
              <p:cNvPr id="68" name="Straight Arrow Connector 67">
                <a:extLst>
                  <a:ext uri="{FF2B5EF4-FFF2-40B4-BE49-F238E27FC236}">
                    <a16:creationId xmlns:a16="http://schemas.microsoft.com/office/drawing/2014/main" id="{55BFB118-27E4-42D2-8900-CE629FC94DF8}"/>
                  </a:ext>
                </a:extLst>
              </p:cNvPr>
              <p:cNvCxnSpPr/>
              <p:nvPr/>
            </p:nvCxnSpPr>
            <p:spPr>
              <a:xfrm flipV="1">
                <a:off x="9264352" y="35949"/>
                <a:ext cx="0" cy="187220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Arrow Connector 68">
                <a:extLst>
                  <a:ext uri="{FF2B5EF4-FFF2-40B4-BE49-F238E27FC236}">
                    <a16:creationId xmlns:a16="http://schemas.microsoft.com/office/drawing/2014/main" id="{0C2FF8F5-43BE-45FE-8550-4263DB9545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264352" y="1908157"/>
                <a:ext cx="2808312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57212021-5173-4765-B392-05903BAFCFEA}"/>
                  </a:ext>
                </a:extLst>
              </p:cNvPr>
              <p:cNvSpPr txBox="1"/>
              <p:nvPr/>
            </p:nvSpPr>
            <p:spPr>
              <a:xfrm rot="16200000">
                <a:off x="8763135" y="658253"/>
                <a:ext cx="653549" cy="3125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/>
                  <a:t>Risk</a:t>
                </a:r>
              </a:p>
            </p:txBody>
          </p:sp>
          <mc:AlternateContent xmlns:mc="http://schemas.openxmlformats.org/markup-compatibility/2006" xmlns:p14="http://schemas.microsoft.com/office/powerpoint/2010/main">
            <mc:Choice Requires="p14">
              <p:contentPart p14:bwMode="auto" r:id="rId2">
                <p14:nvContentPartPr>
                  <p14:cNvPr id="71" name="Ink 70">
                    <a:extLst>
                      <a:ext uri="{FF2B5EF4-FFF2-40B4-BE49-F238E27FC236}">
                        <a16:creationId xmlns:a16="http://schemas.microsoft.com/office/drawing/2014/main" id="{BCB3A63A-D9C9-49D9-9FF5-E20969C95E95}"/>
                      </a:ext>
                    </a:extLst>
                  </p14:cNvPr>
                  <p14:cNvContentPartPr/>
                  <p14:nvPr/>
                </p14:nvContentPartPr>
                <p14:xfrm>
                  <a:off x="9413688" y="100246"/>
                  <a:ext cx="2595240" cy="1653840"/>
                </p14:xfrm>
              </p:contentPart>
            </mc:Choice>
            <mc:Fallback xmlns="">
              <p:pic>
                <p:nvPicPr>
                  <p:cNvPr id="11" name="Ink 10">
                    <a:extLst>
                      <a:ext uri="{FF2B5EF4-FFF2-40B4-BE49-F238E27FC236}">
                        <a16:creationId xmlns:a16="http://schemas.microsoft.com/office/drawing/2014/main" id="{979F496F-9DCE-4468-92C1-72BDB37C857A}"/>
                      </a:ext>
                    </a:extLst>
                  </p:cNvPr>
                  <p:cNvPicPr/>
                  <p:nvPr/>
                </p:nvPicPr>
                <p:blipFill>
                  <a:blip r:embed="rId3"/>
                  <a:stretch>
                    <a:fillRect/>
                  </a:stretch>
                </p:blipFill>
                <p:spPr>
                  <a:xfrm>
                    <a:off x="9404879" y="91994"/>
                    <a:ext cx="2612506" cy="1670688"/>
                  </a:xfrm>
                  <a:prstGeom prst="rect">
                    <a:avLst/>
                  </a:prstGeom>
                </p:spPr>
              </p:pic>
            </mc:Fallback>
          </mc:AlternateContent>
          <p:sp>
            <p:nvSpPr>
              <p:cNvPr id="72" name="Arrow: Down 71">
                <a:extLst>
                  <a:ext uri="{FF2B5EF4-FFF2-40B4-BE49-F238E27FC236}">
                    <a16:creationId xmlns:a16="http://schemas.microsoft.com/office/drawing/2014/main" id="{1D08862D-2882-4582-A51B-0849644AB8B1}"/>
                  </a:ext>
                </a:extLst>
              </p:cNvPr>
              <p:cNvSpPr/>
              <p:nvPr/>
            </p:nvSpPr>
            <p:spPr>
              <a:xfrm>
                <a:off x="10434922" y="284191"/>
                <a:ext cx="192912" cy="524091"/>
              </a:xfrm>
              <a:prstGeom prst="downArrow">
                <a:avLst/>
              </a:prstGeom>
              <a:solidFill>
                <a:schemeClr val="accent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26F695BA-6D74-48D9-A481-12D15F77B365}"/>
                  </a:ext>
                </a:extLst>
              </p:cNvPr>
              <p:cNvCxnSpPr/>
              <p:nvPr/>
            </p:nvCxnSpPr>
            <p:spPr>
              <a:xfrm flipH="1" flipV="1">
                <a:off x="9246173" y="1752345"/>
                <a:ext cx="2762755" cy="13680"/>
              </a:xfrm>
              <a:prstGeom prst="line">
                <a:avLst/>
              </a:prstGeom>
              <a:ln>
                <a:solidFill>
                  <a:srgbClr val="FF9966"/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Arrow: Down 73">
                <a:extLst>
                  <a:ext uri="{FF2B5EF4-FFF2-40B4-BE49-F238E27FC236}">
                    <a16:creationId xmlns:a16="http://schemas.microsoft.com/office/drawing/2014/main" id="{BF220280-A7D8-4B73-B2E2-CCE13AE890A9}"/>
                  </a:ext>
                </a:extLst>
              </p:cNvPr>
              <p:cNvSpPr/>
              <p:nvPr/>
            </p:nvSpPr>
            <p:spPr>
              <a:xfrm>
                <a:off x="11395827" y="880250"/>
                <a:ext cx="148718" cy="370994"/>
              </a:xfrm>
              <a:prstGeom prst="downArrow">
                <a:avLst/>
              </a:prstGeom>
              <a:solidFill>
                <a:srgbClr val="FF996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67" name="Content Placeholder 2">
            <a:extLst>
              <a:ext uri="{FF2B5EF4-FFF2-40B4-BE49-F238E27FC236}">
                <a16:creationId xmlns:a16="http://schemas.microsoft.com/office/drawing/2014/main" id="{B6F21812-B636-2011-45A9-167D1E1CF844}"/>
              </a:ext>
            </a:extLst>
          </p:cNvPr>
          <p:cNvSpPr txBox="1">
            <a:spLocks/>
          </p:cNvSpPr>
          <p:nvPr/>
        </p:nvSpPr>
        <p:spPr>
          <a:xfrm>
            <a:off x="6943146" y="6359141"/>
            <a:ext cx="2731206" cy="3117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600" dirty="0"/>
              <a:t>OTA: Over The Air</a:t>
            </a:r>
          </a:p>
        </p:txBody>
      </p:sp>
    </p:spTree>
    <p:extLst>
      <p:ext uri="{BB962C8B-B14F-4D97-AF65-F5344CB8AC3E}">
        <p14:creationId xmlns:p14="http://schemas.microsoft.com/office/powerpoint/2010/main" val="237997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60" grpId="0" animBg="1"/>
      <p:bldP spid="6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29147-04EB-4CF7-A976-CDE75A8E9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64308"/>
            <a:ext cx="11112793" cy="768221"/>
          </a:xfrm>
        </p:spPr>
        <p:txBody>
          <a:bodyPr>
            <a:noAutofit/>
          </a:bodyPr>
          <a:lstStyle/>
          <a:p>
            <a:r>
              <a:rPr lang="en-US" sz="3200" dirty="0"/>
              <a:t>Example: Avoiding “tradeoff bugs” (the role of probabilities)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8CF08-206B-43EF-AFD9-3F157B14A2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 bwMode="auto">
          <a:xfrm>
            <a:off x="55563" y="6511925"/>
            <a:ext cx="387350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646AA597-4E96-4033-B465-A047BFE892AF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0858742-FBF2-4574-A3C5-C11DF01DBF2B}"/>
              </a:ext>
            </a:extLst>
          </p:cNvPr>
          <p:cNvGrpSpPr/>
          <p:nvPr/>
        </p:nvGrpSpPr>
        <p:grpSpPr>
          <a:xfrm>
            <a:off x="4887884" y="1753985"/>
            <a:ext cx="7176569" cy="4747196"/>
            <a:chOff x="1640983" y="1252500"/>
            <a:chExt cx="7470720" cy="482085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CACD26F-0E3D-4798-B1B5-2F0318B35E5A}"/>
                </a:ext>
              </a:extLst>
            </p:cNvPr>
            <p:cNvSpPr/>
            <p:nvPr/>
          </p:nvSpPr>
          <p:spPr bwMode="auto">
            <a:xfrm>
              <a:off x="2159841" y="1254020"/>
              <a:ext cx="6951862" cy="4045160"/>
            </a:xfrm>
            <a:prstGeom prst="rect">
              <a:avLst/>
            </a:prstGeom>
            <a:solidFill>
              <a:schemeClr val="bg1"/>
            </a:solidFill>
            <a:ln w="31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eaVert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843F62A-02C0-414A-B7D0-27F9C0FADCDE}"/>
                </a:ext>
              </a:extLst>
            </p:cNvPr>
            <p:cNvSpPr/>
            <p:nvPr/>
          </p:nvSpPr>
          <p:spPr bwMode="auto">
            <a:xfrm>
              <a:off x="2244620" y="1264618"/>
              <a:ext cx="6818638" cy="2566855"/>
            </a:xfrm>
            <a:custGeom>
              <a:avLst/>
              <a:gdLst>
                <a:gd name="connsiteX0" fmla="*/ 0 w 6818638"/>
                <a:gd name="connsiteY0" fmla="*/ 96890 h 2566855"/>
                <a:gd name="connsiteX1" fmla="*/ 496561 w 6818638"/>
                <a:gd name="connsiteY1" fmla="*/ 1120292 h 2566855"/>
                <a:gd name="connsiteX2" fmla="*/ 1774299 w 6818638"/>
                <a:gd name="connsiteY2" fmla="*/ 2373807 h 2566855"/>
                <a:gd name="connsiteX3" fmla="*/ 2743200 w 6818638"/>
                <a:gd name="connsiteY3" fmla="*/ 2488864 h 2566855"/>
                <a:gd name="connsiteX4" fmla="*/ 4093605 w 6818638"/>
                <a:gd name="connsiteY4" fmla="*/ 1641076 h 2566855"/>
                <a:gd name="connsiteX5" fmla="*/ 6818638 w 6818638"/>
                <a:gd name="connsiteY5" fmla="*/ 0 h 2566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18638" h="2566855">
                  <a:moveTo>
                    <a:pt x="0" y="96890"/>
                  </a:moveTo>
                  <a:cubicBezTo>
                    <a:pt x="100422" y="418848"/>
                    <a:pt x="200845" y="740806"/>
                    <a:pt x="496561" y="1120292"/>
                  </a:cubicBezTo>
                  <a:cubicBezTo>
                    <a:pt x="792277" y="1499778"/>
                    <a:pt x="1399859" y="2145712"/>
                    <a:pt x="1774299" y="2373807"/>
                  </a:cubicBezTo>
                  <a:cubicBezTo>
                    <a:pt x="2148739" y="2601902"/>
                    <a:pt x="2356649" y="2610986"/>
                    <a:pt x="2743200" y="2488864"/>
                  </a:cubicBezTo>
                  <a:cubicBezTo>
                    <a:pt x="3129751" y="2366742"/>
                    <a:pt x="4093605" y="1641076"/>
                    <a:pt x="4093605" y="1641076"/>
                  </a:cubicBezTo>
                  <a:cubicBezTo>
                    <a:pt x="4772845" y="1226265"/>
                    <a:pt x="6375568" y="230114"/>
                    <a:pt x="6818638" y="0"/>
                  </a:cubicBezTo>
                </a:path>
              </a:pathLst>
            </a:custGeom>
            <a:noFill/>
            <a:ln w="28575" cap="flat" cmpd="sng" algn="ctr">
              <a:solidFill>
                <a:srgbClr val="0070C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81320" dir="3080412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0" spcFirstLastPara="0" vertOverflow="overflow" horzOverflow="overflow" vert="eaVert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ln>
                  <a:solidFill>
                    <a:schemeClr val="tx1"/>
                  </a:solidFill>
                  <a:prstDash val="dash"/>
                </a:ln>
                <a:latin typeface="Arial" panose="020B0604020202020204" pitchFamily="34" charset="0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775D3B97-952F-4C8C-A2CB-7924FB635E8D}"/>
                </a:ext>
              </a:extLst>
            </p:cNvPr>
            <p:cNvSpPr/>
            <p:nvPr/>
          </p:nvSpPr>
          <p:spPr bwMode="auto">
            <a:xfrm>
              <a:off x="2250675" y="1276729"/>
              <a:ext cx="6770194" cy="2577857"/>
            </a:xfrm>
            <a:custGeom>
              <a:avLst/>
              <a:gdLst>
                <a:gd name="connsiteX0" fmla="*/ 0 w 6770194"/>
                <a:gd name="connsiteY0" fmla="*/ 12112 h 2577857"/>
                <a:gd name="connsiteX1" fmla="*/ 732732 w 6770194"/>
                <a:gd name="connsiteY1" fmla="*/ 859900 h 2577857"/>
                <a:gd name="connsiteX2" fmla="*/ 1786411 w 6770194"/>
                <a:gd name="connsiteY2" fmla="*/ 1628965 h 2577857"/>
                <a:gd name="connsiteX3" fmla="*/ 2670533 w 6770194"/>
                <a:gd name="connsiteY3" fmla="*/ 2143693 h 2577857"/>
                <a:gd name="connsiteX4" fmla="*/ 3572822 w 6770194"/>
                <a:gd name="connsiteY4" fmla="*/ 2470697 h 2577857"/>
                <a:gd name="connsiteX5" fmla="*/ 4135995 w 6770194"/>
                <a:gd name="connsiteY5" fmla="*/ 2567587 h 2577857"/>
                <a:gd name="connsiteX6" fmla="*/ 4983783 w 6770194"/>
                <a:gd name="connsiteY6" fmla="*/ 2258750 h 2577857"/>
                <a:gd name="connsiteX7" fmla="*/ 5510623 w 6770194"/>
                <a:gd name="connsiteY7" fmla="*/ 1519963 h 2577857"/>
                <a:gd name="connsiteX8" fmla="*/ 6770194 w 6770194"/>
                <a:gd name="connsiteY8" fmla="*/ 0 h 2577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70194" h="2577857">
                  <a:moveTo>
                    <a:pt x="0" y="12112"/>
                  </a:moveTo>
                  <a:cubicBezTo>
                    <a:pt x="217498" y="301268"/>
                    <a:pt x="434997" y="590425"/>
                    <a:pt x="732732" y="859900"/>
                  </a:cubicBezTo>
                  <a:cubicBezTo>
                    <a:pt x="1030467" y="1129375"/>
                    <a:pt x="1463444" y="1415000"/>
                    <a:pt x="1786411" y="1628965"/>
                  </a:cubicBezTo>
                  <a:cubicBezTo>
                    <a:pt x="2109378" y="1842930"/>
                    <a:pt x="2372798" y="2003404"/>
                    <a:pt x="2670533" y="2143693"/>
                  </a:cubicBezTo>
                  <a:cubicBezTo>
                    <a:pt x="2968268" y="2283982"/>
                    <a:pt x="3328578" y="2400048"/>
                    <a:pt x="3572822" y="2470697"/>
                  </a:cubicBezTo>
                  <a:cubicBezTo>
                    <a:pt x="3817066" y="2541346"/>
                    <a:pt x="3900835" y="2602911"/>
                    <a:pt x="4135995" y="2567587"/>
                  </a:cubicBezTo>
                  <a:cubicBezTo>
                    <a:pt x="4371155" y="2532263"/>
                    <a:pt x="4754678" y="2433354"/>
                    <a:pt x="4983783" y="2258750"/>
                  </a:cubicBezTo>
                  <a:cubicBezTo>
                    <a:pt x="5212888" y="2084146"/>
                    <a:pt x="5212888" y="1896421"/>
                    <a:pt x="5510623" y="1519963"/>
                  </a:cubicBezTo>
                  <a:cubicBezTo>
                    <a:pt x="5808358" y="1143505"/>
                    <a:pt x="6618803" y="218003"/>
                    <a:pt x="6770194" y="0"/>
                  </a:cubicBezTo>
                </a:path>
              </a:pathLst>
            </a:custGeom>
            <a:noFill/>
            <a:ln w="19050" cap="flat" cmpd="sng" algn="ctr">
              <a:solidFill>
                <a:srgbClr val="7030A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81320" dir="3080412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0" spcFirstLastPara="0" vertOverflow="overflow" horzOverflow="overflow" vert="eaVert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latin typeface="Arial" panose="020B0604020202020204" pitchFamily="34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F2D448BD-CCA0-41A3-A4AB-B583C442B2AA}"/>
                </a:ext>
              </a:extLst>
            </p:cNvPr>
            <p:cNvCxnSpPr/>
            <p:nvPr/>
          </p:nvCxnSpPr>
          <p:spPr bwMode="auto">
            <a:xfrm flipV="1">
              <a:off x="1826781" y="1252500"/>
              <a:ext cx="0" cy="1122665"/>
            </a:xfrm>
            <a:prstGeom prst="straightConnector1">
              <a:avLst/>
            </a:prstGeom>
            <a:gradFill rotWithShape="1">
              <a:gsLst>
                <a:gs pos="0">
                  <a:srgbClr val="91C5BB"/>
                </a:gs>
                <a:gs pos="100000">
                  <a:srgbClr val="3D8B80"/>
                </a:gs>
              </a:gsLst>
              <a:lin ang="0" scaled="1"/>
            </a:grad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81320" dir="3080412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C72967F-37FB-4932-B4F6-B7A3DBD5D55D}"/>
                </a:ext>
              </a:extLst>
            </p:cNvPr>
            <p:cNvSpPr txBox="1"/>
            <p:nvPr/>
          </p:nvSpPr>
          <p:spPr>
            <a:xfrm>
              <a:off x="2144203" y="5321285"/>
              <a:ext cx="3279181" cy="3494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Emergency braking threshold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BE420C5-A4DC-4D4B-B862-F08610326928}"/>
                </a:ext>
              </a:extLst>
            </p:cNvPr>
            <p:cNvCxnSpPr/>
            <p:nvPr/>
          </p:nvCxnSpPr>
          <p:spPr bwMode="auto">
            <a:xfrm>
              <a:off x="4868726" y="5525001"/>
              <a:ext cx="3779291" cy="0"/>
            </a:xfrm>
            <a:prstGeom prst="straightConnector1">
              <a:avLst/>
            </a:prstGeom>
            <a:gradFill rotWithShape="1">
              <a:gsLst>
                <a:gs pos="0">
                  <a:srgbClr val="91C5BB"/>
                </a:gs>
                <a:gs pos="100000">
                  <a:srgbClr val="3D8B80"/>
                </a:gs>
              </a:gsLst>
              <a:lin ang="0" scaled="1"/>
            </a:grad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81320" dir="3080412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F5C1F88-C03D-4B4D-BE76-0EA3A65ACFB2}"/>
                </a:ext>
              </a:extLst>
            </p:cNvPr>
            <p:cNvSpPr txBox="1"/>
            <p:nvPr/>
          </p:nvSpPr>
          <p:spPr>
            <a:xfrm rot="16200000">
              <a:off x="221496" y="3455469"/>
              <a:ext cx="3193557" cy="354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Risk estimate for this threshold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7630F6C-08AE-4E04-9627-3AFE22BECF83}"/>
                </a:ext>
              </a:extLst>
            </p:cNvPr>
            <p:cNvSpPr txBox="1"/>
            <p:nvPr/>
          </p:nvSpPr>
          <p:spPr>
            <a:xfrm>
              <a:off x="3935150" y="4655573"/>
              <a:ext cx="12827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solidFill>
                    <a:srgbClr val="0070C0"/>
                  </a:solidFill>
                </a:rPr>
                <a:t>Optimal value</a:t>
              </a:r>
            </a:p>
            <a:p>
              <a:r>
                <a:rPr lang="en-US" sz="1400" dirty="0">
                  <a:solidFill>
                    <a:srgbClr val="0070C0"/>
                  </a:solidFill>
                </a:rPr>
                <a:t>for Sweden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31B9DBED-6AA0-4EBE-89C0-2251F9B4B92C}"/>
                </a:ext>
              </a:extLst>
            </p:cNvPr>
            <p:cNvCxnSpPr/>
            <p:nvPr/>
          </p:nvCxnSpPr>
          <p:spPr bwMode="auto">
            <a:xfrm flipV="1">
              <a:off x="4601260" y="4141050"/>
              <a:ext cx="0" cy="467293"/>
            </a:xfrm>
            <a:prstGeom prst="straightConnector1">
              <a:avLst/>
            </a:prstGeom>
            <a:gradFill rotWithShape="1">
              <a:gsLst>
                <a:gs pos="0">
                  <a:srgbClr val="91C5BB"/>
                </a:gs>
                <a:gs pos="100000">
                  <a:srgbClr val="3D8B80"/>
                </a:gs>
              </a:gsLst>
              <a:lin ang="0" scaled="1"/>
            </a:gradFill>
            <a:ln w="28575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81320" dir="3080412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B7335CB-6729-4A1C-A1B4-603C00FAB645}"/>
                </a:ext>
              </a:extLst>
            </p:cNvPr>
            <p:cNvSpPr txBox="1"/>
            <p:nvPr/>
          </p:nvSpPr>
          <p:spPr>
            <a:xfrm>
              <a:off x="5583280" y="4644462"/>
              <a:ext cx="12827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solidFill>
                    <a:srgbClr val="7030A0"/>
                  </a:solidFill>
                </a:rPr>
                <a:t>Optimal value</a:t>
              </a:r>
            </a:p>
            <a:p>
              <a:r>
                <a:rPr lang="en-US" sz="1400" dirty="0">
                  <a:solidFill>
                    <a:srgbClr val="7030A0"/>
                  </a:solidFill>
                </a:rPr>
                <a:t>for India</a:t>
              </a: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17D5B92A-9335-4E33-B2E8-27CFD3BEE085}"/>
                </a:ext>
              </a:extLst>
            </p:cNvPr>
            <p:cNvCxnSpPr/>
            <p:nvPr/>
          </p:nvCxnSpPr>
          <p:spPr bwMode="auto">
            <a:xfrm flipV="1">
              <a:off x="6249390" y="4129939"/>
              <a:ext cx="0" cy="467293"/>
            </a:xfrm>
            <a:prstGeom prst="straightConnector1">
              <a:avLst/>
            </a:prstGeom>
            <a:gradFill rotWithShape="1">
              <a:gsLst>
                <a:gs pos="0">
                  <a:srgbClr val="91C5BB"/>
                </a:gs>
                <a:gs pos="100000">
                  <a:srgbClr val="3D8B80"/>
                </a:gs>
              </a:gsLst>
              <a:lin ang="0" scaled="1"/>
            </a:gradFill>
            <a:ln w="28575" cap="flat" cmpd="sng" algn="ctr">
              <a:solidFill>
                <a:srgbClr val="7030A0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81320" dir="3080412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</p:cxnSp>
        <p:sp>
          <p:nvSpPr>
            <p:cNvPr id="20" name="Arrow: Left 19">
              <a:extLst>
                <a:ext uri="{FF2B5EF4-FFF2-40B4-BE49-F238E27FC236}">
                  <a16:creationId xmlns:a16="http://schemas.microsoft.com/office/drawing/2014/main" id="{CA4D8760-DF3B-4A04-8736-CCE58ECAB9EE}"/>
                </a:ext>
              </a:extLst>
            </p:cNvPr>
            <p:cNvSpPr/>
            <p:nvPr/>
          </p:nvSpPr>
          <p:spPr bwMode="auto">
            <a:xfrm>
              <a:off x="3063884" y="5826064"/>
              <a:ext cx="763009" cy="207325"/>
            </a:xfrm>
            <a:prstGeom prst="leftArrow">
              <a:avLst/>
            </a:prstGeom>
            <a:noFill/>
            <a:ln w="31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eaVert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80DB755-92C4-4C3A-8EDC-72C915536181}"/>
                </a:ext>
              </a:extLst>
            </p:cNvPr>
            <p:cNvSpPr txBox="1"/>
            <p:nvPr/>
          </p:nvSpPr>
          <p:spPr>
            <a:xfrm>
              <a:off x="3826893" y="5761462"/>
              <a:ext cx="11737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Brake earlier</a:t>
              </a:r>
            </a:p>
          </p:txBody>
        </p:sp>
        <p:sp>
          <p:nvSpPr>
            <p:cNvPr id="22" name="Arrow: Left 21">
              <a:extLst>
                <a:ext uri="{FF2B5EF4-FFF2-40B4-BE49-F238E27FC236}">
                  <a16:creationId xmlns:a16="http://schemas.microsoft.com/office/drawing/2014/main" id="{2B8595F1-55FC-44D9-9873-1DD4760E49DE}"/>
                </a:ext>
              </a:extLst>
            </p:cNvPr>
            <p:cNvSpPr/>
            <p:nvPr/>
          </p:nvSpPr>
          <p:spPr bwMode="auto">
            <a:xfrm rot="10800000">
              <a:off x="6364363" y="5836209"/>
              <a:ext cx="763009" cy="207136"/>
            </a:xfrm>
            <a:prstGeom prst="leftArrow">
              <a:avLst/>
            </a:prstGeom>
            <a:noFill/>
            <a:ln w="31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eaVert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600" dirty="0">
                <a:latin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19C7F37-2185-48CE-A8FF-873B4CB71BE7}"/>
                </a:ext>
              </a:extLst>
            </p:cNvPr>
            <p:cNvSpPr txBox="1"/>
            <p:nvPr/>
          </p:nvSpPr>
          <p:spPr>
            <a:xfrm>
              <a:off x="5418138" y="5765578"/>
              <a:ext cx="10705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Brake later</a:t>
              </a:r>
            </a:p>
          </p:txBody>
        </p:sp>
      </p:grpSp>
      <p:grpSp>
        <p:nvGrpSpPr>
          <p:cNvPr id="25" name="קבוצה 9">
            <a:extLst>
              <a:ext uri="{FF2B5EF4-FFF2-40B4-BE49-F238E27FC236}">
                <a16:creationId xmlns:a16="http://schemas.microsoft.com/office/drawing/2014/main" id="{4D24CF96-46E9-473A-B9CE-47178CC09EE6}"/>
              </a:ext>
            </a:extLst>
          </p:cNvPr>
          <p:cNvGrpSpPr/>
          <p:nvPr/>
        </p:nvGrpSpPr>
        <p:grpSpPr>
          <a:xfrm>
            <a:off x="247650" y="736047"/>
            <a:ext cx="4335197" cy="972006"/>
            <a:chOff x="7460760" y="1328468"/>
            <a:chExt cx="4475452" cy="830191"/>
          </a:xfrm>
        </p:grpSpPr>
        <p:sp>
          <p:nvSpPr>
            <p:cNvPr id="36" name="מלבן 20">
              <a:extLst>
                <a:ext uri="{FF2B5EF4-FFF2-40B4-BE49-F238E27FC236}">
                  <a16:creationId xmlns:a16="http://schemas.microsoft.com/office/drawing/2014/main" id="{36AE0E4F-E0FD-4883-9433-2E45405104E3}"/>
                </a:ext>
              </a:extLst>
            </p:cNvPr>
            <p:cNvSpPr/>
            <p:nvPr/>
          </p:nvSpPr>
          <p:spPr>
            <a:xfrm>
              <a:off x="7460760" y="1328468"/>
              <a:ext cx="4475452" cy="83019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7" name="מחבר ישר 21">
              <a:extLst>
                <a:ext uri="{FF2B5EF4-FFF2-40B4-BE49-F238E27FC236}">
                  <a16:creationId xmlns:a16="http://schemas.microsoft.com/office/drawing/2014/main" id="{7245CA3C-3ED8-4AC5-8B17-224DC67DC43F}"/>
                </a:ext>
              </a:extLst>
            </p:cNvPr>
            <p:cNvCxnSpPr/>
            <p:nvPr/>
          </p:nvCxnSpPr>
          <p:spPr>
            <a:xfrm>
              <a:off x="7474750" y="1600295"/>
              <a:ext cx="4461462" cy="0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מחבר ישר 22">
              <a:extLst>
                <a:ext uri="{FF2B5EF4-FFF2-40B4-BE49-F238E27FC236}">
                  <a16:creationId xmlns:a16="http://schemas.microsoft.com/office/drawing/2014/main" id="{2C8A230A-D76C-4427-95E3-ACDD15B71846}"/>
                </a:ext>
              </a:extLst>
            </p:cNvPr>
            <p:cNvCxnSpPr/>
            <p:nvPr/>
          </p:nvCxnSpPr>
          <p:spPr>
            <a:xfrm>
              <a:off x="7474750" y="1872008"/>
              <a:ext cx="4461462" cy="0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מחבר ישר 23">
              <a:extLst>
                <a:ext uri="{FF2B5EF4-FFF2-40B4-BE49-F238E27FC236}">
                  <a16:creationId xmlns:a16="http://schemas.microsoft.com/office/drawing/2014/main" id="{1A4FD9F0-20F1-491C-9698-77B750357CC8}"/>
                </a:ext>
              </a:extLst>
            </p:cNvPr>
            <p:cNvCxnSpPr/>
            <p:nvPr/>
          </p:nvCxnSpPr>
          <p:spPr>
            <a:xfrm>
              <a:off x="7460760" y="2158659"/>
              <a:ext cx="4475452" cy="0"/>
            </a:xfrm>
            <a:prstGeom prst="line">
              <a:avLst/>
            </a:prstGeom>
            <a:ln w="3810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מחבר ישר 24">
              <a:extLst>
                <a:ext uri="{FF2B5EF4-FFF2-40B4-BE49-F238E27FC236}">
                  <a16:creationId xmlns:a16="http://schemas.microsoft.com/office/drawing/2014/main" id="{7758BDDF-459E-4CAD-BB27-2C4F8134D8CF}"/>
                </a:ext>
              </a:extLst>
            </p:cNvPr>
            <p:cNvCxnSpPr/>
            <p:nvPr/>
          </p:nvCxnSpPr>
          <p:spPr>
            <a:xfrm>
              <a:off x="7460760" y="1328468"/>
              <a:ext cx="4475452" cy="0"/>
            </a:xfrm>
            <a:prstGeom prst="line">
              <a:avLst/>
            </a:prstGeom>
            <a:ln w="3810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קבוצה 10">
            <a:extLst>
              <a:ext uri="{FF2B5EF4-FFF2-40B4-BE49-F238E27FC236}">
                <a16:creationId xmlns:a16="http://schemas.microsoft.com/office/drawing/2014/main" id="{5DA1F040-3CC5-45B8-8A99-E3307C674E1A}"/>
              </a:ext>
            </a:extLst>
          </p:cNvPr>
          <p:cNvGrpSpPr/>
          <p:nvPr/>
        </p:nvGrpSpPr>
        <p:grpSpPr>
          <a:xfrm>
            <a:off x="460806" y="1095794"/>
            <a:ext cx="518777" cy="292768"/>
            <a:chOff x="8244661" y="1922821"/>
            <a:chExt cx="443088" cy="250053"/>
          </a:xfrm>
        </p:grpSpPr>
        <p:pic>
          <p:nvPicPr>
            <p:cNvPr id="34" name="Picture 2" descr="C:\Users\user\Desktop\קרן\2.png">
              <a:extLst>
                <a:ext uri="{FF2B5EF4-FFF2-40B4-BE49-F238E27FC236}">
                  <a16:creationId xmlns:a16="http://schemas.microsoft.com/office/drawing/2014/main" id="{DD2C7AB8-841A-4B3B-94F8-CE9830E5D5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44661" y="1922821"/>
              <a:ext cx="435546" cy="2227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69956293-1C03-4CC0-A251-835B6875017C}"/>
                </a:ext>
              </a:extLst>
            </p:cNvPr>
            <p:cNvSpPr txBox="1"/>
            <p:nvPr/>
          </p:nvSpPr>
          <p:spPr>
            <a:xfrm>
              <a:off x="8296999" y="1926653"/>
              <a:ext cx="3907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>
                  <a:solidFill>
                    <a:schemeClr val="bg1"/>
                  </a:solidFill>
                </a:rPr>
                <a:t>V1</a:t>
              </a:r>
            </a:p>
          </p:txBody>
        </p:sp>
      </p:grpSp>
      <p:grpSp>
        <p:nvGrpSpPr>
          <p:cNvPr id="27" name="קבוצה 11">
            <a:extLst>
              <a:ext uri="{FF2B5EF4-FFF2-40B4-BE49-F238E27FC236}">
                <a16:creationId xmlns:a16="http://schemas.microsoft.com/office/drawing/2014/main" id="{70F26571-A3A2-4178-B71C-A0B39BA4B3BD}"/>
              </a:ext>
            </a:extLst>
          </p:cNvPr>
          <p:cNvGrpSpPr/>
          <p:nvPr/>
        </p:nvGrpSpPr>
        <p:grpSpPr>
          <a:xfrm>
            <a:off x="1823872" y="1095797"/>
            <a:ext cx="511464" cy="260761"/>
            <a:chOff x="9408856" y="1922821"/>
            <a:chExt cx="436842" cy="222716"/>
          </a:xfrm>
        </p:grpSpPr>
        <p:pic>
          <p:nvPicPr>
            <p:cNvPr id="32" name="Picture 3" descr="C:\Users\user\Desktop\קרן\1.png">
              <a:extLst>
                <a:ext uri="{FF2B5EF4-FFF2-40B4-BE49-F238E27FC236}">
                  <a16:creationId xmlns:a16="http://schemas.microsoft.com/office/drawing/2014/main" id="{46898B52-6073-42BA-A0F4-2879464C3B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8856" y="1922821"/>
              <a:ext cx="435548" cy="2227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DF85367-D933-487C-B007-A7F8F2536FC6}"/>
                </a:ext>
              </a:extLst>
            </p:cNvPr>
            <p:cNvSpPr txBox="1"/>
            <p:nvPr/>
          </p:nvSpPr>
          <p:spPr>
            <a:xfrm>
              <a:off x="9454948" y="1922910"/>
              <a:ext cx="390750" cy="210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>
                  <a:solidFill>
                    <a:schemeClr val="bg1"/>
                  </a:solidFill>
                </a:rPr>
                <a:t>Ego</a:t>
              </a:r>
            </a:p>
          </p:txBody>
        </p:sp>
      </p:grpSp>
      <p:cxnSp>
        <p:nvCxnSpPr>
          <p:cNvPr id="31" name="מחבר ישר 1024">
            <a:extLst>
              <a:ext uri="{FF2B5EF4-FFF2-40B4-BE49-F238E27FC236}">
                <a16:creationId xmlns:a16="http://schemas.microsoft.com/office/drawing/2014/main" id="{DA0CEECA-3C29-494D-A97E-0A6EB4D9288F}"/>
              </a:ext>
            </a:extLst>
          </p:cNvPr>
          <p:cNvCxnSpPr/>
          <p:nvPr/>
        </p:nvCxnSpPr>
        <p:spPr>
          <a:xfrm flipV="1">
            <a:off x="2495191" y="1225730"/>
            <a:ext cx="642005" cy="1"/>
          </a:xfrm>
          <a:prstGeom prst="straightConnector1">
            <a:avLst/>
          </a:prstGeom>
          <a:ln w="15875" cap="sq">
            <a:solidFill>
              <a:schemeClr val="accent6"/>
            </a:solidFill>
            <a:prstDash val="sysDot"/>
            <a:round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מחבר ישר 1024">
            <a:extLst>
              <a:ext uri="{FF2B5EF4-FFF2-40B4-BE49-F238E27FC236}">
                <a16:creationId xmlns:a16="http://schemas.microsoft.com/office/drawing/2014/main" id="{16468088-5147-44EB-BE9D-5F7F54D3BB79}"/>
              </a:ext>
            </a:extLst>
          </p:cNvPr>
          <p:cNvCxnSpPr>
            <a:cxnSpLocks/>
            <a:stCxn id="60" idx="0"/>
          </p:cNvCxnSpPr>
          <p:nvPr/>
        </p:nvCxnSpPr>
        <p:spPr>
          <a:xfrm flipV="1">
            <a:off x="4087919" y="1840187"/>
            <a:ext cx="63654" cy="392470"/>
          </a:xfrm>
          <a:prstGeom prst="straightConnector1">
            <a:avLst/>
          </a:prstGeom>
          <a:ln w="15875" cap="sq">
            <a:solidFill>
              <a:srgbClr val="FF0000"/>
            </a:solidFill>
            <a:prstDash val="sysDot"/>
            <a:round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>
            <a:extLst>
              <a:ext uri="{FF2B5EF4-FFF2-40B4-BE49-F238E27FC236}">
                <a16:creationId xmlns:a16="http://schemas.microsoft.com/office/drawing/2014/main" id="{037D60F9-73B5-4F2E-B114-71E6BC7D9365}"/>
              </a:ext>
            </a:extLst>
          </p:cNvPr>
          <p:cNvSpPr/>
          <p:nvPr/>
        </p:nvSpPr>
        <p:spPr>
          <a:xfrm flipV="1">
            <a:off x="4033785" y="2119540"/>
            <a:ext cx="108267" cy="1131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Speech Bubble: Rectangle with Corners Rounded 65">
            <a:extLst>
              <a:ext uri="{FF2B5EF4-FFF2-40B4-BE49-F238E27FC236}">
                <a16:creationId xmlns:a16="http://schemas.microsoft.com/office/drawing/2014/main" id="{63508CE7-5CE1-4C23-9924-6FCF21B6BA5E}"/>
              </a:ext>
            </a:extLst>
          </p:cNvPr>
          <p:cNvSpPr/>
          <p:nvPr/>
        </p:nvSpPr>
        <p:spPr>
          <a:xfrm>
            <a:off x="270888" y="1859983"/>
            <a:ext cx="2419401" cy="519114"/>
          </a:xfrm>
          <a:prstGeom prst="wedgeRoundRectCallout">
            <a:avLst>
              <a:gd name="adj1" fmla="val 52096"/>
              <a:gd name="adj2" fmla="val -167247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</a:rPr>
              <a:t>When should the green car start emergency braking?</a:t>
            </a:r>
          </a:p>
        </p:txBody>
      </p: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C8519A2B-6329-4EAD-F80D-CCCB3C273BBD}"/>
              </a:ext>
            </a:extLst>
          </p:cNvPr>
          <p:cNvSpPr/>
          <p:nvPr/>
        </p:nvSpPr>
        <p:spPr>
          <a:xfrm>
            <a:off x="668137" y="4871875"/>
            <a:ext cx="2419401" cy="681025"/>
          </a:xfrm>
          <a:prstGeom prst="wedgeRoundRectCallout">
            <a:avLst>
              <a:gd name="adj1" fmla="val 43850"/>
              <a:gd name="adj2" fmla="val -47626"/>
              <a:gd name="adj3" fmla="val 16667"/>
            </a:avLst>
          </a:prstGeom>
          <a:solidFill>
            <a:srgbClr val="FDFCD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</a:rPr>
              <a:t>Note: Similar statistical considerations apply to safety, productivity and more</a:t>
            </a:r>
          </a:p>
        </p:txBody>
      </p:sp>
    </p:spTree>
    <p:extLst>
      <p:ext uri="{BB962C8B-B14F-4D97-AF65-F5344CB8AC3E}">
        <p14:creationId xmlns:p14="http://schemas.microsoft.com/office/powerpoint/2010/main" val="31136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1F1CB-55E0-FB49-4504-8135FADEC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5FA38-AD2C-2CDB-916F-CC15BC14F5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" y="994229"/>
            <a:ext cx="10515600" cy="524947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ADS V&amp;V (and safety) are really hard</a:t>
            </a:r>
          </a:p>
          <a:p>
            <a:pPr lvl="1"/>
            <a:r>
              <a:rPr lang="en-US" dirty="0"/>
              <a:t>But really important</a:t>
            </a:r>
            <a:br>
              <a:rPr lang="en-US" dirty="0"/>
            </a:br>
            <a:endParaRPr lang="en-US" dirty="0"/>
          </a:p>
          <a:p>
            <a:r>
              <a:rPr lang="en-US" dirty="0"/>
              <a:t>The automotive industry is going through a disruption</a:t>
            </a:r>
          </a:p>
          <a:p>
            <a:pPr lvl="1"/>
            <a:r>
              <a:rPr lang="en-US" dirty="0"/>
              <a:t>Same “autonomy disruption” is coming to many other areas</a:t>
            </a:r>
            <a:br>
              <a:rPr lang="en-US" dirty="0"/>
            </a:br>
            <a:endParaRPr lang="en-US" dirty="0"/>
          </a:p>
          <a:p>
            <a:r>
              <a:rPr lang="en-US" dirty="0"/>
              <a:t>Autonomy V&amp;V research (and practice) are </a:t>
            </a:r>
            <a:r>
              <a:rPr lang="en-US" i="1" dirty="0"/>
              <a:t>really </a:t>
            </a:r>
            <a:r>
              <a:rPr lang="en-US" dirty="0"/>
              <a:t>important</a:t>
            </a:r>
          </a:p>
          <a:p>
            <a:pPr lvl="1"/>
            <a:r>
              <a:rPr lang="en-US" dirty="0"/>
              <a:t>ADS, autonomous ships, drones, assistive robots, …</a:t>
            </a:r>
            <a:endParaRPr lang="he-IL" dirty="0"/>
          </a:p>
          <a:p>
            <a:pPr lvl="1"/>
            <a:r>
              <a:rPr lang="en-US" dirty="0"/>
              <a:t>Consider contributing to it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  <a:p>
            <a:r>
              <a:rPr lang="en-US" dirty="0"/>
              <a:t>Thank you</a:t>
            </a:r>
          </a:p>
          <a:p>
            <a:pPr lvl="1"/>
            <a:r>
              <a:rPr lang="en-US" dirty="0"/>
              <a:t>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93C891-3748-E3BA-7287-6DFD8D0565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4149" b="29468"/>
          <a:stretch/>
        </p:blipFill>
        <p:spPr>
          <a:xfrm>
            <a:off x="9145802" y="61541"/>
            <a:ext cx="2795280" cy="241873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B899FF-8440-ACC5-7505-570997E13E6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3608" y="4085309"/>
            <a:ext cx="3529806" cy="22215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2446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>
            <a:lumMod val="60000"/>
            <a:lumOff val="40000"/>
          </a:schemeClr>
        </a:solidFill>
        <a:ln>
          <a:solidFill>
            <a:schemeClr val="tx1"/>
          </a:solidFill>
        </a:ln>
      </a:spPr>
      <a:bodyPr rtlCol="0" anchor="ctr"/>
      <a:lstStyle>
        <a:defPPr algn="ctr">
          <a:defRPr sz="1600" dirty="0" smtClean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112548</TotalTime>
  <Words>1846</Words>
  <Application>Microsoft Office PowerPoint</Application>
  <PresentationFormat>Widescreen</PresentationFormat>
  <Paragraphs>377</Paragraphs>
  <Slides>23</Slides>
  <Notes>9</Notes>
  <HiddenSlides>0</HiddenSlides>
  <MMClips>6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Arial</vt:lpstr>
      <vt:lpstr>Calibri</vt:lpstr>
      <vt:lpstr>Calibri Light</vt:lpstr>
      <vt:lpstr>Century Gothic</vt:lpstr>
      <vt:lpstr>Courier New</vt:lpstr>
      <vt:lpstr>Heebo</vt:lpstr>
      <vt:lpstr>Raleway</vt:lpstr>
      <vt:lpstr>Raleway Light</vt:lpstr>
      <vt:lpstr>Raleway SemiBold</vt:lpstr>
      <vt:lpstr>Roboto</vt:lpstr>
      <vt:lpstr>Roboto Light</vt:lpstr>
      <vt:lpstr>Office Theme</vt:lpstr>
      <vt:lpstr>ערכת נושא Office</vt:lpstr>
      <vt:lpstr>PowerPoint Presentation</vt:lpstr>
      <vt:lpstr>Introduction - what I’ll discuss in this presentation</vt:lpstr>
      <vt:lpstr>Agenda</vt:lpstr>
      <vt:lpstr>Agenda</vt:lpstr>
      <vt:lpstr>Current state of AVs</vt:lpstr>
      <vt:lpstr>The challenges of ADS V&amp;V</vt:lpstr>
      <vt:lpstr>V&amp;V basics</vt:lpstr>
      <vt:lpstr>Handling multiple risk dimensions</vt:lpstr>
      <vt:lpstr>Agenda</vt:lpstr>
      <vt:lpstr>About Foretellix</vt:lpstr>
      <vt:lpstr>Example scenario: cut_in_and_slow()</vt:lpstr>
      <vt:lpstr>PowerPoint Presentation</vt:lpstr>
      <vt:lpstr>Scenario composition: Mixing</vt:lpstr>
      <vt:lpstr>PowerPoint Presentation</vt:lpstr>
      <vt:lpstr>Foretellix also offers</vt:lpstr>
      <vt:lpstr>Agenda</vt:lpstr>
      <vt:lpstr>Coverage Driven Verification (CDV)</vt:lpstr>
      <vt:lpstr>Handling risk dimensions</vt:lpstr>
      <vt:lpstr>Going from 1K runs to 100K/1M runs</vt:lpstr>
      <vt:lpstr>Agenda</vt:lpstr>
      <vt:lpstr>ADS project milestones</vt:lpstr>
      <vt:lpstr>Example: Avoiding “tradeoff bugs” (the role of probabilities)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Enabling Safe Autonomous  Vehicles with GigaScale  Intelligent Verification</dc:title>
  <dc:creator>gil</dc:creator>
  <cp:lastModifiedBy>USER</cp:lastModifiedBy>
  <cp:revision>1047</cp:revision>
  <dcterms:created xsi:type="dcterms:W3CDTF">2019-02-05T09:03:37Z</dcterms:created>
  <dcterms:modified xsi:type="dcterms:W3CDTF">2022-09-12T09:43:34Z</dcterms:modified>
</cp:coreProperties>
</file>