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50817cbdc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50817cbdc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50817cbdc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50817cbdc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250817cbdc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250817cbdc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250817cbdc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250817cbdc_0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5070c305a6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5070c305a6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5070c305a6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5070c305a6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50817cbdc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50817cbdc_0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50817cbdc_0_1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50817cbdc_0_1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250817cbdc_0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250817cbdc_0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50817cbdc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250817cbdc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5070c305a6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5070c305a6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250817cbdc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250817cbdc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50817cbdc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50817cbdc_0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250817cbdc_0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250817cbdc_0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5070c305a6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5070c305a6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250817cbdc_0_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250817cbdc_0_1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250817cbdc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250817cbdc_0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5070c305a6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5070c305a6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238709600f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238709600f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250817cbdc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250817cbdc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238709600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238709600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250817cbdc_0_1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250817cbdc_0_1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shabal.in/visuals/kmeans/2.html" TargetMode="Externa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ggle.com/c/titanic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 descr="robots evolving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38400" y="1195600"/>
            <a:ext cx="4393200" cy="292347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734775" y="796900"/>
            <a:ext cx="7337400" cy="85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500"/>
              <a:t>Introduction to Machine Learning</a:t>
            </a:r>
            <a:endParaRPr sz="3500"/>
          </a:p>
        </p:txBody>
      </p:sp>
      <p:sp>
        <p:nvSpPr>
          <p:cNvPr id="56" name="Google Shape;56;p13"/>
          <p:cNvSpPr txBox="1"/>
          <p:nvPr/>
        </p:nvSpPr>
        <p:spPr>
          <a:xfrm>
            <a:off x="3338775" y="3995575"/>
            <a:ext cx="2338500" cy="55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/>
              <a:t>Lea Polachek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/>
              <a:t>052-4486362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/>
              <a:t>  lea@primrose.co.il</a:t>
            </a:r>
            <a:endParaRPr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71538" y="195263"/>
            <a:ext cx="7400925" cy="4752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7250" y="190500"/>
            <a:ext cx="7886700" cy="4762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Google Shape;71;p16" descr="cyber security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9200" y="381000"/>
            <a:ext cx="7376750" cy="459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7" descr="autonomous car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0600" y="381000"/>
            <a:ext cx="7365050" cy="453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8" descr="google translat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6295" y="828675"/>
            <a:ext cx="3862575" cy="1466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8" descr="pricing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32900" y="962375"/>
            <a:ext cx="2657475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8" descr="career advice decisions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71600" y="2829275"/>
            <a:ext cx="2857500" cy="16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8"/>
          <p:cNvSpPr txBox="1"/>
          <p:nvPr/>
        </p:nvSpPr>
        <p:spPr>
          <a:xfrm>
            <a:off x="1790500" y="4529825"/>
            <a:ext cx="2033700" cy="4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Advice and decisions</a:t>
            </a:r>
            <a:endParaRPr/>
          </a:p>
        </p:txBody>
      </p:sp>
      <p:pic>
        <p:nvPicPr>
          <p:cNvPr id="85" name="Google Shape;85;p18" descr="fraud detection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295900" y="2829275"/>
            <a:ext cx="1600200" cy="16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8"/>
          <p:cNvSpPr txBox="1"/>
          <p:nvPr/>
        </p:nvSpPr>
        <p:spPr>
          <a:xfrm>
            <a:off x="5320575" y="4581875"/>
            <a:ext cx="1535100" cy="43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Fraud detection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93" name="Google Shape;93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2875" y="9525"/>
            <a:ext cx="8858250" cy="5124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6250" y="190500"/>
            <a:ext cx="8191500" cy="4762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Rules based vs Machine Learning</a:t>
            </a:r>
            <a:endParaRPr/>
          </a:p>
        </p:txBody>
      </p:sp>
      <p:pic>
        <p:nvPicPr>
          <p:cNvPr id="104" name="Google Shape;104;p21" descr="person thinknig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76838" y="1657350"/>
            <a:ext cx="2143125" cy="213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21" descr="computer thinking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37425" y="1885950"/>
            <a:ext cx="2247900" cy="190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21"/>
          <p:cNvSpPr txBox="1"/>
          <p:nvPr/>
        </p:nvSpPr>
        <p:spPr>
          <a:xfrm>
            <a:off x="1848050" y="4225025"/>
            <a:ext cx="1928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Machine learning</a:t>
            </a:r>
            <a:endParaRPr/>
          </a:p>
        </p:txBody>
      </p:sp>
      <p:sp>
        <p:nvSpPr>
          <p:cNvPr id="107" name="Google Shape;107;p21"/>
          <p:cNvSpPr txBox="1"/>
          <p:nvPr/>
        </p:nvSpPr>
        <p:spPr>
          <a:xfrm>
            <a:off x="5353250" y="4225025"/>
            <a:ext cx="1928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Person learning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22" descr="supervised vs unsupervised 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578025" cy="4833650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22"/>
          <p:cNvSpPr txBox="1"/>
          <p:nvPr/>
        </p:nvSpPr>
        <p:spPr>
          <a:xfrm>
            <a:off x="7615025" y="2151850"/>
            <a:ext cx="1115400" cy="42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Star data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23" descr="Regression_vs_Classification-800x383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2000" y="747713"/>
            <a:ext cx="7620000" cy="364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Decision Trees</a:t>
            </a:r>
            <a:endParaRPr/>
          </a:p>
        </p:txBody>
      </p:sp>
      <p:pic>
        <p:nvPicPr>
          <p:cNvPr id="124" name="Google Shape;12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38275" y="1085850"/>
            <a:ext cx="5875625" cy="3732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21068" y="228600"/>
            <a:ext cx="7149465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26" descr="svm simple.gif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7075" y="164025"/>
            <a:ext cx="6762475" cy="4832675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6"/>
          <p:cNvSpPr txBox="1"/>
          <p:nvPr/>
        </p:nvSpPr>
        <p:spPr>
          <a:xfrm>
            <a:off x="1299475" y="2086250"/>
            <a:ext cx="734700" cy="45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Curr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Age</a:t>
            </a:r>
            <a:endParaRPr/>
          </a:p>
        </p:txBody>
      </p:sp>
      <p:sp>
        <p:nvSpPr>
          <p:cNvPr id="136" name="Google Shape;136;p26"/>
          <p:cNvSpPr txBox="1"/>
          <p:nvPr/>
        </p:nvSpPr>
        <p:spPr>
          <a:xfrm>
            <a:off x="6035775" y="577325"/>
            <a:ext cx="2440500" cy="85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Red: likes apple suace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Green: hates apple sauce</a:t>
            </a:r>
            <a:endParaRPr/>
          </a:p>
        </p:txBody>
      </p:sp>
      <p:sp>
        <p:nvSpPr>
          <p:cNvPr id="137" name="Google Shape;137;p26"/>
          <p:cNvSpPr txBox="1"/>
          <p:nvPr/>
        </p:nvSpPr>
        <p:spPr>
          <a:xfrm>
            <a:off x="3778925" y="4684200"/>
            <a:ext cx="2440500" cy="45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First age to eat apple sauce</a:t>
            </a:r>
            <a:endParaRPr/>
          </a:p>
        </p:txBody>
      </p:sp>
      <p:sp>
        <p:nvSpPr>
          <p:cNvPr id="138" name="Google Shape;138;p26"/>
          <p:cNvSpPr txBox="1"/>
          <p:nvPr/>
        </p:nvSpPr>
        <p:spPr>
          <a:xfrm>
            <a:off x="2034175" y="236175"/>
            <a:ext cx="4002000" cy="5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 b="1"/>
              <a:t>Support Vector Machines</a:t>
            </a:r>
            <a:endParaRPr sz="25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K-NN k nearest neighbours</a:t>
            </a:r>
            <a:endParaRPr/>
          </a:p>
        </p:txBody>
      </p:sp>
      <p:pic>
        <p:nvPicPr>
          <p:cNvPr id="144" name="Google Shape;14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19850" y="1017722"/>
            <a:ext cx="5558800" cy="3837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 - Means</a:t>
            </a:r>
            <a:endParaRPr/>
          </a:p>
        </p:txBody>
      </p:sp>
      <p:pic>
        <p:nvPicPr>
          <p:cNvPr id="150" name="Google Shape;150;p28" descr="k means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88573" y="1075525"/>
            <a:ext cx="4967200" cy="372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63675" y="517550"/>
            <a:ext cx="6648499" cy="4432325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8"/>
          <p:cNvSpPr txBox="1"/>
          <p:nvPr/>
        </p:nvSpPr>
        <p:spPr>
          <a:xfrm>
            <a:off x="3496250" y="419875"/>
            <a:ext cx="1338300" cy="65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/>
              <a:t>k-means</a:t>
            </a:r>
            <a:endParaRPr sz="1800"/>
          </a:p>
        </p:txBody>
      </p:sp>
      <p:sp>
        <p:nvSpPr>
          <p:cNvPr id="153" name="Google Shape;153;p28"/>
          <p:cNvSpPr txBox="1"/>
          <p:nvPr/>
        </p:nvSpPr>
        <p:spPr>
          <a:xfrm>
            <a:off x="5381400" y="232620"/>
            <a:ext cx="3450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5"/>
              </a:rPr>
              <a:t>http://shabal.in/visuals/kmeans/2.html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Neural Networks</a:t>
            </a:r>
            <a:endParaRPr/>
          </a:p>
        </p:txBody>
      </p:sp>
      <p:pic>
        <p:nvPicPr>
          <p:cNvPr id="159" name="Google Shape;159;p29" descr="neural network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71661" y="1595461"/>
            <a:ext cx="5660150" cy="276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CNN - convolutional neural network</a:t>
            </a:r>
            <a:endParaRPr/>
          </a:p>
        </p:txBody>
      </p:sp>
      <p:pic>
        <p:nvPicPr>
          <p:cNvPr id="165" name="Google Shape;165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74891" y="1482900"/>
            <a:ext cx="3164195" cy="2981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2200" y="1895751"/>
            <a:ext cx="4480272" cy="25108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31" descr="autoencoders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8124" y="826624"/>
            <a:ext cx="8479350" cy="3555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Writing Code</a:t>
            </a:r>
            <a:endParaRPr/>
          </a:p>
        </p:txBody>
      </p:sp>
      <p:sp>
        <p:nvSpPr>
          <p:cNvPr id="177" name="Google Shape;177;p3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58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01600" marR="101600" lvl="0" indent="0" algn="l" rtl="0">
              <a:lnSpc>
                <a:spcPct val="120000"/>
              </a:lnSpc>
              <a:spcBef>
                <a:spcPts val="10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rgbClr val="C65D09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&gt;&gt;&gt; </a:t>
            </a:r>
            <a:r>
              <a:rPr lang="en" sz="1600" b="1">
                <a:solidFill>
                  <a:srgbClr val="007020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from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 </a:t>
            </a:r>
            <a:r>
              <a:rPr lang="en" sz="1600" b="1">
                <a:solidFill>
                  <a:srgbClr val="0E84B5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sklearn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 </a:t>
            </a:r>
            <a:r>
              <a:rPr lang="en" sz="1600" b="1">
                <a:solidFill>
                  <a:srgbClr val="007020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import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 svm</a:t>
            </a:r>
            <a:b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</a:br>
            <a:r>
              <a:rPr lang="en" sz="1600" b="1">
                <a:solidFill>
                  <a:srgbClr val="C65D09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&gt;&gt;&gt; 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X </a:t>
            </a:r>
            <a:r>
              <a:rPr lang="en" sz="1600">
                <a:solidFill>
                  <a:srgbClr val="666666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=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 [[</a:t>
            </a:r>
            <a:r>
              <a:rPr lang="en" sz="1600">
                <a:solidFill>
                  <a:srgbClr val="208050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0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, </a:t>
            </a:r>
            <a:r>
              <a:rPr lang="en" sz="1600">
                <a:solidFill>
                  <a:srgbClr val="208050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0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], [</a:t>
            </a:r>
            <a:r>
              <a:rPr lang="en" sz="1600">
                <a:solidFill>
                  <a:srgbClr val="208050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1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, </a:t>
            </a:r>
            <a:r>
              <a:rPr lang="en" sz="1600">
                <a:solidFill>
                  <a:srgbClr val="208050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1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]]</a:t>
            </a:r>
            <a:b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</a:br>
            <a:r>
              <a:rPr lang="en" sz="1600" b="1">
                <a:solidFill>
                  <a:srgbClr val="C65D09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&gt;&gt;&gt; 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y </a:t>
            </a:r>
            <a:r>
              <a:rPr lang="en" sz="1600">
                <a:solidFill>
                  <a:srgbClr val="666666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=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 [</a:t>
            </a:r>
            <a:r>
              <a:rPr lang="en" sz="1600">
                <a:solidFill>
                  <a:srgbClr val="208050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0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, </a:t>
            </a:r>
            <a:r>
              <a:rPr lang="en" sz="1600">
                <a:solidFill>
                  <a:srgbClr val="208050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1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]</a:t>
            </a:r>
            <a:b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</a:br>
            <a:r>
              <a:rPr lang="en" sz="1600" b="1">
                <a:solidFill>
                  <a:srgbClr val="C65D09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&gt;&gt;&gt; 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clf </a:t>
            </a:r>
            <a:r>
              <a:rPr lang="en" sz="1600">
                <a:solidFill>
                  <a:srgbClr val="666666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=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 svm</a:t>
            </a:r>
            <a:r>
              <a:rPr lang="en" sz="1600">
                <a:solidFill>
                  <a:srgbClr val="666666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.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SVC()</a:t>
            </a:r>
            <a:b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</a:br>
            <a:r>
              <a:rPr lang="en" sz="1600" b="1">
                <a:solidFill>
                  <a:srgbClr val="C65D09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&gt;&gt;&gt; 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clf</a:t>
            </a:r>
            <a:r>
              <a:rPr lang="en" sz="1600">
                <a:solidFill>
                  <a:srgbClr val="666666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.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fit(X, y)  </a:t>
            </a:r>
            <a:b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</a:br>
            <a:r>
              <a:rPr lang="en" sz="1600">
                <a:solidFill>
                  <a:srgbClr val="333333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SVC(C=1.0, cache_size=200, class_weight=None, coef0=0.0,</a:t>
            </a:r>
            <a:b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</a:br>
            <a:r>
              <a:rPr lang="en" sz="1600">
                <a:solidFill>
                  <a:srgbClr val="333333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    decision_function_shape='ovr', degree=3, gamma='auto', kernel='rbf',</a:t>
            </a:r>
            <a:b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</a:br>
            <a:r>
              <a:rPr lang="en" sz="1600">
                <a:solidFill>
                  <a:srgbClr val="333333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    max_iter=-1, probability=False, random_state=None, shrinking=True,</a:t>
            </a:r>
            <a:b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</a:br>
            <a:r>
              <a:rPr lang="en" sz="1600">
                <a:solidFill>
                  <a:srgbClr val="333333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    tol=0.001, verbose=False)</a:t>
            </a:r>
            <a:endParaRPr sz="1600">
              <a:solidFill>
                <a:srgbClr val="333333"/>
              </a:solidFill>
              <a:highlight>
                <a:srgbClr val="F8F8F8"/>
              </a:highlight>
              <a:latin typeface="Consolas"/>
              <a:ea typeface="Consolas"/>
              <a:cs typeface="Consolas"/>
              <a:sym typeface="Consolas"/>
            </a:endParaRPr>
          </a:p>
          <a:p>
            <a:pPr marL="101600" marR="101600" lvl="0" indent="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rgbClr val="C65D09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&gt;&gt;&gt; 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clf</a:t>
            </a:r>
            <a:r>
              <a:rPr lang="en" sz="1600">
                <a:solidFill>
                  <a:srgbClr val="666666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.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predict([[</a:t>
            </a:r>
            <a:r>
              <a:rPr lang="en" sz="1600">
                <a:solidFill>
                  <a:srgbClr val="208050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2.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, </a:t>
            </a:r>
            <a:r>
              <a:rPr lang="en" sz="1600">
                <a:solidFill>
                  <a:srgbClr val="208050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2.</a:t>
            </a:r>
            <a: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]])</a:t>
            </a:r>
            <a:br>
              <a:rPr lang="en" sz="1600">
                <a:solidFill>
                  <a:srgbClr val="222222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</a:br>
            <a:r>
              <a:rPr lang="en" sz="1600">
                <a:solidFill>
                  <a:srgbClr val="333333"/>
                </a:solidFill>
                <a:highlight>
                  <a:srgbClr val="F8F8F8"/>
                </a:highlight>
                <a:latin typeface="Consolas"/>
                <a:ea typeface="Consolas"/>
                <a:cs typeface="Consolas"/>
                <a:sym typeface="Consolas"/>
              </a:rPr>
              <a:t>array([1])</a:t>
            </a:r>
            <a:endParaRPr sz="1600">
              <a:solidFill>
                <a:srgbClr val="333333"/>
              </a:solidFill>
              <a:highlight>
                <a:srgbClr val="F8F8F8"/>
              </a:highlight>
              <a:latin typeface="Consolas"/>
              <a:ea typeface="Consolas"/>
              <a:cs typeface="Consolas"/>
              <a:sym typeface="Consolas"/>
            </a:endParaRPr>
          </a:p>
          <a:p>
            <a:pPr marL="101600" marR="101600" lvl="0" indent="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600">
              <a:solidFill>
                <a:srgbClr val="333333"/>
              </a:solidFill>
              <a:highlight>
                <a:srgbClr val="F8F8F8"/>
              </a:highlight>
              <a:latin typeface="Consolas"/>
              <a:ea typeface="Consolas"/>
              <a:cs typeface="Consolas"/>
              <a:sym typeface="Consolas"/>
            </a:endParaRPr>
          </a:p>
          <a:p>
            <a:pPr marL="0" lvl="0" indent="0" algn="l" rtl="0">
              <a:spcBef>
                <a:spcPts val="500"/>
              </a:spcBef>
              <a:spcAft>
                <a:spcPts val="1600"/>
              </a:spcAft>
              <a:buNone/>
            </a:pPr>
            <a:endParaRPr sz="16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3"/>
          <p:cNvSpPr txBox="1">
            <a:spLocks noGrp="1"/>
          </p:cNvSpPr>
          <p:nvPr>
            <p:ph type="body" idx="1"/>
          </p:nvPr>
        </p:nvSpPr>
        <p:spPr>
          <a:xfrm>
            <a:off x="311700" y="161875"/>
            <a:ext cx="3572100" cy="435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https://www.kaggle.com/c/titanic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83" name="Google Shape;183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71125" y="590600"/>
            <a:ext cx="7137924" cy="431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Do we Supply?</a:t>
            </a:r>
            <a:endParaRPr/>
          </a:p>
        </p:txBody>
      </p:sp>
      <p:sp>
        <p:nvSpPr>
          <p:cNvPr id="189" name="Google Shape;189;p3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Hire experts for machine learning projects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/>
              <a:t>Interview candidates from our machine learning expert graduates</a:t>
            </a:r>
            <a:endParaRPr sz="2400"/>
          </a:p>
          <a:p>
            <a:pPr marL="45720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2400"/>
              <a:t>Good Luck</a:t>
            </a:r>
            <a:endParaRPr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121</Words>
  <Application>Microsoft Office PowerPoint</Application>
  <PresentationFormat>‫הצגה על המסך (16:9)</PresentationFormat>
  <Paragraphs>34</Paragraphs>
  <Slides>22</Slides>
  <Notes>22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2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22</vt:i4>
      </vt:variant>
    </vt:vector>
  </HeadingPairs>
  <TitlesOfParts>
    <vt:vector size="25" baseType="lpstr">
      <vt:lpstr>Arial</vt:lpstr>
      <vt:lpstr>Consolas</vt:lpstr>
      <vt:lpstr>Simple Light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Rules based vs Machine Learning</vt:lpstr>
      <vt:lpstr>מצגת של PowerPoint‏</vt:lpstr>
      <vt:lpstr>מצגת של PowerPoint‏</vt:lpstr>
      <vt:lpstr>Decision Trees</vt:lpstr>
      <vt:lpstr>מצגת של PowerPoint‏</vt:lpstr>
      <vt:lpstr>מצגת של PowerPoint‏</vt:lpstr>
      <vt:lpstr>K-NN k nearest neighbours</vt:lpstr>
      <vt:lpstr>K - Means</vt:lpstr>
      <vt:lpstr>Neural Networks</vt:lpstr>
      <vt:lpstr>CNN - convolutional neural network</vt:lpstr>
      <vt:lpstr>מצגת של PowerPoint‏</vt:lpstr>
      <vt:lpstr>Writing Code</vt:lpstr>
      <vt:lpstr>מצגת של PowerPoint‏</vt:lpstr>
      <vt:lpstr>What Do we Supply?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Lea</dc:creator>
  <cp:lastModifiedBy>Lea</cp:lastModifiedBy>
  <cp:revision>2</cp:revision>
  <dcterms:modified xsi:type="dcterms:W3CDTF">2019-02-27T12:19:37Z</dcterms:modified>
</cp:coreProperties>
</file>