
<file path=[Content_Types].xml><?xml version="1.0" encoding="utf-8"?>
<Types xmlns="http://schemas.openxmlformats.org/package/2006/content-types">
  <Default Extension="png" ContentType="image/png"/>
  <Default Extension="bin" ContentType="application/vnd.openxmlformats-officedocument.oleObject"/>
  <Default Extension="jpg&amp;ehk=Pp" ContentType="image/jpeg"/>
  <Default Extension="jpg&amp;ehk=sfvHUBxt98nXifNU6" ContentType="image/jpeg"/>
  <Default Extension="jpg&amp;ehk=IV3ZTa3nTVT5RUCdfAR3SA&amp;r=0&amp;pid=OfficeInsert" ContentType="image/jpeg"/>
  <Default Extension="jpeg" ContentType="image/jpeg"/>
  <Default Extension="emf" ContentType="image/x-emf"/>
  <Default Extension="wmf" ContentType="image/x-wmf"/>
  <Default Extension="rels" ContentType="application/vnd.openxmlformats-package.relationships+xml"/>
  <Default Extension="xml" ContentType="application/xml"/>
  <Default Extension="jpg&amp;ehk=DeshR5kSy" ContentType="image/jpeg"/>
  <Default Extension="gif&amp;ehk=Pq" ContentType="image/gif"/>
  <Default Extension="jpg&amp;ehk=jQi4VPhh3HF" ContentType="image/jpeg"/>
  <Default Extension="jpg&amp;ehk=jppw6EWGSeYDjmtCGxZYlQ&amp;r=0&amp;pid=OfficeInsert" ContentType="image/jpeg"/>
  <Default Extension="vml" ContentType="application/vnd.openxmlformats-officedocument.vmlDrawing"/>
  <Default Extension="gif" ContentType="image/gif"/>
  <Default Extension="jpg&amp;ehk=kqSCIM1kJzW27pfzhzxuAw&amp;r=0&amp;pid=OfficeInsert" ContentType="image/jpeg"/>
  <Default Extension="jpg" ContentType="image/jpeg"/>
  <Default Extension="jpg&amp;ehk=3BYevkApbUIoWrxrqHgWNQ&amp;r=0&amp;pid=OfficeInsert"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4255" r:id="rId1"/>
  </p:sldMasterIdLst>
  <p:notesMasterIdLst>
    <p:notesMasterId r:id="rId134"/>
  </p:notesMasterIdLst>
  <p:handoutMasterIdLst>
    <p:handoutMasterId r:id="rId135"/>
  </p:handoutMasterIdLst>
  <p:sldIdLst>
    <p:sldId id="799" r:id="rId2"/>
    <p:sldId id="617" r:id="rId3"/>
    <p:sldId id="801" r:id="rId4"/>
    <p:sldId id="803" r:id="rId5"/>
    <p:sldId id="802" r:id="rId6"/>
    <p:sldId id="703" r:id="rId7"/>
    <p:sldId id="804" r:id="rId8"/>
    <p:sldId id="805" r:id="rId9"/>
    <p:sldId id="806" r:id="rId10"/>
    <p:sldId id="807" r:id="rId11"/>
    <p:sldId id="808" r:id="rId12"/>
    <p:sldId id="930" r:id="rId13"/>
    <p:sldId id="836" r:id="rId14"/>
    <p:sldId id="810" r:id="rId15"/>
    <p:sldId id="811" r:id="rId16"/>
    <p:sldId id="835" r:id="rId17"/>
    <p:sldId id="837" r:id="rId18"/>
    <p:sldId id="813" r:id="rId19"/>
    <p:sldId id="838" r:id="rId20"/>
    <p:sldId id="839" r:id="rId21"/>
    <p:sldId id="841" r:id="rId22"/>
    <p:sldId id="840" r:id="rId23"/>
    <p:sldId id="842" r:id="rId24"/>
    <p:sldId id="843" r:id="rId25"/>
    <p:sldId id="706" r:id="rId26"/>
    <p:sldId id="844" r:id="rId27"/>
    <p:sldId id="705" r:id="rId28"/>
    <p:sldId id="814" r:id="rId29"/>
    <p:sldId id="931" r:id="rId30"/>
    <p:sldId id="932" r:id="rId31"/>
    <p:sldId id="933" r:id="rId32"/>
    <p:sldId id="934" r:id="rId33"/>
    <p:sldId id="845" r:id="rId34"/>
    <p:sldId id="819" r:id="rId35"/>
    <p:sldId id="820" r:id="rId36"/>
    <p:sldId id="821" r:id="rId37"/>
    <p:sldId id="822" r:id="rId38"/>
    <p:sldId id="935" r:id="rId39"/>
    <p:sldId id="936" r:id="rId40"/>
    <p:sldId id="937" r:id="rId41"/>
    <p:sldId id="938" r:id="rId42"/>
    <p:sldId id="850" r:id="rId43"/>
    <p:sldId id="851" r:id="rId44"/>
    <p:sldId id="852" r:id="rId45"/>
    <p:sldId id="827" r:id="rId46"/>
    <p:sldId id="828" r:id="rId47"/>
    <p:sldId id="939" r:id="rId48"/>
    <p:sldId id="940" r:id="rId49"/>
    <p:sldId id="941" r:id="rId50"/>
    <p:sldId id="942" r:id="rId51"/>
    <p:sldId id="833" r:id="rId52"/>
    <p:sldId id="834" r:id="rId53"/>
    <p:sldId id="846" r:id="rId54"/>
    <p:sldId id="857" r:id="rId55"/>
    <p:sldId id="847" r:id="rId56"/>
    <p:sldId id="848" r:id="rId57"/>
    <p:sldId id="853" r:id="rId58"/>
    <p:sldId id="854" r:id="rId59"/>
    <p:sldId id="943" r:id="rId60"/>
    <p:sldId id="858" r:id="rId61"/>
    <p:sldId id="856" r:id="rId62"/>
    <p:sldId id="708" r:id="rId63"/>
    <p:sldId id="859" r:id="rId64"/>
    <p:sldId id="860" r:id="rId65"/>
    <p:sldId id="861" r:id="rId66"/>
    <p:sldId id="862" r:id="rId67"/>
    <p:sldId id="863" r:id="rId68"/>
    <p:sldId id="864" r:id="rId69"/>
    <p:sldId id="865" r:id="rId70"/>
    <p:sldId id="866" r:id="rId71"/>
    <p:sldId id="867" r:id="rId72"/>
    <p:sldId id="868" r:id="rId73"/>
    <p:sldId id="869" r:id="rId74"/>
    <p:sldId id="870" r:id="rId75"/>
    <p:sldId id="871" r:id="rId76"/>
    <p:sldId id="872" r:id="rId77"/>
    <p:sldId id="873" r:id="rId78"/>
    <p:sldId id="874" r:id="rId79"/>
    <p:sldId id="875" r:id="rId80"/>
    <p:sldId id="876" r:id="rId81"/>
    <p:sldId id="895" r:id="rId82"/>
    <p:sldId id="878" r:id="rId83"/>
    <p:sldId id="879" r:id="rId84"/>
    <p:sldId id="880" r:id="rId85"/>
    <p:sldId id="881" r:id="rId86"/>
    <p:sldId id="882" r:id="rId87"/>
    <p:sldId id="883" r:id="rId88"/>
    <p:sldId id="884" r:id="rId89"/>
    <p:sldId id="885" r:id="rId90"/>
    <p:sldId id="886" r:id="rId91"/>
    <p:sldId id="887" r:id="rId92"/>
    <p:sldId id="888" r:id="rId93"/>
    <p:sldId id="889" r:id="rId94"/>
    <p:sldId id="890" r:id="rId95"/>
    <p:sldId id="891" r:id="rId96"/>
    <p:sldId id="892" r:id="rId97"/>
    <p:sldId id="893" r:id="rId98"/>
    <p:sldId id="894" r:id="rId99"/>
    <p:sldId id="896" r:id="rId100"/>
    <p:sldId id="897" r:id="rId101"/>
    <p:sldId id="748" r:id="rId102"/>
    <p:sldId id="944" r:id="rId103"/>
    <p:sldId id="898" r:id="rId104"/>
    <p:sldId id="899" r:id="rId105"/>
    <p:sldId id="902" r:id="rId106"/>
    <p:sldId id="903" r:id="rId107"/>
    <p:sldId id="904" r:id="rId108"/>
    <p:sldId id="905" r:id="rId109"/>
    <p:sldId id="906" r:id="rId110"/>
    <p:sldId id="907" r:id="rId111"/>
    <p:sldId id="908" r:id="rId112"/>
    <p:sldId id="909" r:id="rId113"/>
    <p:sldId id="910" r:id="rId114"/>
    <p:sldId id="911" r:id="rId115"/>
    <p:sldId id="912" r:id="rId116"/>
    <p:sldId id="913" r:id="rId117"/>
    <p:sldId id="914" r:id="rId118"/>
    <p:sldId id="915" r:id="rId119"/>
    <p:sldId id="916" r:id="rId120"/>
    <p:sldId id="917" r:id="rId121"/>
    <p:sldId id="918" r:id="rId122"/>
    <p:sldId id="919" r:id="rId123"/>
    <p:sldId id="920" r:id="rId124"/>
    <p:sldId id="921" r:id="rId125"/>
    <p:sldId id="922" r:id="rId126"/>
    <p:sldId id="923" r:id="rId127"/>
    <p:sldId id="924" r:id="rId128"/>
    <p:sldId id="925" r:id="rId129"/>
    <p:sldId id="790" r:id="rId130"/>
    <p:sldId id="929" r:id="rId131"/>
    <p:sldId id="679" r:id="rId132"/>
    <p:sldId id="928" r:id="rId133"/>
  </p:sldIdLst>
  <p:sldSz cx="9144000" cy="6858000" type="screen4x3"/>
  <p:notesSz cx="6888163" cy="10020300"/>
  <p:defaultTextStyle>
    <a:defPPr>
      <a:defRPr lang="he-IL"/>
    </a:defPPr>
    <a:lvl1pPr algn="ctr" rtl="0" eaLnBrk="0" fontAlgn="base" hangingPunct="0">
      <a:spcBef>
        <a:spcPct val="0"/>
      </a:spcBef>
      <a:spcAft>
        <a:spcPct val="0"/>
      </a:spcAft>
      <a:defRPr kumimoji="1" sz="2400" kern="1200">
        <a:solidFill>
          <a:schemeClr val="tx1"/>
        </a:solidFill>
        <a:latin typeface="Times New Roman" pitchFamily="18" charset="0"/>
        <a:ea typeface="+mn-ea"/>
        <a:cs typeface="Arial" pitchFamily="34" charset="0"/>
      </a:defRPr>
    </a:lvl1pPr>
    <a:lvl2pPr marL="457200" algn="ctr" rtl="0" eaLnBrk="0" fontAlgn="base" hangingPunct="0">
      <a:spcBef>
        <a:spcPct val="0"/>
      </a:spcBef>
      <a:spcAft>
        <a:spcPct val="0"/>
      </a:spcAft>
      <a:defRPr kumimoji="1" sz="2400" kern="1200">
        <a:solidFill>
          <a:schemeClr val="tx1"/>
        </a:solidFill>
        <a:latin typeface="Times New Roman" pitchFamily="18" charset="0"/>
        <a:ea typeface="+mn-ea"/>
        <a:cs typeface="Arial" pitchFamily="34" charset="0"/>
      </a:defRPr>
    </a:lvl2pPr>
    <a:lvl3pPr marL="914400" algn="ctr" rtl="0" eaLnBrk="0" fontAlgn="base" hangingPunct="0">
      <a:spcBef>
        <a:spcPct val="0"/>
      </a:spcBef>
      <a:spcAft>
        <a:spcPct val="0"/>
      </a:spcAft>
      <a:defRPr kumimoji="1" sz="2400" kern="1200">
        <a:solidFill>
          <a:schemeClr val="tx1"/>
        </a:solidFill>
        <a:latin typeface="Times New Roman" pitchFamily="18" charset="0"/>
        <a:ea typeface="+mn-ea"/>
        <a:cs typeface="Arial" pitchFamily="34" charset="0"/>
      </a:defRPr>
    </a:lvl3pPr>
    <a:lvl4pPr marL="1371600" algn="ctr" rtl="0" eaLnBrk="0" fontAlgn="base" hangingPunct="0">
      <a:spcBef>
        <a:spcPct val="0"/>
      </a:spcBef>
      <a:spcAft>
        <a:spcPct val="0"/>
      </a:spcAft>
      <a:defRPr kumimoji="1" sz="2400" kern="1200">
        <a:solidFill>
          <a:schemeClr val="tx1"/>
        </a:solidFill>
        <a:latin typeface="Times New Roman" pitchFamily="18" charset="0"/>
        <a:ea typeface="+mn-ea"/>
        <a:cs typeface="Arial" pitchFamily="34" charset="0"/>
      </a:defRPr>
    </a:lvl4pPr>
    <a:lvl5pPr marL="1828800" algn="ctr" rtl="0" eaLnBrk="0" fontAlgn="base" hangingPunct="0">
      <a:spcBef>
        <a:spcPct val="0"/>
      </a:spcBef>
      <a:spcAft>
        <a:spcPct val="0"/>
      </a:spcAft>
      <a:defRPr kumimoji="1" sz="2400" kern="1200">
        <a:solidFill>
          <a:schemeClr val="tx1"/>
        </a:solidFill>
        <a:latin typeface="Times New Roman" pitchFamily="18" charset="0"/>
        <a:ea typeface="+mn-ea"/>
        <a:cs typeface="Arial" pitchFamily="34" charset="0"/>
      </a:defRPr>
    </a:lvl5pPr>
    <a:lvl6pPr marL="2286000" algn="r" defTabSz="914400" rtl="1" eaLnBrk="1" latinLnBrk="0" hangingPunct="1">
      <a:defRPr kumimoji="1" sz="2400" kern="1200">
        <a:solidFill>
          <a:schemeClr val="tx1"/>
        </a:solidFill>
        <a:latin typeface="Times New Roman" pitchFamily="18" charset="0"/>
        <a:ea typeface="+mn-ea"/>
        <a:cs typeface="Arial" pitchFamily="34" charset="0"/>
      </a:defRPr>
    </a:lvl6pPr>
    <a:lvl7pPr marL="2743200" algn="r" defTabSz="914400" rtl="1" eaLnBrk="1" latinLnBrk="0" hangingPunct="1">
      <a:defRPr kumimoji="1" sz="2400" kern="1200">
        <a:solidFill>
          <a:schemeClr val="tx1"/>
        </a:solidFill>
        <a:latin typeface="Times New Roman" pitchFamily="18" charset="0"/>
        <a:ea typeface="+mn-ea"/>
        <a:cs typeface="Arial" pitchFamily="34" charset="0"/>
      </a:defRPr>
    </a:lvl7pPr>
    <a:lvl8pPr marL="3200400" algn="r" defTabSz="914400" rtl="1" eaLnBrk="1" latinLnBrk="0" hangingPunct="1">
      <a:defRPr kumimoji="1" sz="2400" kern="1200">
        <a:solidFill>
          <a:schemeClr val="tx1"/>
        </a:solidFill>
        <a:latin typeface="Times New Roman" pitchFamily="18" charset="0"/>
        <a:ea typeface="+mn-ea"/>
        <a:cs typeface="Arial" pitchFamily="34" charset="0"/>
      </a:defRPr>
    </a:lvl8pPr>
    <a:lvl9pPr marL="3657600" algn="r" defTabSz="914400" rtl="1" eaLnBrk="1" latinLnBrk="0" hangingPunct="1">
      <a:defRPr kumimoji="1" sz="2400" kern="1200">
        <a:solidFill>
          <a:schemeClr val="tx1"/>
        </a:solidFill>
        <a:latin typeface="Times New Roman" pitchFamily="18"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56" userDrawn="1">
          <p15:clr>
            <a:srgbClr val="A4A3A4"/>
          </p15:clr>
        </p15:guide>
        <p15:guide id="2" pos="217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600FF"/>
    <a:srgbClr val="99CC00"/>
    <a:srgbClr val="0099FF"/>
    <a:srgbClr val="FFFF66"/>
    <a:srgbClr val="00CC66"/>
    <a:srgbClr val="66FF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015" autoAdjust="0"/>
    <p:restoredTop sz="94280" autoAdjust="0"/>
  </p:normalViewPr>
  <p:slideViewPr>
    <p:cSldViewPr>
      <p:cViewPr varScale="1">
        <p:scale>
          <a:sx n="72" d="100"/>
          <a:sy n="72" d="100"/>
        </p:scale>
        <p:origin x="1266" y="72"/>
      </p:cViewPr>
      <p:guideLst>
        <p:guide orient="horz" pos="2160"/>
        <p:guide pos="2880"/>
      </p:guideLst>
    </p:cSldViewPr>
  </p:slideViewPr>
  <p:outlineViewPr>
    <p:cViewPr>
      <p:scale>
        <a:sx n="33" d="100"/>
        <a:sy n="33" d="100"/>
      </p:scale>
      <p:origin x="0" y="3216"/>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3" d="100"/>
          <a:sy n="53" d="100"/>
        </p:scale>
        <p:origin x="-1830" y="-108"/>
      </p:cViewPr>
      <p:guideLst>
        <p:guide orient="horz" pos="3156"/>
        <p:guide pos="217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notesMaster" Target="notesMasters/notesMaster1.xml"/><Relationship Id="rId13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4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7.png"/></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4.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8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3903292" y="0"/>
            <a:ext cx="2984871" cy="501015"/>
          </a:xfrm>
          <a:prstGeom prst="rect">
            <a:avLst/>
          </a:prstGeom>
          <a:noFill/>
          <a:ln w="9525">
            <a:noFill/>
            <a:miter lim="800000"/>
            <a:headEnd/>
            <a:tailEnd/>
          </a:ln>
          <a:effectLst/>
        </p:spPr>
        <p:txBody>
          <a:bodyPr vert="horz" wrap="square" lIns="96616" tIns="48308" rIns="96616" bIns="48308" numCol="1" anchor="t" anchorCtr="0" compatLnSpc="1">
            <a:prstTxWarp prst="textNoShape">
              <a:avLst/>
            </a:prstTxWarp>
          </a:bodyPr>
          <a:lstStyle>
            <a:lvl1pPr algn="r" rtl="1" eaLnBrk="1" hangingPunct="1">
              <a:defRPr kumimoji="0" sz="1300">
                <a:latin typeface="Arial" pitchFamily="34" charset="0"/>
              </a:defRPr>
            </a:lvl1pPr>
          </a:lstStyle>
          <a:p>
            <a:pPr>
              <a:defRPr/>
            </a:pPr>
            <a:endParaRPr lang="en-US"/>
          </a:p>
        </p:txBody>
      </p:sp>
      <p:sp>
        <p:nvSpPr>
          <p:cNvPr id="9219" name="Rectangle 3"/>
          <p:cNvSpPr>
            <a:spLocks noGrp="1" noChangeArrowheads="1"/>
          </p:cNvSpPr>
          <p:nvPr>
            <p:ph type="dt" sz="quarter" idx="1"/>
          </p:nvPr>
        </p:nvSpPr>
        <p:spPr bwMode="auto">
          <a:xfrm>
            <a:off x="1595" y="0"/>
            <a:ext cx="2984871" cy="501015"/>
          </a:xfrm>
          <a:prstGeom prst="rect">
            <a:avLst/>
          </a:prstGeom>
          <a:noFill/>
          <a:ln w="9525">
            <a:noFill/>
            <a:miter lim="800000"/>
            <a:headEnd/>
            <a:tailEnd/>
          </a:ln>
          <a:effectLst/>
        </p:spPr>
        <p:txBody>
          <a:bodyPr vert="horz" wrap="square" lIns="96616" tIns="48308" rIns="96616" bIns="48308" numCol="1" anchor="t" anchorCtr="0" compatLnSpc="1">
            <a:prstTxWarp prst="textNoShape">
              <a:avLst/>
            </a:prstTxWarp>
          </a:bodyPr>
          <a:lstStyle>
            <a:lvl1pPr algn="l" rtl="1" eaLnBrk="1" hangingPunct="1">
              <a:defRPr kumimoji="0" sz="1300">
                <a:latin typeface="Arial" pitchFamily="34" charset="0"/>
              </a:defRPr>
            </a:lvl1pPr>
          </a:lstStyle>
          <a:p>
            <a:pPr>
              <a:defRPr/>
            </a:pPr>
            <a:endParaRPr lang="en-US"/>
          </a:p>
        </p:txBody>
      </p:sp>
      <p:sp>
        <p:nvSpPr>
          <p:cNvPr id="9220" name="Rectangle 4"/>
          <p:cNvSpPr>
            <a:spLocks noGrp="1" noChangeArrowheads="1"/>
          </p:cNvSpPr>
          <p:nvPr>
            <p:ph type="ftr" sz="quarter" idx="2"/>
          </p:nvPr>
        </p:nvSpPr>
        <p:spPr bwMode="auto">
          <a:xfrm>
            <a:off x="3903292" y="9517546"/>
            <a:ext cx="2984871" cy="501015"/>
          </a:xfrm>
          <a:prstGeom prst="rect">
            <a:avLst/>
          </a:prstGeom>
          <a:noFill/>
          <a:ln w="9525">
            <a:noFill/>
            <a:miter lim="800000"/>
            <a:headEnd/>
            <a:tailEnd/>
          </a:ln>
          <a:effectLst/>
        </p:spPr>
        <p:txBody>
          <a:bodyPr vert="horz" wrap="square" lIns="96616" tIns="48308" rIns="96616" bIns="48308" numCol="1" anchor="b" anchorCtr="0" compatLnSpc="1">
            <a:prstTxWarp prst="textNoShape">
              <a:avLst/>
            </a:prstTxWarp>
          </a:bodyPr>
          <a:lstStyle>
            <a:lvl1pPr algn="r" rtl="1" eaLnBrk="1" hangingPunct="1">
              <a:defRPr kumimoji="0" sz="1300">
                <a:latin typeface="Arial" pitchFamily="34" charset="0"/>
              </a:defRPr>
            </a:lvl1pPr>
          </a:lstStyle>
          <a:p>
            <a:pPr>
              <a:defRPr/>
            </a:pPr>
            <a:endParaRPr lang="en-US"/>
          </a:p>
        </p:txBody>
      </p:sp>
      <p:sp>
        <p:nvSpPr>
          <p:cNvPr id="9221" name="Rectangle 5"/>
          <p:cNvSpPr>
            <a:spLocks noGrp="1" noChangeArrowheads="1"/>
          </p:cNvSpPr>
          <p:nvPr>
            <p:ph type="sldNum" sz="quarter" idx="3"/>
          </p:nvPr>
        </p:nvSpPr>
        <p:spPr bwMode="auto">
          <a:xfrm>
            <a:off x="1595" y="9517546"/>
            <a:ext cx="2984871" cy="501015"/>
          </a:xfrm>
          <a:prstGeom prst="rect">
            <a:avLst/>
          </a:prstGeom>
          <a:noFill/>
          <a:ln w="9525">
            <a:noFill/>
            <a:miter lim="800000"/>
            <a:headEnd/>
            <a:tailEnd/>
          </a:ln>
          <a:effectLst/>
        </p:spPr>
        <p:txBody>
          <a:bodyPr vert="horz" wrap="square" lIns="96616" tIns="48308" rIns="96616" bIns="48308" numCol="1" anchor="b" anchorCtr="0" compatLnSpc="1">
            <a:prstTxWarp prst="textNoShape">
              <a:avLst/>
            </a:prstTxWarp>
          </a:bodyPr>
          <a:lstStyle>
            <a:lvl1pPr algn="l" rtl="1" eaLnBrk="1" hangingPunct="1">
              <a:defRPr kumimoji="0" sz="1300">
                <a:latin typeface="Arial" pitchFamily="34" charset="0"/>
              </a:defRPr>
            </a:lvl1pPr>
          </a:lstStyle>
          <a:p>
            <a:pPr>
              <a:defRPr/>
            </a:pPr>
            <a:fld id="{D314292E-1CC9-4ADF-A889-F6D7BF2962B5}" type="slidenum">
              <a:rPr lang="he-IL"/>
              <a:pPr>
                <a:defRPr/>
              </a:pPr>
              <a:t>‹#›</a:t>
            </a:fld>
            <a:endParaRPr lang="en-US"/>
          </a:p>
        </p:txBody>
      </p:sp>
    </p:spTree>
    <p:extLst>
      <p:ext uri="{BB962C8B-B14F-4D97-AF65-F5344CB8AC3E}">
        <p14:creationId xmlns:p14="http://schemas.microsoft.com/office/powerpoint/2010/main" val="25756080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3903292" y="0"/>
            <a:ext cx="2984871" cy="501015"/>
          </a:xfrm>
          <a:prstGeom prst="rect">
            <a:avLst/>
          </a:prstGeom>
          <a:noFill/>
          <a:ln w="9525">
            <a:noFill/>
            <a:miter lim="800000"/>
            <a:headEnd/>
            <a:tailEnd/>
          </a:ln>
          <a:effectLst/>
        </p:spPr>
        <p:txBody>
          <a:bodyPr vert="horz" wrap="square" lIns="96616" tIns="48308" rIns="96616" bIns="48308" numCol="1" anchor="t" anchorCtr="0" compatLnSpc="1">
            <a:prstTxWarp prst="textNoShape">
              <a:avLst/>
            </a:prstTxWarp>
          </a:bodyPr>
          <a:lstStyle>
            <a:lvl1pPr algn="r" rtl="1" eaLnBrk="1" hangingPunct="1">
              <a:defRPr kumimoji="0" sz="1300">
                <a:latin typeface="Arial" pitchFamily="34" charset="0"/>
              </a:defRPr>
            </a:lvl1pPr>
          </a:lstStyle>
          <a:p>
            <a:pPr>
              <a:defRPr/>
            </a:pPr>
            <a:endParaRPr lang="en-US"/>
          </a:p>
        </p:txBody>
      </p:sp>
      <p:sp>
        <p:nvSpPr>
          <p:cNvPr id="11267" name="Rectangle 3"/>
          <p:cNvSpPr>
            <a:spLocks noGrp="1" noChangeArrowheads="1"/>
          </p:cNvSpPr>
          <p:nvPr>
            <p:ph type="dt" idx="1"/>
          </p:nvPr>
        </p:nvSpPr>
        <p:spPr bwMode="auto">
          <a:xfrm>
            <a:off x="1595" y="0"/>
            <a:ext cx="2984871" cy="501015"/>
          </a:xfrm>
          <a:prstGeom prst="rect">
            <a:avLst/>
          </a:prstGeom>
          <a:noFill/>
          <a:ln w="9525">
            <a:noFill/>
            <a:miter lim="800000"/>
            <a:headEnd/>
            <a:tailEnd/>
          </a:ln>
          <a:effectLst/>
        </p:spPr>
        <p:txBody>
          <a:bodyPr vert="horz" wrap="square" lIns="96616" tIns="48308" rIns="96616" bIns="48308" numCol="1" anchor="t" anchorCtr="0" compatLnSpc="1">
            <a:prstTxWarp prst="textNoShape">
              <a:avLst/>
            </a:prstTxWarp>
          </a:bodyPr>
          <a:lstStyle>
            <a:lvl1pPr algn="l" rtl="1" eaLnBrk="1" hangingPunct="1">
              <a:defRPr kumimoji="0" sz="1300">
                <a:latin typeface="Arial" pitchFamily="34" charset="0"/>
              </a:defRPr>
            </a:lvl1pPr>
          </a:lstStyle>
          <a:p>
            <a:pPr>
              <a:defRPr/>
            </a:pPr>
            <a:endParaRPr lang="en-US"/>
          </a:p>
        </p:txBody>
      </p:sp>
      <p:sp>
        <p:nvSpPr>
          <p:cNvPr id="61444" name="Rectangle 4"/>
          <p:cNvSpPr>
            <a:spLocks noGrp="1" noRot="1" noChangeAspect="1" noChangeArrowheads="1" noTextEdit="1"/>
          </p:cNvSpPr>
          <p:nvPr>
            <p:ph type="sldImg" idx="2"/>
          </p:nvPr>
        </p:nvSpPr>
        <p:spPr bwMode="auto">
          <a:xfrm>
            <a:off x="939800" y="750888"/>
            <a:ext cx="5008563" cy="3757612"/>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688817" y="4759643"/>
            <a:ext cx="5510530" cy="4509135"/>
          </a:xfrm>
          <a:prstGeom prst="rect">
            <a:avLst/>
          </a:prstGeom>
          <a:noFill/>
          <a:ln w="9525">
            <a:noFill/>
            <a:miter lim="800000"/>
            <a:headEnd/>
            <a:tailEnd/>
          </a:ln>
          <a:effectLst/>
        </p:spPr>
        <p:txBody>
          <a:bodyPr vert="horz" wrap="square" lIns="96616" tIns="48308" rIns="96616" bIns="48308" numCol="1" anchor="t" anchorCtr="0" compatLnSpc="1">
            <a:prstTxWarp prst="textNoShape">
              <a:avLst/>
            </a:prstTxWarp>
          </a:bodyPr>
          <a:lstStyle/>
          <a:p>
            <a:pPr lvl="0"/>
            <a:r>
              <a:rPr lang="he-IL" noProof="0"/>
              <a:t>לחץ כדי לערוך סגנונות טקסט של תבנית בסיס</a:t>
            </a:r>
          </a:p>
          <a:p>
            <a:pPr lvl="1"/>
            <a:r>
              <a:rPr lang="he-IL" noProof="0"/>
              <a:t>רמה שנייה</a:t>
            </a:r>
          </a:p>
          <a:p>
            <a:pPr lvl="2"/>
            <a:r>
              <a:rPr lang="he-IL" noProof="0"/>
              <a:t>רמה שלישית</a:t>
            </a:r>
          </a:p>
          <a:p>
            <a:pPr lvl="3"/>
            <a:r>
              <a:rPr lang="he-IL" noProof="0"/>
              <a:t>רמה רביעית</a:t>
            </a:r>
          </a:p>
          <a:p>
            <a:pPr lvl="4"/>
            <a:r>
              <a:rPr lang="he-IL" noProof="0"/>
              <a:t>רמה חמישית</a:t>
            </a:r>
          </a:p>
        </p:txBody>
      </p:sp>
      <p:sp>
        <p:nvSpPr>
          <p:cNvPr id="11270" name="Rectangle 6"/>
          <p:cNvSpPr>
            <a:spLocks noGrp="1" noChangeArrowheads="1"/>
          </p:cNvSpPr>
          <p:nvPr>
            <p:ph type="ftr" sz="quarter" idx="4"/>
          </p:nvPr>
        </p:nvSpPr>
        <p:spPr bwMode="auto">
          <a:xfrm>
            <a:off x="3903292" y="9517546"/>
            <a:ext cx="2984871" cy="501015"/>
          </a:xfrm>
          <a:prstGeom prst="rect">
            <a:avLst/>
          </a:prstGeom>
          <a:noFill/>
          <a:ln w="9525">
            <a:noFill/>
            <a:miter lim="800000"/>
            <a:headEnd/>
            <a:tailEnd/>
          </a:ln>
          <a:effectLst/>
        </p:spPr>
        <p:txBody>
          <a:bodyPr vert="horz" wrap="square" lIns="96616" tIns="48308" rIns="96616" bIns="48308" numCol="1" anchor="b" anchorCtr="0" compatLnSpc="1">
            <a:prstTxWarp prst="textNoShape">
              <a:avLst/>
            </a:prstTxWarp>
          </a:bodyPr>
          <a:lstStyle>
            <a:lvl1pPr algn="r" rtl="1" eaLnBrk="1" hangingPunct="1">
              <a:defRPr kumimoji="0" sz="1300">
                <a:latin typeface="Arial" pitchFamily="34" charset="0"/>
              </a:defRPr>
            </a:lvl1pPr>
          </a:lstStyle>
          <a:p>
            <a:pPr>
              <a:defRPr/>
            </a:pPr>
            <a:endParaRPr lang="en-US"/>
          </a:p>
        </p:txBody>
      </p:sp>
      <p:sp>
        <p:nvSpPr>
          <p:cNvPr id="11271" name="Rectangle 7"/>
          <p:cNvSpPr>
            <a:spLocks noGrp="1" noChangeArrowheads="1"/>
          </p:cNvSpPr>
          <p:nvPr>
            <p:ph type="sldNum" sz="quarter" idx="5"/>
          </p:nvPr>
        </p:nvSpPr>
        <p:spPr bwMode="auto">
          <a:xfrm>
            <a:off x="1595" y="9517546"/>
            <a:ext cx="2984871" cy="501015"/>
          </a:xfrm>
          <a:prstGeom prst="rect">
            <a:avLst/>
          </a:prstGeom>
          <a:noFill/>
          <a:ln w="9525">
            <a:noFill/>
            <a:miter lim="800000"/>
            <a:headEnd/>
            <a:tailEnd/>
          </a:ln>
          <a:effectLst/>
        </p:spPr>
        <p:txBody>
          <a:bodyPr vert="horz" wrap="square" lIns="96616" tIns="48308" rIns="96616" bIns="48308" numCol="1" anchor="b" anchorCtr="0" compatLnSpc="1">
            <a:prstTxWarp prst="textNoShape">
              <a:avLst/>
            </a:prstTxWarp>
          </a:bodyPr>
          <a:lstStyle>
            <a:lvl1pPr algn="l" rtl="1" eaLnBrk="1" hangingPunct="1">
              <a:defRPr kumimoji="0" sz="1300">
                <a:latin typeface="Arial" pitchFamily="34" charset="0"/>
              </a:defRPr>
            </a:lvl1pPr>
          </a:lstStyle>
          <a:p>
            <a:pPr>
              <a:defRPr/>
            </a:pPr>
            <a:fld id="{2D8B7AF4-BC05-4D32-B6CC-1E1EC19479AE}" type="slidenum">
              <a:rPr lang="he-IL"/>
              <a:pPr>
                <a:defRPr/>
              </a:pPr>
              <a:t>‹#›</a:t>
            </a:fld>
            <a:endParaRPr lang="en-US"/>
          </a:p>
        </p:txBody>
      </p:sp>
    </p:spTree>
    <p:extLst>
      <p:ext uri="{BB962C8B-B14F-4D97-AF65-F5344CB8AC3E}">
        <p14:creationId xmlns:p14="http://schemas.microsoft.com/office/powerpoint/2010/main" val="3512108599"/>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8" Type="http://schemas.openxmlformats.org/officeDocument/2006/relationships/hyperlink" Target="http://hbr.org/search/managing%20yourself" TargetMode="External"/><Relationship Id="rId3" Type="http://schemas.openxmlformats.org/officeDocument/2006/relationships/hyperlink" Target="http://www.techjournalsouth.com/2011/07/nearly-half-of-employers-say-workers-are-burned-out-on-their-jobs/" TargetMode="External"/><Relationship Id="rId7" Type="http://schemas.openxmlformats.org/officeDocument/2006/relationships/hyperlink" Target="http://hbr.org/search/Tony%20Schwartz" TargetMode="External"/><Relationship Id="rId2" Type="http://schemas.openxmlformats.org/officeDocument/2006/relationships/slide" Target="../slides/slide55.xml"/><Relationship Id="rId1" Type="http://schemas.openxmlformats.org/officeDocument/2006/relationships/notesMaster" Target="../notesMasters/notesMaster1.xml"/><Relationship Id="rId6" Type="http://schemas.openxmlformats.org/officeDocument/2006/relationships/hyperlink" Target="http://www.cnbc.com/id/43136927" TargetMode="External"/><Relationship Id="rId5" Type="http://schemas.openxmlformats.org/officeDocument/2006/relationships/hyperlink" Target="http://hbr.org/2007/10/manage-your-energy-not-your-time/ar/1" TargetMode="External"/><Relationship Id="rId10" Type="http://schemas.openxmlformats.org/officeDocument/2006/relationships/hyperlink" Target="http://hbr.org/search/productivity" TargetMode="External"/><Relationship Id="rId4" Type="http://schemas.openxmlformats.org/officeDocument/2006/relationships/hyperlink" Target="http://www.nytimes.com/2007/03/25/business/25multi.html?pagewanted=all" TargetMode="External"/><Relationship Id="rId9" Type="http://schemas.openxmlformats.org/officeDocument/2006/relationships/hyperlink" Target="http://hbr.org/search/personal%20effectiveness" TargetMode="Externa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8" Type="http://schemas.openxmlformats.org/officeDocument/2006/relationships/hyperlink" Target="http://hbr.org/search/managing%20yourself" TargetMode="External"/><Relationship Id="rId3" Type="http://schemas.openxmlformats.org/officeDocument/2006/relationships/hyperlink" Target="http://www.techjournalsouth.com/2011/07/nearly-half-of-employers-say-workers-are-burned-out-on-their-jobs/" TargetMode="External"/><Relationship Id="rId7" Type="http://schemas.openxmlformats.org/officeDocument/2006/relationships/hyperlink" Target="http://hbr.org/search/Tony%20Schwartz" TargetMode="External"/><Relationship Id="rId2" Type="http://schemas.openxmlformats.org/officeDocument/2006/relationships/slide" Target="../slides/slide118.xml"/><Relationship Id="rId1" Type="http://schemas.openxmlformats.org/officeDocument/2006/relationships/notesMaster" Target="../notesMasters/notesMaster1.xml"/><Relationship Id="rId6" Type="http://schemas.openxmlformats.org/officeDocument/2006/relationships/hyperlink" Target="http://www.cnbc.com/id/43136927" TargetMode="External"/><Relationship Id="rId5" Type="http://schemas.openxmlformats.org/officeDocument/2006/relationships/hyperlink" Target="http://hbr.org/2007/10/manage-your-energy-not-your-time/ar/1" TargetMode="External"/><Relationship Id="rId10" Type="http://schemas.openxmlformats.org/officeDocument/2006/relationships/hyperlink" Target="http://hbr.org/search/productivity" TargetMode="External"/><Relationship Id="rId4" Type="http://schemas.openxmlformats.org/officeDocument/2006/relationships/hyperlink" Target="http://www.nytimes.com/2007/03/25/business/25multi.html?pagewanted=all" TargetMode="External"/><Relationship Id="rId9" Type="http://schemas.openxmlformats.org/officeDocument/2006/relationships/hyperlink" Target="http://hbr.org/search/personal%20effectiveness" TargetMode="Externa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p>
            <a:fld id="{5AFD7FA5-DEDA-441E-A80C-DD6A7456CD18}" type="slidenum">
              <a:rPr lang="he-IL" smtClean="0"/>
              <a:pPr/>
              <a:t>1</a:t>
            </a:fld>
            <a:endParaRPr lang="en-US"/>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xfrm>
            <a:off x="914400" y="4343400"/>
            <a:ext cx="5029200" cy="4114800"/>
          </a:xfrm>
          <a:noFill/>
          <a:ln/>
        </p:spPr>
        <p:txBody>
          <a:bodyPr/>
          <a:lstStyle/>
          <a:p>
            <a:pPr algn="l" rtl="0" eaLnBrk="1" hangingPunct="1"/>
            <a:endParaRPr lang="en-US" altLang="en-US"/>
          </a:p>
        </p:txBody>
      </p:sp>
    </p:spTree>
    <p:extLst>
      <p:ext uri="{BB962C8B-B14F-4D97-AF65-F5344CB8AC3E}">
        <p14:creationId xmlns:p14="http://schemas.microsoft.com/office/powerpoint/2010/main" val="4034126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5" name="מציין מיקום של מספר שקופית 4"/>
          <p:cNvSpPr>
            <a:spLocks noGrp="1"/>
          </p:cNvSpPr>
          <p:nvPr>
            <p:ph type="sldNum" sz="quarter" idx="11"/>
          </p:nvPr>
        </p:nvSpPr>
        <p:spPr/>
        <p:txBody>
          <a:bodyPr/>
          <a:lstStyle/>
          <a:p>
            <a:pPr defTabSz="977897" eaLnBrk="0" hangingPunct="0"/>
            <a:fld id="{621706E8-C404-4EF6-9FDB-58A767A96658}" type="slidenum">
              <a:rPr lang="he-IL">
                <a:solidFill>
                  <a:srgbClr val="000000"/>
                </a:solidFill>
                <a:latin typeface="Times New Roman" pitchFamily="18" charset="0"/>
                <a:cs typeface="Times New Roman" pitchFamily="18" charset="0"/>
              </a:rPr>
              <a:pPr defTabSz="977897" eaLnBrk="0" hangingPunct="0"/>
              <a:t>2</a:t>
            </a:fld>
            <a:endParaRPr lang="he-IL">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val="1667671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type="dt" sz="quarter" idx="1"/>
          </p:nvPr>
        </p:nvSpPr>
        <p:spPr>
          <a:noFill/>
        </p:spPr>
        <p:txBody>
          <a:bodyPr/>
          <a:lstStyle/>
          <a:p>
            <a:fld id="{79C283E0-DEAE-4CF6-8BE4-1199A98D9657}" type="datetime8">
              <a:rPr lang="he-IL" smtClean="0"/>
              <a:pPr/>
              <a:t>24 יולי 17</a:t>
            </a:fld>
            <a:endParaRPr lang="en-US" altLang="en-US" dirty="0"/>
          </a:p>
        </p:txBody>
      </p:sp>
      <p:sp>
        <p:nvSpPr>
          <p:cNvPr id="101379" name="Rectangle 7"/>
          <p:cNvSpPr>
            <a:spLocks noGrp="1" noChangeArrowheads="1"/>
          </p:cNvSpPr>
          <p:nvPr>
            <p:ph type="sldNum" sz="quarter" idx="5"/>
          </p:nvPr>
        </p:nvSpPr>
        <p:spPr>
          <a:noFill/>
        </p:spPr>
        <p:txBody>
          <a:bodyPr/>
          <a:lstStyle/>
          <a:p>
            <a:fld id="{E5962ABB-9055-4ADF-8AF1-387262E3CA51}" type="slidenum">
              <a:rPr lang="he-IL" altLang="en-US" smtClean="0"/>
              <a:pPr/>
              <a:t>3</a:t>
            </a:fld>
            <a:endParaRPr lang="en-US" altLang="en-US" dirty="0"/>
          </a:p>
        </p:txBody>
      </p:sp>
      <p:sp>
        <p:nvSpPr>
          <p:cNvPr id="101380" name="Rectangle 2"/>
          <p:cNvSpPr>
            <a:spLocks noGrp="1" noRot="1" noChangeAspect="1" noChangeArrowheads="1" noTextEdit="1"/>
          </p:cNvSpPr>
          <p:nvPr>
            <p:ph type="sldImg"/>
          </p:nvPr>
        </p:nvSpPr>
        <p:spPr>
          <a:xfrm>
            <a:off x="779463" y="782638"/>
            <a:ext cx="5321300" cy="3990975"/>
          </a:xfrm>
          <a:ln/>
        </p:spPr>
      </p:sp>
      <p:sp>
        <p:nvSpPr>
          <p:cNvPr id="101381" name="Rectangle 3"/>
          <p:cNvSpPr>
            <a:spLocks noGrp="1" noChangeArrowheads="1"/>
          </p:cNvSpPr>
          <p:nvPr>
            <p:ph type="body" idx="1"/>
          </p:nvPr>
        </p:nvSpPr>
        <p:spPr>
          <a:noFill/>
          <a:ln/>
        </p:spPr>
        <p:txBody>
          <a:bodyPr/>
          <a:lstStyle/>
          <a:p>
            <a:pPr algn="r" rtl="1"/>
            <a:endParaRPr lang="en-US" dirty="0"/>
          </a:p>
          <a:p>
            <a:pPr algn="r" rtl="1"/>
            <a:r>
              <a:rPr lang="he-IL" dirty="0"/>
              <a:t>  </a:t>
            </a:r>
            <a:endParaRPr lang="en-US" dirty="0"/>
          </a:p>
        </p:txBody>
      </p:sp>
    </p:spTree>
    <p:extLst>
      <p:ext uri="{BB962C8B-B14F-4D97-AF65-F5344CB8AC3E}">
        <p14:creationId xmlns:p14="http://schemas.microsoft.com/office/powerpoint/2010/main" val="19093872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type="dt" sz="quarter" idx="1"/>
          </p:nvPr>
        </p:nvSpPr>
        <p:spPr>
          <a:noFill/>
        </p:spPr>
        <p:txBody>
          <a:bodyPr/>
          <a:lstStyle/>
          <a:p>
            <a:fld id="{79C283E0-DEAE-4CF6-8BE4-1199A98D9657}" type="datetime8">
              <a:rPr lang="he-IL" smtClean="0"/>
              <a:pPr/>
              <a:t>24 יולי 17</a:t>
            </a:fld>
            <a:endParaRPr lang="en-US" altLang="en-US" dirty="0"/>
          </a:p>
        </p:txBody>
      </p:sp>
      <p:sp>
        <p:nvSpPr>
          <p:cNvPr id="101379" name="Rectangle 7"/>
          <p:cNvSpPr>
            <a:spLocks noGrp="1" noChangeArrowheads="1"/>
          </p:cNvSpPr>
          <p:nvPr>
            <p:ph type="sldNum" sz="quarter" idx="5"/>
          </p:nvPr>
        </p:nvSpPr>
        <p:spPr>
          <a:noFill/>
        </p:spPr>
        <p:txBody>
          <a:bodyPr/>
          <a:lstStyle/>
          <a:p>
            <a:fld id="{E5962ABB-9055-4ADF-8AF1-387262E3CA51}" type="slidenum">
              <a:rPr lang="he-IL" altLang="en-US" smtClean="0"/>
              <a:pPr/>
              <a:t>4</a:t>
            </a:fld>
            <a:endParaRPr lang="en-US" altLang="en-US" dirty="0"/>
          </a:p>
        </p:txBody>
      </p:sp>
      <p:sp>
        <p:nvSpPr>
          <p:cNvPr id="101380" name="Rectangle 2"/>
          <p:cNvSpPr>
            <a:spLocks noGrp="1" noRot="1" noChangeAspect="1" noChangeArrowheads="1" noTextEdit="1"/>
          </p:cNvSpPr>
          <p:nvPr>
            <p:ph type="sldImg"/>
          </p:nvPr>
        </p:nvSpPr>
        <p:spPr>
          <a:xfrm>
            <a:off x="779463" y="782638"/>
            <a:ext cx="5321300" cy="3990975"/>
          </a:xfrm>
          <a:ln/>
        </p:spPr>
      </p:sp>
      <p:sp>
        <p:nvSpPr>
          <p:cNvPr id="101381" name="Rectangle 3"/>
          <p:cNvSpPr>
            <a:spLocks noGrp="1" noChangeArrowheads="1"/>
          </p:cNvSpPr>
          <p:nvPr>
            <p:ph type="body" idx="1"/>
          </p:nvPr>
        </p:nvSpPr>
        <p:spPr>
          <a:noFill/>
          <a:ln/>
        </p:spPr>
        <p:txBody>
          <a:bodyPr/>
          <a:lstStyle/>
          <a:p>
            <a:pPr algn="r" rtl="1"/>
            <a:endParaRPr lang="en-US" dirty="0"/>
          </a:p>
          <a:p>
            <a:pPr algn="r" rtl="1"/>
            <a:r>
              <a:rPr lang="he-IL" dirty="0"/>
              <a:t>  </a:t>
            </a:r>
            <a:endParaRPr lang="en-US" dirty="0"/>
          </a:p>
        </p:txBody>
      </p:sp>
    </p:spTree>
    <p:extLst>
      <p:ext uri="{BB962C8B-B14F-4D97-AF65-F5344CB8AC3E}">
        <p14:creationId xmlns:p14="http://schemas.microsoft.com/office/powerpoint/2010/main" val="594667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pPr algn="l" rtl="0"/>
            <a:r>
              <a:rPr lang="en-US" dirty="0"/>
              <a:t>TO</a:t>
            </a:r>
            <a:r>
              <a:rPr lang="en-US" baseline="0" dirty="0"/>
              <a:t>C is generally seen as applying to Production &amp; R&amp;D.  Need to take a wider view of the whole system:</a:t>
            </a:r>
          </a:p>
          <a:p>
            <a:pPr algn="l" rtl="0">
              <a:buFont typeface="Arial" pitchFamily="34" charset="0"/>
              <a:buChar char="•"/>
            </a:pPr>
            <a:r>
              <a:rPr lang="en-US" baseline="0" dirty="0"/>
              <a:t>Commercial Private Organization:  The “Input” i.e. Raw Materials are the “Prospects / Opportunities” (from an advantage or in response to a threat );  WIP are the assignments that are worked on to turn the Raw Material into sustainable growing Profit that is translated into very tangible outputs;  the same view also for public sector.</a:t>
            </a:r>
            <a:endParaRPr lang="he-IL" dirty="0"/>
          </a:p>
        </p:txBody>
      </p:sp>
      <p:sp>
        <p:nvSpPr>
          <p:cNvPr id="4" name="מציין מיקום של מספר שקופית 3"/>
          <p:cNvSpPr>
            <a:spLocks noGrp="1"/>
          </p:cNvSpPr>
          <p:nvPr>
            <p:ph type="sldNum" sz="quarter" idx="10"/>
          </p:nvPr>
        </p:nvSpPr>
        <p:spPr/>
        <p:txBody>
          <a:bodyPr/>
          <a:lstStyle/>
          <a:p>
            <a:pPr>
              <a:defRPr/>
            </a:pPr>
            <a:fld id="{18771A7B-8EDB-438D-BAA7-B407D27E76E8}" type="slidenum">
              <a:rPr lang="he-IL" smtClean="0">
                <a:solidFill>
                  <a:srgbClr val="000000"/>
                </a:solidFill>
              </a:rPr>
              <a:pPr>
                <a:defRPr/>
              </a:pPr>
              <a:t>6</a:t>
            </a:fld>
            <a:endParaRPr lang="en-US">
              <a:solidFill>
                <a:srgbClr val="000000"/>
              </a:solidFill>
            </a:endParaRPr>
          </a:p>
        </p:txBody>
      </p:sp>
    </p:spTree>
    <p:extLst>
      <p:ext uri="{BB962C8B-B14F-4D97-AF65-F5344CB8AC3E}">
        <p14:creationId xmlns:p14="http://schemas.microsoft.com/office/powerpoint/2010/main" val="2450132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xfrm>
            <a:off x="1143000" y="685800"/>
            <a:ext cx="4572000" cy="3429000"/>
          </a:xfrm>
          <a:ln/>
        </p:spPr>
      </p:sp>
      <p:sp>
        <p:nvSpPr>
          <p:cNvPr id="81923" name="Rectangle 3"/>
          <p:cNvSpPr>
            <a:spLocks noGrp="1" noChangeArrowheads="1"/>
          </p:cNvSpPr>
          <p:nvPr>
            <p:ph type="body" idx="1"/>
          </p:nvPr>
        </p:nvSpPr>
        <p:spPr>
          <a:noFill/>
          <a:ln/>
        </p:spPr>
        <p:txBody>
          <a:bodyPr/>
          <a:lstStyle/>
          <a:p>
            <a:pPr algn="l" rtl="0" eaLnBrk="1" hangingPunct="1"/>
            <a:r>
              <a:rPr lang="en-US"/>
              <a:t>This dilemma is clearly seen when we bid for a project contract – the top mang’t can’t risk putting in safety buffers as will endanger the chances of them winning the bid.  However from the perspective of the Project Mngr &amp; his team leaders they have to put in safety buffers in order to be able to stand by their task commitments.  </a:t>
            </a:r>
          </a:p>
          <a:p>
            <a:pPr algn="l" rtl="0" eaLnBrk="1" hangingPunct="1"/>
            <a:endParaRPr lang="en-US"/>
          </a:p>
          <a:p>
            <a:pPr algn="l" rtl="0" eaLnBrk="1" hangingPunct="1"/>
            <a:r>
              <a:rPr lang="en-US"/>
              <a:t>The reason why we focus on the Schedule is our assumption that most of our comprimises on content and budget stem from the pressure to meet due date performance (i.e.  don’t do this part of the project because we don’t have the time; or the concern of not finishing on time results in having to increase budget ).  The reason that this assumption is so important is that what it means is that if we can solve the problem of meeting the due date than we can solve the problem of the other two concerns; namely content and budget.  </a:t>
            </a:r>
          </a:p>
          <a:p>
            <a:pPr algn="l" rtl="0" eaLnBrk="1" hangingPunct="1"/>
            <a:endParaRPr lang="en-US"/>
          </a:p>
          <a:p>
            <a:pPr algn="l" rtl="0" eaLnBrk="1" hangingPunct="1"/>
            <a:r>
              <a:rPr lang="en-US"/>
              <a:t>Critical Chain Project Management (CCPM) brings most multi-project environments to high due date performance without comprimising content or budget.  Instead of dealing with 3 things we now just deal with one.   CCPM launched in the market pace in 1996.  Literally thousands of Co’s have benefited  from this – The Japanese Ministry of Infra structure has ruled in 2005 – Japan is constantly having to rebuild – an Industry that employs over 6 million people </a:t>
            </a:r>
          </a:p>
          <a:p>
            <a:pPr algn="l" rtl="0" eaLnBrk="1" hangingPunct="1"/>
            <a:endParaRPr lang="en-US"/>
          </a:p>
          <a:p>
            <a:pPr algn="l" rtl="0" eaLnBrk="1" hangingPunct="1"/>
            <a:endParaRPr lang="en-US"/>
          </a:p>
        </p:txBody>
      </p:sp>
      <p:sp>
        <p:nvSpPr>
          <p:cNvPr id="81924"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697115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B6CE5ED-2A76-46D5-BB0A-352DF42125F7}" type="slidenum">
              <a:rPr lang="he-IL" smtClean="0"/>
              <a:pPr/>
              <a:t>9</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algn="l" rtl="0" eaLnBrk="1" hangingPunct="1"/>
            <a:r>
              <a:rPr lang="en-US" dirty="0"/>
              <a:t>The efficiency conflict – break up large batches so as to work on other types of jobs that require priority (the large batch is efficient but it slows down throughput).  Also for service industry – e.g. committees batch request so as to be efficient but it slows the throughput of a request through the system. </a:t>
            </a:r>
          </a:p>
          <a:p>
            <a:pPr algn="l" rtl="0" eaLnBrk="1" hangingPunct="1"/>
            <a:endParaRPr lang="en-US" dirty="0"/>
          </a:p>
          <a:p>
            <a:pPr algn="l" rtl="0" eaLnBrk="1" hangingPunct="1"/>
            <a:r>
              <a:rPr lang="en-US" dirty="0"/>
              <a:t>IAF – The Depot performance measurement of performing according to the “standard time” of SRU’s &amp; LRU’s.  This KPI damages the “throughput” as the workers aren’t necessarily maintaining what is most required in the field but rather what is easier to maintain in relation to the KPI “standard time”.  </a:t>
            </a:r>
          </a:p>
          <a:p>
            <a:pPr algn="l" rtl="0" eaLnBrk="1" hangingPunct="1"/>
            <a:endParaRPr lang="en-US" dirty="0"/>
          </a:p>
          <a:p>
            <a:pPr algn="l" rtl="0" eaLnBrk="1" hangingPunct="1"/>
            <a:r>
              <a:rPr lang="en-US" dirty="0"/>
              <a:t>Amdocs – something similar  - # of test cases completed rather than focusing first on those that add the highest added value to the Co.’   Same for # of defects found. Don’t push this as a fact but rather as a point for thought – still a tender issue. </a:t>
            </a:r>
          </a:p>
          <a:p>
            <a:pPr eaLnBrk="1" hangingPunct="1"/>
            <a:endParaRPr lang="en-US" dirty="0"/>
          </a:p>
        </p:txBody>
      </p:sp>
    </p:spTree>
    <p:extLst>
      <p:ext uri="{BB962C8B-B14F-4D97-AF65-F5344CB8AC3E}">
        <p14:creationId xmlns:p14="http://schemas.microsoft.com/office/powerpoint/2010/main" val="1922371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type="dt" sz="quarter" idx="1"/>
          </p:nvPr>
        </p:nvSpPr>
        <p:spPr>
          <a:noFill/>
        </p:spPr>
        <p:txBody>
          <a:bodyPr/>
          <a:lstStyle/>
          <a:p>
            <a:fld id="{79C283E0-DEAE-4CF6-8BE4-1199A98D9657}" type="datetime8">
              <a:rPr lang="he-IL" smtClean="0"/>
              <a:pPr/>
              <a:t>24 יולי 17</a:t>
            </a:fld>
            <a:endParaRPr lang="en-US" altLang="en-US" dirty="0"/>
          </a:p>
        </p:txBody>
      </p:sp>
      <p:sp>
        <p:nvSpPr>
          <p:cNvPr id="101379" name="Rectangle 7"/>
          <p:cNvSpPr>
            <a:spLocks noGrp="1" noChangeArrowheads="1"/>
          </p:cNvSpPr>
          <p:nvPr>
            <p:ph type="sldNum" sz="quarter" idx="5"/>
          </p:nvPr>
        </p:nvSpPr>
        <p:spPr>
          <a:noFill/>
        </p:spPr>
        <p:txBody>
          <a:bodyPr/>
          <a:lstStyle/>
          <a:p>
            <a:fld id="{E5962ABB-9055-4ADF-8AF1-387262E3CA51}" type="slidenum">
              <a:rPr lang="he-IL" altLang="en-US" smtClean="0"/>
              <a:pPr/>
              <a:t>10</a:t>
            </a:fld>
            <a:endParaRPr lang="en-US" altLang="en-US" dirty="0"/>
          </a:p>
        </p:txBody>
      </p:sp>
      <p:sp>
        <p:nvSpPr>
          <p:cNvPr id="101380" name="Rectangle 2"/>
          <p:cNvSpPr>
            <a:spLocks noGrp="1" noRot="1" noChangeAspect="1" noChangeArrowheads="1" noTextEdit="1"/>
          </p:cNvSpPr>
          <p:nvPr>
            <p:ph type="sldImg"/>
          </p:nvPr>
        </p:nvSpPr>
        <p:spPr>
          <a:xfrm>
            <a:off x="779463" y="782638"/>
            <a:ext cx="5321300" cy="3990975"/>
          </a:xfrm>
          <a:ln/>
        </p:spPr>
      </p:sp>
      <p:sp>
        <p:nvSpPr>
          <p:cNvPr id="101381" name="Rectangle 3"/>
          <p:cNvSpPr>
            <a:spLocks noGrp="1" noChangeArrowheads="1"/>
          </p:cNvSpPr>
          <p:nvPr>
            <p:ph type="body" idx="1"/>
          </p:nvPr>
        </p:nvSpPr>
        <p:spPr>
          <a:noFill/>
          <a:ln/>
        </p:spPr>
        <p:txBody>
          <a:bodyPr/>
          <a:lstStyle/>
          <a:p>
            <a:pPr algn="r" rtl="1"/>
            <a:endParaRPr lang="en-US" dirty="0"/>
          </a:p>
          <a:p>
            <a:pPr algn="r" rtl="1"/>
            <a:r>
              <a:rPr lang="he-IL" dirty="0"/>
              <a:t>  </a:t>
            </a:r>
            <a:endParaRPr lang="en-US" dirty="0"/>
          </a:p>
        </p:txBody>
      </p:sp>
    </p:spTree>
    <p:extLst>
      <p:ext uri="{BB962C8B-B14F-4D97-AF65-F5344CB8AC3E}">
        <p14:creationId xmlns:p14="http://schemas.microsoft.com/office/powerpoint/2010/main" val="4560054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11</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93525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12</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556929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585E281D-3AC3-4DA5-8F07-C394770FA4FA}" type="slidenum">
              <a:rPr kumimoji="0" lang="he-IL"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14</a:t>
            </a:fld>
            <a:endParaRPr kumimoji="0" lang="en-US" sz="1800" b="0" i="0" u="none" strike="noStrike" kern="0" cap="none" spc="0" normalizeH="0" baseline="0" noProof="0">
              <a:ln>
                <a:noFill/>
              </a:ln>
              <a:solidFill>
                <a:prstClr val="black"/>
              </a:solidFill>
              <a:effectLst/>
              <a:uLnTx/>
              <a:uFillTx/>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algn="l" rtl="0" eaLnBrk="1" hangingPunct="1"/>
            <a:r>
              <a:rPr lang="en-US"/>
              <a:t>How do we get into a situation of   “bad “ multi tasking to start of with?  One of the reasons that we asked for extra time is that we explain that often we are dependent on other resources being available to do an activity that we need its output.  Let’s say that we ask for 2 months even though the net time is one month. We “open a time vacuum”; and where there is a vacum it becomes filled; more filled than is consistent to the time space we allowed.  Our “super” says OK, but then will come back to us with other assignments so that “G-d forbid” we aren’t wasting time.   </a:t>
            </a:r>
          </a:p>
          <a:p>
            <a:pPr algn="l" rtl="0" eaLnBrk="1" hangingPunct="1"/>
            <a:r>
              <a:rPr lang="en-US"/>
              <a:t>Add to that the Multi Project environment – this is the real killer.  Other functions in our organization come to us and push assignments onto us since we maybe waiting in any event.  Once assignments have been given to me then pressure is applied so as to at least work on these assignments.  Pressure is being applied by different customers, internal or external, to show that we are making progress by making sure that we are at least working on the assignments hence we end up jumping from one assignment to the other.  </a:t>
            </a:r>
          </a:p>
          <a:p>
            <a:pPr algn="l" rtl="0" eaLnBrk="1" hangingPunct="1"/>
            <a:endParaRPr lang="en-US"/>
          </a:p>
          <a:p>
            <a:pPr algn="l" rtl="0" eaLnBrk="1" hangingPunct="1"/>
            <a:r>
              <a:rPr lang="en-US"/>
              <a:t>Need to distinguish between how much time it takes to </a:t>
            </a:r>
            <a:r>
              <a:rPr lang="en-US" sz="1800" b="1"/>
              <a:t>complete</a:t>
            </a:r>
            <a:r>
              <a:rPr lang="en-US"/>
              <a:t> a task and how much time we </a:t>
            </a:r>
            <a:r>
              <a:rPr lang="en-US" sz="1800" b="1"/>
              <a:t>invest</a:t>
            </a:r>
            <a:r>
              <a:rPr lang="en-US"/>
              <a:t> in a task.  Using bad multitasking no one benefits.  Remember the other task(s) in the project have to wait until this task is complete.   This goes across the board in a multi project environment.   </a:t>
            </a:r>
          </a:p>
        </p:txBody>
      </p:sp>
    </p:spTree>
    <p:extLst>
      <p:ext uri="{BB962C8B-B14F-4D97-AF65-F5344CB8AC3E}">
        <p14:creationId xmlns:p14="http://schemas.microsoft.com/office/powerpoint/2010/main" val="22728284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585E281D-3AC3-4DA5-8F07-C394770FA4FA}" type="slidenum">
              <a:rPr kumimoji="0" lang="he-IL"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15</a:t>
            </a:fld>
            <a:endParaRPr kumimoji="0" lang="en-US" sz="1800" b="0" i="0" u="none" strike="noStrike" kern="0" cap="none" spc="0" normalizeH="0" baseline="0" noProof="0">
              <a:ln>
                <a:noFill/>
              </a:ln>
              <a:solidFill>
                <a:prstClr val="black"/>
              </a:solidFill>
              <a:effectLst/>
              <a:uLnTx/>
              <a:uFillTx/>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algn="l" rtl="0" eaLnBrk="1" hangingPunct="1"/>
            <a:r>
              <a:rPr lang="en-US"/>
              <a:t>How do we get into a situation of   “bad “ multi tasking to start of with?  One of the reasons that we asked for extra time is that we explain that often we are dependent on other resources being available to do an activity that we need its output.  Let’s say that we ask for 2 months even though the net time is one month. We “open a time vacuum”; and where there is a vacum it becomes filled; more filled than is consistent to the time space we allowed.  Our “super” says OK, but then will come back to us with other assignments so that “G-d forbid” we aren’t wasting time.   </a:t>
            </a:r>
          </a:p>
          <a:p>
            <a:pPr algn="l" rtl="0" eaLnBrk="1" hangingPunct="1"/>
            <a:r>
              <a:rPr lang="en-US"/>
              <a:t>Add to that the Multi Project environment – this is the real killer.  Other functions in our organization come to us and push assignments onto us since we maybe waiting in any event.  Once assignments have been given to me then pressure is applied so as to at least work on these assignments.  Pressure is being applied by different customers, internal or external, to show that we are making progress by making sure that we are at least working on the assignments hence we end up jumping from one assignment to the other.  </a:t>
            </a:r>
          </a:p>
          <a:p>
            <a:pPr algn="l" rtl="0" eaLnBrk="1" hangingPunct="1"/>
            <a:endParaRPr lang="en-US"/>
          </a:p>
          <a:p>
            <a:pPr algn="l" rtl="0" eaLnBrk="1" hangingPunct="1"/>
            <a:r>
              <a:rPr lang="en-US"/>
              <a:t>Need to distinguish between how much time it takes to </a:t>
            </a:r>
            <a:r>
              <a:rPr lang="en-US" sz="1800" b="1"/>
              <a:t>complete</a:t>
            </a:r>
            <a:r>
              <a:rPr lang="en-US"/>
              <a:t> a task and how much time we </a:t>
            </a:r>
            <a:r>
              <a:rPr lang="en-US" sz="1800" b="1"/>
              <a:t>invest</a:t>
            </a:r>
            <a:r>
              <a:rPr lang="en-US"/>
              <a:t> in a task.  Using bad multitasking no one benefits.  Remember the other task(s) in the project have to wait until this task is complete.   This goes across the board in a multi project environment.   </a:t>
            </a:r>
          </a:p>
        </p:txBody>
      </p:sp>
    </p:spTree>
    <p:extLst>
      <p:ext uri="{BB962C8B-B14F-4D97-AF65-F5344CB8AC3E}">
        <p14:creationId xmlns:p14="http://schemas.microsoft.com/office/powerpoint/2010/main" val="17410374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a:t>
            </a:r>
            <a:r>
              <a:rPr lang="en-US" baseline="0" dirty="0"/>
              <a:t> makes it worse is </a:t>
            </a:r>
            <a:r>
              <a:rPr lang="en-US" dirty="0"/>
              <a:t>that we ask for extra time is that we explain that often we are dependent on other resources being available to do an activity that we need its output.  Let’s say that we ask for 2 months even though the net time is one month. We “open a time vacuum”; and where there is a </a:t>
            </a:r>
            <a:r>
              <a:rPr lang="en-US" dirty="0" err="1"/>
              <a:t>vacum</a:t>
            </a:r>
            <a:r>
              <a:rPr lang="en-US" dirty="0"/>
              <a:t> it becomes filled; more filled than is consistent to the time space we allowed.  Our “super” says OK, but then will come back to us with other assignments so that “G-d forbid” we aren’t wasting time. </a:t>
            </a:r>
            <a:endParaRPr lang="en-AU"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198E0468-E1CF-47E2-B340-94A0E06856DC}" type="slidenum">
              <a:rPr kumimoji="0" lang="en-AU"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16</a:t>
            </a:fld>
            <a:endParaRPr kumimoji="0" lang="en-AU" sz="1800" b="0" i="0" u="none" strike="noStrike" kern="0" cap="none" spc="0" normalizeH="0" baseline="0" noProof="0">
              <a:ln>
                <a:noFill/>
              </a:ln>
              <a:solidFill>
                <a:sysClr val="windowText" lastClr="000000"/>
              </a:solidFill>
              <a:effectLst/>
              <a:uLnTx/>
              <a:uFillTx/>
            </a:endParaRPr>
          </a:p>
        </p:txBody>
      </p:sp>
    </p:spTree>
    <p:extLst>
      <p:ext uri="{BB962C8B-B14F-4D97-AF65-F5344CB8AC3E}">
        <p14:creationId xmlns:p14="http://schemas.microsoft.com/office/powerpoint/2010/main" val="31077800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dt" sz="quarter" idx="1"/>
          </p:nvPr>
        </p:nvSpPr>
        <p:spPr>
          <a:noFill/>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7B0F5F3-D392-4D0B-AF37-ED6C4028E5E1}" type="datetime5">
              <a:rPr kumimoji="0" lang="en-US" sz="13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24-Jul-17</a:t>
            </a:fld>
            <a:endParaRPr kumimoji="0" lang="en-US" altLang="en-US" sz="13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27651" name="Rectangle 7"/>
          <p:cNvSpPr>
            <a:spLocks noGrp="1" noChangeArrowheads="1"/>
          </p:cNvSpPr>
          <p:nvPr>
            <p:ph type="sldNum" sz="quarter" idx="5"/>
          </p:nvPr>
        </p:nvSpPr>
        <p:spPr>
          <a:noFill/>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FFEE562C-6AEC-4B15-B3DB-542D37A982E6}" type="slidenum">
              <a:rPr kumimoji="0" lang="he-IL" altLang="en-US" sz="13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18</a:t>
            </a:fld>
            <a:endParaRPr kumimoji="0" lang="en-US" altLang="en-US" sz="13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27652" name="Rectangle 2"/>
          <p:cNvSpPr>
            <a:spLocks noGrp="1" noRot="1" noChangeAspect="1" noChangeArrowheads="1" noTextEdit="1"/>
          </p:cNvSpPr>
          <p:nvPr>
            <p:ph type="sldImg"/>
          </p:nvPr>
        </p:nvSpPr>
        <p:spPr>
          <a:ln/>
        </p:spPr>
      </p:sp>
      <p:sp>
        <p:nvSpPr>
          <p:cNvPr id="27653" name="Rectangle 3"/>
          <p:cNvSpPr>
            <a:spLocks noGrp="1" noChangeArrowheads="1"/>
          </p:cNvSpPr>
          <p:nvPr>
            <p:ph type="body" idx="1"/>
          </p:nvPr>
        </p:nvSpPr>
        <p:spPr>
          <a:xfrm>
            <a:off x="685800" y="4343922"/>
            <a:ext cx="5486400" cy="4114353"/>
          </a:xfrm>
          <a:noFill/>
          <a:ln/>
        </p:spPr>
        <p:txBody>
          <a:bodyPr/>
          <a:lstStyle/>
          <a:p>
            <a:pPr algn="ctr"/>
            <a:r>
              <a:rPr lang="en-US" sz="1400"/>
              <a:t>Solution is DBR</a:t>
            </a:r>
          </a:p>
          <a:p>
            <a:pPr>
              <a:buFontTx/>
              <a:buChar char="•"/>
            </a:pPr>
            <a:r>
              <a:rPr lang="en-US"/>
              <a:t>Organizations unfamiliar with TOC will claim that the </a:t>
            </a:r>
            <a:r>
              <a:rPr lang="en-US" b="1"/>
              <a:t>Bottleneck is always moving</a:t>
            </a:r>
            <a:r>
              <a:rPr lang="en-US"/>
              <a:t>.  This impression comes about when traditional efficiency methods are used and we unnecessarily cause wandering pressure points on non constraints – allowing  too much WIP on to the shop floor at one time; batching on non bottlenecks.</a:t>
            </a:r>
          </a:p>
          <a:p>
            <a:pPr>
              <a:buFontTx/>
              <a:buChar char="•"/>
            </a:pPr>
            <a:r>
              <a:rPr lang="en-US" b="1"/>
              <a:t>Size of the buffer</a:t>
            </a:r>
            <a:r>
              <a:rPr lang="en-US"/>
              <a:t> – heuristic is half the “about” lead times used before DBR.  More then enough protection.  N.B. Before DBR most of the lead time is made up of WIP waiting in ques.  Note that he is also answering the negative branch of it taking too long and it is too difficult to figure out how to calculate the buffer.</a:t>
            </a:r>
          </a:p>
          <a:p>
            <a:pPr>
              <a:buFontTx/>
              <a:buChar char="•"/>
            </a:pPr>
            <a:r>
              <a:rPr lang="en-US" b="1"/>
              <a:t>Who determines the buffer size</a:t>
            </a:r>
            <a:r>
              <a:rPr lang="en-US"/>
              <a:t>  - Under TOC this is a management decision – we understand what enormous ramifications this can have  - both in terms of cost (WIP on the shop floor) as well as Throughput –(flow &amp; quantity).  Under traditional scheduling the fork lift driver decides.     </a:t>
            </a:r>
          </a:p>
          <a:p>
            <a:pPr>
              <a:buFontTx/>
              <a:buChar char="•"/>
            </a:pPr>
            <a:r>
              <a:rPr lang="en-US"/>
              <a:t>Implemention:- Need to explain to all, including the workers.  Negative branch is that according to the present culture, by ”starving” the non-bottlenecks there is a </a:t>
            </a:r>
            <a:r>
              <a:rPr lang="en-US" b="1"/>
              <a:t>danger that the workers will interpret this as there not being enough work</a:t>
            </a:r>
            <a:r>
              <a:rPr lang="en-US"/>
              <a:t> and they will think they are just before lay-offs.. The book “The Goal” is excellent, but unfortunately you can’t rely on people reading books.  Use the film followed by discussion.</a:t>
            </a:r>
          </a:p>
          <a:p>
            <a:pPr>
              <a:buFontTx/>
              <a:buChar char="•"/>
            </a:pPr>
            <a:r>
              <a:rPr lang="en-US" b="1"/>
              <a:t>Setting priorities</a:t>
            </a:r>
            <a:r>
              <a:rPr lang="en-US"/>
              <a:t> – another negative branch.  Because of Murphy there will also be bottlenecks on non constraints from time to time.  We set priorities according to the priorities for the constraint.  If we have an internal constraint then we also have in place a shipping buffer – here we set priorities for WIP on non constraints before the shipping buffer according to the priorities of the shipping buffer.  We can also set priorities for supporting services – for e.g. the repair team of a work station; where there is a conflict on which machine to work on we need to ask what is the priority of the WIP that is to be done by either the internal buffer or shipping buffer.</a:t>
            </a:r>
          </a:p>
          <a:p>
            <a:pPr>
              <a:buFontTx/>
              <a:buChar char="•"/>
            </a:pPr>
            <a:r>
              <a:rPr lang="en-US" b="1"/>
              <a:t>Expedite -  </a:t>
            </a:r>
            <a:r>
              <a:rPr lang="en-US"/>
              <a:t>heuristic: what has not arrived before the buffer by one third of the buffer time, needs to be expedited.  Alos a good way of determining what should be th e size of your buffer – the ideal size is 5% expediting; if you are doing more than that then this is a sign that the buffer is too small; if it is less than 5% then the buffer is too large.</a:t>
            </a:r>
          </a:p>
          <a:p>
            <a:pPr>
              <a:buFontTx/>
              <a:buChar char="•"/>
            </a:pPr>
            <a:r>
              <a:rPr lang="en-US" b="1"/>
              <a:t>Reviewing the buffer size: </a:t>
            </a:r>
            <a:r>
              <a:rPr lang="en-US"/>
              <a:t> the buffer size may need to be changed over time.  If I increase the capacity of my constraint, then non constraint resources have less ability to quickly replenish the buffer, hence I will need to add more protection for the constraint by increasing the buffer if I have not increased the capacity of the non constraints.</a:t>
            </a:r>
          </a:p>
          <a:p>
            <a:pPr>
              <a:buFontTx/>
              <a:buChar char="•"/>
            </a:pPr>
            <a:r>
              <a:rPr lang="en-US" b="1"/>
              <a:t>TQM &amp; Lean Manufacturing: </a:t>
            </a:r>
            <a:r>
              <a:rPr lang="en-US"/>
              <a:t>Excellent techniques, however they are not focused enough.  Need to apply to the constraint, also to those operations that are cuasing you to expedite (do a pareto analysis of where WIP is being stuck and why).  </a:t>
            </a:r>
          </a:p>
          <a:p>
            <a:pPr>
              <a:buFontTx/>
              <a:buChar char="•"/>
            </a:pPr>
            <a:r>
              <a:rPr lang="en-US"/>
              <a:t>We want to </a:t>
            </a:r>
            <a:r>
              <a:rPr lang="en-US" b="1"/>
              <a:t>avoid changing all our procedures</a:t>
            </a:r>
            <a:r>
              <a:rPr lang="en-US"/>
              <a:t> when we are in the process of implementing the 4’th step – in other words we want to keep the constraint as being the constraint, even though we have improved its capacity.  This can be done if at the same time that we improve the constraints capacity, we also improve the capacity of critical non constraints who would have become constraints if we had not made this change of improving their capacity in parallel.  Remember, by improving the performance of the system and you thereby create a new constraint (if you do not do what I have just stated), we then have to put in to place new practices to support the new constraint.  This drives every one crazy.  Again we can find out what are the candidates on non bottlenecks to be improved by looking at the buffer profile of WIP and seeing what WIP is not arriving in time to the last third section.  We then go back and analyze what operations are responsible for this.        </a:t>
            </a:r>
            <a:endParaRPr lang="en-GB" b="1"/>
          </a:p>
        </p:txBody>
      </p:sp>
    </p:spTree>
    <p:extLst>
      <p:ext uri="{BB962C8B-B14F-4D97-AF65-F5344CB8AC3E}">
        <p14:creationId xmlns:p14="http://schemas.microsoft.com/office/powerpoint/2010/main" val="13968522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0B6CE5ED-2A76-46D5-BB0A-352DF42125F7}" type="slidenum">
              <a:rPr lang="he-IL" smtClean="0"/>
              <a:pPr/>
              <a:t>20</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algn="l" rtl="0" eaLnBrk="1" hangingPunct="1"/>
            <a:r>
              <a:rPr lang="en-US" dirty="0"/>
              <a:t>The efficiency conflict – break up large batches so as to work on other types of jobs that require priority (the large batch is efficient but it slows down throughput).  Also for service industry – e.g. committees batch request so as to be efficient but it slows the throughput of a request through the system. </a:t>
            </a:r>
          </a:p>
          <a:p>
            <a:pPr algn="l" rtl="0" eaLnBrk="1" hangingPunct="1"/>
            <a:endParaRPr lang="en-US" dirty="0"/>
          </a:p>
          <a:p>
            <a:pPr algn="l" rtl="0" eaLnBrk="1" hangingPunct="1"/>
            <a:r>
              <a:rPr lang="en-US" dirty="0"/>
              <a:t>IAF – The Depot performance measurement of performing according to the “standard time” of SRU’s &amp; LRU’s.  This KPI damages the “throughput” as the workers aren’t necessarily maintaining what is most required in the field but rather what is easier to maintain in relation to the KPI “standard time”.  </a:t>
            </a:r>
          </a:p>
          <a:p>
            <a:pPr algn="l" rtl="0" eaLnBrk="1" hangingPunct="1"/>
            <a:endParaRPr lang="en-US" dirty="0"/>
          </a:p>
          <a:p>
            <a:pPr algn="l" rtl="0" eaLnBrk="1" hangingPunct="1"/>
            <a:r>
              <a:rPr lang="en-US" dirty="0"/>
              <a:t>Amdocs – something similar  - # of test cases completed rather than focusing first on those that add the highest added value to the Co.’   Same for # of defects found. Don’t push this as a fact but rather as a point for thought – still a tender issue. </a:t>
            </a:r>
          </a:p>
          <a:p>
            <a:pPr eaLnBrk="1" hangingPunct="1"/>
            <a:endParaRPr lang="en-US" dirty="0"/>
          </a:p>
        </p:txBody>
      </p:sp>
    </p:spTree>
    <p:extLst>
      <p:ext uri="{BB962C8B-B14F-4D97-AF65-F5344CB8AC3E}">
        <p14:creationId xmlns:p14="http://schemas.microsoft.com/office/powerpoint/2010/main" val="39881943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0138EADC-E2A7-4395-803B-CDE9EAA3F750}" type="slidenum">
              <a:rPr lang="he-IL" smtClean="0">
                <a:solidFill>
                  <a:srgbClr val="000000"/>
                </a:solidFill>
              </a:rPr>
              <a:pPr/>
              <a:t>21</a:t>
            </a:fld>
            <a:endParaRPr lang="en-US">
              <a:solidFill>
                <a:srgbClr val="000000"/>
              </a:solidFill>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xfrm>
            <a:off x="918422" y="4759643"/>
            <a:ext cx="5051320" cy="4509135"/>
          </a:xfrm>
          <a:noFill/>
          <a:ln/>
        </p:spPr>
        <p:txBody>
          <a:bodyPr/>
          <a:lstStyle/>
          <a:p>
            <a:pPr algn="l" rtl="0" eaLnBrk="1" hangingPunct="1"/>
            <a:r>
              <a:rPr lang="en-US" altLang="en-US"/>
              <a:t>Intuitive – for the most part i.e. “The Goal”.  Elements of the Critical Chain aren’t although once explained are very logically</a:t>
            </a:r>
          </a:p>
          <a:p>
            <a:pPr algn="l" rtl="0" eaLnBrk="1" hangingPunct="1"/>
            <a:endParaRPr lang="en-US" altLang="en-US"/>
          </a:p>
        </p:txBody>
      </p:sp>
    </p:spTree>
    <p:extLst>
      <p:ext uri="{BB962C8B-B14F-4D97-AF65-F5344CB8AC3E}">
        <p14:creationId xmlns:p14="http://schemas.microsoft.com/office/powerpoint/2010/main" val="20892262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039FAFD9-EC01-45C1-8C62-1534529172E1}" type="slidenum">
              <a:rPr lang="he-IL" smtClean="0">
                <a:solidFill>
                  <a:srgbClr val="000000"/>
                </a:solidFill>
              </a:rPr>
              <a:pPr/>
              <a:t>24</a:t>
            </a:fld>
            <a:endParaRPr lang="en-US">
              <a:solidFill>
                <a:srgbClr val="000000"/>
              </a:solidFill>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algn="l" rtl="0" eaLnBrk="1" hangingPunct="1"/>
            <a:r>
              <a:rPr lang="en-US" dirty="0"/>
              <a:t>“Constantly Improve” – if  not then given competition you will not survive.</a:t>
            </a:r>
          </a:p>
          <a:p>
            <a:pPr algn="l" rtl="0" eaLnBrk="1" hangingPunct="1"/>
            <a:r>
              <a:rPr lang="en-US" dirty="0"/>
              <a:t>From the book The Goal, the Goal of the plant is to “make money”.  What </a:t>
            </a:r>
            <a:r>
              <a:rPr lang="en-US" dirty="0" err="1"/>
              <a:t>Goldratt</a:t>
            </a:r>
            <a:r>
              <a:rPr lang="en-US" dirty="0"/>
              <a:t> means by making money is any action that after true variable expenses are taken into A/C makes a true positive contribution to making money.</a:t>
            </a:r>
          </a:p>
          <a:p>
            <a:pPr algn="l" rtl="0" eaLnBrk="1" hangingPunct="1"/>
            <a:endParaRPr lang="en-US" dirty="0"/>
          </a:p>
          <a:p>
            <a:pPr algn="l" rtl="0" eaLnBrk="1" hangingPunct="1"/>
            <a:r>
              <a:rPr lang="en-US" dirty="0"/>
              <a:t>DAFWA- The</a:t>
            </a:r>
            <a:r>
              <a:rPr lang="en-US" baseline="0" dirty="0"/>
              <a:t> DAFWA enables a progressive, innovative and profitable agricultural and food sector that benefits WA.</a:t>
            </a:r>
            <a:endParaRPr lang="en-US" dirty="0"/>
          </a:p>
        </p:txBody>
      </p:sp>
    </p:spTree>
    <p:extLst>
      <p:ext uri="{BB962C8B-B14F-4D97-AF65-F5344CB8AC3E}">
        <p14:creationId xmlns:p14="http://schemas.microsoft.com/office/powerpoint/2010/main" val="1480616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198E0468-E1CF-47E2-B340-94A0E06856DC}" type="slidenum">
              <a:rPr kumimoji="0" lang="en-AU"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25</a:t>
            </a:fld>
            <a:endParaRPr kumimoji="0" lang="en-AU" sz="1800" b="0" i="0" u="none" strike="noStrike" kern="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15824671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039FAFD9-EC01-45C1-8C62-1534529172E1}" type="slidenum">
              <a:rPr lang="he-IL" smtClean="0">
                <a:solidFill>
                  <a:srgbClr val="000000"/>
                </a:solidFill>
              </a:rPr>
              <a:pPr/>
              <a:t>26</a:t>
            </a:fld>
            <a:endParaRPr lang="en-US">
              <a:solidFill>
                <a:srgbClr val="000000"/>
              </a:solidFill>
            </a:endParaRPr>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algn="l" rtl="0" eaLnBrk="1" hangingPunct="1"/>
            <a:r>
              <a:rPr lang="en-US" dirty="0"/>
              <a:t>From the book The Goal, the Goal of the plant is to “make money”.  What </a:t>
            </a:r>
            <a:r>
              <a:rPr lang="en-US" dirty="0" err="1"/>
              <a:t>Goldratt</a:t>
            </a:r>
            <a:r>
              <a:rPr lang="en-US" dirty="0"/>
              <a:t> means by making money is any action that after true variable expenses are taken into A/C makes a true positive contribution to making money.</a:t>
            </a:r>
          </a:p>
          <a:p>
            <a:pPr algn="l" rtl="0" eaLnBrk="1" hangingPunct="1"/>
            <a:endParaRPr lang="en-US" dirty="0"/>
          </a:p>
          <a:p>
            <a:pPr algn="l" rtl="0" eaLnBrk="1" hangingPunct="1"/>
            <a:r>
              <a:rPr lang="en-US" dirty="0"/>
              <a:t>DAFWA- The</a:t>
            </a:r>
            <a:r>
              <a:rPr lang="en-US" baseline="0" dirty="0"/>
              <a:t> DAFWA enables a progressive, innovative and profitable agricultural and food sector </a:t>
            </a:r>
            <a:r>
              <a:rPr lang="en-US" baseline="0"/>
              <a:t>that benefits WA.</a:t>
            </a:r>
            <a:endParaRPr lang="en-US" dirty="0"/>
          </a:p>
        </p:txBody>
      </p:sp>
    </p:spTree>
    <p:extLst>
      <p:ext uri="{BB962C8B-B14F-4D97-AF65-F5344CB8AC3E}">
        <p14:creationId xmlns:p14="http://schemas.microsoft.com/office/powerpoint/2010/main" val="22593809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198E0468-E1CF-47E2-B340-94A0E06856DC}" type="slidenum">
              <a:rPr kumimoji="0" lang="en-AU"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27</a:t>
            </a:fld>
            <a:endParaRPr kumimoji="0" lang="en-AU" sz="1800" b="0" i="0" u="none" strike="noStrike" kern="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26027092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29</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6164275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30</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8632225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31</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596899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32</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2703971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p:spPr>
        <p:txBody>
          <a:bodyPr/>
          <a:lstStyle/>
          <a:p>
            <a:r>
              <a:rPr lang="he-IL" dirty="0"/>
              <a:t>דבר</a:t>
            </a:r>
            <a:r>
              <a:rPr lang="he-IL" baseline="0" dirty="0"/>
              <a:t>  מאוד בסיסי אם יש בזבוז של זמן אצל האילוץ.  </a:t>
            </a:r>
          </a:p>
          <a:p>
            <a:endParaRPr lang="he-IL" baseline="0" dirty="0"/>
          </a:p>
          <a:p>
            <a:pPr algn="l" defTabSz="966155" rtl="0">
              <a:defRPr/>
            </a:pPr>
            <a:r>
              <a:rPr lang="en-US" dirty="0"/>
              <a:t>Use</a:t>
            </a:r>
            <a:r>
              <a:rPr lang="en-US" baseline="0" dirty="0"/>
              <a:t> the Pareto principle to see what % of the constraint’s time is being wasted or not effective and the reasons for that.  E.g. ASC’s destroyer program, time is wasted on getting to and coming back from the eating facilities.  They set up the eating facilities next to the constraint. </a:t>
            </a:r>
            <a:endParaRPr lang="he-IL" dirty="0"/>
          </a:p>
          <a:p>
            <a:pPr algn="l" rtl="0"/>
            <a:endParaRPr lang="he-IL" dirty="0"/>
          </a:p>
        </p:txBody>
      </p:sp>
      <p:sp>
        <p:nvSpPr>
          <p:cNvPr id="60420" name="Slide Number Placeholder 3"/>
          <p:cNvSpPr>
            <a:spLocks noGrp="1"/>
          </p:cNvSpPr>
          <p:nvPr>
            <p:ph type="sldNum" sz="quarter" idx="5"/>
          </p:nvPr>
        </p:nvSpPr>
        <p:spPr>
          <a:noFill/>
        </p:spPr>
        <p:txBody>
          <a:bodyPr/>
          <a:lstStyle/>
          <a:p>
            <a:fld id="{DB1CDD30-DA2E-408F-8DC9-97FB17C0939F}" type="slidenum">
              <a:rPr lang="he-IL" smtClean="0"/>
              <a:pPr/>
              <a:t>35</a:t>
            </a:fld>
            <a:endParaRPr lang="en-US"/>
          </a:p>
        </p:txBody>
      </p:sp>
    </p:spTree>
    <p:extLst>
      <p:ext uri="{BB962C8B-B14F-4D97-AF65-F5344CB8AC3E}">
        <p14:creationId xmlns:p14="http://schemas.microsoft.com/office/powerpoint/2010/main" val="24237880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890F96CC-1CF2-45B7-81D6-8CD16F2092C0}" type="slidenum">
              <a:rPr lang="he-IL" smtClean="0"/>
              <a:pPr/>
              <a:t>36</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algn="l" rtl="0" eaLnBrk="1" hangingPunct="1"/>
            <a:r>
              <a:rPr lang="en-US"/>
              <a:t>Strategic gating is therefore a screening procedure that enables the bottleneck to work most effectively on products that will increase the firm's value. Strategic gating brings about effective utilization of the constraint by giving priority to the most profitable jobs, which is done by using specific contribution measures, amongst other things (see Chapter 11). Strategic gating in a downtown supermarket, where shelf space is the bottleneck, is the decision regarding the products that are to be displayed on the shelves, when there are more than 150,000 Stock Keeping Units (SKUs) available and place for only 15,000 of them.</a:t>
            </a:r>
          </a:p>
        </p:txBody>
      </p:sp>
    </p:spTree>
    <p:extLst>
      <p:ext uri="{BB962C8B-B14F-4D97-AF65-F5344CB8AC3E}">
        <p14:creationId xmlns:p14="http://schemas.microsoft.com/office/powerpoint/2010/main" val="21221667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38</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8712807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39</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5071133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40</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876369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41</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8450726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890F96CC-1CF2-45B7-81D6-8CD16F2092C0}" type="slidenum">
              <a:rPr kumimoji="0" lang="he-IL" sz="13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42</a:t>
            </a:fld>
            <a:endParaRPr kumimoji="0" lang="en-US" sz="13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algn="l" rtl="0" eaLnBrk="1" hangingPunct="1"/>
            <a:r>
              <a:rPr lang="en-US"/>
              <a:t>Strategic gating is therefore a screening procedure that enables the bottleneck to work most effectively on products that will increase the firm's value. Strategic gating brings about effective utilization of the constraint by giving priority to the most profitable jobs, which is done by using specific contribution measures, amongst other things (see Chapter 11). Strategic gating in a downtown supermarket, where shelf space is the bottleneck, is the decision regarding the products that are to be displayed on the shelves, when there are more than 150,000 Stock Keeping Units (SKUs) available and place for only 15,000 of them.</a:t>
            </a:r>
          </a:p>
        </p:txBody>
      </p:sp>
    </p:spTree>
    <p:extLst>
      <p:ext uri="{BB962C8B-B14F-4D97-AF65-F5344CB8AC3E}">
        <p14:creationId xmlns:p14="http://schemas.microsoft.com/office/powerpoint/2010/main" val="28868743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D8B7AF4-BC05-4D32-B6CC-1E1EC19479AE}" type="slidenum">
              <a:rPr kumimoji="0" lang="he-IL" sz="1300" b="0" i="0" u="none" strike="noStrike" kern="1200" cap="none" spc="0" normalizeH="0" baseline="0" noProof="0" smtClean="0">
                <a:ln>
                  <a:noFill/>
                </a:ln>
                <a:solidFill>
                  <a:srgbClr val="000000"/>
                </a:solidFill>
                <a:effectLst/>
                <a:uLnTx/>
                <a:uFillTx/>
                <a:latin typeface="Arial" pitchFamily="34" charset="0"/>
                <a:ea typeface="+mn-ea"/>
                <a:cs typeface="Arial"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43</a:t>
            </a:fld>
            <a:endParaRPr kumimoji="0" lang="en-US" sz="1300" b="0" i="0" u="none" strike="noStrike" kern="1200" cap="none" spc="0" normalizeH="0" baseline="0" noProof="0">
              <a:ln>
                <a:noFill/>
              </a:ln>
              <a:solidFill>
                <a:srgbClr val="000000"/>
              </a:solidFill>
              <a:effectLst/>
              <a:uLnTx/>
              <a:uFillTx/>
              <a:latin typeface="Arial" pitchFamily="34" charset="0"/>
              <a:ea typeface="+mn-ea"/>
              <a:cs typeface="Arial" pitchFamily="34" charset="0"/>
            </a:endParaRPr>
          </a:p>
        </p:txBody>
      </p:sp>
    </p:spTree>
    <p:extLst>
      <p:ext uri="{BB962C8B-B14F-4D97-AF65-F5344CB8AC3E}">
        <p14:creationId xmlns:p14="http://schemas.microsoft.com/office/powerpoint/2010/main" val="320903215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9E41221A-227B-4B02-9737-CF19B076CBBA}" type="slidenum">
              <a:rPr lang="he-IL" smtClean="0">
                <a:solidFill>
                  <a:srgbClr val="000000"/>
                </a:solidFill>
              </a:rPr>
              <a:pPr/>
              <a:t>44</a:t>
            </a:fld>
            <a:endParaRPr lang="en-US">
              <a:solidFill>
                <a:srgbClr val="000000"/>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algn="l" rtl="0" eaLnBrk="1" hangingPunct="1"/>
            <a:r>
              <a:rPr lang="en-US" dirty="0"/>
              <a:t>Min’ Kit – Amdocs is making sure that you have “Closed” the project scope with the customer.</a:t>
            </a:r>
          </a:p>
          <a:p>
            <a:pPr algn="l" rtl="0" eaLnBrk="1" hangingPunct="1"/>
            <a:r>
              <a:rPr lang="en-US" dirty="0"/>
              <a:t>Amdocs – Detailed Design Review</a:t>
            </a:r>
          </a:p>
          <a:p>
            <a:pPr algn="l" rtl="0" eaLnBrk="1" hangingPunct="1"/>
            <a:endParaRPr lang="en-US" dirty="0"/>
          </a:p>
          <a:p>
            <a:pPr algn="l" rtl="0" eaLnBrk="1" hangingPunct="1"/>
            <a:endParaRPr lang="en-US" dirty="0"/>
          </a:p>
        </p:txBody>
      </p:sp>
    </p:spTree>
    <p:extLst>
      <p:ext uri="{BB962C8B-B14F-4D97-AF65-F5344CB8AC3E}">
        <p14:creationId xmlns:p14="http://schemas.microsoft.com/office/powerpoint/2010/main" val="4013207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47</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6352267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48</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6577547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49</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4922376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50</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4665624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dt" sz="quarter" idx="1"/>
          </p:nvPr>
        </p:nvSpPr>
        <p:spPr>
          <a:noFill/>
        </p:spPr>
        <p:txBody>
          <a:bodyPr/>
          <a:lstStyle/>
          <a:p>
            <a:fld id="{27B0F5F3-D392-4D0B-AF37-ED6C4028E5E1}" type="datetime5">
              <a:rPr lang="en-US" smtClean="0">
                <a:cs typeface="Arial" pitchFamily="34" charset="0"/>
              </a:rPr>
              <a:pPr/>
              <a:t>24-Jul-17</a:t>
            </a:fld>
            <a:endParaRPr lang="en-US" altLang="en-US">
              <a:cs typeface="Arial" pitchFamily="34" charset="0"/>
            </a:endParaRPr>
          </a:p>
        </p:txBody>
      </p:sp>
      <p:sp>
        <p:nvSpPr>
          <p:cNvPr id="27651" name="Rectangle 7"/>
          <p:cNvSpPr>
            <a:spLocks noGrp="1" noChangeArrowheads="1"/>
          </p:cNvSpPr>
          <p:nvPr>
            <p:ph type="sldNum" sz="quarter" idx="5"/>
          </p:nvPr>
        </p:nvSpPr>
        <p:spPr>
          <a:noFill/>
        </p:spPr>
        <p:txBody>
          <a:bodyPr/>
          <a:lstStyle/>
          <a:p>
            <a:fld id="{FFEE562C-6AEC-4B15-B3DB-542D37A982E6}" type="slidenum">
              <a:rPr lang="he-IL" altLang="en-US" smtClean="0"/>
              <a:pPr/>
              <a:t>51</a:t>
            </a:fld>
            <a:endParaRPr lang="en-US" altLang="en-US"/>
          </a:p>
        </p:txBody>
      </p:sp>
      <p:sp>
        <p:nvSpPr>
          <p:cNvPr id="27652" name="Rectangle 2"/>
          <p:cNvSpPr>
            <a:spLocks noGrp="1" noRot="1" noChangeAspect="1" noChangeArrowheads="1" noTextEdit="1"/>
          </p:cNvSpPr>
          <p:nvPr>
            <p:ph type="sldImg"/>
          </p:nvPr>
        </p:nvSpPr>
        <p:spPr>
          <a:ln/>
        </p:spPr>
      </p:sp>
      <p:sp>
        <p:nvSpPr>
          <p:cNvPr id="27653" name="Rectangle 3"/>
          <p:cNvSpPr>
            <a:spLocks noGrp="1" noChangeArrowheads="1"/>
          </p:cNvSpPr>
          <p:nvPr>
            <p:ph type="body" idx="1"/>
          </p:nvPr>
        </p:nvSpPr>
        <p:spPr>
          <a:xfrm>
            <a:off x="685800" y="4343922"/>
            <a:ext cx="5486400" cy="4114353"/>
          </a:xfrm>
          <a:noFill/>
          <a:ln/>
        </p:spPr>
        <p:txBody>
          <a:bodyPr/>
          <a:lstStyle/>
          <a:p>
            <a:pPr algn="ctr"/>
            <a:r>
              <a:rPr lang="en-US" sz="1400"/>
              <a:t>Solution is DBR</a:t>
            </a:r>
          </a:p>
          <a:p>
            <a:pPr>
              <a:buFontTx/>
              <a:buChar char="•"/>
            </a:pPr>
            <a:r>
              <a:rPr lang="en-US"/>
              <a:t>Organizations unfamiliar with TOC will claim that the </a:t>
            </a:r>
            <a:r>
              <a:rPr lang="en-US" b="1"/>
              <a:t>Bottleneck is always moving</a:t>
            </a:r>
            <a:r>
              <a:rPr lang="en-US"/>
              <a:t>.  This impression comes about when traditional efficiency methods are used and we unnecessarily cause wandering pressure points on non constraints – allowing  too much WIP on to the shop floor at one time; batching on non bottlenecks.</a:t>
            </a:r>
          </a:p>
          <a:p>
            <a:pPr>
              <a:buFontTx/>
              <a:buChar char="•"/>
            </a:pPr>
            <a:r>
              <a:rPr lang="en-US" b="1"/>
              <a:t>Size of the buffer</a:t>
            </a:r>
            <a:r>
              <a:rPr lang="en-US"/>
              <a:t> – heuristic is half the “about” lead times used before DBR.  More then enough protection.  N.B. Before DBR most of the lead time is made up of WIP waiting in ques.  Note that he is also answering the negative branch of it taking too long and it is too difficult to figure out how to calculate the buffer.</a:t>
            </a:r>
          </a:p>
          <a:p>
            <a:pPr>
              <a:buFontTx/>
              <a:buChar char="•"/>
            </a:pPr>
            <a:r>
              <a:rPr lang="en-US" b="1"/>
              <a:t>Who determines the buffer size</a:t>
            </a:r>
            <a:r>
              <a:rPr lang="en-US"/>
              <a:t>  - Under TOC this is a management decision – we understand what enormous ramifications this can have  - both in terms of cost (WIP on the shop floor) as well as Throughput –(flow &amp; quantity).  Under traditional scheduling the fork lift driver decides.     </a:t>
            </a:r>
          </a:p>
          <a:p>
            <a:pPr>
              <a:buFontTx/>
              <a:buChar char="•"/>
            </a:pPr>
            <a:r>
              <a:rPr lang="en-US"/>
              <a:t>Implemention:- Need to explain to all, including the workers.  Negative branch is that according to the present culture, by ”starving” the non-bottlenecks there is a </a:t>
            </a:r>
            <a:r>
              <a:rPr lang="en-US" b="1"/>
              <a:t>danger that the workers will interpret this as there not being enough work</a:t>
            </a:r>
            <a:r>
              <a:rPr lang="en-US"/>
              <a:t> and they will think they are just before lay-offs.. The book “The Goal” is excellent, but unfortunately you can’t rely on people reading books.  Use the film followed by discussion.</a:t>
            </a:r>
          </a:p>
          <a:p>
            <a:pPr>
              <a:buFontTx/>
              <a:buChar char="•"/>
            </a:pPr>
            <a:r>
              <a:rPr lang="en-US" b="1"/>
              <a:t>Setting priorities</a:t>
            </a:r>
            <a:r>
              <a:rPr lang="en-US"/>
              <a:t> – another negative branch.  Because of Murphy there will also be bottlenecks on non constraints from time to time.  We set priorities according to the priorities for the constraint.  If we have an internal constraint then we also have in place a shipping buffer – here we set priorities for WIP on non constraints before the shipping buffer according to the priorities of the shipping buffer.  We can also set priorities for supporting services – for e.g. the repair team of a work station; where there is a conflict on which machine to work on we need to ask what is the priority of the WIP that is to be done by either the internal buffer or shipping buffer.</a:t>
            </a:r>
          </a:p>
          <a:p>
            <a:pPr>
              <a:buFontTx/>
              <a:buChar char="•"/>
            </a:pPr>
            <a:r>
              <a:rPr lang="en-US" b="1"/>
              <a:t>Expedite -  </a:t>
            </a:r>
            <a:r>
              <a:rPr lang="en-US"/>
              <a:t>heuristic: what has not arrived before the buffer by one third of the buffer time, needs to be expedited.  Alos a good way of determining what should be th e size of your buffer – the ideal size is 5% expediting; if you are doing more than that then this is a sign that the buffer is too small; if it is less than 5% then the buffer is too large.</a:t>
            </a:r>
          </a:p>
          <a:p>
            <a:pPr>
              <a:buFontTx/>
              <a:buChar char="•"/>
            </a:pPr>
            <a:r>
              <a:rPr lang="en-US" b="1"/>
              <a:t>Reviewing the buffer size: </a:t>
            </a:r>
            <a:r>
              <a:rPr lang="en-US"/>
              <a:t> the buffer size may need to be changed over time.  If I increase the capacity of my constraint, then non constraint resources have less ability to quickly replenish the buffer, hence I will need to add more protection for the constraint by increasing the buffer if I have not increased the capacity of the non constraints.</a:t>
            </a:r>
          </a:p>
          <a:p>
            <a:pPr>
              <a:buFontTx/>
              <a:buChar char="•"/>
            </a:pPr>
            <a:r>
              <a:rPr lang="en-US" b="1"/>
              <a:t>TQM &amp; Lean Manufacturing: </a:t>
            </a:r>
            <a:r>
              <a:rPr lang="en-US"/>
              <a:t>Excellent techniques, however they are not focused enough.  Need to apply to the constraint, also to those operations that are cuasing you to expedite (do a pareto analysis of where WIP is being stuck and why).  </a:t>
            </a:r>
          </a:p>
          <a:p>
            <a:pPr>
              <a:buFontTx/>
              <a:buChar char="•"/>
            </a:pPr>
            <a:r>
              <a:rPr lang="en-US"/>
              <a:t>We want to </a:t>
            </a:r>
            <a:r>
              <a:rPr lang="en-US" b="1"/>
              <a:t>avoid changing all our procedures</a:t>
            </a:r>
            <a:r>
              <a:rPr lang="en-US"/>
              <a:t> when we are in the process of implementing the 4’th step – in other words we want to keep the constraint as being the constraint, even though we have improved its capacity.  This can be done if at the same time that we improve the constraints capacity, we also improve the capacity of critical non constraints who would have become constraints if we had not made this change of improving their capacity in parallel.  Remember, by improving the performance of the system and you thereby create a new constraint (if you do not do what I have just stated), we then have to put in to place new practices to support the new constraint.  This drives every one crazy.  Again we can find out what are the candidates on non bottlenecks to be improved by looking at the buffer profile of WIP and seeing what WIP is not arriving in time to the last third section.  We then go back and analyze what operations are responsible for this.        </a:t>
            </a:r>
            <a:endParaRPr lang="en-GB" b="1"/>
          </a:p>
        </p:txBody>
      </p:sp>
    </p:spTree>
    <p:extLst>
      <p:ext uri="{BB962C8B-B14F-4D97-AF65-F5344CB8AC3E}">
        <p14:creationId xmlns:p14="http://schemas.microsoft.com/office/powerpoint/2010/main" val="285331674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rtl="0"/>
            <a:r>
              <a:rPr lang="en-US" dirty="0"/>
              <a:t>Explain that we are using the analogy of a production floor – stress that we are only using it as an analogy, but a good analogy.  Typically for an environment that has a high frequency</a:t>
            </a:r>
            <a:r>
              <a:rPr lang="en-US" baseline="0" dirty="0"/>
              <a:t> of new &amp; upgraded products, the drum is R&amp;D.</a:t>
            </a:r>
            <a:endParaRPr lang="en-US" dirty="0"/>
          </a:p>
          <a:p>
            <a:pPr algn="l" rtl="0"/>
            <a:endParaRPr lang="he-IL" dirty="0"/>
          </a:p>
          <a:p>
            <a:pPr algn="l" rtl="0"/>
            <a:r>
              <a:rPr lang="en-US" dirty="0"/>
              <a:t>Amdocs :  Implementation principles adopted – Reduce WIP.  They use the gating concept. </a:t>
            </a:r>
          </a:p>
          <a:p>
            <a:pPr algn="l" rtl="0"/>
            <a:endParaRPr lang="en-US" dirty="0"/>
          </a:p>
          <a:p>
            <a:pPr algn="l" rtl="0"/>
            <a:r>
              <a:rPr lang="en-US"/>
              <a:t>By reducing the amount of WIP on the “shop floor” it also allows us</a:t>
            </a:r>
            <a:r>
              <a:rPr lang="en-US" baseline="0"/>
              <a:t> prepare a “Kit” properly for the waiting assignments – gives us all the advantages of having a kit prepared.</a:t>
            </a:r>
            <a:r>
              <a:rPr lang="en-US"/>
              <a:t>  </a:t>
            </a:r>
            <a:endParaRPr lang="he-IL" dirty="0"/>
          </a:p>
        </p:txBody>
      </p:sp>
      <p:sp>
        <p:nvSpPr>
          <p:cNvPr id="4" name="Slide Number Placeholder 3"/>
          <p:cNvSpPr>
            <a:spLocks noGrp="1"/>
          </p:cNvSpPr>
          <p:nvPr>
            <p:ph type="sldNum" sz="quarter" idx="10"/>
          </p:nvPr>
        </p:nvSpPr>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18771A7B-8EDB-438D-BAA7-B407D27E76E8}" type="slidenum">
              <a:rPr kumimoji="0" lang="he-IL" sz="1200" b="0" i="0" u="none" strike="noStrike" kern="1200" cap="none" spc="0" normalizeH="0" baseline="0" noProof="0" smtClean="0">
                <a:ln>
                  <a:noFill/>
                </a:ln>
                <a:solidFill>
                  <a:srgbClr val="000000"/>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53</a:t>
            </a:fld>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35419969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7A2FA03E-06B7-44AC-9DAE-07776DDA16DD}" type="slidenum">
              <a:rPr lang="he-IL" smtClean="0">
                <a:solidFill>
                  <a:srgbClr val="000000"/>
                </a:solidFill>
              </a:rPr>
              <a:pPr/>
              <a:t>55</a:t>
            </a:fld>
            <a:endParaRPr lang="en-US">
              <a:solidFill>
                <a:srgbClr val="000000"/>
              </a:solidFill>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algn="l" rtl="0" eaLnBrk="1" hangingPunct="1"/>
            <a:r>
              <a:rPr lang="en-US" dirty="0" err="1"/>
              <a:t>Eg</a:t>
            </a:r>
            <a:r>
              <a:rPr lang="en-US" dirty="0"/>
              <a:t>’ of avoiding bad multi tasking.  Eli Goldratt tells the story of the F16 Falcon Up project in the mid 1990’s.  </a:t>
            </a:r>
            <a:r>
              <a:rPr lang="en-US" dirty="0" err="1"/>
              <a:t>Yud</a:t>
            </a:r>
            <a:r>
              <a:rPr lang="en-US" dirty="0"/>
              <a:t> Aleph </a:t>
            </a:r>
            <a:r>
              <a:rPr lang="en-US" dirty="0" err="1"/>
              <a:t>Aleph</a:t>
            </a:r>
            <a:r>
              <a:rPr lang="en-US" dirty="0"/>
              <a:t> – </a:t>
            </a:r>
            <a:r>
              <a:rPr lang="en-US" dirty="0" err="1"/>
              <a:t>Yechedat</a:t>
            </a:r>
            <a:r>
              <a:rPr lang="en-US" dirty="0"/>
              <a:t> </a:t>
            </a:r>
            <a:r>
              <a:rPr lang="en-US" dirty="0" err="1"/>
              <a:t>Handassa</a:t>
            </a:r>
            <a:r>
              <a:rPr lang="en-US" dirty="0"/>
              <a:t> was the most loaded resource-  Each of the engineers had any where in the vicinity of 50 tasks at the same time, and the average lead time on each task was 135 days (that is all the tasks in the </a:t>
            </a:r>
            <a:r>
              <a:rPr lang="en-US" dirty="0" err="1"/>
              <a:t>yichida</a:t>
            </a:r>
            <a:r>
              <a:rPr lang="en-US" dirty="0"/>
              <a:t>).  How did we such large #’s of bad multi-tasking and LT – the engineer would go to one of the work-shops or lines to do a related task and invariably he was told that they are busy; so he would go back to his office to work on another problem; as this </a:t>
            </a:r>
            <a:r>
              <a:rPr lang="en-US" dirty="0" err="1"/>
              <a:t>scenerio</a:t>
            </a:r>
            <a:r>
              <a:rPr lang="en-US" dirty="0"/>
              <a:t> repeated itself more problems were opened up and assigned to engineers.      Tried pushing as hard as they could with over time.  The solution was to limit the engineers to not working on any more then 3 task at any one time; this was enforced even to the extent of being counter intuitive; in other words when an engineer would come and ask for a related task to be done so that he can make progress and he was told that there was no time then he would wait, and after an hour or a few hours there was time.  By the end of one month  the average LT for ALL tasks (including waiting time for those that hadn’t been assigned) went down to less then 30 days and there was no overtime.  Set up times also went down drastically which also accounted for drop of time actually invested hence the </a:t>
            </a:r>
            <a:r>
              <a:rPr lang="en-US" dirty="0" err="1"/>
              <a:t>engineerrs</a:t>
            </a:r>
            <a:r>
              <a:rPr lang="en-US" dirty="0"/>
              <a:t> were able to do more in fact.  These figures have been released to public domain – see the  Goldratt tapes.</a:t>
            </a:r>
          </a:p>
          <a:p>
            <a:pPr algn="l" rtl="0" eaLnBrk="1" hangingPunct="1"/>
            <a:endParaRPr lang="en-US" dirty="0"/>
          </a:p>
          <a:p>
            <a:pPr algn="l" rtl="0" eaLnBrk="1" hangingPunct="1"/>
            <a:r>
              <a:rPr lang="en-US" dirty="0"/>
              <a:t>Exercise to show</a:t>
            </a:r>
            <a:r>
              <a:rPr lang="en-US" baseline="0" dirty="0"/>
              <a:t> the effect of lost throughput and damaging quality (mistakes, rework) via BMT -</a:t>
            </a:r>
            <a:r>
              <a:rPr lang="en-US" dirty="0"/>
              <a:t>  you</a:t>
            </a:r>
            <a:r>
              <a:rPr lang="en-US" baseline="0" dirty="0"/>
              <a:t> have to consecutively write down the #’s 1,2,3,4,5,6,7,8,9,10  and immediately after that write down the letters of “MULTITASK”.   After that you are asked to do MT – write a # followed by a letter  from the word “MULTITASKING” i.e. 1M2U3L4T5I6T7A8S9K10.  Ask the participants how much longer it took and if there were mistakes, some not </a:t>
            </a:r>
            <a:r>
              <a:rPr lang="en-US" baseline="0" dirty="0" err="1"/>
              <a:t>founf</a:t>
            </a:r>
            <a:r>
              <a:rPr lang="en-US" baseline="0" dirty="0"/>
              <a:t> and others found that need to be reworked.  </a:t>
            </a:r>
          </a:p>
          <a:p>
            <a:pPr algn="l" rtl="0" eaLnBrk="1" hangingPunct="1"/>
            <a:endParaRPr lang="en-US" baseline="0" dirty="0"/>
          </a:p>
          <a:p>
            <a:pPr algn="l" rtl="0"/>
            <a:r>
              <a:rPr lang="en-US" dirty="0"/>
              <a:t>Why is it that between 25% and 50% of people report feeling overwhelmed or </a:t>
            </a:r>
            <a:r>
              <a:rPr lang="en-US" dirty="0">
                <a:hlinkClick r:id="rId3"/>
              </a:rPr>
              <a:t>burned out at work</a:t>
            </a:r>
            <a:r>
              <a:rPr lang="en-US" dirty="0"/>
              <a:t>? </a:t>
            </a:r>
          </a:p>
          <a:p>
            <a:pPr algn="l" rtl="0"/>
            <a:r>
              <a:rPr lang="en-US" dirty="0"/>
              <a:t>It's not just the number of hours we're working, but also the fact that we spend too many continuous hours juggling too many things at the same time. </a:t>
            </a:r>
          </a:p>
          <a:p>
            <a:pPr algn="l" rtl="0"/>
            <a:r>
              <a:rPr lang="en-US" dirty="0"/>
              <a:t>What we've lost, above all, are stopping points, finish lines and boundaries. Technology has blurred them beyond recognition. Wherever we go, our work follows us, on our digital devices, ever insistent and intrusive. It's like an itch we can't resist scratching, even though scratching invariably makes it worse. </a:t>
            </a:r>
          </a:p>
          <a:p>
            <a:pPr algn="l" rtl="0"/>
            <a:r>
              <a:rPr lang="en-US" dirty="0"/>
              <a:t>Tell the truth: Do you answer email during conference calls (and sometimes even during calls with one other person)? Do you bring your laptop to meetings and then pretend you're taking notes while you surf the net? Do you eat lunch at your desk? Do you make calls while you're driving, and even send the occasional text, even though you know you shouldn't? </a:t>
            </a:r>
          </a:p>
          <a:p>
            <a:pPr algn="l" rtl="0"/>
            <a:r>
              <a:rPr lang="en-US" dirty="0"/>
              <a:t>The biggest cost — assuming you don't crash — is to your productivity. In part, that's a simple consequence of splitting your attention, so that you're partially engaged in multiple activities but rarely fully engaged in any one. In part, it's because when you switch away from a primary task to do something else, you're </a:t>
            </a:r>
            <a:r>
              <a:rPr lang="en-US" dirty="0">
                <a:hlinkClick r:id="rId4"/>
              </a:rPr>
              <a:t>increasing the time </a:t>
            </a:r>
            <a:r>
              <a:rPr lang="en-US" dirty="0"/>
              <a:t>it takes to finish that task by an average of 25 per cent. </a:t>
            </a:r>
          </a:p>
          <a:p>
            <a:pPr algn="l" rtl="0"/>
            <a:r>
              <a:rPr lang="en-US" dirty="0"/>
              <a:t>But most insidiously, it's because if you're always doing something, you're relentlessly burning down your available </a:t>
            </a:r>
            <a:r>
              <a:rPr lang="en-US" dirty="0">
                <a:hlinkClick r:id="rId5"/>
              </a:rPr>
              <a:t>reservoir of energy </a:t>
            </a:r>
            <a:r>
              <a:rPr lang="en-US" dirty="0"/>
              <a:t>over the course of every day, so you have less available with every passing hour. </a:t>
            </a:r>
          </a:p>
          <a:p>
            <a:pPr algn="l" rtl="0"/>
            <a:r>
              <a:rPr lang="en-US" dirty="0"/>
              <a:t>I know this from my own experience. I get two to three times as much writing accomplished when I focus without interruption for a designated period of time and then take a real break, away from my desk. The best way for an organization to fuel higher productivity and more innovative thinking is to strongly encourage finite periods of absorbed focus, as well as shorter periods of real renewal. </a:t>
            </a:r>
          </a:p>
          <a:p>
            <a:pPr algn="l" rtl="0"/>
            <a:r>
              <a:rPr lang="en-US" dirty="0"/>
              <a:t>If you're a manager, here are three policies worth promoting:</a:t>
            </a:r>
          </a:p>
          <a:p>
            <a:pPr algn="l" rtl="0"/>
            <a:r>
              <a:rPr lang="en-US" b="1" dirty="0"/>
              <a:t>1. Maintain meeting discipline</a:t>
            </a:r>
            <a:r>
              <a:rPr lang="en-US" dirty="0"/>
              <a:t>. Schedule meetings for 45 minutes, rather than an hour or longer, so participants can stay focused, take time afterward to reflect on what's been discussed, and recover before the next obligation. Start all meetings at a precise time, end at a precise time, and insist that all digital devices be turned off throughout the meeting. </a:t>
            </a:r>
          </a:p>
          <a:p>
            <a:pPr algn="l" rtl="0"/>
            <a:r>
              <a:rPr lang="en-US" b="1" dirty="0"/>
              <a:t>2. Stop demanding or expecting instant responsiveness at every moment of the day</a:t>
            </a:r>
            <a:r>
              <a:rPr lang="en-US" dirty="0"/>
              <a:t>. It forces your people into reactive mode, fractures their attention, and makes it difficult for them to sustain attention on their priorities. Let them turn off their email at certain times. If it's urgent, you can call them — but that won't happen very often. </a:t>
            </a:r>
          </a:p>
          <a:p>
            <a:pPr algn="l" rtl="0"/>
            <a:r>
              <a:rPr lang="en-US" b="1" dirty="0"/>
              <a:t>3. Encourage renewal</a:t>
            </a:r>
            <a:r>
              <a:rPr lang="en-US" dirty="0"/>
              <a:t>. Create at least one time during the day when you encourage your people to stop working and take a break. Offer a </a:t>
            </a:r>
            <a:r>
              <a:rPr lang="en-US" dirty="0" err="1"/>
              <a:t>midafternoon</a:t>
            </a:r>
            <a:r>
              <a:rPr lang="en-US" dirty="0"/>
              <a:t> class in yoga, or meditation, organize a group walk or workout, or consider creating a renewal room where people can relax, or take a nap. </a:t>
            </a:r>
            <a:br>
              <a:rPr lang="en-US" dirty="0"/>
            </a:br>
            <a:br>
              <a:rPr lang="en-US" dirty="0"/>
            </a:br>
            <a:r>
              <a:rPr lang="en-US" dirty="0"/>
              <a:t>It's also up to individuals to set their own boundaries. Consider these three behaviors for yourself:</a:t>
            </a:r>
          </a:p>
          <a:p>
            <a:pPr algn="l" rtl="0"/>
            <a:r>
              <a:rPr lang="en-US" b="1" dirty="0"/>
              <a:t>1. Do the most important thing first in the morning</a:t>
            </a:r>
            <a:r>
              <a:rPr lang="en-US" dirty="0"/>
              <a:t>, preferably without interruption, for 60 to 90 minutes, with a clear start and stop time. If possible, work in a private space during this period, or with sound-reducing earphones. Finally, resist every impulse to distraction, knowing that you have a designated stopping point. The more absorbed you can get, the more productive you'll be. When you're done, take at least a few minutes to renew. </a:t>
            </a:r>
          </a:p>
          <a:p>
            <a:pPr algn="l" rtl="0"/>
            <a:r>
              <a:rPr lang="en-US" b="1" dirty="0"/>
              <a:t>2. Establish regular, scheduled times to think more long term, creatively, or strategically</a:t>
            </a:r>
            <a:r>
              <a:rPr lang="en-US" dirty="0"/>
              <a:t>. If you don't, you'll constantly succumb to the tyranny of the urgent. Also, find a different environment in which to do this activity — preferably one that's relaxed and conducive to open-ended thinking. </a:t>
            </a:r>
          </a:p>
          <a:p>
            <a:pPr algn="l" rtl="0"/>
            <a:r>
              <a:rPr lang="en-US" b="1" dirty="0"/>
              <a:t>3. Take real and regular vacations</a:t>
            </a:r>
            <a:r>
              <a:rPr lang="en-US" dirty="0"/>
              <a:t>. Real means that when you're off, you're truly disconnecting from work. Regular means several times a year if possible, even if some are only two or three days added to a weekend. The research strongly suggests that you'll be far healthier if you </a:t>
            </a:r>
            <a:r>
              <a:rPr lang="en-US" dirty="0">
                <a:hlinkClick r:id="rId6"/>
              </a:rPr>
              <a:t>take all of your vacation time</a:t>
            </a:r>
            <a:r>
              <a:rPr lang="en-US" dirty="0"/>
              <a:t>, and more productive overall. </a:t>
            </a:r>
          </a:p>
          <a:p>
            <a:pPr algn="l" rtl="0"/>
            <a:r>
              <a:rPr lang="en-US" dirty="0"/>
              <a:t>A single principle lies at the heart of all these suggestions. When you're engaged at work, fully engage, for defined periods of time. When you're renewing, truly renew. Make waves. Stop living your life in the gray zone. </a:t>
            </a:r>
          </a:p>
          <a:p>
            <a:pPr algn="l" rtl="0"/>
            <a:r>
              <a:rPr lang="en-US" dirty="0"/>
              <a:t>More blog posts by </a:t>
            </a:r>
            <a:r>
              <a:rPr lang="en-US" dirty="0">
                <a:hlinkClick r:id="rId7"/>
              </a:rPr>
              <a:t>Tony Schwartz</a:t>
            </a:r>
            <a:r>
              <a:rPr lang="en-US" dirty="0"/>
              <a:t> More on: </a:t>
            </a:r>
            <a:r>
              <a:rPr lang="en-US" dirty="0">
                <a:hlinkClick r:id="rId8"/>
              </a:rPr>
              <a:t>Managing yourself</a:t>
            </a:r>
            <a:r>
              <a:rPr lang="en-US" dirty="0"/>
              <a:t>, </a:t>
            </a:r>
            <a:r>
              <a:rPr lang="en-US" dirty="0">
                <a:hlinkClick r:id="rId9"/>
              </a:rPr>
              <a:t>Personal effectiveness</a:t>
            </a:r>
            <a:r>
              <a:rPr lang="en-US" dirty="0"/>
              <a:t>, </a:t>
            </a:r>
            <a:r>
              <a:rPr lang="en-US" dirty="0">
                <a:hlinkClick r:id="rId10"/>
              </a:rPr>
              <a:t>Productivity</a:t>
            </a:r>
            <a:r>
              <a:rPr lang="en-US" dirty="0"/>
              <a:t> </a:t>
            </a:r>
          </a:p>
          <a:p>
            <a:pPr algn="l" rtl="0" eaLnBrk="1" hangingPunct="1"/>
            <a:endParaRPr lang="en-US" dirty="0"/>
          </a:p>
        </p:txBody>
      </p:sp>
    </p:spTree>
    <p:extLst>
      <p:ext uri="{BB962C8B-B14F-4D97-AF65-F5344CB8AC3E}">
        <p14:creationId xmlns:p14="http://schemas.microsoft.com/office/powerpoint/2010/main" val="61754083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52609EB3-64A1-4229-BDDB-E8E1D8E46126}" type="slidenum">
              <a:rPr lang="he-IL" smtClean="0"/>
              <a:pPr/>
              <a:t>57</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algn="l" rtl="0" eaLnBrk="1" hangingPunct="1"/>
            <a:endParaRPr lang="en-US"/>
          </a:p>
        </p:txBody>
      </p:sp>
    </p:spTree>
    <p:extLst>
      <p:ext uri="{BB962C8B-B14F-4D97-AF65-F5344CB8AC3E}">
        <p14:creationId xmlns:p14="http://schemas.microsoft.com/office/powerpoint/2010/main" val="194791761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defTabSz="925513">
              <a:defRPr kumimoji="1" sz="2400" i="1">
                <a:solidFill>
                  <a:schemeClr val="tx1"/>
                </a:solidFill>
                <a:latin typeface="Times New Roman" panose="02020603050405020304" pitchFamily="18" charset="0"/>
                <a:cs typeface="Arial" panose="020B0604020202020204" pitchFamily="34" charset="0"/>
              </a:defRPr>
            </a:lvl1pPr>
            <a:lvl2pPr marL="742950" indent="-285750" defTabSz="925513">
              <a:defRPr kumimoji="1" sz="2400" i="1">
                <a:solidFill>
                  <a:schemeClr val="tx1"/>
                </a:solidFill>
                <a:latin typeface="Times New Roman" panose="02020603050405020304" pitchFamily="18" charset="0"/>
                <a:cs typeface="Arial" panose="020B0604020202020204" pitchFamily="34" charset="0"/>
              </a:defRPr>
            </a:lvl2pPr>
            <a:lvl3pPr marL="1143000" indent="-228600" defTabSz="925513">
              <a:defRPr kumimoji="1" sz="2400" i="1">
                <a:solidFill>
                  <a:schemeClr val="tx1"/>
                </a:solidFill>
                <a:latin typeface="Times New Roman" panose="02020603050405020304" pitchFamily="18" charset="0"/>
                <a:cs typeface="Arial" panose="020B0604020202020204" pitchFamily="34" charset="0"/>
              </a:defRPr>
            </a:lvl3pPr>
            <a:lvl4pPr marL="1600200" indent="-228600" defTabSz="925513">
              <a:defRPr kumimoji="1" sz="2400" i="1">
                <a:solidFill>
                  <a:schemeClr val="tx1"/>
                </a:solidFill>
                <a:latin typeface="Times New Roman" panose="02020603050405020304" pitchFamily="18" charset="0"/>
                <a:cs typeface="Arial" panose="020B0604020202020204" pitchFamily="34" charset="0"/>
              </a:defRPr>
            </a:lvl4pPr>
            <a:lvl5pPr marL="2057400" indent="-228600" defTabSz="925513">
              <a:defRPr kumimoji="1" sz="2400" i="1">
                <a:solidFill>
                  <a:schemeClr val="tx1"/>
                </a:solidFill>
                <a:latin typeface="Times New Roman" panose="02020603050405020304" pitchFamily="18" charset="0"/>
                <a:cs typeface="Arial" panose="020B0604020202020204" pitchFamily="34" charset="0"/>
              </a:defRPr>
            </a:lvl5pPr>
            <a:lvl6pPr marL="25146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defTabSz="925513"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0" hangingPunct="0"/>
            <a:fld id="{3D0FF5EE-C54E-41E9-8181-8B26620FFA5A}" type="slidenum">
              <a:rPr kumimoji="0" lang="he-IL" altLang="en-US" sz="1200" i="0" smtClean="0">
                <a:solidFill>
                  <a:srgbClr val="000000"/>
                </a:solidFill>
                <a:cs typeface="Times New Roman" panose="02020603050405020304" pitchFamily="18" charset="0"/>
              </a:rPr>
              <a:pPr eaLnBrk="0" hangingPunct="0"/>
              <a:t>59</a:t>
            </a:fld>
            <a:endParaRPr kumimoji="0" lang="en-GB" altLang="en-US" sz="1200" i="0">
              <a:solidFill>
                <a:srgbClr val="000000"/>
              </a:solidFill>
              <a:cs typeface="Times New Roman" panose="02020603050405020304" pitchFamily="18" charset="0"/>
            </a:endParaRPr>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8287237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6A2B1FF4-71C4-4888-97D8-78A7B92791FA}" type="slidenum">
              <a:rPr lang="he-IL" smtClean="0"/>
              <a:pPr/>
              <a:t>60</a:t>
            </a:fld>
            <a:endParaRPr 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algn="l" rtl="0" eaLnBrk="1" hangingPunct="1"/>
            <a:r>
              <a:rPr lang="en-US" dirty="0"/>
              <a:t>Subordinate – “</a:t>
            </a:r>
            <a:r>
              <a:rPr lang="en-US" altLang="en-US" dirty="0">
                <a:solidFill>
                  <a:srgbClr val="FF0000"/>
                </a:solidFill>
              </a:rPr>
              <a:t>don’t allow non constraints to interrupt correct flow of throughput to the constraint” – meaning, by keeping the non constraints busy all the time so as to be efficient, what are the chances that a non bottleneck is working in time on WIP that will be needed by the constraint latter in time?</a:t>
            </a:r>
          </a:p>
          <a:p>
            <a:pPr algn="l" rtl="0" eaLnBrk="1" hangingPunct="1"/>
            <a:r>
              <a:rPr lang="en-US" dirty="0"/>
              <a:t>Important to realize – if you don’t look for the new constraint then you let inertia set in; which means allowing a set policy, formal or informal (the way we do business), to stay in place and this then becomes the new constraint as reality changes.</a:t>
            </a:r>
            <a:endParaRPr lang="en-US"/>
          </a:p>
          <a:p>
            <a:pPr algn="l" rtl="0" eaLnBrk="1" hangingPunct="1"/>
            <a:endParaRPr lang="en-US" dirty="0"/>
          </a:p>
          <a:p>
            <a:pPr algn="l" rtl="0" eaLnBrk="1" hangingPunct="1"/>
            <a:r>
              <a:rPr lang="en-US" dirty="0"/>
              <a:t>From the </a:t>
            </a:r>
            <a:r>
              <a:rPr lang="en-US" dirty="0" err="1"/>
              <a:t>Herbie</a:t>
            </a:r>
            <a:r>
              <a:rPr lang="en-US" dirty="0"/>
              <a:t> story</a:t>
            </a:r>
            <a:r>
              <a:rPr lang="en-US" baseline="0" dirty="0"/>
              <a:t> – the Constraint becomes central part of the solution </a:t>
            </a:r>
          </a:p>
          <a:p>
            <a:pPr algn="l" rtl="0" eaLnBrk="1" hangingPunct="1"/>
            <a:r>
              <a:rPr lang="en-US" baseline="0" dirty="0"/>
              <a:t>– e.g. The first Cosmonaut story  - </a:t>
            </a:r>
            <a:r>
              <a:rPr lang="en-US" baseline="0" dirty="0" err="1"/>
              <a:t>launcing</a:t>
            </a:r>
            <a:r>
              <a:rPr lang="en-US" baseline="0" dirty="0"/>
              <a:t> the first man into space.  After a day or two there was this constant knocking sound.  Tried to stop by finding the source.  But he couldn’t find where it as coming from.  He had  another 25 days in space and he realized that this noise would cause him to loose his mind.  So, he closed his mind and he took in this tapping noise and in his mind he turned it into the rhythm of music that he loved and he played in his head that music </a:t>
            </a:r>
            <a:r>
              <a:rPr lang="en-US" baseline="0" dirty="0" err="1"/>
              <a:t>untill</a:t>
            </a:r>
            <a:r>
              <a:rPr lang="en-US" baseline="0" dirty="0"/>
              <a:t> he landed back safely on earth.</a:t>
            </a:r>
          </a:p>
          <a:p>
            <a:pPr algn="l" rtl="0" eaLnBrk="1" hangingPunct="1"/>
            <a:r>
              <a:rPr lang="en-US" baseline="0" dirty="0"/>
              <a:t>- e.g. – A radio station in Perth.  Like most radio stations it makes its money from advertisements.  It was loosing a significant part of it advertisements to the internet marketing.  What it did is that it embraced this obstacle, this constraint , and turned it into an advantage.  It offered its sponsors to advertise on the radio their web site.</a:t>
            </a:r>
            <a:endParaRPr lang="en-US" dirty="0"/>
          </a:p>
          <a:p>
            <a:pPr algn="l" rtl="0" eaLnBrk="1" hangingPunct="1"/>
            <a:endParaRPr lang="en-US" dirty="0"/>
          </a:p>
          <a:p>
            <a:pPr algn="l" rtl="0" eaLnBrk="1" hangingPunct="1"/>
            <a:endParaRPr lang="en-US" dirty="0">
              <a:solidFill>
                <a:srgbClr val="FF0000"/>
              </a:solidFill>
            </a:endParaRPr>
          </a:p>
        </p:txBody>
      </p:sp>
    </p:spTree>
    <p:extLst>
      <p:ext uri="{BB962C8B-B14F-4D97-AF65-F5344CB8AC3E}">
        <p14:creationId xmlns:p14="http://schemas.microsoft.com/office/powerpoint/2010/main" val="21913192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type="dt" sz="quarter" idx="1"/>
          </p:nvPr>
        </p:nvSpPr>
        <p:spPr>
          <a:noFill/>
        </p:spPr>
        <p:txBody>
          <a:bodyPr/>
          <a:lstStyle/>
          <a:p>
            <a:fld id="{79C283E0-DEAE-4CF6-8BE4-1199A98D9657}" type="datetime8">
              <a:rPr lang="he-IL" smtClean="0"/>
              <a:pPr/>
              <a:t>24 יולי 17</a:t>
            </a:fld>
            <a:endParaRPr lang="en-US" altLang="en-US" dirty="0"/>
          </a:p>
        </p:txBody>
      </p:sp>
      <p:sp>
        <p:nvSpPr>
          <p:cNvPr id="101379" name="Rectangle 7"/>
          <p:cNvSpPr>
            <a:spLocks noGrp="1" noChangeArrowheads="1"/>
          </p:cNvSpPr>
          <p:nvPr>
            <p:ph type="sldNum" sz="quarter" idx="5"/>
          </p:nvPr>
        </p:nvSpPr>
        <p:spPr>
          <a:noFill/>
        </p:spPr>
        <p:txBody>
          <a:bodyPr/>
          <a:lstStyle/>
          <a:p>
            <a:fld id="{E5962ABB-9055-4ADF-8AF1-387262E3CA51}" type="slidenum">
              <a:rPr lang="he-IL" altLang="en-US" smtClean="0"/>
              <a:pPr/>
              <a:t>61</a:t>
            </a:fld>
            <a:endParaRPr lang="en-US" altLang="en-US" dirty="0"/>
          </a:p>
        </p:txBody>
      </p:sp>
      <p:sp>
        <p:nvSpPr>
          <p:cNvPr id="101380" name="Rectangle 2"/>
          <p:cNvSpPr>
            <a:spLocks noGrp="1" noRot="1" noChangeAspect="1" noChangeArrowheads="1" noTextEdit="1"/>
          </p:cNvSpPr>
          <p:nvPr>
            <p:ph type="sldImg"/>
          </p:nvPr>
        </p:nvSpPr>
        <p:spPr>
          <a:xfrm>
            <a:off x="779463" y="782638"/>
            <a:ext cx="5321300" cy="3990975"/>
          </a:xfrm>
          <a:ln/>
        </p:spPr>
      </p:sp>
      <p:sp>
        <p:nvSpPr>
          <p:cNvPr id="101381" name="Rectangle 3"/>
          <p:cNvSpPr>
            <a:spLocks noGrp="1" noChangeArrowheads="1"/>
          </p:cNvSpPr>
          <p:nvPr>
            <p:ph type="body" idx="1"/>
          </p:nvPr>
        </p:nvSpPr>
        <p:spPr>
          <a:noFill/>
          <a:ln/>
        </p:spPr>
        <p:txBody>
          <a:bodyPr/>
          <a:lstStyle/>
          <a:p>
            <a:pPr algn="r" rtl="1"/>
            <a:endParaRPr lang="en-US" dirty="0"/>
          </a:p>
          <a:p>
            <a:pPr algn="r" rtl="1"/>
            <a:r>
              <a:rPr lang="he-IL" dirty="0"/>
              <a:t>  </a:t>
            </a:r>
            <a:endParaRPr lang="en-US" dirty="0"/>
          </a:p>
        </p:txBody>
      </p:sp>
    </p:spTree>
    <p:extLst>
      <p:ext uri="{BB962C8B-B14F-4D97-AF65-F5344CB8AC3E}">
        <p14:creationId xmlns:p14="http://schemas.microsoft.com/office/powerpoint/2010/main" val="99728243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E8F7A684-78AC-4FCE-831E-B7E40918D570}" type="slidenum">
              <a:rPr lang="he-IL" smtClean="0"/>
              <a:pPr/>
              <a:t>62</a:t>
            </a:fld>
            <a:endParaRPr lang="en-US"/>
          </a:p>
        </p:txBody>
      </p:sp>
      <p:sp>
        <p:nvSpPr>
          <p:cNvPr id="96259" name="Rectangle 2"/>
          <p:cNvSpPr>
            <a:spLocks noGrp="1" noRot="1" noChangeAspect="1" noChangeArrowheads="1" noTextEdit="1"/>
          </p:cNvSpPr>
          <p:nvPr>
            <p:ph type="sldImg"/>
          </p:nvPr>
        </p:nvSpPr>
        <p:spPr>
          <a:ln/>
        </p:spPr>
      </p:sp>
      <p:sp>
        <p:nvSpPr>
          <p:cNvPr id="96260" name="Rectangle 3"/>
          <p:cNvSpPr>
            <a:spLocks noGrp="1" noChangeArrowheads="1"/>
          </p:cNvSpPr>
          <p:nvPr>
            <p:ph type="body" idx="1"/>
          </p:nvPr>
        </p:nvSpPr>
        <p:spPr>
          <a:xfrm>
            <a:off x="914400" y="4343400"/>
            <a:ext cx="5029200" cy="4114800"/>
          </a:xfrm>
          <a:noFill/>
          <a:ln/>
        </p:spPr>
        <p:txBody>
          <a:bodyPr/>
          <a:lstStyle/>
          <a:p>
            <a:pPr eaLnBrk="1" hangingPunct="1"/>
            <a:endParaRPr lang="en-US" altLang="en-US" dirty="0"/>
          </a:p>
        </p:txBody>
      </p:sp>
    </p:spTree>
    <p:extLst>
      <p:ext uri="{BB962C8B-B14F-4D97-AF65-F5344CB8AC3E}">
        <p14:creationId xmlns:p14="http://schemas.microsoft.com/office/powerpoint/2010/main" val="271909414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xfrm>
            <a:off x="1143000" y="685800"/>
            <a:ext cx="4572000" cy="3429000"/>
          </a:xfrm>
          <a:ln/>
        </p:spPr>
      </p:sp>
      <p:sp>
        <p:nvSpPr>
          <p:cNvPr id="81923" name="Rectangle 3"/>
          <p:cNvSpPr>
            <a:spLocks noGrp="1" noChangeArrowheads="1"/>
          </p:cNvSpPr>
          <p:nvPr>
            <p:ph type="body" idx="1"/>
          </p:nvPr>
        </p:nvSpPr>
        <p:spPr>
          <a:noFill/>
          <a:ln/>
        </p:spPr>
        <p:txBody>
          <a:bodyPr/>
          <a:lstStyle/>
          <a:p>
            <a:pPr algn="l" rtl="0" eaLnBrk="1" hangingPunct="1"/>
            <a:r>
              <a:rPr lang="en-US"/>
              <a:t>This dilemma is clearly seen when we bid for a project contract – the top mang’t can’t risk putting in safety buffers as will endanger the chances of them winning the bid.  However from the perspective of the Project Mngr &amp; his team leaders they have to put in safety buffers in order to be able to stand by their task commitments.  </a:t>
            </a:r>
          </a:p>
          <a:p>
            <a:pPr algn="l" rtl="0" eaLnBrk="1" hangingPunct="1"/>
            <a:endParaRPr lang="en-US"/>
          </a:p>
          <a:p>
            <a:pPr algn="l" rtl="0" eaLnBrk="1" hangingPunct="1"/>
            <a:r>
              <a:rPr lang="en-US"/>
              <a:t>The reason why we focus on the Schedule is our assumption that most of our comprimises on content and budget stem from the pressure to meet due date performance (i.e.  don’t do this part of the project because we don’t have the time; or the concern of not finishing on time results in having to increase budget ).  The reason that this assumption is so important is that what it means is that if we can solve the problem of meeting the due date than we can solve the problem of the other two concerns; namely content and budget.  </a:t>
            </a:r>
          </a:p>
          <a:p>
            <a:pPr algn="l" rtl="0" eaLnBrk="1" hangingPunct="1"/>
            <a:endParaRPr lang="en-US"/>
          </a:p>
          <a:p>
            <a:pPr algn="l" rtl="0" eaLnBrk="1" hangingPunct="1"/>
            <a:r>
              <a:rPr lang="en-US"/>
              <a:t>Critical Chain Project Management (CCPM) brings most multi-project environments to high due date performance without comprimising content or budget.  Instead of dealing with 3 things we now just deal with one.   CCPM launched in the market pace in 1996.  Literally thousands of Co’s have benefited  from this – The Japanese Ministry of Infra structure has ruled in 2005 – Japan is constantly having to rebuild – an Industry that employs over 6 million people </a:t>
            </a:r>
          </a:p>
          <a:p>
            <a:pPr algn="l" rtl="0" eaLnBrk="1" hangingPunct="1"/>
            <a:endParaRPr lang="en-US"/>
          </a:p>
          <a:p>
            <a:pPr algn="l" rtl="0" eaLnBrk="1" hangingPunct="1"/>
            <a:endParaRPr lang="en-US"/>
          </a:p>
        </p:txBody>
      </p:sp>
      <p:sp>
        <p:nvSpPr>
          <p:cNvPr id="81924"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286866907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xfrm>
            <a:off x="1143000" y="685800"/>
            <a:ext cx="4572000" cy="3429000"/>
          </a:xfrm>
          <a:ln/>
        </p:spPr>
      </p:sp>
      <p:sp>
        <p:nvSpPr>
          <p:cNvPr id="81923" name="Rectangle 3"/>
          <p:cNvSpPr>
            <a:spLocks noGrp="1" noChangeArrowheads="1"/>
          </p:cNvSpPr>
          <p:nvPr>
            <p:ph type="body" idx="1"/>
          </p:nvPr>
        </p:nvSpPr>
        <p:spPr>
          <a:noFill/>
          <a:ln/>
        </p:spPr>
        <p:txBody>
          <a:bodyPr/>
          <a:lstStyle/>
          <a:p>
            <a:pPr algn="l" rtl="0" eaLnBrk="1" hangingPunct="1"/>
            <a:r>
              <a:rPr lang="en-US"/>
              <a:t>This dilemma is clearly seen when we bid for a project contract – the top mang’t can’t risk putting in safety buffers as will endanger the chances of them winning the bid.  However from the perspective of the Project Mngr &amp; his team leaders they have to put in safety buffers in order to be able to stand by their task commitments.  </a:t>
            </a:r>
          </a:p>
          <a:p>
            <a:pPr algn="l" rtl="0" eaLnBrk="1" hangingPunct="1"/>
            <a:endParaRPr lang="en-US"/>
          </a:p>
          <a:p>
            <a:pPr algn="l" rtl="0" eaLnBrk="1" hangingPunct="1"/>
            <a:r>
              <a:rPr lang="en-US"/>
              <a:t>The reason why we focus on the Schedule is our assumption that most of our comprimises on content and budget stem from the pressure to meet due date performance (i.e.  don’t do this part of the project because we don’t have the time; or the concern of not finishing on time results in having to increase budget ).  The reason that this assumption is so important is that what it means is that if we can solve the problem of meeting the due date than we can solve the problem of the other two concerns; namely content and budget.  </a:t>
            </a:r>
          </a:p>
          <a:p>
            <a:pPr algn="l" rtl="0" eaLnBrk="1" hangingPunct="1"/>
            <a:endParaRPr lang="en-US"/>
          </a:p>
          <a:p>
            <a:pPr algn="l" rtl="0" eaLnBrk="1" hangingPunct="1"/>
            <a:r>
              <a:rPr lang="en-US"/>
              <a:t>Critical Chain Project Management (CCPM) brings most multi-project environments to high due date performance without comprimising content or budget.  Instead of dealing with 3 things we now just deal with one.   CCPM launched in the market pace in 1996.  Literally thousands of Co’s have benefited  from this – The Japanese Ministry of Infra structure has ruled in 2005 – Japan is constantly having to rebuild – an Industry that employs over 6 million people </a:t>
            </a:r>
          </a:p>
          <a:p>
            <a:pPr algn="l" rtl="0" eaLnBrk="1" hangingPunct="1"/>
            <a:endParaRPr lang="en-US"/>
          </a:p>
          <a:p>
            <a:pPr algn="l" rtl="0" eaLnBrk="1" hangingPunct="1"/>
            <a:endParaRPr lang="en-US"/>
          </a:p>
        </p:txBody>
      </p:sp>
      <p:sp>
        <p:nvSpPr>
          <p:cNvPr id="81924"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317507047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1143000" y="685800"/>
            <a:ext cx="4572000" cy="3429000"/>
          </a:xfrm>
          <a:ln/>
        </p:spPr>
      </p:sp>
      <p:sp>
        <p:nvSpPr>
          <p:cNvPr id="82947" name="Rectangle 3"/>
          <p:cNvSpPr>
            <a:spLocks noGrp="1" noChangeArrowheads="1"/>
          </p:cNvSpPr>
          <p:nvPr>
            <p:ph type="body" idx="1"/>
          </p:nvPr>
        </p:nvSpPr>
        <p:spPr>
          <a:noFill/>
          <a:ln/>
        </p:spPr>
        <p:txBody>
          <a:bodyPr/>
          <a:lstStyle/>
          <a:p>
            <a:pPr algn="l" rtl="0" eaLnBrk="1" hangingPunct="1"/>
            <a:r>
              <a:rPr lang="en-US"/>
              <a:t>The more uncertainty in the environment the more skewed it is to the right.</a:t>
            </a:r>
          </a:p>
        </p:txBody>
      </p:sp>
      <p:sp>
        <p:nvSpPr>
          <p:cNvPr id="82948"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80614884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585E281D-3AC3-4DA5-8F07-C394770FA4FA}" type="slidenum">
              <a:rPr kumimoji="0" lang="he-IL" sz="1200" b="0" i="0" u="none" strike="noStrike" kern="1200" cap="none" spc="0" normalizeH="0" baseline="0" noProof="0" smtClean="0">
                <a:ln>
                  <a:noFill/>
                </a:ln>
                <a:solidFill>
                  <a:prstClr val="black"/>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79</a:t>
            </a:fld>
            <a:endParaRPr kumimoji="0" lang="en-US" sz="1200" b="0" i="0" u="none" strike="noStrike" kern="1200" cap="none" spc="0" normalizeH="0" baseline="0" noProof="0">
              <a:ln>
                <a:noFill/>
              </a:ln>
              <a:solidFill>
                <a:prstClr val="black"/>
              </a:solidFill>
              <a:effectLst/>
              <a:uLnTx/>
              <a:uFillTx/>
              <a:latin typeface="Times New Roman" pitchFamily="18" charset="0"/>
              <a:cs typeface="Times New Roman" pitchFamily="1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algn="l" rtl="0" eaLnBrk="1" hangingPunct="1"/>
            <a:r>
              <a:rPr lang="en-US"/>
              <a:t>How do we get into a situation of   “bad “ multi tasking to start of with?  One of the reasons that we asked for extra time is that we explain that often we are dependent on other resources being available to do an activity that we need its output.  Let’s say that we ask for 2 months even though the net time is one month. We “open a time vacuum”; and where there is a vacum it becomes filled; more filled than is consistent to the time space we allowed.  Our “super” says OK, but then will come back to us with other assignments so that “G-d forbid” we aren’t wasting time.   </a:t>
            </a:r>
          </a:p>
          <a:p>
            <a:pPr algn="l" rtl="0" eaLnBrk="1" hangingPunct="1"/>
            <a:r>
              <a:rPr lang="en-US"/>
              <a:t>Add to that the Multi Project environment – this is the real killer.  Other functions in our organization come to us and push assignments onto us since we maybe waiting in any event.  Once assignments have been given to me then pressure is applied so as to at least work on these assignments.  Pressure is being applied by different customers, internal or external, to show that we are making progress by making sure that we are at least working on the assignments hence we end up jumping from one assignment to the other.  </a:t>
            </a:r>
          </a:p>
          <a:p>
            <a:pPr algn="l" rtl="0" eaLnBrk="1" hangingPunct="1"/>
            <a:endParaRPr lang="en-US"/>
          </a:p>
          <a:p>
            <a:pPr algn="l" rtl="0" eaLnBrk="1" hangingPunct="1"/>
            <a:r>
              <a:rPr lang="en-US"/>
              <a:t>Need to distinguish between how much time it takes to </a:t>
            </a:r>
            <a:r>
              <a:rPr lang="en-US" sz="1800" b="1"/>
              <a:t>complete</a:t>
            </a:r>
            <a:r>
              <a:rPr lang="en-US"/>
              <a:t> a task and how much time we </a:t>
            </a:r>
            <a:r>
              <a:rPr lang="en-US" sz="1800" b="1"/>
              <a:t>invest</a:t>
            </a:r>
            <a:r>
              <a:rPr lang="en-US"/>
              <a:t> in a task.  Using bad multitasking no one benefits.  Remember the other task(s) in the project have to wait until this task is complete.   This goes across the board in a multi project environment.   </a:t>
            </a:r>
          </a:p>
        </p:txBody>
      </p:sp>
    </p:spTree>
    <p:extLst>
      <p:ext uri="{BB962C8B-B14F-4D97-AF65-F5344CB8AC3E}">
        <p14:creationId xmlns:p14="http://schemas.microsoft.com/office/powerpoint/2010/main" val="380073592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585E281D-3AC3-4DA5-8F07-C394770FA4FA}" type="slidenum">
              <a:rPr kumimoji="0" lang="he-IL" sz="1200" b="0" i="0" u="none" strike="noStrike" kern="1200" cap="none" spc="0" normalizeH="0" baseline="0" noProof="0" smtClean="0">
                <a:ln>
                  <a:noFill/>
                </a:ln>
                <a:solidFill>
                  <a:prstClr val="black"/>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80</a:t>
            </a:fld>
            <a:endParaRPr kumimoji="0" lang="en-US" sz="1200" b="0" i="0" u="none" strike="noStrike" kern="1200" cap="none" spc="0" normalizeH="0" baseline="0" noProof="0">
              <a:ln>
                <a:noFill/>
              </a:ln>
              <a:solidFill>
                <a:prstClr val="black"/>
              </a:solidFill>
              <a:effectLst/>
              <a:uLnTx/>
              <a:uFillTx/>
              <a:latin typeface="Times New Roman" pitchFamily="18" charset="0"/>
              <a:cs typeface="Times New Roman" pitchFamily="18" charset="0"/>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algn="l" rtl="0" eaLnBrk="1" hangingPunct="1"/>
            <a:r>
              <a:rPr lang="en-US"/>
              <a:t>How do we get into a situation of   “bad “ multi tasking to start of with?  One of the reasons that we asked for extra time is that we explain that often we are dependent on other resources being available to do an activity that we need its output.  Let’s say that we ask for 2 months even though the net time is one month. We “open a time vacuum”; and where there is a vacum it becomes filled; more filled than is consistent to the time space we allowed.  Our “super” says OK, but then will come back to us with other assignments so that “G-d forbid” we aren’t wasting time.   </a:t>
            </a:r>
          </a:p>
          <a:p>
            <a:pPr algn="l" rtl="0" eaLnBrk="1" hangingPunct="1"/>
            <a:r>
              <a:rPr lang="en-US"/>
              <a:t>Add to that the Multi Project environment – this is the real killer.  Other functions in our organization come to us and push assignments onto us since we maybe waiting in any event.  Once assignments have been given to me then pressure is applied so as to at least work on these assignments.  Pressure is being applied by different customers, internal or external, to show that we are making progress by making sure that we are at least working on the assignments hence we end up jumping from one assignment to the other.  </a:t>
            </a:r>
          </a:p>
          <a:p>
            <a:pPr algn="l" rtl="0" eaLnBrk="1" hangingPunct="1"/>
            <a:endParaRPr lang="en-US"/>
          </a:p>
          <a:p>
            <a:pPr algn="l" rtl="0" eaLnBrk="1" hangingPunct="1"/>
            <a:r>
              <a:rPr lang="en-US"/>
              <a:t>Need to distinguish between how much time it takes to </a:t>
            </a:r>
            <a:r>
              <a:rPr lang="en-US" sz="1800" b="1"/>
              <a:t>complete</a:t>
            </a:r>
            <a:r>
              <a:rPr lang="en-US"/>
              <a:t> a task and how much time we </a:t>
            </a:r>
            <a:r>
              <a:rPr lang="en-US" sz="1800" b="1"/>
              <a:t>invest</a:t>
            </a:r>
            <a:r>
              <a:rPr lang="en-US"/>
              <a:t> in a task.  Using bad multitasking no one benefits.  Remember the other task(s) in the project have to wait until this task is complete.   This goes across the board in a multi project environment.   </a:t>
            </a:r>
          </a:p>
        </p:txBody>
      </p:sp>
    </p:spTree>
    <p:extLst>
      <p:ext uri="{BB962C8B-B14F-4D97-AF65-F5344CB8AC3E}">
        <p14:creationId xmlns:p14="http://schemas.microsoft.com/office/powerpoint/2010/main" val="408348694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spect="1" noChangeArrowheads="1" noTextEdit="1"/>
          </p:cNvSpPr>
          <p:nvPr>
            <p:ph type="sldImg"/>
          </p:nvPr>
        </p:nvSpPr>
        <p:spPr>
          <a:xfrm>
            <a:off x="1143000" y="685800"/>
            <a:ext cx="4572000" cy="3429000"/>
          </a:xfrm>
          <a:ln/>
        </p:spPr>
      </p:sp>
      <p:sp>
        <p:nvSpPr>
          <p:cNvPr id="86019" name="Rectangle 3"/>
          <p:cNvSpPr>
            <a:spLocks noGrp="1" noChangeArrowheads="1"/>
          </p:cNvSpPr>
          <p:nvPr>
            <p:ph type="body" idx="1"/>
          </p:nvPr>
        </p:nvSpPr>
        <p:spPr>
          <a:noFill/>
          <a:ln/>
        </p:spPr>
        <p:txBody>
          <a:bodyPr/>
          <a:lstStyle/>
          <a:p>
            <a:pPr algn="l" rtl="0" eaLnBrk="1" hangingPunct="1"/>
            <a:r>
              <a:rPr lang="en-US" dirty="0"/>
              <a:t>There is a way of shortening the time even more;  if we  break up  activity E so that it can start straight after D by going into the pilot’s cabin; when activity A is finished then E </a:t>
            </a:r>
            <a:r>
              <a:rPr lang="en-US" dirty="0" err="1"/>
              <a:t>get;s</a:t>
            </a:r>
            <a:r>
              <a:rPr lang="en-US" dirty="0"/>
              <a:t> out and allows B to go into the pilot cabin.  We would be able to get to this improved solution by using the same logic of critical chain / path;  – once we had identified  the true critical path we then need to ask ourselves if we can do more to give preference to the critical path and we would have got to this solution.   </a:t>
            </a:r>
          </a:p>
          <a:p>
            <a:pPr algn="l" rtl="0" eaLnBrk="1" hangingPunct="1"/>
            <a:endParaRPr lang="en-US" dirty="0"/>
          </a:p>
        </p:txBody>
      </p:sp>
      <p:sp>
        <p:nvSpPr>
          <p:cNvPr id="86020"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114838392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spect="1" noChangeArrowheads="1" noTextEdit="1"/>
          </p:cNvSpPr>
          <p:nvPr>
            <p:ph type="sldImg"/>
          </p:nvPr>
        </p:nvSpPr>
        <p:spPr>
          <a:xfrm>
            <a:off x="1143000" y="685800"/>
            <a:ext cx="4572000" cy="3429000"/>
          </a:xfrm>
          <a:ln/>
        </p:spPr>
      </p:sp>
      <p:sp>
        <p:nvSpPr>
          <p:cNvPr id="87043" name="Rectangle 3"/>
          <p:cNvSpPr>
            <a:spLocks noGrp="1" noChangeArrowheads="1"/>
          </p:cNvSpPr>
          <p:nvPr>
            <p:ph type="body" idx="1"/>
          </p:nvPr>
        </p:nvSpPr>
        <p:spPr>
          <a:noFill/>
          <a:ln/>
        </p:spPr>
        <p:txBody>
          <a:bodyPr/>
          <a:lstStyle/>
          <a:p>
            <a:pPr algn="l" rtl="0" eaLnBrk="1" hangingPunct="1"/>
            <a:r>
              <a:rPr lang="en-AU" sz="1200" kern="1200" dirty="0">
                <a:solidFill>
                  <a:schemeClr val="tx1"/>
                </a:solidFill>
                <a:effectLst/>
                <a:latin typeface="Arial" pitchFamily="34" charset="0"/>
                <a:ea typeface="+mn-ea"/>
                <a:cs typeface="Arial" pitchFamily="34" charset="0"/>
              </a:rPr>
              <a:t>Let’s begin with the first step, namely halving the estimated times if the task that make up the Critical Chain.  By halving a task’s estimated time, we have for the most part neutralized the negative effects of “Parkinson’s Law” that we elaborated on earlier.  No longer will those that are executing a task fall into the “trap” of the “Student’s Syndrome” by exposing themselves to additional risk by leaving the completion of a task to the very “last moment”.  At the same time if “good fortune” should come by, the task manager is more than happy to make use of such opportunities so as to allow him to complete the task within the reduced allocated time.   The insight that Goldratt offers us is again based on a common sense understanding of human behaviour rather than producing empirical evidence. </a:t>
            </a:r>
          </a:p>
          <a:p>
            <a:pPr algn="l" rtl="0" eaLnBrk="1" hangingPunct="1"/>
            <a:endParaRPr lang="en-AU" sz="1200" kern="1200" dirty="0">
              <a:solidFill>
                <a:schemeClr val="tx1"/>
              </a:solidFill>
              <a:effectLst/>
              <a:latin typeface="Arial" pitchFamily="34" charset="0"/>
              <a:ea typeface="+mn-ea"/>
              <a:cs typeface="Arial" pitchFamily="34" charset="0"/>
            </a:endParaRPr>
          </a:p>
          <a:p>
            <a:pPr algn="l" rtl="0" eaLnBrk="1" hangingPunct="1"/>
            <a:r>
              <a:rPr lang="en-AU" sz="1200" kern="1200" dirty="0">
                <a:solidFill>
                  <a:schemeClr val="tx1"/>
                </a:solidFill>
                <a:effectLst/>
                <a:latin typeface="Arial" pitchFamily="34" charset="0"/>
                <a:ea typeface="+mn-ea"/>
                <a:cs typeface="Arial" pitchFamily="34" charset="0"/>
              </a:rPr>
              <a:t>The halving of the estimated times the Critical Chain tasks provides yet another advantage.  Very simply put we can say that a new significantly reduced schedule has been developed.  The fact that this is the new schedule, simply put means that if a task can complete the revised reduce time, then it will.  Following on from this, the task that is to follow has been rescheduled to commence earlier as well and that task obviously will want to start in accordance to this schedule if it is in a position to do so.  What we have just stated are additional variations of neutralizing the negative effects of what we wrote earlier in the section dealing with “Parkinson’s Law”. </a:t>
            </a:r>
            <a:endParaRPr lang="en-US" dirty="0"/>
          </a:p>
          <a:p>
            <a:pPr algn="l" rtl="0" eaLnBrk="1" hangingPunct="1"/>
            <a:endParaRPr lang="en-US"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AU" sz="1200" kern="1200" dirty="0">
                <a:solidFill>
                  <a:schemeClr val="tx1"/>
                </a:solidFill>
                <a:effectLst/>
                <a:latin typeface="Arial" pitchFamily="34" charset="0"/>
                <a:ea typeface="+mn-ea"/>
                <a:cs typeface="Arial" pitchFamily="34" charset="0"/>
              </a:rPr>
              <a:t>By halving the original estimates of task times we have also countered the negative effects resulting from bad multi-tasking.  The reader will recall from that section that in a multi-project environment where a person is assigned a task that has a significant safety buffer built in, then it stands to reason that such a person will be a readier candidate for having more assignments placed upon him concurrently, as opposed to a person who has been given an assignment with a very tight schedule.  By halving the estimated completion time of a task, we have significantly reduced falling into the trap of bad multi-tasking.  When additional tasks need to be assigned, common sense tells us that the more likely candidate to be assigned these tasks concurrently is the person who has extended time estimates because of the task buffers, as opposed to that person who has been assigned a task with a very tight schedule.  </a:t>
            </a:r>
          </a:p>
          <a:p>
            <a:pPr algn="l" rtl="0" eaLnBrk="1" hangingPunct="1"/>
            <a:endParaRPr lang="en-US" dirty="0"/>
          </a:p>
          <a:p>
            <a:pPr algn="l" rtl="0" eaLnBrk="1" hangingPunct="1"/>
            <a:r>
              <a:rPr lang="en-US" dirty="0" err="1"/>
              <a:t>Eg</a:t>
            </a:r>
            <a:r>
              <a:rPr lang="en-US" dirty="0"/>
              <a:t>’ of improved statistical performance by sharing a Co’ car; Central inventory.</a:t>
            </a:r>
          </a:p>
          <a:p>
            <a:pPr algn="l" rtl="0" eaLnBrk="1" hangingPunct="1"/>
            <a:endParaRPr lang="en-US" dirty="0"/>
          </a:p>
          <a:p>
            <a:pPr algn="l" rtl="0" eaLnBrk="1" hangingPunct="1"/>
            <a:r>
              <a:rPr lang="en-US" dirty="0"/>
              <a:t>PB concept works well on projects that don’t continue beyond a year &amp; a half, otherwise the PB id too big.  Hence what we do if a project is really long is to break it up to smaller projects.  </a:t>
            </a:r>
          </a:p>
          <a:p>
            <a:pPr algn="l" rtl="0" eaLnBrk="1" hangingPunct="1"/>
            <a:endParaRPr lang="en-US" dirty="0"/>
          </a:p>
          <a:p>
            <a:pPr algn="l" rtl="0" eaLnBrk="1" hangingPunct="1"/>
            <a:r>
              <a:rPr lang="en-US" dirty="0"/>
              <a:t>With TOC we do not plan in milestones as fixed dates, otherwise we fall into the trap of Parkinson’s law &amp; we end up exposing ourselves to Murphy as well as not being able to exploit opportunities of finishing early.</a:t>
            </a:r>
          </a:p>
          <a:p>
            <a:pPr algn="l" rtl="0" eaLnBrk="1" hangingPunct="1"/>
            <a:endParaRPr lang="en-US" dirty="0"/>
          </a:p>
        </p:txBody>
      </p:sp>
      <p:sp>
        <p:nvSpPr>
          <p:cNvPr id="87044"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69521824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AU" sz="1200" kern="1200" dirty="0">
                <a:solidFill>
                  <a:schemeClr val="tx1"/>
                </a:solidFill>
                <a:effectLst/>
                <a:latin typeface="Arial" pitchFamily="34" charset="0"/>
                <a:ea typeface="+mn-ea"/>
                <a:cs typeface="Arial" pitchFamily="34" charset="0"/>
              </a:rPr>
              <a:t>We recognise that the heuristic of simply halving the time estimates is far from being a suitable solution.  Yet at the same time, paradoxically it is will for the most part provide a better result in terms of shorter completion times with a higher probability, in comparison to the traditional method of adding safety buffers to the individual task.  Remember what we wrote earlier on the section dealing with the traditional approach to safety buffers.  There we elaborated on how the traditional approach leads to an even lower probability of a task being completed on time and that is with a safety buffer being built in. </a:t>
            </a:r>
          </a:p>
          <a:p>
            <a:pPr algn="l" rtl="0"/>
            <a:endParaRPr lang="en-AU" dirty="0"/>
          </a:p>
        </p:txBody>
      </p:sp>
      <p:sp>
        <p:nvSpPr>
          <p:cNvPr id="4" name="Slide Number Placeholder 3"/>
          <p:cNvSpPr>
            <a:spLocks noGrp="1"/>
          </p:cNvSpPr>
          <p:nvPr>
            <p:ph type="sldNum" sz="quarter" idx="10"/>
          </p:nvPr>
        </p:nvSpPr>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378EEB31-8514-47F8-8521-5EF4207D33C3}" type="slidenum">
              <a:rPr kumimoji="0" lang="he-IL" sz="1200" b="0" i="0" u="none" strike="noStrike" kern="1200" cap="none" spc="0" normalizeH="0" baseline="0" noProof="0" smtClean="0">
                <a:ln>
                  <a:noFill/>
                </a:ln>
                <a:solidFill>
                  <a:srgbClr val="000000"/>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85</a:t>
            </a:fld>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243524457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algn="l" rtl="0"/>
                <a:r>
                  <a:rPr lang="en-AU" sz="1200" kern="1200" dirty="0">
                    <a:solidFill>
                      <a:schemeClr val="tx1"/>
                    </a:solidFill>
                    <a:effectLst/>
                    <a:latin typeface="Arial" pitchFamily="34" charset="0"/>
                    <a:ea typeface="+mn-ea"/>
                    <a:cs typeface="Arial" pitchFamily="34" charset="0"/>
                  </a:rPr>
                  <a:t>The crux of the solution of providing a very high probability (98% and above) of completing the project on time is the addition of the Project Safety Buffer.  What we will elaborate on now is how the addition of the Project Safety Buffer is the key to achieving our desired result.  By aggregating the safety buffer of each of the tasks on the Critical Chain I have created a Normal distribution function, providing that the number of tasks on the Critical Chain is a substantial number, in general above 30.  We have just evoked the Central Limit Theorem of Statistics (Devore, 1987:213).   Typically, the variance in a Normal distribution will be less than the variance of a Skewed Distribution.  Remember that most of the tasks, if not nearly all the tasks in a project, will have a skewed variation.  Simply put, less variation means less risk.   </a:t>
                </a:r>
              </a:p>
              <a:p>
                <a:pPr algn="l" rtl="0"/>
                <a:r>
                  <a:rPr lang="en-AU" sz="1200" kern="1200" dirty="0">
                    <a:solidFill>
                      <a:schemeClr val="tx1"/>
                    </a:solidFill>
                    <a:effectLst/>
                    <a:latin typeface="Arial" pitchFamily="34" charset="0"/>
                    <a:ea typeface="+mn-ea"/>
                    <a:cs typeface="Arial" pitchFamily="34" charset="0"/>
                  </a:rPr>
                  <a:t>Add to this the Statistical rule of Aggregation.  By creating a Project Buffer as well changing the performance measurement to a group performance rather than an individual task performance (elaborated on earlier), together with the methodology of how we engage the project team members in term of committing to a time (elaborated on earlier) we have aggregated the variances of the separate tasks. The aggregated variance will be significantly less than most of not all of the separate task variances.  </a:t>
                </a:r>
              </a:p>
              <a:p>
                <a:pPr algn="l" rtl="0"/>
                <a:r>
                  <a:rPr lang="en-AU" sz="1200" kern="1200" dirty="0">
                    <a:solidFill>
                      <a:schemeClr val="tx1"/>
                    </a:solidFill>
                    <a:effectLst/>
                    <a:latin typeface="Arial" pitchFamily="34" charset="0"/>
                    <a:ea typeface="+mn-ea"/>
                    <a:cs typeface="Arial" pitchFamily="34" charset="0"/>
                  </a:rPr>
                  <a:t>As an analogy take the case of a central warehouse that supplies inventory to various outlying service centres.  Statistically we will achieve a higher service level with less inventory than we would by dispersing the inventory to the various outlying service centres that cannot easily supplement one another in the event of decreasing stock levels.  </a:t>
                </a:r>
              </a:p>
              <a:p>
                <a:pPr algn="l" rtl="0"/>
                <a:r>
                  <a:rPr lang="en-AU" sz="1200" kern="1200" dirty="0">
                    <a:solidFill>
                      <a:schemeClr val="tx1"/>
                    </a:solidFill>
                    <a:effectLst/>
                    <a:latin typeface="Arial" pitchFamily="34" charset="0"/>
                    <a:ea typeface="+mn-ea"/>
                    <a:cs typeface="Arial" pitchFamily="34" charset="0"/>
                  </a:rPr>
                  <a:t>The statistical rule states that the aggregated variance of several tasks that are independent and identically distributed is: </a:t>
                </a:r>
                <a14:m>
                  <m:oMath xmlns:m="http://schemas.openxmlformats.org/officeDocument/2006/math">
                    <m:sSub>
                      <m:sSubPr>
                        <m:ctrlPr>
                          <a:rPr lang="en-AU" sz="1200" i="1" kern="1200">
                            <a:solidFill>
                              <a:schemeClr val="tx1"/>
                            </a:solidFill>
                            <a:effectLst/>
                            <a:latin typeface="Cambria Math" panose="02040503050406030204" pitchFamily="18" charset="0"/>
                            <a:ea typeface="+mn-ea"/>
                            <a:cs typeface="Arial" pitchFamily="34" charset="0"/>
                          </a:rPr>
                        </m:ctrlPr>
                      </m:sSubPr>
                      <m:e>
                        <m:r>
                          <a:rPr lang="en-AU" sz="1200" i="1" kern="1200">
                            <a:solidFill>
                              <a:schemeClr val="tx1"/>
                            </a:solidFill>
                            <a:effectLst/>
                            <a:latin typeface="Cambria Math" panose="02040503050406030204" pitchFamily="18" charset="0"/>
                            <a:ea typeface="+mn-ea"/>
                            <a:cs typeface="Arial" pitchFamily="34" charset="0"/>
                          </a:rPr>
                          <m:t>𝜎</m:t>
                        </m:r>
                      </m:e>
                      <m:sub>
                        <m:r>
                          <a:rPr lang="en-AU" sz="1200" i="1" kern="1200">
                            <a:solidFill>
                              <a:schemeClr val="tx1"/>
                            </a:solidFill>
                            <a:effectLst/>
                            <a:latin typeface="Cambria Math" panose="02040503050406030204" pitchFamily="18" charset="0"/>
                            <a:ea typeface="+mn-ea"/>
                            <a:cs typeface="Arial" pitchFamily="34" charset="0"/>
                          </a:rPr>
                          <m:t>𝜒</m:t>
                        </m:r>
                      </m:sub>
                    </m:sSub>
                  </m:oMath>
                </a14:m>
                <a:r>
                  <a:rPr lang="en-AU" sz="1200" kern="1200" dirty="0">
                    <a:solidFill>
                      <a:schemeClr val="tx1"/>
                    </a:solidFill>
                    <a:effectLst/>
                    <a:latin typeface="Arial" pitchFamily="34" charset="0"/>
                    <a:ea typeface="+mn-ea"/>
                    <a:cs typeface="Arial" pitchFamily="34" charset="0"/>
                  </a:rPr>
                  <a:t>= </a:t>
                </a:r>
                <a14:m>
                  <m:oMath xmlns:m="http://schemas.openxmlformats.org/officeDocument/2006/math">
                    <m:f>
                      <m:fPr>
                        <m:ctrlPr>
                          <a:rPr lang="en-AU" sz="1200" i="1" kern="1200">
                            <a:solidFill>
                              <a:schemeClr val="tx1"/>
                            </a:solidFill>
                            <a:effectLst/>
                            <a:latin typeface="Cambria Math" panose="02040503050406030204" pitchFamily="18" charset="0"/>
                            <a:ea typeface="+mn-ea"/>
                            <a:cs typeface="Arial" pitchFamily="34" charset="0"/>
                          </a:rPr>
                        </m:ctrlPr>
                      </m:fPr>
                      <m:num>
                        <m:r>
                          <a:rPr lang="en-AU" sz="1200" i="1" kern="1200">
                            <a:solidFill>
                              <a:schemeClr val="tx1"/>
                            </a:solidFill>
                            <a:effectLst/>
                            <a:latin typeface="Cambria Math" panose="02040503050406030204" pitchFamily="18" charset="0"/>
                            <a:ea typeface="+mn-ea"/>
                            <a:cs typeface="Arial" pitchFamily="34" charset="0"/>
                          </a:rPr>
                          <m:t>𝜎</m:t>
                        </m:r>
                      </m:num>
                      <m:den>
                        <m:rad>
                          <m:radPr>
                            <m:degHide m:val="on"/>
                            <m:ctrlPr>
                              <a:rPr lang="en-AU" sz="1200" i="1" kern="1200">
                                <a:solidFill>
                                  <a:schemeClr val="tx1"/>
                                </a:solidFill>
                                <a:effectLst/>
                                <a:latin typeface="Cambria Math" panose="02040503050406030204" pitchFamily="18" charset="0"/>
                                <a:ea typeface="+mn-ea"/>
                                <a:cs typeface="Arial" pitchFamily="34" charset="0"/>
                              </a:rPr>
                            </m:ctrlPr>
                          </m:radPr>
                          <m:deg/>
                          <m:e>
                            <m:r>
                              <a:rPr lang="en-AU" sz="1200" i="1" kern="1200">
                                <a:solidFill>
                                  <a:schemeClr val="tx1"/>
                                </a:solidFill>
                                <a:effectLst/>
                                <a:latin typeface="Cambria Math" panose="02040503050406030204" pitchFamily="18" charset="0"/>
                                <a:ea typeface="+mn-ea"/>
                                <a:cs typeface="Arial" pitchFamily="34" charset="0"/>
                              </a:rPr>
                              <m:t>𝑛</m:t>
                            </m:r>
                          </m:e>
                        </m:rad>
                      </m:den>
                    </m:f>
                  </m:oMath>
                </a14:m>
                <a:r>
                  <a:rPr lang="en-AU" sz="1200" kern="1200" dirty="0">
                    <a:solidFill>
                      <a:schemeClr val="tx1"/>
                    </a:solidFill>
                    <a:effectLst/>
                    <a:latin typeface="Arial" pitchFamily="34" charset="0"/>
                    <a:ea typeface="+mn-ea"/>
                    <a:cs typeface="Arial" pitchFamily="34" charset="0"/>
                  </a:rPr>
                  <a:t>  (Devore, 1987:206).</a:t>
                </a:r>
              </a:p>
              <a:p>
                <a:pPr algn="l" rtl="0"/>
                <a:r>
                  <a:rPr lang="en-AU" sz="1200" kern="1200" dirty="0">
                    <a:solidFill>
                      <a:schemeClr val="tx1"/>
                    </a:solidFill>
                    <a:effectLst/>
                    <a:latin typeface="Arial" pitchFamily="34" charset="0"/>
                    <a:ea typeface="+mn-ea"/>
                    <a:cs typeface="Arial" pitchFamily="34" charset="0"/>
                  </a:rPr>
                  <a:t>For example the variability of 4 tasks of the same variability combined is half the variability of the individual task.  If </a:t>
                </a:r>
                <a14:m>
                  <m:oMath xmlns:m="http://schemas.openxmlformats.org/officeDocument/2006/math">
                    <m:r>
                      <a:rPr lang="en-AU" sz="1200" i="1" kern="1200">
                        <a:solidFill>
                          <a:schemeClr val="tx1"/>
                        </a:solidFill>
                        <a:effectLst/>
                        <a:latin typeface="Cambria Math" panose="02040503050406030204" pitchFamily="18" charset="0"/>
                        <a:ea typeface="+mn-ea"/>
                        <a:cs typeface="Arial" pitchFamily="34" charset="0"/>
                      </a:rPr>
                      <m:t>𝑛</m:t>
                    </m:r>
                    <m:r>
                      <a:rPr lang="en-AU" sz="1200" i="1" kern="1200">
                        <a:solidFill>
                          <a:schemeClr val="tx1"/>
                        </a:solidFill>
                        <a:effectLst/>
                        <a:latin typeface="Cambria Math" panose="02040503050406030204" pitchFamily="18" charset="0"/>
                        <a:ea typeface="+mn-ea"/>
                        <a:cs typeface="Arial" pitchFamily="34" charset="0"/>
                      </a:rPr>
                      <m:t>=</m:t>
                    </m:r>
                    <m:r>
                      <a:rPr lang="en-AU" sz="1200" i="1" kern="1200">
                        <a:solidFill>
                          <a:schemeClr val="tx1"/>
                        </a:solidFill>
                        <a:effectLst/>
                        <a:latin typeface="Cambria Math" panose="02040503050406030204" pitchFamily="18" charset="0"/>
                        <a:ea typeface="+mn-ea"/>
                        <a:cs typeface="Arial" pitchFamily="34" charset="0"/>
                      </a:rPr>
                      <m:t>4</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𝑡𝑎𝑠𝑘𝑠</m:t>
                    </m:r>
                    <m:r>
                      <a:rPr lang="en-AU" sz="1200"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𝜎</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𝑖𝑠</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𝑡</m:t>
                    </m:r>
                    <m:r>
                      <a:rPr lang="en-AU" sz="1200" i="1" kern="1200">
                        <a:solidFill>
                          <a:schemeClr val="tx1"/>
                        </a:solidFill>
                        <a:effectLst/>
                        <a:latin typeface="Cambria Math" panose="02040503050406030204" pitchFamily="18" charset="0"/>
                        <a:ea typeface="+mn-ea"/>
                        <a:cs typeface="Arial" pitchFamily="34" charset="0"/>
                      </a:rPr>
                      <m:t>h</m:t>
                    </m:r>
                    <m:r>
                      <a:rPr lang="en-AU" sz="1200" i="1" kern="1200">
                        <a:solidFill>
                          <a:schemeClr val="tx1"/>
                        </a:solidFill>
                        <a:effectLst/>
                        <a:latin typeface="Cambria Math" panose="02040503050406030204" pitchFamily="18" charset="0"/>
                        <a:ea typeface="+mn-ea"/>
                        <a:cs typeface="Arial" pitchFamily="34" charset="0"/>
                      </a:rPr>
                      <m:t>𝑒</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𝑣𝑎𝑟𝑖𝑎𝑛𝑐𝑒</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𝑜𝑓</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𝑎</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𝑡𝑎𝑠𝑘</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𝑎𝑛𝑑</m:t>
                    </m:r>
                    <m:r>
                      <a:rPr lang="en-AU" sz="1200" i="1" kern="1200">
                        <a:solidFill>
                          <a:schemeClr val="tx1"/>
                        </a:solidFill>
                        <a:effectLst/>
                        <a:latin typeface="Cambria Math" panose="02040503050406030204" pitchFamily="18" charset="0"/>
                        <a:ea typeface="+mn-ea"/>
                        <a:cs typeface="Arial" pitchFamily="34" charset="0"/>
                      </a:rPr>
                      <m:t>  </m:t>
                    </m:r>
                    <m:sSub>
                      <m:sSubPr>
                        <m:ctrlPr>
                          <a:rPr lang="en-AU" sz="1200" i="1" kern="1200">
                            <a:solidFill>
                              <a:schemeClr val="tx1"/>
                            </a:solidFill>
                            <a:effectLst/>
                            <a:latin typeface="Cambria Math" panose="02040503050406030204" pitchFamily="18" charset="0"/>
                            <a:ea typeface="+mn-ea"/>
                            <a:cs typeface="Arial" pitchFamily="34" charset="0"/>
                          </a:rPr>
                        </m:ctrlPr>
                      </m:sSubPr>
                      <m:e>
                        <m:r>
                          <a:rPr lang="en-AU" sz="1200" i="1" kern="1200">
                            <a:solidFill>
                              <a:schemeClr val="tx1"/>
                            </a:solidFill>
                            <a:effectLst/>
                            <a:latin typeface="Cambria Math" panose="02040503050406030204" pitchFamily="18" charset="0"/>
                            <a:ea typeface="+mn-ea"/>
                            <a:cs typeface="Arial" pitchFamily="34" charset="0"/>
                          </a:rPr>
                          <m:t>𝜎</m:t>
                        </m:r>
                      </m:e>
                      <m:sub>
                        <m:r>
                          <a:rPr lang="en-AU" sz="1200" i="1" kern="1200">
                            <a:solidFill>
                              <a:schemeClr val="tx1"/>
                            </a:solidFill>
                            <a:effectLst/>
                            <a:latin typeface="Cambria Math" panose="02040503050406030204" pitchFamily="18" charset="0"/>
                            <a:ea typeface="+mn-ea"/>
                            <a:cs typeface="Arial" pitchFamily="34" charset="0"/>
                          </a:rPr>
                          <m:t>𝜒</m:t>
                        </m:r>
                      </m:sub>
                    </m:sSub>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𝑖𝑠</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𝑡</m:t>
                    </m:r>
                    <m:r>
                      <a:rPr lang="en-AU" sz="1200" i="1" kern="1200">
                        <a:solidFill>
                          <a:schemeClr val="tx1"/>
                        </a:solidFill>
                        <a:effectLst/>
                        <a:latin typeface="Cambria Math" panose="02040503050406030204" pitchFamily="18" charset="0"/>
                        <a:ea typeface="+mn-ea"/>
                        <a:cs typeface="Arial" pitchFamily="34" charset="0"/>
                      </a:rPr>
                      <m:t>h</m:t>
                    </m:r>
                    <m:r>
                      <a:rPr lang="en-AU" sz="1200" i="1" kern="1200">
                        <a:solidFill>
                          <a:schemeClr val="tx1"/>
                        </a:solidFill>
                        <a:effectLst/>
                        <a:latin typeface="Cambria Math" panose="02040503050406030204" pitchFamily="18" charset="0"/>
                        <a:ea typeface="+mn-ea"/>
                        <a:cs typeface="Arial" pitchFamily="34" charset="0"/>
                      </a:rPr>
                      <m:t>𝑒</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𝑎𝑔𝑔𝑟𝑒𝑎𝑔𝑡𝑒𝑑</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𝑣𝑎𝑟𝑖𝑎𝑛𝑐𝑒</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𝑜𝑓</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𝑡</m:t>
                    </m:r>
                    <m:r>
                      <a:rPr lang="en-AU" sz="1200" i="1" kern="1200">
                        <a:solidFill>
                          <a:schemeClr val="tx1"/>
                        </a:solidFill>
                        <a:effectLst/>
                        <a:latin typeface="Cambria Math" panose="02040503050406030204" pitchFamily="18" charset="0"/>
                        <a:ea typeface="+mn-ea"/>
                        <a:cs typeface="Arial" pitchFamily="34" charset="0"/>
                      </a:rPr>
                      <m:t>h</m:t>
                    </m:r>
                    <m:r>
                      <a:rPr lang="en-AU" sz="1200" i="1" kern="1200">
                        <a:solidFill>
                          <a:schemeClr val="tx1"/>
                        </a:solidFill>
                        <a:effectLst/>
                        <a:latin typeface="Cambria Math" panose="02040503050406030204" pitchFamily="18" charset="0"/>
                        <a:ea typeface="+mn-ea"/>
                        <a:cs typeface="Arial" pitchFamily="34" charset="0"/>
                      </a:rPr>
                      <m:t>𝑒</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4</m:t>
                    </m:r>
                    <m:r>
                      <a:rPr lang="en-AU" sz="1200" i="1" kern="1200">
                        <a:solidFill>
                          <a:schemeClr val="tx1"/>
                        </a:solidFill>
                        <a:effectLst/>
                        <a:latin typeface="Cambria Math" panose="02040503050406030204" pitchFamily="18" charset="0"/>
                        <a:ea typeface="+mn-ea"/>
                        <a:cs typeface="Arial" pitchFamily="34" charset="0"/>
                      </a:rPr>
                      <m:t> </m:t>
                    </m:r>
                    <m:r>
                      <a:rPr lang="en-AU" sz="1200" i="1" kern="1200">
                        <a:solidFill>
                          <a:schemeClr val="tx1"/>
                        </a:solidFill>
                        <a:effectLst/>
                        <a:latin typeface="Cambria Math" panose="02040503050406030204" pitchFamily="18" charset="0"/>
                        <a:ea typeface="+mn-ea"/>
                        <a:cs typeface="Arial" pitchFamily="34" charset="0"/>
                      </a:rPr>
                      <m:t>𝑡𝑎𝑠𝑘𝑠</m:t>
                    </m:r>
                    <m:r>
                      <a:rPr lang="en-AU" sz="1200" i="1" kern="1200">
                        <a:solidFill>
                          <a:schemeClr val="tx1"/>
                        </a:solidFill>
                        <a:effectLst/>
                        <a:latin typeface="Cambria Math" panose="02040503050406030204" pitchFamily="18" charset="0"/>
                        <a:ea typeface="+mn-ea"/>
                        <a:cs typeface="Arial" pitchFamily="34" charset="0"/>
                      </a:rPr>
                      <m:t>  </m:t>
                    </m:r>
                  </m:oMath>
                </a14:m>
                <a:endParaRPr lang="en-AU" sz="1200" kern="1200" dirty="0">
                  <a:solidFill>
                    <a:schemeClr val="tx1"/>
                  </a:solidFill>
                  <a:effectLst/>
                  <a:latin typeface="Arial" pitchFamily="34" charset="0"/>
                  <a:ea typeface="+mn-ea"/>
                  <a:cs typeface="Arial" pitchFamily="34" charset="0"/>
                </a:endParaRPr>
              </a:p>
              <a:p>
                <a:pPr algn="l" rtl="0"/>
                <a14:m>
                  <m:oMath xmlns:m="http://schemas.openxmlformats.org/officeDocument/2006/math">
                    <m:r>
                      <a:rPr lang="en-AU" sz="1200" i="1" kern="1200">
                        <a:solidFill>
                          <a:schemeClr val="tx1"/>
                        </a:solidFill>
                        <a:effectLst/>
                        <a:latin typeface="Cambria Math" panose="02040503050406030204" pitchFamily="18" charset="0"/>
                        <a:ea typeface="+mn-ea"/>
                        <a:cs typeface="Arial" pitchFamily="34" charset="0"/>
                      </a:rPr>
                      <m:t>𝑡</m:t>
                    </m:r>
                    <m:r>
                      <a:rPr lang="en-AU" sz="1200" i="1" kern="1200">
                        <a:solidFill>
                          <a:schemeClr val="tx1"/>
                        </a:solidFill>
                        <a:effectLst/>
                        <a:latin typeface="Cambria Math" panose="02040503050406030204" pitchFamily="18" charset="0"/>
                        <a:ea typeface="+mn-ea"/>
                        <a:cs typeface="Arial" pitchFamily="34" charset="0"/>
                      </a:rPr>
                      <m:t>h</m:t>
                    </m:r>
                    <m:r>
                      <a:rPr lang="en-AU" sz="1200" i="1" kern="1200">
                        <a:solidFill>
                          <a:schemeClr val="tx1"/>
                        </a:solidFill>
                        <a:effectLst/>
                        <a:latin typeface="Cambria Math" panose="02040503050406030204" pitchFamily="18" charset="0"/>
                        <a:ea typeface="+mn-ea"/>
                        <a:cs typeface="Arial" pitchFamily="34" charset="0"/>
                      </a:rPr>
                      <m:t>𝑒𝑛</m:t>
                    </m:r>
                    <m:r>
                      <a:rPr lang="en-AU" sz="1200" i="1" kern="1200">
                        <a:solidFill>
                          <a:schemeClr val="tx1"/>
                        </a:solidFill>
                        <a:effectLst/>
                        <a:latin typeface="Cambria Math" panose="02040503050406030204" pitchFamily="18" charset="0"/>
                        <a:ea typeface="+mn-ea"/>
                        <a:cs typeface="Arial" pitchFamily="34" charset="0"/>
                      </a:rPr>
                      <m:t>  </m:t>
                    </m:r>
                    <m:sSub>
                      <m:sSubPr>
                        <m:ctrlPr>
                          <a:rPr lang="en-AU" sz="1200" i="1" kern="1200">
                            <a:solidFill>
                              <a:schemeClr val="tx1"/>
                            </a:solidFill>
                            <a:effectLst/>
                            <a:latin typeface="Cambria Math" panose="02040503050406030204" pitchFamily="18" charset="0"/>
                            <a:ea typeface="+mn-ea"/>
                            <a:cs typeface="Arial" pitchFamily="34" charset="0"/>
                          </a:rPr>
                        </m:ctrlPr>
                      </m:sSubPr>
                      <m:e>
                        <m:r>
                          <a:rPr lang="en-AU" sz="1200" i="1" kern="1200">
                            <a:solidFill>
                              <a:schemeClr val="tx1"/>
                            </a:solidFill>
                            <a:effectLst/>
                            <a:latin typeface="Cambria Math" panose="02040503050406030204" pitchFamily="18" charset="0"/>
                            <a:ea typeface="+mn-ea"/>
                            <a:cs typeface="Arial" pitchFamily="34" charset="0"/>
                          </a:rPr>
                          <m:t>𝜎</m:t>
                        </m:r>
                      </m:e>
                      <m:sub>
                        <m:r>
                          <a:rPr lang="en-AU" sz="1200" i="1" kern="1200">
                            <a:solidFill>
                              <a:schemeClr val="tx1"/>
                            </a:solidFill>
                            <a:effectLst/>
                            <a:latin typeface="Cambria Math" panose="02040503050406030204" pitchFamily="18" charset="0"/>
                            <a:ea typeface="+mn-ea"/>
                            <a:cs typeface="Arial" pitchFamily="34" charset="0"/>
                          </a:rPr>
                          <m:t>𝜒</m:t>
                        </m:r>
                      </m:sub>
                    </m:sSub>
                  </m:oMath>
                </a14:m>
                <a:r>
                  <a:rPr lang="en-AU" sz="1200" kern="1200" dirty="0">
                    <a:solidFill>
                      <a:schemeClr val="tx1"/>
                    </a:solidFill>
                    <a:effectLst/>
                    <a:latin typeface="Arial" pitchFamily="34" charset="0"/>
                    <a:ea typeface="+mn-ea"/>
                    <a:cs typeface="Arial" pitchFamily="34" charset="0"/>
                  </a:rPr>
                  <a:t>= </a:t>
                </a:r>
                <a14:m>
                  <m:oMath xmlns:m="http://schemas.openxmlformats.org/officeDocument/2006/math">
                    <m:f>
                      <m:fPr>
                        <m:ctrlPr>
                          <a:rPr lang="en-AU" sz="1200" i="1" kern="1200">
                            <a:solidFill>
                              <a:schemeClr val="tx1"/>
                            </a:solidFill>
                            <a:effectLst/>
                            <a:latin typeface="Cambria Math" panose="02040503050406030204" pitchFamily="18" charset="0"/>
                            <a:ea typeface="+mn-ea"/>
                            <a:cs typeface="Arial" pitchFamily="34" charset="0"/>
                          </a:rPr>
                        </m:ctrlPr>
                      </m:fPr>
                      <m:num>
                        <m:r>
                          <a:rPr lang="en-AU" sz="1200" i="1" kern="1200">
                            <a:solidFill>
                              <a:schemeClr val="tx1"/>
                            </a:solidFill>
                            <a:effectLst/>
                            <a:latin typeface="Cambria Math" panose="02040503050406030204" pitchFamily="18" charset="0"/>
                            <a:ea typeface="+mn-ea"/>
                            <a:cs typeface="Arial" pitchFamily="34" charset="0"/>
                          </a:rPr>
                          <m:t>𝜎</m:t>
                        </m:r>
                      </m:num>
                      <m:den>
                        <m:rad>
                          <m:radPr>
                            <m:degHide m:val="on"/>
                            <m:ctrlPr>
                              <a:rPr lang="en-AU" sz="1200" i="1" kern="1200">
                                <a:solidFill>
                                  <a:schemeClr val="tx1"/>
                                </a:solidFill>
                                <a:effectLst/>
                                <a:latin typeface="Cambria Math" panose="02040503050406030204" pitchFamily="18" charset="0"/>
                                <a:ea typeface="+mn-ea"/>
                                <a:cs typeface="Arial" pitchFamily="34" charset="0"/>
                              </a:rPr>
                            </m:ctrlPr>
                          </m:radPr>
                          <m:deg/>
                          <m:e>
                            <m:r>
                              <a:rPr lang="en-AU" sz="1200" i="1" kern="1200">
                                <a:solidFill>
                                  <a:schemeClr val="tx1"/>
                                </a:solidFill>
                                <a:effectLst/>
                                <a:latin typeface="Cambria Math" panose="02040503050406030204" pitchFamily="18" charset="0"/>
                                <a:ea typeface="+mn-ea"/>
                                <a:cs typeface="Arial" pitchFamily="34" charset="0"/>
                              </a:rPr>
                              <m:t>𝑛</m:t>
                            </m:r>
                          </m:e>
                        </m:rad>
                      </m:den>
                    </m:f>
                  </m:oMath>
                </a14:m>
                <a:r>
                  <a:rPr lang="en-AU" sz="1200" kern="1200" dirty="0">
                    <a:solidFill>
                      <a:schemeClr val="tx1"/>
                    </a:solidFill>
                    <a:effectLst/>
                    <a:latin typeface="Arial" pitchFamily="34" charset="0"/>
                    <a:ea typeface="+mn-ea"/>
                    <a:cs typeface="Arial" pitchFamily="34" charset="0"/>
                  </a:rPr>
                  <a:t>   = </a:t>
                </a:r>
                <a14:m>
                  <m:oMath xmlns:m="http://schemas.openxmlformats.org/officeDocument/2006/math">
                    <m:f>
                      <m:fPr>
                        <m:ctrlPr>
                          <a:rPr lang="en-AU" sz="1200" i="1" kern="1200">
                            <a:solidFill>
                              <a:schemeClr val="tx1"/>
                            </a:solidFill>
                            <a:effectLst/>
                            <a:latin typeface="Cambria Math" panose="02040503050406030204" pitchFamily="18" charset="0"/>
                            <a:ea typeface="+mn-ea"/>
                            <a:cs typeface="Arial" pitchFamily="34" charset="0"/>
                          </a:rPr>
                        </m:ctrlPr>
                      </m:fPr>
                      <m:num>
                        <m:r>
                          <a:rPr lang="en-AU" sz="1200" i="1" kern="1200">
                            <a:solidFill>
                              <a:schemeClr val="tx1"/>
                            </a:solidFill>
                            <a:effectLst/>
                            <a:latin typeface="Cambria Math" panose="02040503050406030204" pitchFamily="18" charset="0"/>
                            <a:ea typeface="+mn-ea"/>
                            <a:cs typeface="Arial" pitchFamily="34" charset="0"/>
                          </a:rPr>
                          <m:t>𝜎</m:t>
                        </m:r>
                      </m:num>
                      <m:den>
                        <m:rad>
                          <m:radPr>
                            <m:degHide m:val="on"/>
                            <m:ctrlPr>
                              <a:rPr lang="en-AU" sz="1200" i="1" kern="1200">
                                <a:solidFill>
                                  <a:schemeClr val="tx1"/>
                                </a:solidFill>
                                <a:effectLst/>
                                <a:latin typeface="Cambria Math" panose="02040503050406030204" pitchFamily="18" charset="0"/>
                                <a:ea typeface="+mn-ea"/>
                                <a:cs typeface="Arial" pitchFamily="34" charset="0"/>
                              </a:rPr>
                            </m:ctrlPr>
                          </m:radPr>
                          <m:deg/>
                          <m:e>
                            <m:r>
                              <a:rPr lang="en-AU" sz="1200" i="1" kern="1200">
                                <a:solidFill>
                                  <a:schemeClr val="tx1"/>
                                </a:solidFill>
                                <a:effectLst/>
                                <a:latin typeface="Cambria Math" panose="02040503050406030204" pitchFamily="18" charset="0"/>
                                <a:ea typeface="+mn-ea"/>
                                <a:cs typeface="Arial" pitchFamily="34" charset="0"/>
                              </a:rPr>
                              <m:t>4</m:t>
                            </m:r>
                          </m:e>
                        </m:rad>
                      </m:den>
                    </m:f>
                  </m:oMath>
                </a14:m>
                <a:r>
                  <a:rPr lang="en-AU" sz="1200" kern="1200" dirty="0">
                    <a:solidFill>
                      <a:schemeClr val="tx1"/>
                    </a:solidFill>
                    <a:effectLst/>
                    <a:latin typeface="Arial" pitchFamily="34" charset="0"/>
                    <a:ea typeface="+mn-ea"/>
                    <a:cs typeface="Arial" pitchFamily="34" charset="0"/>
                  </a:rPr>
                  <a:t>  = </a:t>
                </a:r>
                <a14:m>
                  <m:oMath xmlns:m="http://schemas.openxmlformats.org/officeDocument/2006/math">
                    <m:f>
                      <m:fPr>
                        <m:ctrlPr>
                          <a:rPr lang="en-AU" sz="1200" i="1" kern="1200">
                            <a:solidFill>
                              <a:schemeClr val="tx1"/>
                            </a:solidFill>
                            <a:effectLst/>
                            <a:latin typeface="Cambria Math" panose="02040503050406030204" pitchFamily="18" charset="0"/>
                            <a:ea typeface="+mn-ea"/>
                            <a:cs typeface="Arial" pitchFamily="34" charset="0"/>
                          </a:rPr>
                        </m:ctrlPr>
                      </m:fPr>
                      <m:num>
                        <m:r>
                          <a:rPr lang="en-AU" sz="1200" i="1" kern="1200">
                            <a:solidFill>
                              <a:schemeClr val="tx1"/>
                            </a:solidFill>
                            <a:effectLst/>
                            <a:latin typeface="Cambria Math" panose="02040503050406030204" pitchFamily="18" charset="0"/>
                            <a:ea typeface="+mn-ea"/>
                            <a:cs typeface="Arial" pitchFamily="34" charset="0"/>
                          </a:rPr>
                          <m:t>𝜎</m:t>
                        </m:r>
                      </m:num>
                      <m:den>
                        <m:r>
                          <a:rPr lang="en-AU" sz="1200" i="1" kern="1200">
                            <a:solidFill>
                              <a:schemeClr val="tx1"/>
                            </a:solidFill>
                            <a:effectLst/>
                            <a:latin typeface="Cambria Math" panose="02040503050406030204" pitchFamily="18" charset="0"/>
                            <a:ea typeface="+mn-ea"/>
                            <a:cs typeface="Arial" pitchFamily="34" charset="0"/>
                          </a:rPr>
                          <m:t>2</m:t>
                        </m:r>
                      </m:den>
                    </m:f>
                  </m:oMath>
                </a14:m>
                <a:r>
                  <a:rPr lang="en-AU" sz="1200" kern="1200" dirty="0">
                    <a:solidFill>
                      <a:schemeClr val="tx1"/>
                    </a:solidFill>
                    <a:effectLst/>
                    <a:latin typeface="Arial" pitchFamily="34" charset="0"/>
                    <a:ea typeface="+mn-ea"/>
                    <a:cs typeface="Arial" pitchFamily="34" charset="0"/>
                  </a:rPr>
                  <a:t>   .    </a:t>
                </a:r>
              </a:p>
              <a:p>
                <a:pPr algn="l" rtl="0"/>
                <a:r>
                  <a:rPr lang="en-AU" sz="1200" kern="1200" dirty="0">
                    <a:solidFill>
                      <a:schemeClr val="tx1"/>
                    </a:solidFill>
                    <a:effectLst/>
                    <a:latin typeface="Arial" pitchFamily="34" charset="0"/>
                    <a:ea typeface="+mn-ea"/>
                    <a:cs typeface="Arial" pitchFamily="34" charset="0"/>
                  </a:rPr>
                  <a:t>Since we are talking about 30 tasks or more making up a Critical Path, then clearly the variance of the “Critical Chain” of the entire project, that includes the project buffer, will be significantly less than most if not all of the variances of the individual tasks.  </a:t>
                </a:r>
              </a:p>
              <a:p>
                <a:pPr algn="l" rtl="0"/>
                <a:r>
                  <a:rPr lang="en-AU" sz="1200" kern="1200" dirty="0">
                    <a:solidFill>
                      <a:schemeClr val="tx1"/>
                    </a:solidFill>
                    <a:effectLst/>
                    <a:latin typeface="Arial" pitchFamily="34" charset="0"/>
                    <a:ea typeface="+mn-ea"/>
                    <a:cs typeface="Arial" pitchFamily="34" charset="0"/>
                  </a:rPr>
                  <a:t>The Critical Chain including the Project Safety Buffer before it is halved provides nearly always a very high probability, above 99%, of the project being completed within the time that includes the Safety Buffer.  A major insight of Goldratt is that by halving the Safety Buffer by half, we will NOT significantly reduce the probability of completing the project with the reduced time frame.  Even though Goldratt himself doesn’t elaborate on the statistical explanation of this point, the writers of this paper have thought through the statistical reasoning.  The statistical reasoning has to do with the shape of the probability distribution of the of project based on the logic of the Critical Chain.  Remember what we stated earlier.  Namely that the Safety Buffer that is made up of at least 30 tasks.   What that means is that we have a normal distribution with a relative small variance in relation to the variances of the individual tasks that contributed to the project Safety Buffer.   The meaning of a “small variation” is that the normal distribution is “squeezed” upward around its mean value.  The further we increase outwards time estimate from the mean value, we will only achieve a reducing marginal improvement in the probability of successfully completing the time.  The very opposite was the case for the individual tasks.  Because of the skewed probability distribution of the individual tasks, it was necessary to significantly increase the time estimate in order to have a higher probability of success of completing the task on time.  Earlier in this paper we talked about having to multiply the mean time by 3 to 4 times its value in order to achieve a high probability.  But in the case of the Project based on the logic of the Critical Chain with a Project Safety Buffer, we no longer need those extended times.  We can easily halve the aggregated times estimate of the Project Buffer by half without having any significant reduction of the probability of succeeding in completing the project.       </a:t>
                </a:r>
              </a:p>
              <a:p>
                <a:pPr algn="l" rtl="0"/>
                <a:r>
                  <a:rPr lang="en-AU" sz="1200" kern="1200" dirty="0">
                    <a:solidFill>
                      <a:schemeClr val="tx1"/>
                    </a:solidFill>
                    <a:effectLst/>
                    <a:latin typeface="Arial" pitchFamily="34" charset="0"/>
                    <a:ea typeface="+mn-ea"/>
                    <a:cs typeface="Arial" pitchFamily="34" charset="0"/>
                  </a:rPr>
                  <a:t>In accordance with good “good project management” techniques, the maximum number of tasks in a project will be between 300 to 350.  Typically, about a third make up the Critical Path.  What that means is that normally even for a very complex project, the number of tasks that contribute to the Project Safety Buffer will be in the vicinity of a 100 tasks</a:t>
                </a:r>
              </a:p>
              <a:p>
                <a:pPr algn="l" rtl="0"/>
                <a:endParaRPr lang="en-AU" dirty="0"/>
              </a:p>
            </p:txBody>
          </p:sp>
        </mc:Choice>
        <mc:Fallback xmlns="">
          <p:sp>
            <p:nvSpPr>
              <p:cNvPr id="3" name="Notes Placeholder 2"/>
              <p:cNvSpPr>
                <a:spLocks noGrp="1"/>
              </p:cNvSpPr>
              <p:nvPr>
                <p:ph type="body" idx="1"/>
              </p:nvPr>
            </p:nvSpPr>
            <p:spPr/>
            <p:txBody>
              <a:bodyPr/>
              <a:lstStyle/>
              <a:p>
                <a:pPr algn="l" rtl="0"/>
                <a:r>
                  <a:rPr lang="en-AU" sz="1200" kern="1200" dirty="0">
                    <a:solidFill>
                      <a:schemeClr val="tx1"/>
                    </a:solidFill>
                    <a:effectLst/>
                    <a:latin typeface="Arial" pitchFamily="34" charset="0"/>
                    <a:ea typeface="+mn-ea"/>
                    <a:cs typeface="Arial" pitchFamily="34" charset="0"/>
                  </a:rPr>
                  <a:t>The crux of the solution of providing a very high probability (98% and above) of completing the project on time is the addition of the Project Safety Buffer.  What we will elaborate on now is how the addition of the Project Safety Buffer is the key to achieving our desired result.  By aggregating the safety buffer of each of the tasks on the Critical Chain I have created a Normal distribution function, providing that the number of tasks on the Critical Chain is a substantial number, in general above 30.  We have just evoked the Central Limit Theorem of Statistics (Devore, 1987:213).   Typically, the variance in a Normal distribution will be less than the variance of a Skewed Distribution.  Remember that most of the tasks, if not nearly all the tasks in a project, will have a skewed variation.  Simply put, less variation means less risk.   </a:t>
                </a:r>
              </a:p>
              <a:p>
                <a:pPr algn="l" rtl="0"/>
                <a:r>
                  <a:rPr lang="en-AU" sz="1200" kern="1200" dirty="0">
                    <a:solidFill>
                      <a:schemeClr val="tx1"/>
                    </a:solidFill>
                    <a:effectLst/>
                    <a:latin typeface="Arial" pitchFamily="34" charset="0"/>
                    <a:ea typeface="+mn-ea"/>
                    <a:cs typeface="Arial" pitchFamily="34" charset="0"/>
                  </a:rPr>
                  <a:t>Add to this the Statistical rule of Aggregation.  By creating a Project Buffer as well changing the performance measurement to a group performance rather than an individual task performance (elaborated on earlier), together with the methodology of how we engage the project team members in term of committing to a time (elaborated on earlier) we have aggregated the variances of the separate tasks. The aggregated variance will be significantly less than most of not all of the separate task variances.  </a:t>
                </a:r>
              </a:p>
              <a:p>
                <a:pPr algn="l" rtl="0"/>
                <a:r>
                  <a:rPr lang="en-AU" sz="1200" kern="1200" dirty="0">
                    <a:solidFill>
                      <a:schemeClr val="tx1"/>
                    </a:solidFill>
                    <a:effectLst/>
                    <a:latin typeface="Arial" pitchFamily="34" charset="0"/>
                    <a:ea typeface="+mn-ea"/>
                    <a:cs typeface="Arial" pitchFamily="34" charset="0"/>
                  </a:rPr>
                  <a:t>As an analogy take the case of a central warehouse that supplies inventory to various outlying service centres.  Statistically we will achieve a higher service level with less inventory than we would by dispersing the inventory to the various outlying service centres that cannot easily supplement one another in the event of decreasing stock levels.  </a:t>
                </a:r>
              </a:p>
              <a:p>
                <a:pPr algn="l" rtl="0"/>
                <a:r>
                  <a:rPr lang="en-AU" sz="1200" kern="1200" dirty="0">
                    <a:solidFill>
                      <a:schemeClr val="tx1"/>
                    </a:solidFill>
                    <a:effectLst/>
                    <a:latin typeface="Arial" pitchFamily="34" charset="0"/>
                    <a:ea typeface="+mn-ea"/>
                    <a:cs typeface="Arial" pitchFamily="34" charset="0"/>
                  </a:rPr>
                  <a:t>The statistical rule states that the aggregated variance of several tasks that are independent and identically distributed is: </a:t>
                </a:r>
                <a:r>
                  <a:rPr lang="en-AU" sz="1200" i="0" kern="1200">
                    <a:solidFill>
                      <a:schemeClr val="tx1"/>
                    </a:solidFill>
                    <a:effectLst/>
                    <a:latin typeface="Arial" pitchFamily="34" charset="0"/>
                    <a:ea typeface="+mn-ea"/>
                    <a:cs typeface="Arial" pitchFamily="34" charset="0"/>
                  </a:rPr>
                  <a:t>𝜎_𝜒</a:t>
                </a:r>
                <a:r>
                  <a:rPr lang="en-AU" sz="1200" kern="1200" dirty="0">
                    <a:solidFill>
                      <a:schemeClr val="tx1"/>
                    </a:solidFill>
                    <a:effectLst/>
                    <a:latin typeface="Arial" pitchFamily="34" charset="0"/>
                    <a:ea typeface="+mn-ea"/>
                    <a:cs typeface="Arial" pitchFamily="34" charset="0"/>
                  </a:rPr>
                  <a:t>= </a:t>
                </a:r>
                <a:r>
                  <a:rPr lang="en-AU" sz="1200" i="0" kern="1200">
                    <a:solidFill>
                      <a:schemeClr val="tx1"/>
                    </a:solidFill>
                    <a:effectLst/>
                    <a:latin typeface="Arial" pitchFamily="34" charset="0"/>
                    <a:ea typeface="+mn-ea"/>
                    <a:cs typeface="Arial" pitchFamily="34" charset="0"/>
                  </a:rPr>
                  <a:t>𝜎/√𝑛</a:t>
                </a:r>
                <a:r>
                  <a:rPr lang="en-AU" sz="1200" kern="1200" dirty="0">
                    <a:solidFill>
                      <a:schemeClr val="tx1"/>
                    </a:solidFill>
                    <a:effectLst/>
                    <a:latin typeface="Arial" pitchFamily="34" charset="0"/>
                    <a:ea typeface="+mn-ea"/>
                    <a:cs typeface="Arial" pitchFamily="34" charset="0"/>
                  </a:rPr>
                  <a:t>  (Devore, 1987:206).</a:t>
                </a:r>
              </a:p>
              <a:p>
                <a:pPr algn="l" rtl="0"/>
                <a:r>
                  <a:rPr lang="en-AU" sz="1200" kern="1200" dirty="0">
                    <a:solidFill>
                      <a:schemeClr val="tx1"/>
                    </a:solidFill>
                    <a:effectLst/>
                    <a:latin typeface="Arial" pitchFamily="34" charset="0"/>
                    <a:ea typeface="+mn-ea"/>
                    <a:cs typeface="Arial" pitchFamily="34" charset="0"/>
                  </a:rPr>
                  <a:t>For example the variability of 4 tasks of the same variability combined is half the variability of the individual task.  If </a:t>
                </a:r>
                <a:r>
                  <a:rPr lang="en-AU" sz="1200" i="0" kern="1200">
                    <a:solidFill>
                      <a:schemeClr val="tx1"/>
                    </a:solidFill>
                    <a:effectLst/>
                    <a:latin typeface="Arial" pitchFamily="34" charset="0"/>
                    <a:ea typeface="+mn-ea"/>
                    <a:cs typeface="Arial" pitchFamily="34" charset="0"/>
                  </a:rPr>
                  <a:t>𝑛=4 𝑡𝑎𝑠𝑘𝑠,  𝜎 𝑖𝑠 𝑡ℎ𝑒 𝑣𝑎𝑟𝑖𝑎𝑛𝑐𝑒 𝑜𝑓 𝑎 𝑡𝑎𝑠𝑘, 𝑎𝑛𝑑  𝜎_𝜒  𝑖𝑠 𝑡ℎ𝑒 𝑎𝑔𝑔𝑟𝑒𝑎𝑔𝑡𝑒𝑑 𝑣𝑎𝑟𝑖𝑎𝑛𝑐𝑒 𝑜𝑓 𝑡ℎ𝑒 4 𝑡𝑎𝑠𝑘𝑠  </a:t>
                </a:r>
                <a:endParaRPr lang="en-AU" sz="1200" kern="1200" dirty="0">
                  <a:solidFill>
                    <a:schemeClr val="tx1"/>
                  </a:solidFill>
                  <a:effectLst/>
                  <a:latin typeface="Arial" pitchFamily="34" charset="0"/>
                  <a:ea typeface="+mn-ea"/>
                  <a:cs typeface="Arial" pitchFamily="34" charset="0"/>
                </a:endParaRPr>
              </a:p>
              <a:p>
                <a:pPr algn="l" rtl="0"/>
                <a:r>
                  <a:rPr lang="en-AU" sz="1200" i="0" kern="1200">
                    <a:solidFill>
                      <a:schemeClr val="tx1"/>
                    </a:solidFill>
                    <a:effectLst/>
                    <a:latin typeface="Arial" pitchFamily="34" charset="0"/>
                    <a:ea typeface="+mn-ea"/>
                    <a:cs typeface="Arial" pitchFamily="34" charset="0"/>
                  </a:rPr>
                  <a:t>𝑡ℎ𝑒𝑛  𝜎_𝜒</a:t>
                </a:r>
                <a:r>
                  <a:rPr lang="en-AU" sz="1200" kern="1200" dirty="0">
                    <a:solidFill>
                      <a:schemeClr val="tx1"/>
                    </a:solidFill>
                    <a:effectLst/>
                    <a:latin typeface="Arial" pitchFamily="34" charset="0"/>
                    <a:ea typeface="+mn-ea"/>
                    <a:cs typeface="Arial" pitchFamily="34" charset="0"/>
                  </a:rPr>
                  <a:t>= </a:t>
                </a:r>
                <a:r>
                  <a:rPr lang="en-AU" sz="1200" i="0" kern="1200">
                    <a:solidFill>
                      <a:schemeClr val="tx1"/>
                    </a:solidFill>
                    <a:effectLst/>
                    <a:latin typeface="Arial" pitchFamily="34" charset="0"/>
                    <a:ea typeface="+mn-ea"/>
                    <a:cs typeface="Arial" pitchFamily="34" charset="0"/>
                  </a:rPr>
                  <a:t>𝜎/√𝑛</a:t>
                </a:r>
                <a:r>
                  <a:rPr lang="en-AU" sz="1200" kern="1200" dirty="0">
                    <a:solidFill>
                      <a:schemeClr val="tx1"/>
                    </a:solidFill>
                    <a:effectLst/>
                    <a:latin typeface="Arial" pitchFamily="34" charset="0"/>
                    <a:ea typeface="+mn-ea"/>
                    <a:cs typeface="Arial" pitchFamily="34" charset="0"/>
                  </a:rPr>
                  <a:t>   = </a:t>
                </a:r>
                <a:r>
                  <a:rPr lang="en-AU" sz="1200" i="0" kern="1200">
                    <a:solidFill>
                      <a:schemeClr val="tx1"/>
                    </a:solidFill>
                    <a:effectLst/>
                    <a:latin typeface="Arial" pitchFamily="34" charset="0"/>
                    <a:ea typeface="+mn-ea"/>
                    <a:cs typeface="Arial" pitchFamily="34" charset="0"/>
                  </a:rPr>
                  <a:t>𝜎/√4</a:t>
                </a:r>
                <a:r>
                  <a:rPr lang="en-AU" sz="1200" kern="1200" dirty="0">
                    <a:solidFill>
                      <a:schemeClr val="tx1"/>
                    </a:solidFill>
                    <a:effectLst/>
                    <a:latin typeface="Arial" pitchFamily="34" charset="0"/>
                    <a:ea typeface="+mn-ea"/>
                    <a:cs typeface="Arial" pitchFamily="34" charset="0"/>
                  </a:rPr>
                  <a:t>  = </a:t>
                </a:r>
                <a:r>
                  <a:rPr lang="en-AU" sz="1200" i="0" kern="1200">
                    <a:solidFill>
                      <a:schemeClr val="tx1"/>
                    </a:solidFill>
                    <a:effectLst/>
                    <a:latin typeface="Arial" pitchFamily="34" charset="0"/>
                    <a:ea typeface="+mn-ea"/>
                    <a:cs typeface="Arial" pitchFamily="34" charset="0"/>
                  </a:rPr>
                  <a:t>𝜎/2</a:t>
                </a:r>
                <a:r>
                  <a:rPr lang="en-AU" sz="1200" kern="1200" dirty="0">
                    <a:solidFill>
                      <a:schemeClr val="tx1"/>
                    </a:solidFill>
                    <a:effectLst/>
                    <a:latin typeface="Arial" pitchFamily="34" charset="0"/>
                    <a:ea typeface="+mn-ea"/>
                    <a:cs typeface="Arial" pitchFamily="34" charset="0"/>
                  </a:rPr>
                  <a:t>   .    </a:t>
                </a:r>
              </a:p>
              <a:p>
                <a:pPr algn="l" rtl="0"/>
                <a:r>
                  <a:rPr lang="en-AU" sz="1200" kern="1200" dirty="0">
                    <a:solidFill>
                      <a:schemeClr val="tx1"/>
                    </a:solidFill>
                    <a:effectLst/>
                    <a:latin typeface="Arial" pitchFamily="34" charset="0"/>
                    <a:ea typeface="+mn-ea"/>
                    <a:cs typeface="Arial" pitchFamily="34" charset="0"/>
                  </a:rPr>
                  <a:t>Since we are talking about 30 tasks or more making up a Critical Path, then clearly the variance of the “Critical Chain” of the entire project, that includes the project buffer, will be significantly less than most if not all of the variances of the individual tasks.  </a:t>
                </a:r>
              </a:p>
              <a:p>
                <a:pPr algn="l" rtl="0"/>
                <a:r>
                  <a:rPr lang="en-AU" sz="1200" kern="1200" dirty="0">
                    <a:solidFill>
                      <a:schemeClr val="tx1"/>
                    </a:solidFill>
                    <a:effectLst/>
                    <a:latin typeface="Arial" pitchFamily="34" charset="0"/>
                    <a:ea typeface="+mn-ea"/>
                    <a:cs typeface="Arial" pitchFamily="34" charset="0"/>
                  </a:rPr>
                  <a:t>The Critical Chain including the Project Safety Buffer before it is halved provides nearly always a very high probability, above 99%, of the project being completed within the time that includes the Safety Buffer.  A major insight of Goldratt is that by halving the Safety Buffer by half, we will NOT significantly reduce the probability of completing the project with the reduced time frame.  Even though Goldratt himself doesn’t elaborate on the statistical explanation of this point, the writers of this paper have thought through the statistical reasoning.  The statistical reasoning has to do with the shape of the probability distribution of the of project based on the logic of the Critical Chain.  Remember what we stated earlier.  Namely that the Safety Buffer that is made up of at least 30 tasks.   What that means is that we have a normal distribution with a relative small variance in relation to the variances of the individual tasks that contributed to the project Safety Buffer.   The meaning of a “small variation” is that the normal distribution is “squeezed” upward around its mean value.  The further we increase outwards time estimate from the mean value, we will only achieve a reducing marginal improvement in the probability of successfully completing the time.  The very opposite was the case for the individual tasks.  Because of the skewed probability distribution of the individual tasks, it was necessary to significantly increase the time estimate in order to have a higher probability of success of completing the task on time.  Earlier in this paper we talked about having to multiply the mean time by 3 to 4 times its value in order to achieve a high probability.  But in the case of the Project based on the logic of the Critical Chain with a Project Safety Buffer, we no longer need those extended times.  We can easily halve the aggregated times estimate of the Project Buffer by half without having any significant reduction of the probability of succeeding in completing the project.       </a:t>
                </a:r>
              </a:p>
              <a:p>
                <a:pPr algn="l" rtl="0"/>
                <a:r>
                  <a:rPr lang="en-AU" sz="1200" kern="1200" dirty="0">
                    <a:solidFill>
                      <a:schemeClr val="tx1"/>
                    </a:solidFill>
                    <a:effectLst/>
                    <a:latin typeface="Arial" pitchFamily="34" charset="0"/>
                    <a:ea typeface="+mn-ea"/>
                    <a:cs typeface="Arial" pitchFamily="34" charset="0"/>
                  </a:rPr>
                  <a:t>In accordance with good “good project management” techniques, the maximum number of tasks in a project will be between 300 to 350.  Typically, about a third make up the Critical Path.  What that means is that normally even for a very complex project, the number of tasks that contribute to the Project Safety Buffer will be in the vicinity of a 100 tasks</a:t>
                </a:r>
              </a:p>
              <a:p>
                <a:pPr algn="l" rtl="0"/>
                <a:endParaRPr lang="en-AU" dirty="0"/>
              </a:p>
            </p:txBody>
          </p:sp>
        </mc:Fallback>
      </mc:AlternateContent>
      <p:sp>
        <p:nvSpPr>
          <p:cNvPr id="4" name="Slide Number Placeholder 3"/>
          <p:cNvSpPr>
            <a:spLocks noGrp="1"/>
          </p:cNvSpPr>
          <p:nvPr>
            <p:ph type="sldNum" sz="quarter" idx="10"/>
          </p:nvPr>
        </p:nvSpPr>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378EEB31-8514-47F8-8521-5EF4207D33C3}" type="slidenum">
              <a:rPr kumimoji="0" lang="he-IL" sz="1200" b="0" i="0" u="none" strike="noStrike" kern="1200" cap="none" spc="0" normalizeH="0" baseline="0" noProof="0" smtClean="0">
                <a:ln>
                  <a:noFill/>
                </a:ln>
                <a:solidFill>
                  <a:srgbClr val="000000"/>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86</a:t>
            </a:fld>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46400476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eaLnBrk="1" hangingPunct="1"/>
            <a:r>
              <a:rPr lang="en-US" dirty="0"/>
              <a:t>Changing behavior by having appropriate KPI’s.  An excellent analogy can be made to a soccer team.  Rather than award each player according to the amount of goal he achieves, the team will reach better performance if the team members are rewarded collectively on the # of goals achieved.  By having a collective measurement you encourage far more team work in achieving goals.  Players now have an incentive to assist one another in setting up goals for one another.</a:t>
            </a:r>
          </a:p>
          <a:p>
            <a:pPr algn="l" rtl="0" eaLnBrk="1" hangingPunct="1"/>
            <a:endParaRPr lang="en-US" dirty="0"/>
          </a:p>
          <a:p>
            <a:endParaRPr lang="en-AU" dirty="0"/>
          </a:p>
        </p:txBody>
      </p:sp>
      <p:sp>
        <p:nvSpPr>
          <p:cNvPr id="4" name="Slide Number Placeholder 3"/>
          <p:cNvSpPr>
            <a:spLocks noGrp="1"/>
          </p:cNvSpPr>
          <p:nvPr>
            <p:ph type="sldNum" sz="quarter" idx="10"/>
          </p:nvPr>
        </p:nvSpPr>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621706E8-C404-4EF6-9FDB-58A767A96658}" type="slidenum">
              <a:rPr kumimoji="0" lang="he-IL" sz="1200" b="0" i="0" u="none" strike="noStrike" kern="1200" cap="none" spc="0" normalizeH="0" baseline="0" noProof="0" smtClean="0">
                <a:ln>
                  <a:noFill/>
                </a:ln>
                <a:solidFill>
                  <a:srgbClr val="000000"/>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87</a:t>
            </a:fld>
            <a:endParaRPr kumimoji="0" lang="he-IL"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412275823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D6E653AB-9FF4-44FF-BB8A-1D734F9006A1}" type="slidenum">
              <a:rPr kumimoji="0" lang="he-IL" sz="1200" b="0" i="0" u="none" strike="noStrike" kern="1200" cap="none" spc="0" normalizeH="0" baseline="0" noProof="0" smtClean="0">
                <a:ln>
                  <a:noFill/>
                </a:ln>
                <a:solidFill>
                  <a:srgbClr val="000000"/>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88</a:t>
            </a:fld>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p:spPr>
        <p:txBody>
          <a:bodyPr/>
          <a:lstStyle/>
          <a:p>
            <a:pPr algn="l" rtl="0" eaLnBrk="1" hangingPunct="1"/>
            <a:r>
              <a:rPr lang="en-US"/>
              <a:t>The 3’rd step of TOC – “Subordinate to the Constraint” – Need to subordinate all Decisions to the Constraint.  The way that this is translated is by having “Feeding Buffers” and “Resource buffers”.  Feeding buffers need also to be applied on the END of those paths that are non critical and join up directly to the End Node as depicted in the CPM methodology.  Resource buffers are only placed where a resource is required to be ready for the critical path.  Note an interesting effect that sometimes occurs with feeding buffers – as the critical path buffer is “eaten up” and tasks on the critical path are consequently delayed, we find that often the feeding paths become enlarged.</a:t>
            </a:r>
          </a:p>
          <a:p>
            <a:pPr algn="l" rtl="0" eaLnBrk="1" hangingPunct="1"/>
            <a:r>
              <a:rPr lang="en-US"/>
              <a:t>The TOC steps:  1.- Arrange all the tasks according to LS without taking into account resource constraints (i.e. what TOC calls the “logistics” dependency).  2.  Calculate the Critical Path  - this represents the shortest time to complete the project if we ignore the “logistics” dependency and only figure in the precedence relationship.  3.  The critical path is the basis for developing the Critical Chain.  Now take into consideration the resource constraint and do Resource Leveling by moving all the tasks that are not on the critical path.  Note that this is the basic heuristic employed by TOC as to choosing the critical path.  By the way you can determine of there are more  Logical Limitations or Logistical Limitations according to the path of the critical chain, according to how the continuity was determined.  4. Put in the Feeding buffers.  5.  Put in the Resource Buffers. </a:t>
            </a:r>
          </a:p>
          <a:p>
            <a:pPr algn="l" rtl="0" eaLnBrk="1" hangingPunct="1"/>
            <a:endParaRPr lang="en-US"/>
          </a:p>
        </p:txBody>
      </p:sp>
    </p:spTree>
    <p:extLst>
      <p:ext uri="{BB962C8B-B14F-4D97-AF65-F5344CB8AC3E}">
        <p14:creationId xmlns:p14="http://schemas.microsoft.com/office/powerpoint/2010/main" val="35565137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מציין מיקום של תמונת שקופית 1"/>
          <p:cNvSpPr>
            <a:spLocks noGrp="1" noRot="1" noChangeAspect="1" noTextEdit="1"/>
          </p:cNvSpPr>
          <p:nvPr>
            <p:ph type="sldImg"/>
          </p:nvPr>
        </p:nvSpPr>
        <p:spPr>
          <a:xfrm>
            <a:off x="1143000" y="685800"/>
            <a:ext cx="4572000" cy="3429000"/>
          </a:xfrm>
          <a:ln/>
        </p:spPr>
      </p:sp>
      <p:sp>
        <p:nvSpPr>
          <p:cNvPr id="89091" name="מציין מיקום של הערות 2"/>
          <p:cNvSpPr>
            <a:spLocks noGrp="1"/>
          </p:cNvSpPr>
          <p:nvPr>
            <p:ph type="body" idx="1"/>
          </p:nvPr>
        </p:nvSpPr>
        <p:spPr>
          <a:noFill/>
          <a:ln/>
        </p:spPr>
        <p:txBody>
          <a:bodyPr/>
          <a:lstStyle/>
          <a:p>
            <a:pPr algn="l" rtl="0" eaLnBrk="1" hangingPunct="1"/>
            <a:endParaRPr lang="he-IL" dirty="0"/>
          </a:p>
        </p:txBody>
      </p:sp>
      <p:sp>
        <p:nvSpPr>
          <p:cNvPr id="89092" name="מציין מיקום של כותרת תחתונה 3"/>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308952126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מציין מיקום של תמונת שקופית 1"/>
          <p:cNvSpPr>
            <a:spLocks noGrp="1" noRot="1" noChangeAspect="1" noTextEdit="1"/>
          </p:cNvSpPr>
          <p:nvPr>
            <p:ph type="sldImg"/>
          </p:nvPr>
        </p:nvSpPr>
        <p:spPr>
          <a:xfrm>
            <a:off x="1143000" y="685800"/>
            <a:ext cx="4572000" cy="3429000"/>
          </a:xfrm>
          <a:ln/>
        </p:spPr>
      </p:sp>
      <p:sp>
        <p:nvSpPr>
          <p:cNvPr id="89091" name="מציין מיקום של הערות 2"/>
          <p:cNvSpPr>
            <a:spLocks noGrp="1"/>
          </p:cNvSpPr>
          <p:nvPr>
            <p:ph type="body" idx="1"/>
          </p:nvPr>
        </p:nvSpPr>
        <p:spPr>
          <a:noFill/>
          <a:ln/>
        </p:spPr>
        <p:txBody>
          <a:bodyPr/>
          <a:lstStyle/>
          <a:p>
            <a:pPr algn="l" rtl="0" eaLnBrk="1" hangingPunct="1"/>
            <a:r>
              <a:rPr lang="en-US" dirty="0"/>
              <a:t>With vendors and contractors the emphasis in negotiation should not be only on ”price” , equally important, if not more important if we take in to consideration TTM, is lead time.  Vendor will be more responsive to a shorter lead time if he is given sufficient warning.  On the other hand too far advance will encourage him to add lead times as the further out in time he has to commit himself the more uncertainly is involved, hence bigger safety buffers. </a:t>
            </a:r>
          </a:p>
          <a:p>
            <a:pPr algn="l" rtl="0" eaLnBrk="1" hangingPunct="1"/>
            <a:endParaRPr lang="en-US" dirty="0"/>
          </a:p>
          <a:p>
            <a:pPr marL="0" marR="0" indent="0" algn="l" defTabSz="914400" rtl="0" eaLnBrk="1" fontAlgn="base" latinLnBrk="0" hangingPunct="1">
              <a:lnSpc>
                <a:spcPct val="100000"/>
              </a:lnSpc>
              <a:spcBef>
                <a:spcPct val="30000"/>
              </a:spcBef>
              <a:spcAft>
                <a:spcPct val="0"/>
              </a:spcAft>
              <a:buClrTx/>
              <a:buSzTx/>
              <a:buFontTx/>
              <a:buNone/>
              <a:tabLst/>
              <a:defRPr/>
            </a:pPr>
            <a:r>
              <a:rPr lang="en-US" dirty="0"/>
              <a:t>  Note that we may have a case where we already</a:t>
            </a:r>
            <a:r>
              <a:rPr lang="en-US" baseline="0" dirty="0"/>
              <a:t> have an existing contract with a contractor where due dates have been determined.  Concerto is very flexible.  You can put in a due date called a “contractual milestone”.  Generally these will not be on the “critical chain”.  If you need to feed it then you can treat it as a mini project with its own buffer before it hence you can build your own buffer before it ; &amp; / or there will be a feeding buffer after it.  </a:t>
            </a:r>
            <a:r>
              <a:rPr lang="en-US" dirty="0"/>
              <a:t>  </a:t>
            </a:r>
            <a:endParaRPr lang="he-IL" dirty="0"/>
          </a:p>
          <a:p>
            <a:pPr algn="l" rtl="0" eaLnBrk="1" hangingPunct="1"/>
            <a:r>
              <a:rPr lang="en-US" dirty="0"/>
              <a:t> </a:t>
            </a:r>
            <a:endParaRPr lang="he-IL" dirty="0"/>
          </a:p>
          <a:p>
            <a:pPr algn="l" rtl="0" eaLnBrk="1" hangingPunct="1"/>
            <a:endParaRPr lang="he-IL" dirty="0"/>
          </a:p>
        </p:txBody>
      </p:sp>
      <p:sp>
        <p:nvSpPr>
          <p:cNvPr id="89092" name="מציין מיקום של כותרת תחתונה 3"/>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157141773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spect="1" noChangeArrowheads="1" noTextEdit="1"/>
          </p:cNvSpPr>
          <p:nvPr>
            <p:ph type="sldImg"/>
          </p:nvPr>
        </p:nvSpPr>
        <p:spPr>
          <a:xfrm>
            <a:off x="1143000" y="685800"/>
            <a:ext cx="4572000" cy="3429000"/>
          </a:xfrm>
          <a:ln/>
        </p:spPr>
      </p:sp>
      <p:sp>
        <p:nvSpPr>
          <p:cNvPr id="90115" name="Rectangle 3"/>
          <p:cNvSpPr>
            <a:spLocks noGrp="1" noChangeArrowheads="1"/>
          </p:cNvSpPr>
          <p:nvPr>
            <p:ph type="body" idx="1"/>
          </p:nvPr>
        </p:nvSpPr>
        <p:spPr>
          <a:noFill/>
          <a:ln/>
        </p:spPr>
        <p:txBody>
          <a:bodyPr/>
          <a:lstStyle/>
          <a:p>
            <a:pPr eaLnBrk="1" hangingPunct="1"/>
            <a:endParaRPr lang="en-US"/>
          </a:p>
        </p:txBody>
      </p:sp>
      <p:sp>
        <p:nvSpPr>
          <p:cNvPr id="90116"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228094304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marL="0" marR="0" lvl="0" indent="0" algn="l" defTabSz="925513" rtl="1" eaLnBrk="0" fontAlgn="base" latinLnBrk="0" hangingPunct="0">
              <a:lnSpc>
                <a:spcPct val="100000"/>
              </a:lnSpc>
              <a:spcBef>
                <a:spcPct val="0"/>
              </a:spcBef>
              <a:spcAft>
                <a:spcPct val="0"/>
              </a:spcAft>
              <a:buClrTx/>
              <a:buSzTx/>
              <a:buFontTx/>
              <a:buNone/>
              <a:tabLst/>
              <a:defRPr/>
            </a:pPr>
            <a:fld id="{621706E8-C404-4EF6-9FDB-58A767A96658}" type="slidenum">
              <a:rPr kumimoji="0" lang="he-IL" sz="1200" b="0" i="0" u="none" strike="noStrike" kern="1200" cap="none" spc="0" normalizeH="0" baseline="0" noProof="0" smtClean="0">
                <a:ln>
                  <a:noFill/>
                </a:ln>
                <a:solidFill>
                  <a:srgbClr val="000000"/>
                </a:solidFill>
                <a:effectLst/>
                <a:uLnTx/>
                <a:uFillTx/>
                <a:latin typeface="Times New Roman" pitchFamily="18" charset="0"/>
                <a:cs typeface="Times New Roman" pitchFamily="18" charset="0"/>
              </a:rPr>
              <a:pPr marL="0" marR="0" lvl="0" indent="0" algn="l" defTabSz="925513" rtl="1" eaLnBrk="0" fontAlgn="base" latinLnBrk="0" hangingPunct="0">
                <a:lnSpc>
                  <a:spcPct val="100000"/>
                </a:lnSpc>
                <a:spcBef>
                  <a:spcPct val="0"/>
                </a:spcBef>
                <a:spcAft>
                  <a:spcPct val="0"/>
                </a:spcAft>
                <a:buClrTx/>
                <a:buSzTx/>
                <a:buFontTx/>
                <a:buNone/>
                <a:tabLst/>
                <a:defRPr/>
              </a:pPr>
              <a:t>94</a:t>
            </a:fld>
            <a:endParaRPr kumimoji="0" lang="he-IL"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304539429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spect="1" noChangeArrowheads="1" noTextEdit="1"/>
          </p:cNvSpPr>
          <p:nvPr>
            <p:ph type="sldImg"/>
          </p:nvPr>
        </p:nvSpPr>
        <p:spPr>
          <a:xfrm>
            <a:off x="1143000" y="685800"/>
            <a:ext cx="4572000" cy="3429000"/>
          </a:xfrm>
          <a:ln/>
        </p:spPr>
      </p:sp>
      <p:sp>
        <p:nvSpPr>
          <p:cNvPr id="91139" name="Rectangle 3"/>
          <p:cNvSpPr>
            <a:spLocks noGrp="1" noChangeArrowheads="1"/>
          </p:cNvSpPr>
          <p:nvPr>
            <p:ph type="body" idx="1"/>
          </p:nvPr>
        </p:nvSpPr>
        <p:spPr>
          <a:noFill/>
          <a:ln/>
        </p:spPr>
        <p:txBody>
          <a:bodyPr/>
          <a:lstStyle/>
          <a:p>
            <a:pPr algn="l" rtl="0" eaLnBrk="1" hangingPunct="1"/>
            <a:r>
              <a:rPr lang="en-US" dirty="0"/>
              <a:t>We are talking about having a “full kit” before.  Extremely difficult for management to accept since it is </a:t>
            </a:r>
            <a:r>
              <a:rPr lang="en-US" dirty="0" err="1"/>
              <a:t>percieved</a:t>
            </a:r>
            <a:r>
              <a:rPr lang="en-US" dirty="0"/>
              <a:t> as being a waste.  Need to consider the financial consequence of NOT having a resource there available when it is needed (including allowing us to start earlier because of a positive variation).   Generally I would be more reluctant to fork out money on the “maybe” at the beginning of the project; if there are negative variations  then I will allow the PB to absorb it.  As the project progresses I would use the RB concept depending on how my PB looks. Also I would prefer to finalize a  contract on a RB after I get closer to the time since it is likely that the timing of activities change as we progress .</a:t>
            </a:r>
          </a:p>
          <a:p>
            <a:pPr algn="l" rtl="0" eaLnBrk="1" hangingPunct="1"/>
            <a:endParaRPr lang="en-US" dirty="0"/>
          </a:p>
        </p:txBody>
      </p:sp>
      <p:sp>
        <p:nvSpPr>
          <p:cNvPr id="91140" name="מציין מיקום של כותרת תחתונה 7"/>
          <p:cNvSpPr>
            <a:spLocks noGrp="1"/>
          </p:cNvSpPr>
          <p:nvPr>
            <p:ph type="ftr" sz="quarter" idx="4"/>
          </p:nvPr>
        </p:nvSpPr>
        <p:spPr>
          <a:noFill/>
        </p:spPr>
        <p:txBody>
          <a:bodyPr/>
          <a:lstStyle/>
          <a:p>
            <a:pPr marL="0" marR="0" lvl="0" indent="0" algn="r" defTabSz="925513" rtl="1" eaLnBrk="0" fontAlgn="base" latinLnBrk="0" hangingPunct="0">
              <a:lnSpc>
                <a:spcPct val="100000"/>
              </a:lnSpc>
              <a:spcBef>
                <a:spcPct val="0"/>
              </a:spcBef>
              <a:spcAft>
                <a:spcPct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Times New Roman" pitchFamily="18" charset="0"/>
              <a:cs typeface="Times New Roman" pitchFamily="18" charset="0"/>
            </a:endParaRPr>
          </a:p>
        </p:txBody>
      </p:sp>
    </p:spTree>
    <p:extLst>
      <p:ext uri="{BB962C8B-B14F-4D97-AF65-F5344CB8AC3E}">
        <p14:creationId xmlns:p14="http://schemas.microsoft.com/office/powerpoint/2010/main" val="214543053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3"/>
          <p:cNvSpPr>
            <a:spLocks noGrp="1" noChangeArrowheads="1"/>
          </p:cNvSpPr>
          <p:nvPr>
            <p:ph type="dt" sz="quarter" idx="1"/>
          </p:nvPr>
        </p:nvSpPr>
        <p:spPr>
          <a:noFill/>
        </p:spPr>
        <p:txBody>
          <a:bodyPr/>
          <a:lstStyle/>
          <a:p>
            <a:fld id="{79C283E0-DEAE-4CF6-8BE4-1199A98D9657}" type="datetime8">
              <a:rPr lang="he-IL" smtClean="0"/>
              <a:pPr/>
              <a:t>24 יולי 17</a:t>
            </a:fld>
            <a:endParaRPr lang="en-US" altLang="en-US" dirty="0"/>
          </a:p>
        </p:txBody>
      </p:sp>
      <p:sp>
        <p:nvSpPr>
          <p:cNvPr id="101379" name="Rectangle 7"/>
          <p:cNvSpPr>
            <a:spLocks noGrp="1" noChangeArrowheads="1"/>
          </p:cNvSpPr>
          <p:nvPr>
            <p:ph type="sldNum" sz="quarter" idx="5"/>
          </p:nvPr>
        </p:nvSpPr>
        <p:spPr>
          <a:noFill/>
        </p:spPr>
        <p:txBody>
          <a:bodyPr/>
          <a:lstStyle/>
          <a:p>
            <a:fld id="{E5962ABB-9055-4ADF-8AF1-387262E3CA51}" type="slidenum">
              <a:rPr lang="he-IL" altLang="en-US" smtClean="0"/>
              <a:pPr/>
              <a:t>99</a:t>
            </a:fld>
            <a:endParaRPr lang="en-US" altLang="en-US" dirty="0"/>
          </a:p>
        </p:txBody>
      </p:sp>
      <p:sp>
        <p:nvSpPr>
          <p:cNvPr id="101380" name="Rectangle 2"/>
          <p:cNvSpPr>
            <a:spLocks noGrp="1" noRot="1" noChangeAspect="1" noChangeArrowheads="1" noTextEdit="1"/>
          </p:cNvSpPr>
          <p:nvPr>
            <p:ph type="sldImg"/>
          </p:nvPr>
        </p:nvSpPr>
        <p:spPr>
          <a:xfrm>
            <a:off x="779463" y="782638"/>
            <a:ext cx="5321300" cy="3990975"/>
          </a:xfrm>
          <a:ln/>
        </p:spPr>
      </p:sp>
      <p:sp>
        <p:nvSpPr>
          <p:cNvPr id="101381" name="Rectangle 3"/>
          <p:cNvSpPr>
            <a:spLocks noGrp="1" noChangeArrowheads="1"/>
          </p:cNvSpPr>
          <p:nvPr>
            <p:ph type="body" idx="1"/>
          </p:nvPr>
        </p:nvSpPr>
        <p:spPr>
          <a:noFill/>
          <a:ln/>
        </p:spPr>
        <p:txBody>
          <a:bodyPr/>
          <a:lstStyle/>
          <a:p>
            <a:pPr algn="r" rtl="1"/>
            <a:endParaRPr lang="en-US" dirty="0"/>
          </a:p>
          <a:p>
            <a:pPr algn="r" rtl="1"/>
            <a:r>
              <a:rPr lang="he-IL" dirty="0"/>
              <a:t>  </a:t>
            </a:r>
            <a:endParaRPr lang="en-US" dirty="0"/>
          </a:p>
        </p:txBody>
      </p:sp>
    </p:spTree>
    <p:extLst>
      <p:ext uri="{BB962C8B-B14F-4D97-AF65-F5344CB8AC3E}">
        <p14:creationId xmlns:p14="http://schemas.microsoft.com/office/powerpoint/2010/main" val="380927977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6A2B1FF4-71C4-4888-97D8-78A7B92791FA}" type="slidenum">
              <a:rPr lang="he-IL" smtClean="0"/>
              <a:pPr/>
              <a:t>100</a:t>
            </a:fld>
            <a:endParaRPr lang="en-US"/>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algn="l" rtl="0" eaLnBrk="1" hangingPunct="1"/>
            <a:r>
              <a:rPr lang="en-US" dirty="0"/>
              <a:t>Subordinate – “</a:t>
            </a:r>
            <a:r>
              <a:rPr lang="en-US" altLang="en-US" dirty="0">
                <a:solidFill>
                  <a:srgbClr val="FF0000"/>
                </a:solidFill>
              </a:rPr>
              <a:t>don’t allow non constraints to interrupt correct flow of throughput to the constraint” – meaning, by keeping the non constraints busy all the time so as to be efficient, what are the chances that a non bottleneck is working in time on WIP that will be needed by the constraint latter in time?</a:t>
            </a:r>
          </a:p>
          <a:p>
            <a:pPr algn="l" rtl="0" eaLnBrk="1" hangingPunct="1"/>
            <a:r>
              <a:rPr lang="en-US" dirty="0"/>
              <a:t>Important to realize – if you don’t look for the new constraint then you let inertia set in; which means allowing a set policy, formal or informal (the way we do business), to stay in place and this then becomes the new constraint as reality changes.</a:t>
            </a:r>
            <a:endParaRPr lang="en-US"/>
          </a:p>
          <a:p>
            <a:pPr algn="l" rtl="0" eaLnBrk="1" hangingPunct="1"/>
            <a:endParaRPr lang="en-US" dirty="0"/>
          </a:p>
          <a:p>
            <a:pPr algn="l" rtl="0" eaLnBrk="1" hangingPunct="1"/>
            <a:r>
              <a:rPr lang="en-US" dirty="0"/>
              <a:t>From the </a:t>
            </a:r>
            <a:r>
              <a:rPr lang="en-US" dirty="0" err="1"/>
              <a:t>Herbie</a:t>
            </a:r>
            <a:r>
              <a:rPr lang="en-US" dirty="0"/>
              <a:t> story</a:t>
            </a:r>
            <a:r>
              <a:rPr lang="en-US" baseline="0" dirty="0"/>
              <a:t> – the Constraint becomes central part of the solution </a:t>
            </a:r>
          </a:p>
          <a:p>
            <a:pPr algn="l" rtl="0" eaLnBrk="1" hangingPunct="1"/>
            <a:r>
              <a:rPr lang="en-US" baseline="0" dirty="0"/>
              <a:t>– e.g. The first Cosmonaut story  - </a:t>
            </a:r>
            <a:r>
              <a:rPr lang="en-US" baseline="0" dirty="0" err="1"/>
              <a:t>launcing</a:t>
            </a:r>
            <a:r>
              <a:rPr lang="en-US" baseline="0" dirty="0"/>
              <a:t> the first man into space.  After a day or two there was this constant knocking sound.  Tried to stop by finding the source.  But he couldn’t find where it as coming from.  He had  another 25 days in space and he realized that this noise would cause him to loose his mind.  So, he closed his mind and he took in this tapping noise and in his mind he turned it into the rhythm of music that he loved and he played in his head that music </a:t>
            </a:r>
            <a:r>
              <a:rPr lang="en-US" baseline="0" dirty="0" err="1"/>
              <a:t>untill</a:t>
            </a:r>
            <a:r>
              <a:rPr lang="en-US" baseline="0" dirty="0"/>
              <a:t> he landed back safely on earth.</a:t>
            </a:r>
          </a:p>
          <a:p>
            <a:pPr algn="l" rtl="0" eaLnBrk="1" hangingPunct="1"/>
            <a:r>
              <a:rPr lang="en-US" baseline="0" dirty="0"/>
              <a:t>- e.g. – A radio station in Perth.  Like most radio stations it makes its money from advertisements.  It was loosing a significant part of it advertisements to the internet marketing.  What it did is that it embraced this obstacle, this constraint , and turned it into an advantage.  It offered its sponsors to advertise on the radio their web site.</a:t>
            </a:r>
            <a:endParaRPr lang="en-US" dirty="0"/>
          </a:p>
          <a:p>
            <a:pPr algn="l" rtl="0" eaLnBrk="1" hangingPunct="1"/>
            <a:endParaRPr lang="en-US" dirty="0"/>
          </a:p>
          <a:p>
            <a:pPr algn="l" rtl="0" eaLnBrk="1" hangingPunct="1"/>
            <a:endParaRPr lang="en-US" dirty="0">
              <a:solidFill>
                <a:srgbClr val="FF0000"/>
              </a:solidFill>
            </a:endParaRPr>
          </a:p>
        </p:txBody>
      </p:sp>
    </p:spTree>
    <p:extLst>
      <p:ext uri="{BB962C8B-B14F-4D97-AF65-F5344CB8AC3E}">
        <p14:creationId xmlns:p14="http://schemas.microsoft.com/office/powerpoint/2010/main" val="210296863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pPr>
              <a:defRPr/>
            </a:pPr>
            <a:fld id="{2D8B7AF4-BC05-4D32-B6CC-1E1EC19479AE}" type="slidenum">
              <a:rPr lang="he-IL" smtClean="0">
                <a:solidFill>
                  <a:srgbClr val="000000"/>
                </a:solidFill>
              </a:rPr>
              <a:pPr>
                <a:defRPr/>
              </a:pPr>
              <a:t>101</a:t>
            </a:fld>
            <a:endParaRPr lang="en-US">
              <a:solidFill>
                <a:srgbClr val="000000"/>
              </a:solidFill>
            </a:endParaRPr>
          </a:p>
        </p:txBody>
      </p:sp>
    </p:spTree>
    <p:extLst>
      <p:ext uri="{BB962C8B-B14F-4D97-AF65-F5344CB8AC3E}">
        <p14:creationId xmlns:p14="http://schemas.microsoft.com/office/powerpoint/2010/main" val="272159978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a:ln/>
        </p:spPr>
      </p:sp>
      <p:sp>
        <p:nvSpPr>
          <p:cNvPr id="60419" name="Notes Placeholder 2"/>
          <p:cNvSpPr>
            <a:spLocks noGrp="1"/>
          </p:cNvSpPr>
          <p:nvPr>
            <p:ph type="body" idx="1"/>
          </p:nvPr>
        </p:nvSpPr>
        <p:spPr>
          <a:noFill/>
          <a:ln/>
        </p:spPr>
        <p:txBody>
          <a:bodyPr/>
          <a:lstStyle/>
          <a:p>
            <a:r>
              <a:rPr lang="he-IL" dirty="0"/>
              <a:t>דבר</a:t>
            </a:r>
            <a:r>
              <a:rPr lang="he-IL" baseline="0" dirty="0"/>
              <a:t>  מאוד בסיסי אם יש בזבוז של זמן אצל האילוץ.  </a:t>
            </a:r>
          </a:p>
          <a:p>
            <a:endParaRPr lang="he-IL" baseline="0" dirty="0"/>
          </a:p>
          <a:p>
            <a:pPr algn="l" defTabSz="966155" rtl="0">
              <a:defRPr/>
            </a:pPr>
            <a:r>
              <a:rPr lang="en-US" dirty="0"/>
              <a:t>Use</a:t>
            </a:r>
            <a:r>
              <a:rPr lang="en-US" baseline="0" dirty="0"/>
              <a:t> the Pareto principle to see what % of the constraint’s time is being wasted or not effective and the reasons for that.  E.g. ASC’s destroyer program, time is wasted on getting to and coming back from the eating facilities.  They set up the eating facilities next to the constraint. </a:t>
            </a:r>
            <a:endParaRPr lang="he-IL" dirty="0"/>
          </a:p>
          <a:p>
            <a:pPr algn="l" rtl="0"/>
            <a:endParaRPr lang="he-IL" dirty="0"/>
          </a:p>
        </p:txBody>
      </p:sp>
      <p:sp>
        <p:nvSpPr>
          <p:cNvPr id="60420" name="Slide Number Placeholder 3"/>
          <p:cNvSpPr>
            <a:spLocks noGrp="1"/>
          </p:cNvSpPr>
          <p:nvPr>
            <p:ph type="sldNum" sz="quarter" idx="5"/>
          </p:nvPr>
        </p:nvSpPr>
        <p:spPr>
          <a:noFill/>
        </p:spPr>
        <p:txBody>
          <a:bodyPr/>
          <a:lstStyle/>
          <a:p>
            <a:fld id="{DB1CDD30-DA2E-408F-8DC9-97FB17C0939F}" type="slidenum">
              <a:rPr lang="he-IL" smtClean="0"/>
              <a:pPr/>
              <a:t>104</a:t>
            </a:fld>
            <a:endParaRPr lang="en-US"/>
          </a:p>
        </p:txBody>
      </p:sp>
    </p:spTree>
    <p:extLst>
      <p:ext uri="{BB962C8B-B14F-4D97-AF65-F5344CB8AC3E}">
        <p14:creationId xmlns:p14="http://schemas.microsoft.com/office/powerpoint/2010/main" val="55266637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890F96CC-1CF2-45B7-81D6-8CD16F2092C0}" type="slidenum">
              <a:rPr lang="he-IL" smtClean="0"/>
              <a:pPr/>
              <a:t>105</a:t>
            </a:fld>
            <a:endParaRPr lang="en-US"/>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pPr algn="l" rtl="0" eaLnBrk="1" hangingPunct="1"/>
            <a:r>
              <a:rPr lang="en-US"/>
              <a:t>Strategic gating is therefore a screening procedure that enables the bottleneck to work most effectively on products that will increase the firm's value. Strategic gating brings about effective utilization of the constraint by giving priority to the most profitable jobs, which is done by using specific contribution measures, amongst other things (see Chapter 11). Strategic gating in a downtown supermarket, where shelf space is the bottleneck, is the decision regarding the products that are to be displayed on the shelves, when there are more than 150,000 Stock Keeping Units (SKUs) available and place for only 15,000 of them.</a:t>
            </a:r>
          </a:p>
        </p:txBody>
      </p:sp>
    </p:spTree>
    <p:extLst>
      <p:ext uri="{BB962C8B-B14F-4D97-AF65-F5344CB8AC3E}">
        <p14:creationId xmlns:p14="http://schemas.microsoft.com/office/powerpoint/2010/main" val="34708509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endParaRPr lang="he-IL" dirty="0"/>
          </a:p>
        </p:txBody>
      </p:sp>
      <p:sp>
        <p:nvSpPr>
          <p:cNvPr id="4" name="מציין מיקום של מספר שקופית 3"/>
          <p:cNvSpPr>
            <a:spLocks noGrp="1"/>
          </p:cNvSpPr>
          <p:nvPr>
            <p:ph type="sldNum" sz="quarter" idx="10"/>
          </p:nvPr>
        </p:nvSpPr>
        <p:spPr/>
        <p:txBody>
          <a:bodyPr/>
          <a:lstStyle/>
          <a:p>
            <a:pPr>
              <a:defRPr/>
            </a:pPr>
            <a:fld id="{2D8B7AF4-BC05-4D32-B6CC-1E1EC19479AE}" type="slidenum">
              <a:rPr lang="he-IL" smtClean="0">
                <a:solidFill>
                  <a:srgbClr val="000000"/>
                </a:solidFill>
              </a:rPr>
              <a:pPr>
                <a:defRPr/>
              </a:pPr>
              <a:t>106</a:t>
            </a:fld>
            <a:endParaRPr lang="en-US">
              <a:solidFill>
                <a:srgbClr val="000000"/>
              </a:solidFill>
            </a:endParaRPr>
          </a:p>
        </p:txBody>
      </p:sp>
    </p:spTree>
    <p:extLst>
      <p:ext uri="{BB962C8B-B14F-4D97-AF65-F5344CB8AC3E}">
        <p14:creationId xmlns:p14="http://schemas.microsoft.com/office/powerpoint/2010/main" val="354592998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normAutofit/>
          </a:bodyPr>
          <a:lstStyle/>
          <a:p>
            <a:pPr marL="0" marR="0" lvl="2" indent="0" algn="r" defTabSz="914400" rtl="1" eaLnBrk="0" fontAlgn="base" latinLnBrk="0" hangingPunct="0">
              <a:lnSpc>
                <a:spcPct val="100000"/>
              </a:lnSpc>
              <a:spcBef>
                <a:spcPct val="30000"/>
              </a:spcBef>
              <a:spcAft>
                <a:spcPct val="0"/>
              </a:spcAft>
              <a:buClrTx/>
              <a:buSzTx/>
              <a:buFontTx/>
              <a:buNone/>
              <a:tabLst/>
              <a:defRPr/>
            </a:pPr>
            <a:r>
              <a:rPr kumimoji="0" lang="he-IL" sz="1200" b="0" dirty="0">
                <a:latin typeface="Calibri" pitchFamily="34" charset="0"/>
                <a:ea typeface="Calibri" pitchFamily="34" charset="0"/>
              </a:rPr>
              <a:t>לא מוכן –דורש עבודה חוזרת </a:t>
            </a:r>
            <a:r>
              <a:rPr kumimoji="0" lang="he-IL" sz="1200" b="0" dirty="0" err="1">
                <a:latin typeface="Calibri" pitchFamily="34" charset="0"/>
                <a:ea typeface="Calibri" pitchFamily="34" charset="0"/>
              </a:rPr>
              <a:t>–</a:t>
            </a:r>
            <a:r>
              <a:rPr kumimoji="0" lang="he-IL" sz="1200" b="0" baseline="0" dirty="0" err="1">
                <a:latin typeface="Calibri" pitchFamily="34" charset="0"/>
                <a:ea typeface="Calibri" pitchFamily="34" charset="0"/>
              </a:rPr>
              <a:t> ד</a:t>
            </a:r>
            <a:r>
              <a:rPr kumimoji="0" lang="he-IL" sz="1200" b="0" baseline="0" dirty="0">
                <a:latin typeface="Calibri" pitchFamily="34" charset="0"/>
                <a:ea typeface="Calibri" pitchFamily="34" charset="0"/>
              </a:rPr>
              <a:t>וגמה איש מכירות מגיע לא מוכן לפגישה עם לקוח; צוות פיתוח עובד על מפרט כאשר מסמל דרישות לא סגור עם הלקוח.  </a:t>
            </a:r>
            <a:endParaRPr kumimoji="0" lang="he-IL" sz="1200" b="0" i="0" u="none" strike="noStrike" cap="none" normalizeH="0" baseline="0" dirty="0">
              <a:ln>
                <a:noFill/>
              </a:ln>
              <a:solidFill>
                <a:schemeClr val="tx1"/>
              </a:solidFill>
              <a:effectLst/>
              <a:latin typeface="Calibri" pitchFamily="34" charset="0"/>
              <a:ea typeface="Calibri" pitchFamily="34" charset="0"/>
              <a:cs typeface="Arial" pitchFamily="34" charset="0"/>
            </a:endParaRPr>
          </a:p>
          <a:p>
            <a:endParaRPr lang="he-IL" sz="1200" dirty="0"/>
          </a:p>
        </p:txBody>
      </p:sp>
      <p:sp>
        <p:nvSpPr>
          <p:cNvPr id="4" name="מציין מיקום של מספר שקופית 3"/>
          <p:cNvSpPr>
            <a:spLocks noGrp="1"/>
          </p:cNvSpPr>
          <p:nvPr>
            <p:ph type="sldNum" sz="quarter" idx="10"/>
          </p:nvPr>
        </p:nvSpPr>
        <p:spPr/>
        <p:txBody>
          <a:bodyPr/>
          <a:lstStyle/>
          <a:p>
            <a:pPr>
              <a:defRPr/>
            </a:pPr>
            <a:fld id="{2D8B7AF4-BC05-4D32-B6CC-1E1EC19479AE}" type="slidenum">
              <a:rPr lang="he-IL" smtClean="0">
                <a:solidFill>
                  <a:srgbClr val="000000"/>
                </a:solidFill>
              </a:rPr>
              <a:pPr>
                <a:defRPr/>
              </a:pPr>
              <a:t>108</a:t>
            </a:fld>
            <a:endParaRPr lang="en-US">
              <a:solidFill>
                <a:srgbClr val="000000"/>
              </a:solidFill>
            </a:endParaRPr>
          </a:p>
        </p:txBody>
      </p:sp>
    </p:spTree>
    <p:extLst>
      <p:ext uri="{BB962C8B-B14F-4D97-AF65-F5344CB8AC3E}">
        <p14:creationId xmlns:p14="http://schemas.microsoft.com/office/powerpoint/2010/main" val="3915878748"/>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9E41221A-227B-4B02-9737-CF19B076CBBA}" type="slidenum">
              <a:rPr lang="he-IL" smtClean="0">
                <a:solidFill>
                  <a:srgbClr val="000000"/>
                </a:solidFill>
              </a:rPr>
              <a:pPr/>
              <a:t>110</a:t>
            </a:fld>
            <a:endParaRPr lang="en-US">
              <a:solidFill>
                <a:srgbClr val="000000"/>
              </a:solidFill>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pPr algn="l" rtl="0" eaLnBrk="1" hangingPunct="1"/>
            <a:r>
              <a:rPr lang="en-US" dirty="0"/>
              <a:t>Min’ Kit – Amdocs is making sure that you have “Closed” the project scope with the customer.</a:t>
            </a:r>
          </a:p>
          <a:p>
            <a:pPr algn="l" rtl="0" eaLnBrk="1" hangingPunct="1"/>
            <a:r>
              <a:rPr lang="en-US" dirty="0"/>
              <a:t>Amdocs – Detailed Design Review</a:t>
            </a:r>
          </a:p>
          <a:p>
            <a:pPr algn="l" rtl="0" eaLnBrk="1" hangingPunct="1"/>
            <a:endParaRPr lang="en-US" dirty="0"/>
          </a:p>
          <a:p>
            <a:pPr algn="l" rtl="0" eaLnBrk="1" hangingPunct="1"/>
            <a:endParaRPr lang="en-US" dirty="0"/>
          </a:p>
        </p:txBody>
      </p:sp>
    </p:spTree>
    <p:extLst>
      <p:ext uri="{BB962C8B-B14F-4D97-AF65-F5344CB8AC3E}">
        <p14:creationId xmlns:p14="http://schemas.microsoft.com/office/powerpoint/2010/main" val="345758714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p>
            <a:fld id="{0138EADC-E2A7-4395-803B-CDE9EAA3F750}" type="slidenum">
              <a:rPr lang="he-IL" smtClean="0">
                <a:solidFill>
                  <a:srgbClr val="000000"/>
                </a:solidFill>
              </a:rPr>
              <a:pPr/>
              <a:t>113</a:t>
            </a:fld>
            <a:endParaRPr lang="en-US">
              <a:solidFill>
                <a:srgbClr val="000000"/>
              </a:solidFill>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xfrm>
            <a:off x="918422" y="4759643"/>
            <a:ext cx="5051320" cy="4509135"/>
          </a:xfrm>
          <a:noFill/>
          <a:ln/>
        </p:spPr>
        <p:txBody>
          <a:bodyPr/>
          <a:lstStyle/>
          <a:p>
            <a:pPr algn="l" rtl="0" eaLnBrk="1" hangingPunct="1"/>
            <a:r>
              <a:rPr lang="en-US" altLang="en-US"/>
              <a:t>Intuitive – for the most part i.e. “The Goal”.  Elements of the Critical Chain aren’t although once explained are very logically</a:t>
            </a:r>
          </a:p>
          <a:p>
            <a:pPr algn="l" rtl="0" eaLnBrk="1" hangingPunct="1"/>
            <a:endParaRPr lang="en-US" altLang="en-US"/>
          </a:p>
        </p:txBody>
      </p:sp>
    </p:spTree>
    <p:extLst>
      <p:ext uri="{BB962C8B-B14F-4D97-AF65-F5344CB8AC3E}">
        <p14:creationId xmlns:p14="http://schemas.microsoft.com/office/powerpoint/2010/main" val="362171939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470682B7-B182-4305-ABB2-00DE3824D6BC}" type="slidenum">
              <a:rPr lang="he-IL" smtClean="0">
                <a:solidFill>
                  <a:srgbClr val="000000"/>
                </a:solidFill>
              </a:rPr>
              <a:pPr/>
              <a:t>114</a:t>
            </a:fld>
            <a:endParaRPr lang="en-US">
              <a:solidFill>
                <a:srgbClr val="000000"/>
              </a:solidFill>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algn="l" rtl="0" eaLnBrk="1" hangingPunct="1"/>
            <a:r>
              <a:rPr lang="en-US" dirty="0"/>
              <a:t>Maintain flow – </a:t>
            </a:r>
            <a:r>
              <a:rPr lang="en-US" dirty="0" err="1"/>
              <a:t>eg</a:t>
            </a:r>
            <a:r>
              <a:rPr lang="en-US" dirty="0"/>
              <a:t> from The Goal that the set up guys weren’t serving the NX10 – classic </a:t>
            </a:r>
            <a:r>
              <a:rPr lang="en-US" dirty="0" err="1"/>
              <a:t>eg</a:t>
            </a:r>
            <a:r>
              <a:rPr lang="en-US" dirty="0"/>
              <a:t>’ where to be </a:t>
            </a:r>
            <a:r>
              <a:rPr lang="en-US" dirty="0" err="1"/>
              <a:t>efffective</a:t>
            </a:r>
            <a:r>
              <a:rPr lang="en-US" dirty="0"/>
              <a:t> then need to be inefficient at the local level</a:t>
            </a:r>
          </a:p>
          <a:p>
            <a:pPr algn="l" rtl="0" eaLnBrk="1" hangingPunct="1"/>
            <a:endParaRPr lang="en-US" dirty="0"/>
          </a:p>
          <a:p>
            <a:pPr algn="l" rtl="0" eaLnBrk="1" hangingPunct="1"/>
            <a:r>
              <a:rPr lang="en-US" dirty="0"/>
              <a:t>E.g. – how we serve a surgeon</a:t>
            </a:r>
          </a:p>
          <a:p>
            <a:pPr algn="l" rtl="0" eaLnBrk="1" hangingPunct="1"/>
            <a:endParaRPr lang="en-US" dirty="0"/>
          </a:p>
          <a:p>
            <a:pPr algn="l" rtl="0" eaLnBrk="1" hangingPunct="1"/>
            <a:r>
              <a:rPr lang="en-US" dirty="0"/>
              <a:t>Kit</a:t>
            </a:r>
            <a:r>
              <a:rPr lang="en-US" baseline="0" dirty="0"/>
              <a:t> – two types – The constraint has everything at his disposal to do the task efficiently;  he also reserve of critical items (up – kit).</a:t>
            </a:r>
            <a:endParaRPr lang="en-US" dirty="0"/>
          </a:p>
          <a:p>
            <a:pPr algn="l" rtl="0" eaLnBrk="1" hangingPunct="1"/>
            <a:endParaRPr lang="en-US" dirty="0"/>
          </a:p>
          <a:p>
            <a:pPr algn="l" rtl="0" eaLnBrk="1" hangingPunct="1"/>
            <a:r>
              <a:rPr lang="en-US" dirty="0" err="1"/>
              <a:t>Eg</a:t>
            </a:r>
            <a:r>
              <a:rPr lang="en-US" dirty="0"/>
              <a:t> – surgery room.  The surgeon is the constraint.  Serve his every need, including mopping his brow.  A full kit is arranged for him i.e. surgical </a:t>
            </a:r>
            <a:r>
              <a:rPr lang="en-US" dirty="0" err="1"/>
              <a:t>equ</a:t>
            </a:r>
            <a:endParaRPr lang="en-US" dirty="0"/>
          </a:p>
          <a:p>
            <a:pPr eaLnBrk="1" hangingPunct="1"/>
            <a:endParaRPr lang="en-US" dirty="0"/>
          </a:p>
        </p:txBody>
      </p:sp>
    </p:spTree>
    <p:extLst>
      <p:ext uri="{BB962C8B-B14F-4D97-AF65-F5344CB8AC3E}">
        <p14:creationId xmlns:p14="http://schemas.microsoft.com/office/powerpoint/2010/main" val="135917917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6B9AD38C-0B16-44E9-B865-9E7975581F5D}" type="slidenum">
              <a:rPr lang="he-IL" smtClean="0">
                <a:solidFill>
                  <a:srgbClr val="000000"/>
                </a:solidFill>
              </a:rPr>
              <a:pPr/>
              <a:t>115</a:t>
            </a:fld>
            <a:endParaRPr lang="en-US">
              <a:solidFill>
                <a:srgbClr val="000000"/>
              </a:solidFill>
            </a:endParaRPr>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algn="l" rtl="0" eaLnBrk="1" hangingPunct="1"/>
            <a:endParaRPr lang="en-US"/>
          </a:p>
        </p:txBody>
      </p:sp>
    </p:spTree>
    <p:extLst>
      <p:ext uri="{BB962C8B-B14F-4D97-AF65-F5344CB8AC3E}">
        <p14:creationId xmlns:p14="http://schemas.microsoft.com/office/powerpoint/2010/main" val="1966138986"/>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585E281D-3AC3-4DA5-8F07-C394770FA4FA}" type="slidenum">
              <a:rPr kumimoji="0" lang="he-IL"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116</a:t>
            </a:fld>
            <a:endParaRPr kumimoji="0" lang="en-US" sz="1800" b="0" i="0" u="none" strike="noStrike" kern="0" cap="none" spc="0" normalizeH="0" baseline="0" noProof="0">
              <a:ln>
                <a:noFill/>
              </a:ln>
              <a:solidFill>
                <a:prstClr val="black"/>
              </a:solidFill>
              <a:effectLst/>
              <a:uLnTx/>
              <a:uFillTx/>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algn="l" rtl="0" eaLnBrk="1" hangingPunct="1"/>
            <a:r>
              <a:rPr lang="en-US"/>
              <a:t>How do we get into a situation of   “bad “ multi tasking to start of with?  One of the reasons that we asked for extra time is that we explain that often we are dependent on other resources being available to do an activity that we need its output.  Let’s say that we ask for 2 months even though the net time is one month. We “open a time vacuum”; and where there is a vacum it becomes filled; more filled than is consistent to the time space we allowed.  Our “super” says OK, but then will come back to us with other assignments so that “G-d forbid” we aren’t wasting time.   </a:t>
            </a:r>
          </a:p>
          <a:p>
            <a:pPr algn="l" rtl="0" eaLnBrk="1" hangingPunct="1"/>
            <a:r>
              <a:rPr lang="en-US"/>
              <a:t>Add to that the Multi Project environment – this is the real killer.  Other functions in our organization come to us and push assignments onto us since we maybe waiting in any event.  Once assignments have been given to me then pressure is applied so as to at least work on these assignments.  Pressure is being applied by different customers, internal or external, to show that we are making progress by making sure that we are at least working on the assignments hence we end up jumping from one assignment to the other.  </a:t>
            </a:r>
          </a:p>
          <a:p>
            <a:pPr algn="l" rtl="0" eaLnBrk="1" hangingPunct="1"/>
            <a:endParaRPr lang="en-US"/>
          </a:p>
          <a:p>
            <a:pPr algn="l" rtl="0" eaLnBrk="1" hangingPunct="1"/>
            <a:r>
              <a:rPr lang="en-US"/>
              <a:t>Need to distinguish between how much time it takes to </a:t>
            </a:r>
            <a:r>
              <a:rPr lang="en-US" sz="1800" b="1"/>
              <a:t>complete</a:t>
            </a:r>
            <a:r>
              <a:rPr lang="en-US"/>
              <a:t> a task and how much time we </a:t>
            </a:r>
            <a:r>
              <a:rPr lang="en-US" sz="1800" b="1"/>
              <a:t>invest</a:t>
            </a:r>
            <a:r>
              <a:rPr lang="en-US"/>
              <a:t> in a task.  Using bad multitasking no one benefits.  Remember the other task(s) in the project have to wait until this task is complete.   This goes across the board in a multi project environment.   </a:t>
            </a:r>
          </a:p>
        </p:txBody>
      </p:sp>
    </p:spTree>
    <p:extLst>
      <p:ext uri="{BB962C8B-B14F-4D97-AF65-F5344CB8AC3E}">
        <p14:creationId xmlns:p14="http://schemas.microsoft.com/office/powerpoint/2010/main" val="61952323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585E281D-3AC3-4DA5-8F07-C394770FA4FA}" type="slidenum">
              <a:rPr kumimoji="0" lang="he-IL" sz="1800" b="0" i="0" u="none" strike="noStrike" kern="0" cap="none" spc="0" normalizeH="0" baseline="0" noProof="0" smtClean="0">
                <a:ln>
                  <a:noFill/>
                </a:ln>
                <a:solidFill>
                  <a:prstClr val="black"/>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117</a:t>
            </a:fld>
            <a:endParaRPr kumimoji="0" lang="en-US" sz="1800" b="0" i="0" u="none" strike="noStrike" kern="0" cap="none" spc="0" normalizeH="0" baseline="0" noProof="0">
              <a:ln>
                <a:noFill/>
              </a:ln>
              <a:solidFill>
                <a:prstClr val="black"/>
              </a:solidFill>
              <a:effectLst/>
              <a:uLnTx/>
              <a:uFillTx/>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p:spPr>
        <p:txBody>
          <a:bodyPr/>
          <a:lstStyle/>
          <a:p>
            <a:pPr algn="l" rtl="0" eaLnBrk="1" hangingPunct="1"/>
            <a:r>
              <a:rPr lang="en-US"/>
              <a:t>How do we get into a situation of   “bad “ multi tasking to start of with?  One of the reasons that we asked for extra time is that we explain that often we are dependent on other resources being available to do an activity that we need its output.  Let’s say that we ask for 2 months even though the net time is one month. We “open a time vacuum”; and where there is a vacum it becomes filled; more filled than is consistent to the time space we allowed.  Our “super” says OK, but then will come back to us with other assignments so that “G-d forbid” we aren’t wasting time.   </a:t>
            </a:r>
          </a:p>
          <a:p>
            <a:pPr algn="l" rtl="0" eaLnBrk="1" hangingPunct="1"/>
            <a:r>
              <a:rPr lang="en-US"/>
              <a:t>Add to that the Multi Project environment – this is the real killer.  Other functions in our organization come to us and push assignments onto us since we maybe waiting in any event.  Once assignments have been given to me then pressure is applied so as to at least work on these assignments.  Pressure is being applied by different customers, internal or external, to show that we are making progress by making sure that we are at least working on the assignments hence we end up jumping from one assignment to the other.  </a:t>
            </a:r>
          </a:p>
          <a:p>
            <a:pPr algn="l" rtl="0" eaLnBrk="1" hangingPunct="1"/>
            <a:endParaRPr lang="en-US"/>
          </a:p>
          <a:p>
            <a:pPr algn="l" rtl="0" eaLnBrk="1" hangingPunct="1"/>
            <a:r>
              <a:rPr lang="en-US"/>
              <a:t>Need to distinguish between how much time it takes to </a:t>
            </a:r>
            <a:r>
              <a:rPr lang="en-US" sz="1800" b="1"/>
              <a:t>complete</a:t>
            </a:r>
            <a:r>
              <a:rPr lang="en-US"/>
              <a:t> a task and how much time we </a:t>
            </a:r>
            <a:r>
              <a:rPr lang="en-US" sz="1800" b="1"/>
              <a:t>invest</a:t>
            </a:r>
            <a:r>
              <a:rPr lang="en-US"/>
              <a:t> in a task.  Using bad multitasking no one benefits.  Remember the other task(s) in the project have to wait until this task is complete.   This goes across the board in a multi project environment.   </a:t>
            </a:r>
          </a:p>
        </p:txBody>
      </p:sp>
    </p:spTree>
    <p:extLst>
      <p:ext uri="{BB962C8B-B14F-4D97-AF65-F5344CB8AC3E}">
        <p14:creationId xmlns:p14="http://schemas.microsoft.com/office/powerpoint/2010/main" val="1597515591"/>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7A2FA03E-06B7-44AC-9DAE-07776DDA16DD}" type="slidenum">
              <a:rPr lang="he-IL" smtClean="0">
                <a:solidFill>
                  <a:srgbClr val="000000"/>
                </a:solidFill>
              </a:rPr>
              <a:pPr/>
              <a:t>118</a:t>
            </a:fld>
            <a:endParaRPr lang="en-US">
              <a:solidFill>
                <a:srgbClr val="000000"/>
              </a:solidFill>
            </a:endParaRPr>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algn="l" rtl="0" eaLnBrk="1" hangingPunct="1"/>
            <a:r>
              <a:rPr lang="en-US" dirty="0" err="1"/>
              <a:t>Eg</a:t>
            </a:r>
            <a:r>
              <a:rPr lang="en-US" dirty="0"/>
              <a:t>’ of avoiding bad multi tasking.  Eli Goldratt tells the story of the F16 Falcon Up project in the mid 1990’s.  </a:t>
            </a:r>
            <a:r>
              <a:rPr lang="en-US" dirty="0" err="1"/>
              <a:t>Yud</a:t>
            </a:r>
            <a:r>
              <a:rPr lang="en-US" dirty="0"/>
              <a:t> Aleph </a:t>
            </a:r>
            <a:r>
              <a:rPr lang="en-US" dirty="0" err="1"/>
              <a:t>Aleph</a:t>
            </a:r>
            <a:r>
              <a:rPr lang="en-US" dirty="0"/>
              <a:t> – </a:t>
            </a:r>
            <a:r>
              <a:rPr lang="en-US" dirty="0" err="1"/>
              <a:t>Yechedat</a:t>
            </a:r>
            <a:r>
              <a:rPr lang="en-US" dirty="0"/>
              <a:t> </a:t>
            </a:r>
            <a:r>
              <a:rPr lang="en-US" dirty="0" err="1"/>
              <a:t>Handassa</a:t>
            </a:r>
            <a:r>
              <a:rPr lang="en-US" dirty="0"/>
              <a:t> was the most loaded resource-  Each of the engineers had any where in the vicinity of 50 tasks at the same time, and the average lead time on each task was 135 days (that is all the tasks in the </a:t>
            </a:r>
            <a:r>
              <a:rPr lang="en-US" dirty="0" err="1"/>
              <a:t>yichida</a:t>
            </a:r>
            <a:r>
              <a:rPr lang="en-US" dirty="0"/>
              <a:t>).  How did we such large #’s of bad multi-tasking and LT – the engineer would go to one of the work-shops or lines to do a related task and invariably he was told that they are busy; so he would go back to his office to work on another problem; as this </a:t>
            </a:r>
            <a:r>
              <a:rPr lang="en-US" dirty="0" err="1"/>
              <a:t>scenerio</a:t>
            </a:r>
            <a:r>
              <a:rPr lang="en-US" dirty="0"/>
              <a:t> repeated itself more problems were opened up and assigned to engineers.      Tried pushing as hard as they could with over time.  The solution was to limit the engineers to not working on any more then 3 task at any one time; this was enforced even to the extent of being counter intuitive; in other words when an engineer would come and ask for a related task to be done so that he can make progress and he was told that there was no time then he would wait, and after an hour or a few hours there was time.  By the end of one month  the average LT for ALL tasks (including waiting time for those that hadn’t been assigned) went down to less then 30 days and there was no overtime.  Set up times also went down drastically which also accounted for drop of time actually invested hence the </a:t>
            </a:r>
            <a:r>
              <a:rPr lang="en-US" dirty="0" err="1"/>
              <a:t>engineerrs</a:t>
            </a:r>
            <a:r>
              <a:rPr lang="en-US" dirty="0"/>
              <a:t> were able to do more in fact.  These figures have been released to public domain – see the  Goldratt tapes.</a:t>
            </a:r>
          </a:p>
          <a:p>
            <a:pPr algn="l" rtl="0" eaLnBrk="1" hangingPunct="1"/>
            <a:endParaRPr lang="en-US" dirty="0"/>
          </a:p>
          <a:p>
            <a:pPr algn="l" rtl="0" eaLnBrk="1" hangingPunct="1"/>
            <a:r>
              <a:rPr lang="en-US" dirty="0"/>
              <a:t>Exercise to show</a:t>
            </a:r>
            <a:r>
              <a:rPr lang="en-US" baseline="0" dirty="0"/>
              <a:t> the effect of lost throughput and damaging quality (mistakes, rework) via BMT -</a:t>
            </a:r>
            <a:r>
              <a:rPr lang="en-US" dirty="0"/>
              <a:t>  you</a:t>
            </a:r>
            <a:r>
              <a:rPr lang="en-US" baseline="0" dirty="0"/>
              <a:t> have to consecutively write down the #’s 1,2,3,4,5,6,7,8,9,10  and immediately after that write down the letters of “MULTITASK”.   After that you are asked to do MT – write a # followed by a letter  from the word “MULTITASKING” i.e. 1M2U3L4T5I6T7A8S9K10.  Ask the participants how much longer it took and if there were mistakes, some not </a:t>
            </a:r>
            <a:r>
              <a:rPr lang="en-US" baseline="0" dirty="0" err="1"/>
              <a:t>founf</a:t>
            </a:r>
            <a:r>
              <a:rPr lang="en-US" baseline="0" dirty="0"/>
              <a:t> and others found that need to be reworked.  </a:t>
            </a:r>
          </a:p>
          <a:p>
            <a:pPr algn="l" rtl="0" eaLnBrk="1" hangingPunct="1"/>
            <a:endParaRPr lang="en-US" baseline="0" dirty="0"/>
          </a:p>
          <a:p>
            <a:pPr algn="l" rtl="0"/>
            <a:r>
              <a:rPr lang="en-US" dirty="0"/>
              <a:t>Why is it that between 25% and 50% of people report feeling overwhelmed or </a:t>
            </a:r>
            <a:r>
              <a:rPr lang="en-US" dirty="0">
                <a:hlinkClick r:id="rId3"/>
              </a:rPr>
              <a:t>burned out at work</a:t>
            </a:r>
            <a:r>
              <a:rPr lang="en-US" dirty="0"/>
              <a:t>? </a:t>
            </a:r>
          </a:p>
          <a:p>
            <a:pPr algn="l" rtl="0"/>
            <a:r>
              <a:rPr lang="en-US" dirty="0"/>
              <a:t>It's not just the number of hours we're working, but also the fact that we spend too many continuous hours juggling too many things at the same time. </a:t>
            </a:r>
          </a:p>
          <a:p>
            <a:pPr algn="l" rtl="0"/>
            <a:r>
              <a:rPr lang="en-US" dirty="0"/>
              <a:t>What we've lost, above all, are stopping points, finish lines and boundaries. Technology has blurred them beyond recognition. Wherever we go, our work follows us, on our digital devices, ever insistent and intrusive. It's like an itch we can't resist scratching, even though scratching invariably makes it worse. </a:t>
            </a:r>
          </a:p>
          <a:p>
            <a:pPr algn="l" rtl="0"/>
            <a:r>
              <a:rPr lang="en-US" dirty="0"/>
              <a:t>Tell the truth: Do you answer email during conference calls (and sometimes even during calls with one other person)? Do you bring your laptop to meetings and then pretend you're taking notes while you surf the net? Do you eat lunch at your desk? Do you make calls while you're driving, and even send the occasional text, even though you know you shouldn't? </a:t>
            </a:r>
          </a:p>
          <a:p>
            <a:pPr algn="l" rtl="0"/>
            <a:r>
              <a:rPr lang="en-US" dirty="0"/>
              <a:t>The biggest cost — assuming you don't crash — is to your productivity. In part, that's a simple consequence of splitting your attention, so that you're partially engaged in multiple activities but rarely fully engaged in any one. In part, it's because when you switch away from a primary task to do something else, you're </a:t>
            </a:r>
            <a:r>
              <a:rPr lang="en-US" dirty="0">
                <a:hlinkClick r:id="rId4"/>
              </a:rPr>
              <a:t>increasing the time </a:t>
            </a:r>
            <a:r>
              <a:rPr lang="en-US" dirty="0"/>
              <a:t>it takes to finish that task by an average of 25 per cent. </a:t>
            </a:r>
          </a:p>
          <a:p>
            <a:pPr algn="l" rtl="0"/>
            <a:r>
              <a:rPr lang="en-US" dirty="0"/>
              <a:t>But most insidiously, it's because if you're always doing something, you're relentlessly burning down your available </a:t>
            </a:r>
            <a:r>
              <a:rPr lang="en-US" dirty="0">
                <a:hlinkClick r:id="rId5"/>
              </a:rPr>
              <a:t>reservoir of energy </a:t>
            </a:r>
            <a:r>
              <a:rPr lang="en-US" dirty="0"/>
              <a:t>over the course of every day, so you have less available with every passing hour. </a:t>
            </a:r>
          </a:p>
          <a:p>
            <a:pPr algn="l" rtl="0"/>
            <a:r>
              <a:rPr lang="en-US" dirty="0"/>
              <a:t>I know this from my own experience. I get two to three times as much writing accomplished when I focus without interruption for a designated period of time and then take a real break, away from my desk. The best way for an organization to fuel higher productivity and more innovative thinking is to strongly encourage finite periods of absorbed focus, as well as shorter periods of real renewal. </a:t>
            </a:r>
          </a:p>
          <a:p>
            <a:pPr algn="l" rtl="0"/>
            <a:r>
              <a:rPr lang="en-US" dirty="0"/>
              <a:t>If you're a manager, here are three policies worth promoting:</a:t>
            </a:r>
          </a:p>
          <a:p>
            <a:pPr algn="l" rtl="0"/>
            <a:r>
              <a:rPr lang="en-US" b="1" dirty="0"/>
              <a:t>1. Maintain meeting discipline</a:t>
            </a:r>
            <a:r>
              <a:rPr lang="en-US" dirty="0"/>
              <a:t>. Schedule meetings for 45 minutes, rather than an hour or longer, so participants can stay focused, take time afterward to reflect on what's been discussed, and recover before the next obligation. Start all meetings at a precise time, end at a precise time, and insist that all digital devices be turned off throughout the meeting. </a:t>
            </a:r>
          </a:p>
          <a:p>
            <a:pPr algn="l" rtl="0"/>
            <a:r>
              <a:rPr lang="en-US" b="1" dirty="0"/>
              <a:t>2. Stop demanding or expecting instant responsiveness at every moment of the day</a:t>
            </a:r>
            <a:r>
              <a:rPr lang="en-US" dirty="0"/>
              <a:t>. It forces your people into reactive mode, fractures their attention, and makes it difficult for them to sustain attention on their priorities. Let them turn off their email at certain times. If it's urgent, you can call them — but that won't happen very often. </a:t>
            </a:r>
          </a:p>
          <a:p>
            <a:pPr algn="l" rtl="0"/>
            <a:r>
              <a:rPr lang="en-US" b="1" dirty="0"/>
              <a:t>3. Encourage renewal</a:t>
            </a:r>
            <a:r>
              <a:rPr lang="en-US" dirty="0"/>
              <a:t>. Create at least one time during the day when you encourage your people to stop working and take a break. Offer a </a:t>
            </a:r>
            <a:r>
              <a:rPr lang="en-US" dirty="0" err="1"/>
              <a:t>midafternoon</a:t>
            </a:r>
            <a:r>
              <a:rPr lang="en-US" dirty="0"/>
              <a:t> class in yoga, or meditation, organize a group walk or workout, or consider creating a renewal room where people can relax, or take a nap. </a:t>
            </a:r>
            <a:br>
              <a:rPr lang="en-US" dirty="0"/>
            </a:br>
            <a:br>
              <a:rPr lang="en-US" dirty="0"/>
            </a:br>
            <a:r>
              <a:rPr lang="en-US" dirty="0"/>
              <a:t>It's also up to individuals to set their own boundaries. Consider these three behaviors for yourself:</a:t>
            </a:r>
          </a:p>
          <a:p>
            <a:pPr algn="l" rtl="0"/>
            <a:r>
              <a:rPr lang="en-US" b="1" dirty="0"/>
              <a:t>1. Do the most important thing first in the morning</a:t>
            </a:r>
            <a:r>
              <a:rPr lang="en-US" dirty="0"/>
              <a:t>, preferably without interruption, for 60 to 90 minutes, with a clear start and stop time. If possible, work in a private space during this period, or with sound-reducing earphones. Finally, resist every impulse to distraction, knowing that you have a designated stopping point. The more absorbed you can get, the more productive you'll be. When you're done, take at least a few minutes to renew. </a:t>
            </a:r>
          </a:p>
          <a:p>
            <a:pPr algn="l" rtl="0"/>
            <a:r>
              <a:rPr lang="en-US" b="1" dirty="0"/>
              <a:t>2. Establish regular, scheduled times to think more long term, creatively, or strategically</a:t>
            </a:r>
            <a:r>
              <a:rPr lang="en-US" dirty="0"/>
              <a:t>. If you don't, you'll constantly succumb to the tyranny of the urgent. Also, find a different environment in which to do this activity — preferably one that's relaxed and conducive to open-ended thinking. </a:t>
            </a:r>
          </a:p>
          <a:p>
            <a:pPr algn="l" rtl="0"/>
            <a:r>
              <a:rPr lang="en-US" b="1" dirty="0"/>
              <a:t>3. Take real and regular vacations</a:t>
            </a:r>
            <a:r>
              <a:rPr lang="en-US" dirty="0"/>
              <a:t>. Real means that when you're off, you're truly disconnecting from work. Regular means several times a year if possible, even if some are only two or three days added to a weekend. The research strongly suggests that you'll be far healthier if you </a:t>
            </a:r>
            <a:r>
              <a:rPr lang="en-US" dirty="0">
                <a:hlinkClick r:id="rId6"/>
              </a:rPr>
              <a:t>take all of your vacation time</a:t>
            </a:r>
            <a:r>
              <a:rPr lang="en-US" dirty="0"/>
              <a:t>, and more productive overall. </a:t>
            </a:r>
          </a:p>
          <a:p>
            <a:pPr algn="l" rtl="0"/>
            <a:r>
              <a:rPr lang="en-US" dirty="0"/>
              <a:t>A single principle lies at the heart of all these suggestions. When you're engaged at work, fully engage, for defined periods of time. When you're renewing, truly renew. Make waves. Stop living your life in the gray zone. </a:t>
            </a:r>
          </a:p>
          <a:p>
            <a:pPr algn="l" rtl="0"/>
            <a:r>
              <a:rPr lang="en-US" dirty="0"/>
              <a:t>More blog posts by </a:t>
            </a:r>
            <a:r>
              <a:rPr lang="en-US" dirty="0">
                <a:hlinkClick r:id="rId7"/>
              </a:rPr>
              <a:t>Tony Schwartz</a:t>
            </a:r>
            <a:r>
              <a:rPr lang="en-US" dirty="0"/>
              <a:t> More on: </a:t>
            </a:r>
            <a:r>
              <a:rPr lang="en-US" dirty="0">
                <a:hlinkClick r:id="rId8"/>
              </a:rPr>
              <a:t>Managing yourself</a:t>
            </a:r>
            <a:r>
              <a:rPr lang="en-US" dirty="0"/>
              <a:t>, </a:t>
            </a:r>
            <a:r>
              <a:rPr lang="en-US" dirty="0">
                <a:hlinkClick r:id="rId9"/>
              </a:rPr>
              <a:t>Personal effectiveness</a:t>
            </a:r>
            <a:r>
              <a:rPr lang="en-US" dirty="0"/>
              <a:t>, </a:t>
            </a:r>
            <a:r>
              <a:rPr lang="en-US" dirty="0">
                <a:hlinkClick r:id="rId10"/>
              </a:rPr>
              <a:t>Productivity</a:t>
            </a:r>
            <a:r>
              <a:rPr lang="en-US" dirty="0"/>
              <a:t> </a:t>
            </a:r>
          </a:p>
          <a:p>
            <a:pPr algn="l" rtl="0" eaLnBrk="1" hangingPunct="1"/>
            <a:endParaRPr lang="en-US" dirty="0"/>
          </a:p>
        </p:txBody>
      </p:sp>
    </p:spTree>
    <p:extLst>
      <p:ext uri="{BB962C8B-B14F-4D97-AF65-F5344CB8AC3E}">
        <p14:creationId xmlns:p14="http://schemas.microsoft.com/office/powerpoint/2010/main" val="42191535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52609EB3-64A1-4229-BDDB-E8E1D8E46126}" type="slidenum">
              <a:rPr lang="he-IL" smtClean="0"/>
              <a:pPr/>
              <a:t>120</a:t>
            </a:fld>
            <a:endParaRPr lang="en-US"/>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noFill/>
          <a:ln/>
        </p:spPr>
        <p:txBody>
          <a:bodyPr/>
          <a:lstStyle/>
          <a:p>
            <a:pPr algn="l" rtl="0" eaLnBrk="1" hangingPunct="1"/>
            <a:endParaRPr lang="en-US"/>
          </a:p>
        </p:txBody>
      </p:sp>
    </p:spTree>
    <p:extLst>
      <p:ext uri="{BB962C8B-B14F-4D97-AF65-F5344CB8AC3E}">
        <p14:creationId xmlns:p14="http://schemas.microsoft.com/office/powerpoint/2010/main" val="377586455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p:spPr>
        <p:txBody>
          <a:bodyPr/>
          <a:lstStyle/>
          <a:p>
            <a:pPr algn="l" rtl="0"/>
            <a:r>
              <a:rPr lang="en-US" dirty="0"/>
              <a:t>Even though “</a:t>
            </a:r>
            <a:r>
              <a:rPr lang="en-US" dirty="0" err="1"/>
              <a:t>overspec</a:t>
            </a:r>
            <a:r>
              <a:rPr lang="en-US" dirty="0"/>
              <a:t>” appeared also in the “exploit” section, if we need to invest significant  amount of time &amp; effort  &amp;/or money, then it is in the “elevate” section.</a:t>
            </a:r>
          </a:p>
          <a:p>
            <a:pPr algn="l" rtl="0"/>
            <a:endParaRPr lang="en-US" dirty="0"/>
          </a:p>
          <a:p>
            <a:pPr algn="l" rtl="0"/>
            <a:r>
              <a:rPr lang="en-US" dirty="0"/>
              <a:t>Amdocs – our Expert – modify his job – more emphasis on reviewing Design Documents rather than writing them</a:t>
            </a:r>
            <a:endParaRPr lang="he-IL" dirty="0"/>
          </a:p>
        </p:txBody>
      </p:sp>
      <p:sp>
        <p:nvSpPr>
          <p:cNvPr id="73732" name="Slide Number Placeholder 3"/>
          <p:cNvSpPr>
            <a:spLocks noGrp="1"/>
          </p:cNvSpPr>
          <p:nvPr>
            <p:ph type="sldNum" sz="quarter" idx="5"/>
          </p:nvPr>
        </p:nvSpPr>
        <p:spPr>
          <a:noFill/>
        </p:spPr>
        <p:txBody>
          <a:bodyPr/>
          <a:lstStyle/>
          <a:p>
            <a:fld id="{F979F08E-27B1-4457-AC88-8CA54EEF32B3}" type="slidenum">
              <a:rPr lang="he-IL" smtClean="0">
                <a:solidFill>
                  <a:srgbClr val="000000"/>
                </a:solidFill>
              </a:rPr>
              <a:pPr/>
              <a:t>122</a:t>
            </a:fld>
            <a:endParaRPr lang="en-US">
              <a:solidFill>
                <a:srgbClr val="000000"/>
              </a:solidFill>
            </a:endParaRPr>
          </a:p>
        </p:txBody>
      </p:sp>
    </p:spTree>
    <p:extLst>
      <p:ext uri="{BB962C8B-B14F-4D97-AF65-F5344CB8AC3E}">
        <p14:creationId xmlns:p14="http://schemas.microsoft.com/office/powerpoint/2010/main" val="312326887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noFill/>
          <a:ln/>
        </p:spPr>
        <p:txBody>
          <a:bodyPr/>
          <a:lstStyle/>
          <a:p>
            <a:pPr algn="l" rtl="0"/>
            <a:r>
              <a:rPr lang="en-US" b="1" i="1" dirty="0"/>
              <a:t>Commercial  world – releasing</a:t>
            </a:r>
            <a:r>
              <a:rPr lang="en-US" b="1" i="1" baseline="0" dirty="0"/>
              <a:t> </a:t>
            </a:r>
            <a:r>
              <a:rPr lang="en-US" b="1" i="1" dirty="0"/>
              <a:t>a new product -  many activities can be done in // - export </a:t>
            </a:r>
            <a:r>
              <a:rPr lang="en-US" b="1" i="1" dirty="0" err="1"/>
              <a:t>licence</a:t>
            </a:r>
            <a:r>
              <a:rPr lang="en-US" b="1" i="1" dirty="0"/>
              <a:t>; organizing the installation team, </a:t>
            </a:r>
            <a:r>
              <a:rPr lang="en-US" b="1" i="1" dirty="0" err="1"/>
              <a:t>Marcom</a:t>
            </a:r>
            <a:r>
              <a:rPr lang="en-US" b="1" i="1" dirty="0"/>
              <a:t>… lots of </a:t>
            </a:r>
            <a:r>
              <a:rPr lang="en-US" b="1" i="1" dirty="0" err="1"/>
              <a:t>papaerwork</a:t>
            </a:r>
            <a:endParaRPr lang="en-US" b="1" i="1" dirty="0"/>
          </a:p>
          <a:p>
            <a:pPr algn="l" rtl="0"/>
            <a:endParaRPr lang="en-US" b="1" i="1" dirty="0"/>
          </a:p>
          <a:p>
            <a:pPr algn="l" rtl="0"/>
            <a:r>
              <a:rPr lang="en-US" b="1" i="1" dirty="0"/>
              <a:t>I have an idea for my Constraint management presentation on Project management - how to elevate the constraint? - make the critical chain shorten the time even more by seeing if we can do activities that were previously on the critical chain in </a:t>
            </a:r>
            <a:r>
              <a:rPr lang="en-US" b="1" i="1" dirty="0" err="1"/>
              <a:t>parrellel</a:t>
            </a:r>
            <a:r>
              <a:rPr lang="en-US" b="1" i="1" dirty="0"/>
              <a:t>.  Same idea can also be put in my traditional Pert presentation.  </a:t>
            </a:r>
            <a:r>
              <a:rPr lang="en-US" b="1" i="1" dirty="0" err="1"/>
              <a:t>Eg</a:t>
            </a:r>
            <a:r>
              <a:rPr lang="en-US" b="1" i="1" dirty="0"/>
              <a:t>' is from </a:t>
            </a:r>
            <a:r>
              <a:rPr lang="en-US" b="1" i="1" dirty="0" err="1"/>
              <a:t>Machleket</a:t>
            </a:r>
            <a:r>
              <a:rPr lang="en-US" b="1" i="1" dirty="0"/>
              <a:t> </a:t>
            </a:r>
            <a:r>
              <a:rPr lang="en-US" b="1" i="1" dirty="0" err="1"/>
              <a:t>Binui</a:t>
            </a:r>
            <a:r>
              <a:rPr lang="en-US" b="1" i="1" dirty="0"/>
              <a:t> - at the same time that </a:t>
            </a:r>
            <a:r>
              <a:rPr lang="en-US" b="1" i="1" dirty="0" err="1"/>
              <a:t>Toar</a:t>
            </a:r>
            <a:r>
              <a:rPr lang="en-US" b="1" i="1" dirty="0"/>
              <a:t> </a:t>
            </a:r>
            <a:r>
              <a:rPr lang="en-US" b="1" i="1" dirty="0" err="1"/>
              <a:t>tashtiot</a:t>
            </a:r>
            <a:r>
              <a:rPr lang="en-US" b="1" i="1" dirty="0"/>
              <a:t> is </a:t>
            </a:r>
            <a:r>
              <a:rPr lang="en-US" b="1" i="1" dirty="0" err="1"/>
              <a:t>develpping</a:t>
            </a:r>
            <a:r>
              <a:rPr lang="en-US" b="1" i="1" dirty="0"/>
              <a:t> its </a:t>
            </a:r>
            <a:r>
              <a:rPr lang="en-US" b="1" i="1" dirty="0" err="1"/>
              <a:t>bakhasha</a:t>
            </a:r>
            <a:r>
              <a:rPr lang="en-US" b="1" i="1" dirty="0"/>
              <a:t> la' </a:t>
            </a:r>
            <a:r>
              <a:rPr lang="en-US" b="1" i="1" dirty="0" err="1"/>
              <a:t>badat</a:t>
            </a:r>
            <a:r>
              <a:rPr lang="en-US" b="1" i="1" dirty="0"/>
              <a:t>, the </a:t>
            </a:r>
            <a:r>
              <a:rPr lang="en-US" b="1" i="1" dirty="0" err="1"/>
              <a:t>kazin</a:t>
            </a:r>
            <a:r>
              <a:rPr lang="en-US" b="1" i="1" dirty="0"/>
              <a:t> project in </a:t>
            </a:r>
            <a:r>
              <a:rPr lang="en-US" b="1" i="1" dirty="0" err="1"/>
              <a:t>anaf</a:t>
            </a:r>
            <a:r>
              <a:rPr lang="en-US" b="1" i="1" dirty="0"/>
              <a:t> </a:t>
            </a:r>
            <a:r>
              <a:rPr lang="en-US" b="1" i="1" dirty="0" err="1"/>
              <a:t>projectim</a:t>
            </a:r>
            <a:r>
              <a:rPr lang="en-US" b="1" i="1" dirty="0"/>
              <a:t> is forming his team of consultants for </a:t>
            </a:r>
            <a:r>
              <a:rPr lang="en-US" b="1" i="1" dirty="0" err="1"/>
              <a:t>answeing</a:t>
            </a:r>
            <a:r>
              <a:rPr lang="en-US" b="1" i="1" dirty="0"/>
              <a:t> the </a:t>
            </a:r>
            <a:r>
              <a:rPr lang="en-US" b="1" i="1" dirty="0" err="1"/>
              <a:t>bakhasha</a:t>
            </a:r>
            <a:r>
              <a:rPr lang="en-US" b="1" i="1" dirty="0"/>
              <a:t> la </a:t>
            </a:r>
            <a:r>
              <a:rPr lang="en-US" b="1" i="1" dirty="0" err="1"/>
              <a:t>badhat</a:t>
            </a:r>
            <a:endParaRPr lang="en-US" b="1" i="1" dirty="0"/>
          </a:p>
          <a:p>
            <a:pPr algn="l" rtl="0"/>
            <a:endParaRPr lang="en-US" b="1" i="1" dirty="0"/>
          </a:p>
          <a:p>
            <a:pPr algn="l" rtl="0"/>
            <a:r>
              <a:rPr lang="en-US" b="1" i="1" dirty="0"/>
              <a:t>Amdocs – emphasis in the upfront planning  “Critical Path Analysis”</a:t>
            </a:r>
          </a:p>
          <a:p>
            <a:pPr algn="l" rtl="0"/>
            <a:endParaRPr lang="he-IL" dirty="0"/>
          </a:p>
        </p:txBody>
      </p:sp>
      <p:sp>
        <p:nvSpPr>
          <p:cNvPr id="95236" name="Slide Number Placeholder 3"/>
          <p:cNvSpPr>
            <a:spLocks noGrp="1"/>
          </p:cNvSpPr>
          <p:nvPr>
            <p:ph type="sldNum" sz="quarter" idx="5"/>
          </p:nvPr>
        </p:nvSpPr>
        <p:spPr>
          <a:noFill/>
        </p:spPr>
        <p:txBody>
          <a:bodyPr/>
          <a:lstStyle/>
          <a:p>
            <a:fld id="{2B54F961-DC9E-4CE4-9764-ED6593733AF8}" type="slidenum">
              <a:rPr lang="he-IL" smtClean="0">
                <a:solidFill>
                  <a:srgbClr val="000000"/>
                </a:solidFill>
              </a:rPr>
              <a:pPr/>
              <a:t>123</a:t>
            </a:fld>
            <a:endParaRPr lang="en-US">
              <a:solidFill>
                <a:srgbClr val="000000"/>
              </a:solidFill>
            </a:endParaRPr>
          </a:p>
        </p:txBody>
      </p:sp>
    </p:spTree>
    <p:extLst>
      <p:ext uri="{BB962C8B-B14F-4D97-AF65-F5344CB8AC3E}">
        <p14:creationId xmlns:p14="http://schemas.microsoft.com/office/powerpoint/2010/main" val="60051811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p:spPr>
        <p:txBody>
          <a:bodyPr/>
          <a:lstStyle/>
          <a:p>
            <a:pPr algn="l" rtl="0"/>
            <a:r>
              <a:rPr lang="en-US"/>
              <a:t>Redesigning with smaller transfer batches on the critical path.  Eg’ design drawings can be divided up into smaller transfer batches so that other teams can commence their activities earlier.  </a:t>
            </a:r>
          </a:p>
          <a:p>
            <a:pPr algn="l" rtl="0"/>
            <a:endParaRPr lang="en-US"/>
          </a:p>
          <a:p>
            <a:pPr algn="l" rtl="0"/>
            <a:r>
              <a:rPr lang="en-US"/>
              <a:t>Note that the smaller the transfer batch the less time required to complete the entire mission.  </a:t>
            </a:r>
          </a:p>
          <a:p>
            <a:pPr algn="l" rtl="0"/>
            <a:endParaRPr lang="en-US"/>
          </a:p>
          <a:p>
            <a:pPr algn="l" rtl="0"/>
            <a:r>
              <a:rPr lang="en-US"/>
              <a:t>Amdocs – at present work on “Big Blocks” so as to limit WIP.  Need to weigh up carefully.   </a:t>
            </a:r>
            <a:endParaRPr lang="he-IL"/>
          </a:p>
        </p:txBody>
      </p:sp>
      <p:sp>
        <p:nvSpPr>
          <p:cNvPr id="96260" name="Slide Number Placeholder 3"/>
          <p:cNvSpPr>
            <a:spLocks noGrp="1"/>
          </p:cNvSpPr>
          <p:nvPr>
            <p:ph type="sldNum" sz="quarter" idx="5"/>
          </p:nvPr>
        </p:nvSpPr>
        <p:spPr>
          <a:noFill/>
        </p:spPr>
        <p:txBody>
          <a:bodyPr/>
          <a:lstStyle/>
          <a:p>
            <a:fld id="{6151518E-A237-470F-9D8F-BC89CD5F9C30}" type="slidenum">
              <a:rPr lang="he-IL" smtClean="0">
                <a:solidFill>
                  <a:srgbClr val="000000"/>
                </a:solidFill>
              </a:rPr>
              <a:pPr/>
              <a:t>124</a:t>
            </a:fld>
            <a:endParaRPr lang="en-US">
              <a:solidFill>
                <a:srgbClr val="000000"/>
              </a:solidFill>
            </a:endParaRPr>
          </a:p>
        </p:txBody>
      </p:sp>
    </p:spTree>
    <p:extLst>
      <p:ext uri="{BB962C8B-B14F-4D97-AF65-F5344CB8AC3E}">
        <p14:creationId xmlns:p14="http://schemas.microsoft.com/office/powerpoint/2010/main" val="1029019270"/>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A3C99341-0F02-4710-AE0B-D00D822C4BF9}" type="slidenum">
              <a:rPr lang="he-IL" smtClean="0">
                <a:solidFill>
                  <a:srgbClr val="000000"/>
                </a:solidFill>
              </a:rPr>
              <a:pPr/>
              <a:t>125</a:t>
            </a:fld>
            <a:endParaRPr lang="en-US">
              <a:solidFill>
                <a:srgbClr val="000000"/>
              </a:solidFill>
            </a:endParaRPr>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p:spPr>
        <p:txBody>
          <a:bodyPr/>
          <a:lstStyle/>
          <a:p>
            <a:pPr algn="l" rtl="0" eaLnBrk="1" hangingPunct="1"/>
            <a:r>
              <a:rPr lang="en-US" dirty="0"/>
              <a:t>For instance, analyzing the daily calendars of sales people and interviewing them in dozens of organizations around the globe reveals that their effective utilization of time is usually less than 50%. In other words, over 50% of their time is considered "garbage time" (missed appointments, additional meetings because of an "incomplete kit" of information, etc.)</a:t>
            </a:r>
          </a:p>
          <a:p>
            <a:pPr algn="l" rtl="0" eaLnBrk="1" hangingPunct="1"/>
            <a:endParaRPr lang="en-US" dirty="0"/>
          </a:p>
          <a:p>
            <a:pPr algn="l" rtl="0" eaLnBrk="1" hangingPunct="1"/>
            <a:r>
              <a:rPr lang="en-US" dirty="0"/>
              <a:t>Providing a full kit &amp; this kit has had a QC done on it.  Even though we spoke of providing a kit earlier, if a significant effort is required then it is in the “elevate” section.  </a:t>
            </a:r>
          </a:p>
          <a:p>
            <a:pPr algn="l" rtl="0" eaLnBrk="1" hangingPunct="1"/>
            <a:endParaRPr lang="en-US" dirty="0"/>
          </a:p>
          <a:p>
            <a:pPr algn="l" rtl="0" eaLnBrk="1" hangingPunct="1"/>
            <a:r>
              <a:rPr lang="en-US" dirty="0"/>
              <a:t>Preempting risk factors – Amdocs does early testing on  integration where possible.  </a:t>
            </a:r>
          </a:p>
          <a:p>
            <a:pPr algn="l" rtl="0" eaLnBrk="1" hangingPunct="1"/>
            <a:endParaRPr lang="en-US" dirty="0"/>
          </a:p>
          <a:p>
            <a:pPr algn="l" rtl="0" eaLnBrk="1" hangingPunct="1"/>
            <a:r>
              <a:rPr lang="en-US" dirty="0"/>
              <a:t>Concurrent engineering was also raised in the “exploitation” stage.  However if it is not part of the organization’s culture &amp; has to be invested in then it in the “elevating” section.   Amdocs: input from the “testing teams” are involved upfront in the design (</a:t>
            </a:r>
            <a:r>
              <a:rPr lang="en-US" dirty="0" err="1"/>
              <a:t>e.g.’TACT</a:t>
            </a:r>
            <a:r>
              <a:rPr lang="en-US" dirty="0"/>
              <a:t>” (volume); </a:t>
            </a:r>
            <a:r>
              <a:rPr lang="en-US" dirty="0" err="1"/>
              <a:t>Debuging</a:t>
            </a:r>
            <a:r>
              <a:rPr lang="en-US" dirty="0"/>
              <a:t>; ); R&amp;D from the PBG</a:t>
            </a:r>
          </a:p>
        </p:txBody>
      </p:sp>
    </p:spTree>
    <p:extLst>
      <p:ext uri="{BB962C8B-B14F-4D97-AF65-F5344CB8AC3E}">
        <p14:creationId xmlns:p14="http://schemas.microsoft.com/office/powerpoint/2010/main" val="149650956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p>
            <a:fld id="{28A21E00-3DC5-4CBA-85B5-4F7177481598}" type="slidenum">
              <a:rPr lang="he-IL" smtClean="0">
                <a:solidFill>
                  <a:srgbClr val="000000"/>
                </a:solidFill>
              </a:rPr>
              <a:pPr/>
              <a:t>126</a:t>
            </a:fld>
            <a:endParaRPr lang="en-US">
              <a:solidFill>
                <a:srgbClr val="000000"/>
              </a:solidFill>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algn="l" rtl="0" eaLnBrk="1" hangingPunct="1"/>
            <a:r>
              <a:rPr lang="en-US"/>
              <a:t>Off loading – Amdocs – Expert in Design, some of the assignments can be off loaded. Encourages versatility.  </a:t>
            </a:r>
          </a:p>
          <a:p>
            <a:pPr algn="l" rtl="0" eaLnBrk="1" hangingPunct="1"/>
            <a:endParaRPr lang="en-US"/>
          </a:p>
          <a:p>
            <a:pPr algn="l" rtl="0" eaLnBrk="1" hangingPunct="1"/>
            <a:endParaRPr lang="en-US"/>
          </a:p>
        </p:txBody>
      </p:sp>
    </p:spTree>
    <p:extLst>
      <p:ext uri="{BB962C8B-B14F-4D97-AF65-F5344CB8AC3E}">
        <p14:creationId xmlns:p14="http://schemas.microsoft.com/office/powerpoint/2010/main" val="3866071989"/>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p:spPr>
        <p:txBody>
          <a:bodyPr/>
          <a:lstStyle/>
          <a:p>
            <a:fld id="{843F5DE1-CDE1-46E6-A71D-A0DE5672972F}" type="slidenum">
              <a:rPr lang="he-IL" smtClean="0"/>
              <a:pPr/>
              <a:t>128</a:t>
            </a:fld>
            <a:endParaRPr lang="en-US"/>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p:spPr>
        <p:txBody>
          <a:bodyPr/>
          <a:lstStyle/>
          <a:p>
            <a:pPr marL="241539" indent="-241539" algn="l" rtl="0" eaLnBrk="1" hangingPunct="1"/>
            <a:r>
              <a:rPr lang="en-US" dirty="0"/>
              <a:t>Important to realize – if you don’t look for the new constraint then you let inertia set in; which means allowing a set policy, formal or informal (the way we do business), to stay in place and this then becomes the new constraint as reality changes.</a:t>
            </a:r>
          </a:p>
          <a:p>
            <a:pPr marL="241539" indent="-241539" algn="l" rtl="0" eaLnBrk="1" hangingPunct="1"/>
            <a:endParaRPr lang="en-US" dirty="0"/>
          </a:p>
          <a:p>
            <a:pPr marL="241539" indent="-241539" algn="l" rtl="0" eaLnBrk="1" hangingPunct="1"/>
            <a:r>
              <a:rPr lang="en-US" b="1" dirty="0"/>
              <a:t>Strategic Aspects of the Theory of Constraints</a:t>
            </a:r>
            <a:endParaRPr lang="en-US" dirty="0"/>
          </a:p>
          <a:p>
            <a:pPr marL="241539" indent="-241539" algn="l" rtl="0" eaLnBrk="1" hangingPunct="1"/>
            <a:r>
              <a:rPr lang="en-US" dirty="0"/>
              <a:t>	The discussion so far related to constraint management in the context of short-term utilization of existing resources and demands. Taking the medium-term and long-term strategic view, three interesting questions need to be asked concerning the system constraint:</a:t>
            </a:r>
          </a:p>
          <a:p>
            <a:pPr marL="241539" indent="-241539" algn="l" rtl="0" eaLnBrk="1" hangingPunct="1"/>
            <a:r>
              <a:rPr lang="en-US" dirty="0"/>
              <a:t>Where should the system constraint be located?</a:t>
            </a:r>
          </a:p>
          <a:p>
            <a:pPr marL="241539" indent="-241539" algn="l" rtl="0" eaLnBrk="1" hangingPunct="1"/>
            <a:r>
              <a:rPr lang="en-US" dirty="0"/>
              <a:t>Where is the constraint located now?</a:t>
            </a:r>
          </a:p>
          <a:p>
            <a:pPr marL="241539" indent="-241539" algn="l" rtl="0" eaLnBrk="1" hangingPunct="1"/>
            <a:r>
              <a:rPr lang="en-US" dirty="0"/>
              <a:t>How to move the constraint to its right position?</a:t>
            </a:r>
          </a:p>
          <a:p>
            <a:pPr marL="241539" indent="-241539" algn="l" rtl="0" eaLnBrk="1" hangingPunct="1"/>
            <a:r>
              <a:rPr lang="en-US" dirty="0"/>
              <a:t>	The first strategic question focuses on the position of the constraint in the system: does the organization view the system’s main constraint as a resource constraint, that is, should the system constraint be a bottleneck, or should it work at excess capacity. A system with excess capacity can always answer market needs, exploiting every opportunity that arises. It can cope with fluctuations in demand and with uncertainty, and can prevent competitors from entering the market. The disadvantage of such a system is the cost of the excess resources.</a:t>
            </a:r>
          </a:p>
          <a:p>
            <a:pPr marL="241539" indent="-241539" algn="l" rtl="0" eaLnBrk="1" hangingPunct="1"/>
            <a:r>
              <a:rPr lang="en-US" dirty="0"/>
              <a:t>	Deciding on an internal bottleneck has the distinct advantage of allowing the organization to act more efficiently in exploiting and operating its resources, at lower costs not to mention the fact that it is easier to control a system with an internal resource constraint. The organization can, in this case, choose the work it takes on, in accordance with its strategic and tactical considerations. A distinct disadvantage of the internal resource constraint is that it means rejecting orders and projects due to lack of capacity, which can allow competitors to gain a foothold. Working in a resource-constrained environment is also likely to lead to longer lead times and lower levels of customer service. Nevertheless, should the organization decide that the constraint is to be an internal resource it should be the most expensive or the most critical resource. </a:t>
            </a:r>
          </a:p>
          <a:p>
            <a:pPr marL="241539" indent="-241539" algn="l" rtl="0" eaLnBrk="1" hangingPunct="1"/>
            <a:endParaRPr lang="en-US" dirty="0"/>
          </a:p>
        </p:txBody>
      </p:sp>
    </p:spTree>
    <p:extLst>
      <p:ext uri="{BB962C8B-B14F-4D97-AF65-F5344CB8AC3E}">
        <p14:creationId xmlns:p14="http://schemas.microsoft.com/office/powerpoint/2010/main" val="32353200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xfrm>
            <a:off x="1143000" y="685800"/>
            <a:ext cx="4572000" cy="3429000"/>
          </a:xfrm>
          <a:ln/>
        </p:spPr>
      </p:sp>
      <p:sp>
        <p:nvSpPr>
          <p:cNvPr id="96259" name="Rectangle 3"/>
          <p:cNvSpPr>
            <a:spLocks noGrp="1" noChangeArrowheads="1"/>
          </p:cNvSpPr>
          <p:nvPr>
            <p:ph type="body" idx="1"/>
          </p:nvPr>
        </p:nvSpPr>
        <p:spPr>
          <a:noFill/>
          <a:ln/>
        </p:spPr>
        <p:txBody>
          <a:bodyPr/>
          <a:lstStyle/>
          <a:p>
            <a:pPr algn="l" rtl="0" eaLnBrk="1" hangingPunct="1"/>
            <a:r>
              <a:rPr lang="en-US" b="1" dirty="0"/>
              <a:t>Release projects into execution based on the most limiting resources.</a:t>
            </a:r>
            <a:endParaRPr lang="en-US" dirty="0"/>
          </a:p>
          <a:p>
            <a:pPr algn="l" rtl="0" eaLnBrk="1" hangingPunct="1"/>
            <a:r>
              <a:rPr lang="en-US" dirty="0"/>
              <a:t>With one project, it is good to get a head start (after all uncertainties will happen). A project should begin as soon as it is approved! To the contrary, in a multi-project world, starting all</a:t>
            </a:r>
            <a:br>
              <a:rPr lang="en-US" dirty="0"/>
            </a:br>
            <a:r>
              <a:rPr lang="en-US" dirty="0"/>
              <a:t>projects ASAP is counterproductive- it creates unnecessary bottlenecks, gives rise to confusion about priorities, and induces multitasking. Management headaches skyrocket, productivity takes a nose dive, and all projects end up taking twice as long to finish.</a:t>
            </a:r>
          </a:p>
          <a:p>
            <a:pPr algn="l" rtl="0" eaLnBrk="1" hangingPunct="1"/>
            <a:r>
              <a:rPr lang="en-US" dirty="0"/>
              <a:t>Multi-project success starts with acknowledging that the most heavily loaded resources (constraints) determine how many projects can be done. Releasing projects faster than what</a:t>
            </a:r>
            <a:br>
              <a:rPr lang="en-US" dirty="0"/>
            </a:br>
            <a:r>
              <a:rPr lang="en-US" dirty="0"/>
              <a:t>constraints can handle doesn't do anyone any good. Therefore, the first rule of multi-project success is to select the most profitable project mix given the constraints, and release work into execution based on the availability of those constraints.</a:t>
            </a:r>
          </a:p>
          <a:p>
            <a:pPr algn="l" rtl="0" eaLnBrk="1" hangingPunct="1"/>
            <a:endParaRPr lang="en-US" dirty="0"/>
          </a:p>
          <a:p>
            <a:pPr algn="l" rtl="0" eaLnBrk="1" hangingPunct="1"/>
            <a:r>
              <a:rPr lang="en-US" dirty="0"/>
              <a:t>The reason we fall into the trap of bad multi tasking is that we get caught up with efficiencies rather than effectiveness.  Management finds it difficult no to allow a project to commence if it has resources available to start.  This is just like flooding the shop floor because we have resources available – efficient but not effective, and in fact causes damage with setting up the environment to “take the fall” of bad multi tasking.   </a:t>
            </a:r>
          </a:p>
          <a:p>
            <a:pPr algn="l" rtl="0" eaLnBrk="1" hangingPunct="1"/>
            <a:endParaRPr lang="en-US" dirty="0"/>
          </a:p>
          <a:p>
            <a:pPr algn="l" rtl="0" eaLnBrk="1" hangingPunct="1"/>
            <a:r>
              <a:rPr lang="en-US" dirty="0"/>
              <a:t>As a thumb rule, if you want to get quick tangible and sustainable results, simply reduce the amount of open projects by 25%. (however in some organizations the bad multi tasking is so bad that a reduction of 25% is not enough).  This will immediately reduce tremendously the effect of bad multi tasking.  This can be done without putting in the full CCPM methodology.  It  is critical to get a quick result so we will need to freeze in the beginning some of the projects through prioritizing by management. </a:t>
            </a:r>
          </a:p>
          <a:p>
            <a:pPr algn="l" rtl="0" eaLnBrk="1" hangingPunct="1"/>
            <a:endParaRPr lang="en-US" dirty="0"/>
          </a:p>
          <a:p>
            <a:pPr algn="l" rtl="0" eaLnBrk="1" hangingPunct="1"/>
            <a:r>
              <a:rPr lang="en-US" dirty="0"/>
              <a:t> </a:t>
            </a:r>
            <a:r>
              <a:rPr lang="en-US" b="1" dirty="0"/>
              <a:t>Pipeline</a:t>
            </a:r>
            <a:r>
              <a:rPr lang="en-US" dirty="0"/>
              <a:t> – Limit the number of projects in execution based on the most limited resources. Since you can carry out only as many projects as you can get through the most limited resources, releasing more projects will only spread your resources thin. Enforce this rule even if it means leaving other resources idle. </a:t>
            </a:r>
          </a:p>
          <a:p>
            <a:pPr algn="l" rtl="0" eaLnBrk="1" hangingPunct="1"/>
            <a:r>
              <a:rPr lang="en-US" dirty="0"/>
              <a:t>Pipelining releases work in a metered fashion, similar to traffic lights releasing cars into the freeway. By concentrating resources on fewer projects, projects are completed faster; capacity opens up; and the organization can do more projects.</a:t>
            </a:r>
          </a:p>
          <a:p>
            <a:pPr algn="l" rtl="0" eaLnBrk="1" hangingPunct="1"/>
            <a:r>
              <a:rPr lang="en-US" dirty="0"/>
              <a:t>A side benefit of Pipelining is that the extra time (before projects can be released into execution) can be used for preparation or “full-kitting.” At last, the organization has ample time to properly prepare drawings and specifications, get approvals, order materials, and test plans. As they say, well begun is half done!</a:t>
            </a:r>
          </a:p>
          <a:p>
            <a:pPr algn="l" rtl="0" eaLnBrk="1" hangingPunct="1"/>
            <a:endParaRPr lang="en-US" dirty="0"/>
          </a:p>
        </p:txBody>
      </p:sp>
      <p:sp>
        <p:nvSpPr>
          <p:cNvPr id="96260" name="מציין מיקום של כותרת תחתונה 7"/>
          <p:cNvSpPr>
            <a:spLocks noGrp="1"/>
          </p:cNvSpPr>
          <p:nvPr>
            <p:ph type="ftr" sz="quarter" idx="4"/>
          </p:nvPr>
        </p:nvSpPr>
        <p:spPr>
          <a:noFill/>
        </p:spPr>
        <p:txBody>
          <a:bodyPr/>
          <a:lstStyle/>
          <a:p>
            <a:endParaRPr lang="en-US"/>
          </a:p>
        </p:txBody>
      </p:sp>
    </p:spTree>
    <p:extLst>
      <p:ext uri="{BB962C8B-B14F-4D97-AF65-F5344CB8AC3E}">
        <p14:creationId xmlns:p14="http://schemas.microsoft.com/office/powerpoint/2010/main" val="1864679066"/>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a:ln/>
        </p:spPr>
      </p:sp>
      <p:sp>
        <p:nvSpPr>
          <p:cNvPr id="101379" name="Notes Placeholder 2"/>
          <p:cNvSpPr>
            <a:spLocks noGrp="1"/>
          </p:cNvSpPr>
          <p:nvPr>
            <p:ph type="body" idx="1"/>
          </p:nvPr>
        </p:nvSpPr>
        <p:spPr>
          <a:noFill/>
          <a:ln/>
        </p:spPr>
        <p:txBody>
          <a:bodyPr/>
          <a:lstStyle/>
          <a:p>
            <a:endParaRPr lang="he-IL"/>
          </a:p>
        </p:txBody>
      </p:sp>
      <p:sp>
        <p:nvSpPr>
          <p:cNvPr id="101380" name="Slide Number Placeholder 3"/>
          <p:cNvSpPr>
            <a:spLocks noGrp="1"/>
          </p:cNvSpPr>
          <p:nvPr>
            <p:ph type="sldNum" sz="quarter" idx="5"/>
          </p:nvPr>
        </p:nvSpPr>
        <p:spPr>
          <a:noFill/>
        </p:spPr>
        <p:txBody>
          <a:bodyPr/>
          <a:lstStyle/>
          <a:p>
            <a:fld id="{84A1AAD5-4E69-4576-89D5-F8DC9DF99A83}" type="slidenum">
              <a:rPr lang="he-IL" smtClean="0"/>
              <a:pPr/>
              <a:t>131</a:t>
            </a:fld>
            <a:endParaRPr lang="en-US"/>
          </a:p>
        </p:txBody>
      </p:sp>
    </p:spTree>
    <p:extLst>
      <p:ext uri="{BB962C8B-B14F-4D97-AF65-F5344CB8AC3E}">
        <p14:creationId xmlns:p14="http://schemas.microsoft.com/office/powerpoint/2010/main" val="2647776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3076" name="Rectangle 4"/>
          <p:cNvSpPr>
            <a:spLocks noGrp="1" noChangeArrowheads="1"/>
          </p:cNvSpPr>
          <p:nvPr>
            <p:ph type="ctrTitle" sz="quarter"/>
          </p:nvPr>
        </p:nvSpPr>
        <p:spPr>
          <a:xfrm>
            <a:off x="1905000" y="2057400"/>
            <a:ext cx="6705600" cy="1447800"/>
          </a:xfrm>
        </p:spPr>
        <p:txBody>
          <a:bodyPr/>
          <a:lstStyle>
            <a:lvl1pPr>
              <a:defRPr sz="4400"/>
            </a:lvl1pPr>
          </a:lstStyle>
          <a:p>
            <a:pPr lvl="0"/>
            <a:r>
              <a:rPr lang="he-IL" noProof="0"/>
              <a:t>לחץ כדי לערוך סגנון כותרת של תבנית בסיס</a:t>
            </a:r>
          </a:p>
        </p:txBody>
      </p:sp>
      <p:sp>
        <p:nvSpPr>
          <p:cNvPr id="3077" name="Rectangle 5"/>
          <p:cNvSpPr>
            <a:spLocks noGrp="1" noChangeArrowheads="1"/>
          </p:cNvSpPr>
          <p:nvPr>
            <p:ph type="subTitle" sz="quarter" idx="1"/>
          </p:nvPr>
        </p:nvSpPr>
        <p:spPr>
          <a:xfrm>
            <a:off x="2209800" y="3581400"/>
            <a:ext cx="6400800" cy="1752600"/>
          </a:xfrm>
        </p:spPr>
        <p:txBody>
          <a:bodyPr/>
          <a:lstStyle>
            <a:lvl1pPr marL="0" indent="0">
              <a:spcBef>
                <a:spcPct val="20000"/>
              </a:spcBef>
              <a:buFontTx/>
              <a:buNone/>
              <a:defRPr/>
            </a:lvl1pPr>
          </a:lstStyle>
          <a:p>
            <a:pPr lvl="0"/>
            <a:r>
              <a:rPr lang="he-IL" noProof="0"/>
              <a:t>לחץ כדי לערוך סגנון כותרת משנה של תבנית בסיס</a:t>
            </a:r>
          </a:p>
        </p:txBody>
      </p:sp>
      <p:sp>
        <p:nvSpPr>
          <p:cNvPr id="3078" name="Rectangle 6"/>
          <p:cNvSpPr>
            <a:spLocks noGrp="1" noChangeArrowheads="1"/>
          </p:cNvSpPr>
          <p:nvPr>
            <p:ph type="dt" sz="quarter" idx="2"/>
          </p:nvPr>
        </p:nvSpPr>
        <p:spPr/>
        <p:txBody>
          <a:bodyPr/>
          <a:lstStyle>
            <a:lvl1pPr>
              <a:defRPr/>
            </a:lvl1pPr>
          </a:lstStyle>
          <a:p>
            <a:endParaRPr lang="he-IL"/>
          </a:p>
        </p:txBody>
      </p:sp>
      <p:sp>
        <p:nvSpPr>
          <p:cNvPr id="3079" name="Rectangle 7"/>
          <p:cNvSpPr>
            <a:spLocks noGrp="1" noChangeArrowheads="1"/>
          </p:cNvSpPr>
          <p:nvPr>
            <p:ph type="ftr" sz="quarter" idx="3"/>
          </p:nvPr>
        </p:nvSpPr>
        <p:spPr/>
        <p:txBody>
          <a:bodyPr/>
          <a:lstStyle>
            <a:lvl1pPr>
              <a:defRPr/>
            </a:lvl1pPr>
          </a:lstStyle>
          <a:p>
            <a:r>
              <a:rPr lang="en-US"/>
              <a:t>www.lewistrigger.com</a:t>
            </a:r>
            <a:endParaRPr lang="he-IL"/>
          </a:p>
        </p:txBody>
      </p:sp>
      <p:sp>
        <p:nvSpPr>
          <p:cNvPr id="3080" name="Rectangle 8"/>
          <p:cNvSpPr>
            <a:spLocks noGrp="1" noChangeArrowheads="1"/>
          </p:cNvSpPr>
          <p:nvPr>
            <p:ph type="sldNum" sz="quarter" idx="4"/>
          </p:nvPr>
        </p:nvSpPr>
        <p:spPr/>
        <p:txBody>
          <a:bodyPr/>
          <a:lstStyle>
            <a:lvl1pPr>
              <a:defRPr/>
            </a:lvl1pPr>
          </a:lstStyle>
          <a:p>
            <a:fld id="{2FFF35C1-8FC1-4644-A7F2-6A4D8D2F20BB}" type="slidenum">
              <a:rPr lang="he-IL"/>
              <a:pPr/>
              <a:t>‹#›</a:t>
            </a:fld>
            <a:endParaRPr lang="he-IL"/>
          </a:p>
        </p:txBody>
      </p:sp>
    </p:spTree>
    <p:extLst>
      <p:ext uri="{BB962C8B-B14F-4D97-AF65-F5344CB8AC3E}">
        <p14:creationId xmlns:p14="http://schemas.microsoft.com/office/powerpoint/2010/main" val="3162032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quarter" idx="10"/>
          </p:nvPr>
        </p:nvSpPr>
        <p:spPr/>
        <p:txBody>
          <a:bodyPr/>
          <a:lstStyle>
            <a:lvl1pPr>
              <a:defRPr/>
            </a:lvl1pPr>
          </a:lstStyle>
          <a:p>
            <a:endParaRPr lang="he-IL"/>
          </a:p>
        </p:txBody>
      </p:sp>
      <p:sp>
        <p:nvSpPr>
          <p:cNvPr id="5" name="מציין מיקום של כותרת תחתונה 4"/>
          <p:cNvSpPr>
            <a:spLocks noGrp="1"/>
          </p:cNvSpPr>
          <p:nvPr>
            <p:ph type="ftr" sz="quarter" idx="11"/>
          </p:nvPr>
        </p:nvSpPr>
        <p:spPr/>
        <p:txBody>
          <a:bodyPr/>
          <a:lstStyle>
            <a:lvl1pPr>
              <a:defRPr/>
            </a:lvl1pPr>
          </a:lstStyle>
          <a:p>
            <a:r>
              <a:rPr lang="en-US"/>
              <a:t>www.lewistrigger.com</a:t>
            </a:r>
            <a:endParaRPr lang="he-IL"/>
          </a:p>
        </p:txBody>
      </p:sp>
      <p:sp>
        <p:nvSpPr>
          <p:cNvPr id="6" name="מציין מיקום של מספר שקופית 5"/>
          <p:cNvSpPr>
            <a:spLocks noGrp="1"/>
          </p:cNvSpPr>
          <p:nvPr>
            <p:ph type="sldNum" sz="quarter" idx="12"/>
          </p:nvPr>
        </p:nvSpPr>
        <p:spPr/>
        <p:txBody>
          <a:bodyPr/>
          <a:lstStyle>
            <a:lvl1pPr>
              <a:defRPr/>
            </a:lvl1pPr>
          </a:lstStyle>
          <a:p>
            <a:fld id="{24E582B3-F299-4149-BAE8-6FE3BE33A46F}" type="slidenum">
              <a:rPr lang="he-IL"/>
              <a:pPr/>
              <a:t>‹#›</a:t>
            </a:fld>
            <a:endParaRPr lang="he-IL"/>
          </a:p>
        </p:txBody>
      </p:sp>
    </p:spTree>
    <p:extLst>
      <p:ext uri="{BB962C8B-B14F-4D97-AF65-F5344CB8AC3E}">
        <p14:creationId xmlns:p14="http://schemas.microsoft.com/office/powerpoint/2010/main" val="1291452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p:cNvSpPr>
            <a:spLocks noGrp="1"/>
          </p:cNvSpPr>
          <p:nvPr>
            <p:ph type="title"/>
          </p:nvPr>
        </p:nvSpPr>
        <p:spPr>
          <a:xfrm>
            <a:off x="722313" y="4406900"/>
            <a:ext cx="7772400" cy="1362075"/>
          </a:xfrm>
        </p:spPr>
        <p:txBody>
          <a:bodyPr anchor="t"/>
          <a:lstStyle>
            <a:lvl1pPr algn="r">
              <a:defRPr sz="4000" b="1" cap="all"/>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e-IL"/>
              <a:t>לחץ כדי לערוך סגנונות טקסט של תבנית בסיס</a:t>
            </a:r>
          </a:p>
        </p:txBody>
      </p:sp>
      <p:sp>
        <p:nvSpPr>
          <p:cNvPr id="4" name="מציין מיקום של תאריך 3"/>
          <p:cNvSpPr>
            <a:spLocks noGrp="1"/>
          </p:cNvSpPr>
          <p:nvPr>
            <p:ph type="dt" sz="quarter" idx="10"/>
          </p:nvPr>
        </p:nvSpPr>
        <p:spPr/>
        <p:txBody>
          <a:bodyPr/>
          <a:lstStyle>
            <a:lvl1pPr>
              <a:defRPr/>
            </a:lvl1pPr>
          </a:lstStyle>
          <a:p>
            <a:endParaRPr lang="he-IL"/>
          </a:p>
        </p:txBody>
      </p:sp>
      <p:sp>
        <p:nvSpPr>
          <p:cNvPr id="5" name="מציין מיקום של כותרת תחתונה 4"/>
          <p:cNvSpPr>
            <a:spLocks noGrp="1"/>
          </p:cNvSpPr>
          <p:nvPr>
            <p:ph type="ftr" sz="quarter" idx="11"/>
          </p:nvPr>
        </p:nvSpPr>
        <p:spPr/>
        <p:txBody>
          <a:bodyPr/>
          <a:lstStyle>
            <a:lvl1pPr>
              <a:defRPr/>
            </a:lvl1pPr>
          </a:lstStyle>
          <a:p>
            <a:r>
              <a:rPr lang="en-US"/>
              <a:t>www.lewistrigger.com</a:t>
            </a:r>
            <a:endParaRPr lang="he-IL"/>
          </a:p>
        </p:txBody>
      </p:sp>
      <p:sp>
        <p:nvSpPr>
          <p:cNvPr id="6" name="מציין מיקום של מספר שקופית 5"/>
          <p:cNvSpPr>
            <a:spLocks noGrp="1"/>
          </p:cNvSpPr>
          <p:nvPr>
            <p:ph type="sldNum" sz="quarter" idx="12"/>
          </p:nvPr>
        </p:nvSpPr>
        <p:spPr/>
        <p:txBody>
          <a:bodyPr/>
          <a:lstStyle>
            <a:lvl1pPr>
              <a:defRPr/>
            </a:lvl1pPr>
          </a:lstStyle>
          <a:p>
            <a:fld id="{F4EFB29C-AE49-4DCF-8834-9F33A79A83D0}" type="slidenum">
              <a:rPr lang="he-IL"/>
              <a:pPr/>
              <a:t>‹#›</a:t>
            </a:fld>
            <a:endParaRPr lang="he-IL"/>
          </a:p>
        </p:txBody>
      </p:sp>
    </p:spTree>
    <p:extLst>
      <p:ext uri="{BB962C8B-B14F-4D97-AF65-F5344CB8AC3E}">
        <p14:creationId xmlns:p14="http://schemas.microsoft.com/office/powerpoint/2010/main" val="2798609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תוכן 2"/>
          <p:cNvSpPr>
            <a:spLocks noGrp="1"/>
          </p:cNvSpPr>
          <p:nvPr>
            <p:ph sz="half" idx="1"/>
          </p:nvPr>
        </p:nvSpPr>
        <p:spPr>
          <a:xfrm>
            <a:off x="2133600" y="2057400"/>
            <a:ext cx="30861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half" idx="2"/>
          </p:nvPr>
        </p:nvSpPr>
        <p:spPr>
          <a:xfrm>
            <a:off x="5372100" y="2057400"/>
            <a:ext cx="30861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p:cNvSpPr>
            <a:spLocks noGrp="1"/>
          </p:cNvSpPr>
          <p:nvPr>
            <p:ph type="dt" sz="quarter" idx="10"/>
          </p:nvPr>
        </p:nvSpPr>
        <p:spPr/>
        <p:txBody>
          <a:bodyPr/>
          <a:lstStyle>
            <a:lvl1pPr>
              <a:defRPr/>
            </a:lvl1pPr>
          </a:lstStyle>
          <a:p>
            <a:endParaRPr lang="he-IL"/>
          </a:p>
        </p:txBody>
      </p:sp>
      <p:sp>
        <p:nvSpPr>
          <p:cNvPr id="6" name="מציין מיקום של כותרת תחתונה 5"/>
          <p:cNvSpPr>
            <a:spLocks noGrp="1"/>
          </p:cNvSpPr>
          <p:nvPr>
            <p:ph type="ftr" sz="quarter" idx="11"/>
          </p:nvPr>
        </p:nvSpPr>
        <p:spPr/>
        <p:txBody>
          <a:bodyPr/>
          <a:lstStyle>
            <a:lvl1pPr>
              <a:defRPr/>
            </a:lvl1pPr>
          </a:lstStyle>
          <a:p>
            <a:r>
              <a:rPr lang="en-US"/>
              <a:t>www.lewistrigger.com</a:t>
            </a:r>
            <a:endParaRPr lang="he-IL"/>
          </a:p>
        </p:txBody>
      </p:sp>
      <p:sp>
        <p:nvSpPr>
          <p:cNvPr id="7" name="מציין מיקום של מספר שקופית 6"/>
          <p:cNvSpPr>
            <a:spLocks noGrp="1"/>
          </p:cNvSpPr>
          <p:nvPr>
            <p:ph type="sldNum" sz="quarter" idx="12"/>
          </p:nvPr>
        </p:nvSpPr>
        <p:spPr/>
        <p:txBody>
          <a:bodyPr/>
          <a:lstStyle>
            <a:lvl1pPr>
              <a:defRPr/>
            </a:lvl1pPr>
          </a:lstStyle>
          <a:p>
            <a:fld id="{E4DB05E6-99CC-44A3-A8B4-16B8E801BDED}" type="slidenum">
              <a:rPr lang="he-IL"/>
              <a:pPr/>
              <a:t>‹#›</a:t>
            </a:fld>
            <a:endParaRPr lang="he-IL"/>
          </a:p>
        </p:txBody>
      </p:sp>
    </p:spTree>
    <p:extLst>
      <p:ext uri="{BB962C8B-B14F-4D97-AF65-F5344CB8AC3E}">
        <p14:creationId xmlns:p14="http://schemas.microsoft.com/office/powerpoint/2010/main" val="32173256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p:spPr>
        <p:txBody>
          <a:bodyPr/>
          <a:lstStyle>
            <a:lvl1pPr>
              <a:defRPr/>
            </a:lvl1pPr>
          </a:lstStyle>
          <a:p>
            <a:r>
              <a:rPr lang="he-IL"/>
              <a:t>לחץ כדי לערוך סגנון כותרת של תבנית בסיס</a:t>
            </a:r>
          </a:p>
        </p:txBody>
      </p:sp>
      <p:sp>
        <p:nvSpPr>
          <p:cNvPr id="3" name="מציין מיקום טקסט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p:cNvSpPr>
            <a:spLocks noGrp="1"/>
          </p:cNvSpPr>
          <p:nvPr>
            <p:ph type="dt" sz="quarter" idx="10"/>
          </p:nvPr>
        </p:nvSpPr>
        <p:spPr/>
        <p:txBody>
          <a:bodyPr/>
          <a:lstStyle>
            <a:lvl1pPr>
              <a:defRPr/>
            </a:lvl1pPr>
          </a:lstStyle>
          <a:p>
            <a:endParaRPr lang="he-IL"/>
          </a:p>
        </p:txBody>
      </p:sp>
      <p:sp>
        <p:nvSpPr>
          <p:cNvPr id="8" name="מציין מיקום של כותרת תחתונה 7"/>
          <p:cNvSpPr>
            <a:spLocks noGrp="1"/>
          </p:cNvSpPr>
          <p:nvPr>
            <p:ph type="ftr" sz="quarter" idx="11"/>
          </p:nvPr>
        </p:nvSpPr>
        <p:spPr/>
        <p:txBody>
          <a:bodyPr/>
          <a:lstStyle>
            <a:lvl1pPr>
              <a:defRPr/>
            </a:lvl1pPr>
          </a:lstStyle>
          <a:p>
            <a:r>
              <a:rPr lang="en-US"/>
              <a:t>www.lewistrigger.com</a:t>
            </a:r>
            <a:endParaRPr lang="he-IL"/>
          </a:p>
        </p:txBody>
      </p:sp>
      <p:sp>
        <p:nvSpPr>
          <p:cNvPr id="9" name="מציין מיקום של מספר שקופית 8"/>
          <p:cNvSpPr>
            <a:spLocks noGrp="1"/>
          </p:cNvSpPr>
          <p:nvPr>
            <p:ph type="sldNum" sz="quarter" idx="12"/>
          </p:nvPr>
        </p:nvSpPr>
        <p:spPr/>
        <p:txBody>
          <a:bodyPr/>
          <a:lstStyle>
            <a:lvl1pPr>
              <a:defRPr/>
            </a:lvl1pPr>
          </a:lstStyle>
          <a:p>
            <a:fld id="{4DEEE433-9B34-480E-BCF2-E5312CE472A9}" type="slidenum">
              <a:rPr lang="he-IL"/>
              <a:pPr/>
              <a:t>‹#›</a:t>
            </a:fld>
            <a:endParaRPr lang="he-IL"/>
          </a:p>
        </p:txBody>
      </p:sp>
    </p:spTree>
    <p:extLst>
      <p:ext uri="{BB962C8B-B14F-4D97-AF65-F5344CB8AC3E}">
        <p14:creationId xmlns:p14="http://schemas.microsoft.com/office/powerpoint/2010/main" val="892563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p:cNvSpPr>
            <a:spLocks noGrp="1"/>
          </p:cNvSpPr>
          <p:nvPr>
            <p:ph type="dt" sz="quarter" idx="10"/>
          </p:nvPr>
        </p:nvSpPr>
        <p:spPr/>
        <p:txBody>
          <a:bodyPr/>
          <a:lstStyle>
            <a:lvl1pPr>
              <a:defRPr/>
            </a:lvl1pPr>
          </a:lstStyle>
          <a:p>
            <a:endParaRPr lang="he-IL"/>
          </a:p>
        </p:txBody>
      </p:sp>
      <p:sp>
        <p:nvSpPr>
          <p:cNvPr id="4" name="מציין מיקום של כותרת תחתונה 3"/>
          <p:cNvSpPr>
            <a:spLocks noGrp="1"/>
          </p:cNvSpPr>
          <p:nvPr>
            <p:ph type="ftr" sz="quarter" idx="11"/>
          </p:nvPr>
        </p:nvSpPr>
        <p:spPr/>
        <p:txBody>
          <a:bodyPr/>
          <a:lstStyle>
            <a:lvl1pPr>
              <a:defRPr/>
            </a:lvl1pPr>
          </a:lstStyle>
          <a:p>
            <a:r>
              <a:rPr lang="en-US"/>
              <a:t>www.lewistrigger.com</a:t>
            </a:r>
            <a:endParaRPr lang="he-IL"/>
          </a:p>
        </p:txBody>
      </p:sp>
      <p:sp>
        <p:nvSpPr>
          <p:cNvPr id="5" name="מציין מיקום של מספר שקופית 4"/>
          <p:cNvSpPr>
            <a:spLocks noGrp="1"/>
          </p:cNvSpPr>
          <p:nvPr>
            <p:ph type="sldNum" sz="quarter" idx="12"/>
          </p:nvPr>
        </p:nvSpPr>
        <p:spPr/>
        <p:txBody>
          <a:bodyPr/>
          <a:lstStyle>
            <a:lvl1pPr>
              <a:defRPr/>
            </a:lvl1pPr>
          </a:lstStyle>
          <a:p>
            <a:fld id="{C611F63B-33E6-4C8A-9247-A113E6AB228D}" type="slidenum">
              <a:rPr lang="he-IL"/>
              <a:pPr/>
              <a:t>‹#›</a:t>
            </a:fld>
            <a:endParaRPr lang="he-IL"/>
          </a:p>
        </p:txBody>
      </p:sp>
    </p:spTree>
    <p:extLst>
      <p:ext uri="{BB962C8B-B14F-4D97-AF65-F5344CB8AC3E}">
        <p14:creationId xmlns:p14="http://schemas.microsoft.com/office/powerpoint/2010/main" val="254878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p:cNvSpPr>
            <a:spLocks noGrp="1"/>
          </p:cNvSpPr>
          <p:nvPr>
            <p:ph type="dt" sz="quarter" idx="10"/>
          </p:nvPr>
        </p:nvSpPr>
        <p:spPr/>
        <p:txBody>
          <a:bodyPr/>
          <a:lstStyle>
            <a:lvl1pPr>
              <a:defRPr/>
            </a:lvl1pPr>
          </a:lstStyle>
          <a:p>
            <a:endParaRPr lang="he-IL"/>
          </a:p>
        </p:txBody>
      </p:sp>
      <p:sp>
        <p:nvSpPr>
          <p:cNvPr id="3" name="מציין מיקום של כותרת תחתונה 2"/>
          <p:cNvSpPr>
            <a:spLocks noGrp="1"/>
          </p:cNvSpPr>
          <p:nvPr>
            <p:ph type="ftr" sz="quarter" idx="11"/>
          </p:nvPr>
        </p:nvSpPr>
        <p:spPr/>
        <p:txBody>
          <a:bodyPr/>
          <a:lstStyle>
            <a:lvl1pPr>
              <a:defRPr/>
            </a:lvl1pPr>
          </a:lstStyle>
          <a:p>
            <a:r>
              <a:rPr lang="en-US"/>
              <a:t>www.lewistrigger.com</a:t>
            </a:r>
            <a:endParaRPr lang="he-IL"/>
          </a:p>
        </p:txBody>
      </p:sp>
      <p:sp>
        <p:nvSpPr>
          <p:cNvPr id="4" name="מציין מיקום של מספר שקופית 3"/>
          <p:cNvSpPr>
            <a:spLocks noGrp="1"/>
          </p:cNvSpPr>
          <p:nvPr>
            <p:ph type="sldNum" sz="quarter" idx="12"/>
          </p:nvPr>
        </p:nvSpPr>
        <p:spPr/>
        <p:txBody>
          <a:bodyPr/>
          <a:lstStyle>
            <a:lvl1pPr>
              <a:defRPr/>
            </a:lvl1pPr>
          </a:lstStyle>
          <a:p>
            <a:fld id="{853CF2DC-464B-4FB8-A932-BFD079FB38C3}" type="slidenum">
              <a:rPr lang="he-IL"/>
              <a:pPr/>
              <a:t>‹#›</a:t>
            </a:fld>
            <a:endParaRPr lang="he-IL"/>
          </a:p>
        </p:txBody>
      </p:sp>
    </p:spTree>
    <p:extLst>
      <p:ext uri="{BB962C8B-B14F-4D97-AF65-F5344CB8AC3E}">
        <p14:creationId xmlns:p14="http://schemas.microsoft.com/office/powerpoint/2010/main" val="21614870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3050"/>
            <a:ext cx="3008313" cy="1162050"/>
          </a:xfrm>
        </p:spPr>
        <p:txBody>
          <a:bodyPr/>
          <a:lstStyle>
            <a:lvl1pPr algn="r">
              <a:defRPr sz="2000" b="1"/>
            </a:lvl1pPr>
          </a:lstStyle>
          <a:p>
            <a:r>
              <a:rPr lang="he-IL"/>
              <a:t>לחץ כדי לערוך סגנון כותרת של תבנית בסיס</a:t>
            </a:r>
          </a:p>
        </p:txBody>
      </p:sp>
      <p:sp>
        <p:nvSpPr>
          <p:cNvPr id="3" name="מציין מיקום תוכן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מציין מיקום של תאריך 4"/>
          <p:cNvSpPr>
            <a:spLocks noGrp="1"/>
          </p:cNvSpPr>
          <p:nvPr>
            <p:ph type="dt" sz="quarter" idx="10"/>
          </p:nvPr>
        </p:nvSpPr>
        <p:spPr/>
        <p:txBody>
          <a:bodyPr/>
          <a:lstStyle>
            <a:lvl1pPr>
              <a:defRPr/>
            </a:lvl1pPr>
          </a:lstStyle>
          <a:p>
            <a:endParaRPr lang="he-IL"/>
          </a:p>
        </p:txBody>
      </p:sp>
      <p:sp>
        <p:nvSpPr>
          <p:cNvPr id="6" name="מציין מיקום של כותרת תחתונה 5"/>
          <p:cNvSpPr>
            <a:spLocks noGrp="1"/>
          </p:cNvSpPr>
          <p:nvPr>
            <p:ph type="ftr" sz="quarter" idx="11"/>
          </p:nvPr>
        </p:nvSpPr>
        <p:spPr/>
        <p:txBody>
          <a:bodyPr/>
          <a:lstStyle>
            <a:lvl1pPr>
              <a:defRPr/>
            </a:lvl1pPr>
          </a:lstStyle>
          <a:p>
            <a:r>
              <a:rPr lang="en-US"/>
              <a:t>www.lewistrigger.com</a:t>
            </a:r>
            <a:endParaRPr lang="he-IL"/>
          </a:p>
        </p:txBody>
      </p:sp>
      <p:sp>
        <p:nvSpPr>
          <p:cNvPr id="7" name="מציין מיקום של מספר שקופית 6"/>
          <p:cNvSpPr>
            <a:spLocks noGrp="1"/>
          </p:cNvSpPr>
          <p:nvPr>
            <p:ph type="sldNum" sz="quarter" idx="12"/>
          </p:nvPr>
        </p:nvSpPr>
        <p:spPr/>
        <p:txBody>
          <a:bodyPr/>
          <a:lstStyle>
            <a:lvl1pPr>
              <a:defRPr/>
            </a:lvl1pPr>
          </a:lstStyle>
          <a:p>
            <a:fld id="{F55E56C4-689B-4E28-8C77-62FD034EA066}" type="slidenum">
              <a:rPr lang="he-IL"/>
              <a:pPr/>
              <a:t>‹#›</a:t>
            </a:fld>
            <a:endParaRPr lang="he-IL"/>
          </a:p>
        </p:txBody>
      </p:sp>
    </p:spTree>
    <p:extLst>
      <p:ext uri="{BB962C8B-B14F-4D97-AF65-F5344CB8AC3E}">
        <p14:creationId xmlns:p14="http://schemas.microsoft.com/office/powerpoint/2010/main" val="2292282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p:cNvSpPr>
            <a:spLocks noGrp="1"/>
          </p:cNvSpPr>
          <p:nvPr>
            <p:ph type="title"/>
          </p:nvPr>
        </p:nvSpPr>
        <p:spPr>
          <a:xfrm>
            <a:off x="1792288" y="4800600"/>
            <a:ext cx="5486400" cy="566738"/>
          </a:xfrm>
        </p:spPr>
        <p:txBody>
          <a:bodyPr/>
          <a:lstStyle>
            <a:lvl1pPr algn="r">
              <a:defRPr sz="2000" b="1"/>
            </a:lvl1pPr>
          </a:lstStyle>
          <a:p>
            <a:r>
              <a:rPr lang="he-IL"/>
              <a:t>לחץ כדי לערוך סגנון כותרת של תבנית בסיס</a:t>
            </a:r>
          </a:p>
        </p:txBody>
      </p:sp>
      <p:sp>
        <p:nvSpPr>
          <p:cNvPr id="3" name="מציין מיקום של תמונה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he-IL"/>
              <a:t>לחץ על הסמל כדי להוסיף תמונה</a:t>
            </a:r>
          </a:p>
        </p:txBody>
      </p:sp>
      <p:sp>
        <p:nvSpPr>
          <p:cNvPr id="4" name="מציין מיקום טקסט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a:t>לחץ כדי לערוך סגנונות טקסט של תבנית בסיס</a:t>
            </a:r>
          </a:p>
        </p:txBody>
      </p:sp>
      <p:sp>
        <p:nvSpPr>
          <p:cNvPr id="5" name="מציין מיקום של תאריך 4"/>
          <p:cNvSpPr>
            <a:spLocks noGrp="1"/>
          </p:cNvSpPr>
          <p:nvPr>
            <p:ph type="dt" sz="quarter" idx="10"/>
          </p:nvPr>
        </p:nvSpPr>
        <p:spPr/>
        <p:txBody>
          <a:bodyPr/>
          <a:lstStyle>
            <a:lvl1pPr>
              <a:defRPr/>
            </a:lvl1pPr>
          </a:lstStyle>
          <a:p>
            <a:endParaRPr lang="he-IL"/>
          </a:p>
        </p:txBody>
      </p:sp>
      <p:sp>
        <p:nvSpPr>
          <p:cNvPr id="6" name="מציין מיקום של כותרת תחתונה 5"/>
          <p:cNvSpPr>
            <a:spLocks noGrp="1"/>
          </p:cNvSpPr>
          <p:nvPr>
            <p:ph type="ftr" sz="quarter" idx="11"/>
          </p:nvPr>
        </p:nvSpPr>
        <p:spPr/>
        <p:txBody>
          <a:bodyPr/>
          <a:lstStyle>
            <a:lvl1pPr>
              <a:defRPr/>
            </a:lvl1pPr>
          </a:lstStyle>
          <a:p>
            <a:r>
              <a:rPr lang="en-US"/>
              <a:t>www.lewistrigger.com</a:t>
            </a:r>
            <a:endParaRPr lang="he-IL"/>
          </a:p>
        </p:txBody>
      </p:sp>
      <p:sp>
        <p:nvSpPr>
          <p:cNvPr id="7" name="מציין מיקום של מספר שקופית 6"/>
          <p:cNvSpPr>
            <a:spLocks noGrp="1"/>
          </p:cNvSpPr>
          <p:nvPr>
            <p:ph type="sldNum" sz="quarter" idx="12"/>
          </p:nvPr>
        </p:nvSpPr>
        <p:spPr/>
        <p:txBody>
          <a:bodyPr/>
          <a:lstStyle>
            <a:lvl1pPr>
              <a:defRPr/>
            </a:lvl1pPr>
          </a:lstStyle>
          <a:p>
            <a:fld id="{DD52EC38-50B5-477C-9957-A7943A67BB10}" type="slidenum">
              <a:rPr lang="he-IL"/>
              <a:pPr/>
              <a:t>‹#›</a:t>
            </a:fld>
            <a:endParaRPr lang="he-IL"/>
          </a:p>
        </p:txBody>
      </p:sp>
    </p:spTree>
    <p:extLst>
      <p:ext uri="{BB962C8B-B14F-4D97-AF65-F5344CB8AC3E}">
        <p14:creationId xmlns:p14="http://schemas.microsoft.com/office/powerpoint/2010/main" val="2763142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quarter" idx="10"/>
          </p:nvPr>
        </p:nvSpPr>
        <p:spPr/>
        <p:txBody>
          <a:bodyPr/>
          <a:lstStyle>
            <a:lvl1pPr>
              <a:defRPr/>
            </a:lvl1pPr>
          </a:lstStyle>
          <a:p>
            <a:endParaRPr lang="he-IL"/>
          </a:p>
        </p:txBody>
      </p:sp>
      <p:sp>
        <p:nvSpPr>
          <p:cNvPr id="5" name="מציין מיקום של כותרת תחתונה 4"/>
          <p:cNvSpPr>
            <a:spLocks noGrp="1"/>
          </p:cNvSpPr>
          <p:nvPr>
            <p:ph type="ftr" sz="quarter" idx="11"/>
          </p:nvPr>
        </p:nvSpPr>
        <p:spPr/>
        <p:txBody>
          <a:bodyPr/>
          <a:lstStyle>
            <a:lvl1pPr>
              <a:defRPr/>
            </a:lvl1pPr>
          </a:lstStyle>
          <a:p>
            <a:r>
              <a:rPr lang="en-US"/>
              <a:t>www.lewistrigger.com</a:t>
            </a:r>
            <a:endParaRPr lang="he-IL"/>
          </a:p>
        </p:txBody>
      </p:sp>
      <p:sp>
        <p:nvSpPr>
          <p:cNvPr id="6" name="מציין מיקום של מספר שקופית 5"/>
          <p:cNvSpPr>
            <a:spLocks noGrp="1"/>
          </p:cNvSpPr>
          <p:nvPr>
            <p:ph type="sldNum" sz="quarter" idx="12"/>
          </p:nvPr>
        </p:nvSpPr>
        <p:spPr/>
        <p:txBody>
          <a:bodyPr/>
          <a:lstStyle>
            <a:lvl1pPr>
              <a:defRPr/>
            </a:lvl1pPr>
          </a:lstStyle>
          <a:p>
            <a:fld id="{B51EAA3E-AF6D-4520-9735-455D4C355E8B}" type="slidenum">
              <a:rPr lang="he-IL"/>
              <a:pPr/>
              <a:t>‹#›</a:t>
            </a:fld>
            <a:endParaRPr lang="he-IL"/>
          </a:p>
        </p:txBody>
      </p:sp>
    </p:spTree>
    <p:extLst>
      <p:ext uri="{BB962C8B-B14F-4D97-AF65-F5344CB8AC3E}">
        <p14:creationId xmlns:p14="http://schemas.microsoft.com/office/powerpoint/2010/main" val="3841363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p:cNvSpPr>
            <a:spLocks noGrp="1"/>
          </p:cNvSpPr>
          <p:nvPr>
            <p:ph type="title" orient="vert"/>
          </p:nvPr>
        </p:nvSpPr>
        <p:spPr>
          <a:xfrm>
            <a:off x="6800850" y="1066800"/>
            <a:ext cx="1657350" cy="4953000"/>
          </a:xfrm>
        </p:spPr>
        <p:txBody>
          <a:bodyPr vert="eaVert"/>
          <a:lstStyle/>
          <a:p>
            <a:r>
              <a:rPr lang="he-IL"/>
              <a:t>לחץ כדי לערוך סגנון כותרת של תבנית בסיס</a:t>
            </a:r>
          </a:p>
        </p:txBody>
      </p:sp>
      <p:sp>
        <p:nvSpPr>
          <p:cNvPr id="3" name="מציין מיקום של טקסט אנכי 2"/>
          <p:cNvSpPr>
            <a:spLocks noGrp="1"/>
          </p:cNvSpPr>
          <p:nvPr>
            <p:ph type="body" orient="vert" idx="1"/>
          </p:nvPr>
        </p:nvSpPr>
        <p:spPr>
          <a:xfrm>
            <a:off x="1828800" y="1066800"/>
            <a:ext cx="4819650" cy="4953000"/>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p:cNvSpPr>
            <a:spLocks noGrp="1"/>
          </p:cNvSpPr>
          <p:nvPr>
            <p:ph type="dt" sz="quarter" idx="10"/>
          </p:nvPr>
        </p:nvSpPr>
        <p:spPr/>
        <p:txBody>
          <a:bodyPr/>
          <a:lstStyle>
            <a:lvl1pPr>
              <a:defRPr/>
            </a:lvl1pPr>
          </a:lstStyle>
          <a:p>
            <a:endParaRPr lang="he-IL"/>
          </a:p>
        </p:txBody>
      </p:sp>
      <p:sp>
        <p:nvSpPr>
          <p:cNvPr id="5" name="מציין מיקום של כותרת תחתונה 4"/>
          <p:cNvSpPr>
            <a:spLocks noGrp="1"/>
          </p:cNvSpPr>
          <p:nvPr>
            <p:ph type="ftr" sz="quarter" idx="11"/>
          </p:nvPr>
        </p:nvSpPr>
        <p:spPr/>
        <p:txBody>
          <a:bodyPr/>
          <a:lstStyle>
            <a:lvl1pPr>
              <a:defRPr/>
            </a:lvl1pPr>
          </a:lstStyle>
          <a:p>
            <a:r>
              <a:rPr lang="en-US"/>
              <a:t>www.lewistrigger.com</a:t>
            </a:r>
            <a:endParaRPr lang="he-IL"/>
          </a:p>
        </p:txBody>
      </p:sp>
      <p:sp>
        <p:nvSpPr>
          <p:cNvPr id="6" name="מציין מיקום של מספר שקופית 5"/>
          <p:cNvSpPr>
            <a:spLocks noGrp="1"/>
          </p:cNvSpPr>
          <p:nvPr>
            <p:ph type="sldNum" sz="quarter" idx="12"/>
          </p:nvPr>
        </p:nvSpPr>
        <p:spPr/>
        <p:txBody>
          <a:bodyPr/>
          <a:lstStyle>
            <a:lvl1pPr>
              <a:defRPr/>
            </a:lvl1pPr>
          </a:lstStyle>
          <a:p>
            <a:fld id="{58A841E0-54E7-4EEF-8186-D58ACC22ED85}" type="slidenum">
              <a:rPr lang="he-IL"/>
              <a:pPr/>
              <a:t>‹#›</a:t>
            </a:fld>
            <a:endParaRPr lang="he-IL"/>
          </a:p>
        </p:txBody>
      </p:sp>
    </p:spTree>
    <p:extLst>
      <p:ext uri="{BB962C8B-B14F-4D97-AF65-F5344CB8AC3E}">
        <p14:creationId xmlns:p14="http://schemas.microsoft.com/office/powerpoint/2010/main" val="3368738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כותרת, טקסט ו- 2 תכנים">
    <p:spTree>
      <p:nvGrpSpPr>
        <p:cNvPr id="1" name=""/>
        <p:cNvGrpSpPr/>
        <p:nvPr/>
      </p:nvGrpSpPr>
      <p:grpSpPr>
        <a:xfrm>
          <a:off x="0" y="0"/>
          <a:ext cx="0" cy="0"/>
          <a:chOff x="0" y="0"/>
          <a:chExt cx="0" cy="0"/>
        </a:xfrm>
      </p:grpSpPr>
      <p:sp>
        <p:nvSpPr>
          <p:cNvPr id="2" name="כותרת 1"/>
          <p:cNvSpPr>
            <a:spLocks noGrp="1"/>
          </p:cNvSpPr>
          <p:nvPr>
            <p:ph type="title"/>
          </p:nvPr>
        </p:nvSpPr>
        <p:spPr>
          <a:xfrm>
            <a:off x="990600" y="152400"/>
            <a:ext cx="8001000" cy="685800"/>
          </a:xfrm>
        </p:spPr>
        <p:txBody>
          <a:bodyPr/>
          <a:lstStyle/>
          <a:p>
            <a:r>
              <a:rPr lang="he-IL"/>
              <a:t>לחץ כדי לערוך סגנון כותרת של תבנית בסיס</a:t>
            </a:r>
          </a:p>
        </p:txBody>
      </p:sp>
      <p:sp>
        <p:nvSpPr>
          <p:cNvPr id="3" name="מציין מיקום טקסט 2"/>
          <p:cNvSpPr>
            <a:spLocks noGrp="1"/>
          </p:cNvSpPr>
          <p:nvPr>
            <p:ph type="body" sz="half" idx="1"/>
          </p:nvPr>
        </p:nvSpPr>
        <p:spPr>
          <a:xfrm>
            <a:off x="990600" y="1066800"/>
            <a:ext cx="3924300" cy="5410200"/>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p:cNvSpPr>
            <a:spLocks noGrp="1"/>
          </p:cNvSpPr>
          <p:nvPr>
            <p:ph sz="quarter" idx="2"/>
          </p:nvPr>
        </p:nvSpPr>
        <p:spPr>
          <a:xfrm>
            <a:off x="5067300" y="1066800"/>
            <a:ext cx="3924300" cy="2628900"/>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תוכן 4"/>
          <p:cNvSpPr>
            <a:spLocks noGrp="1"/>
          </p:cNvSpPr>
          <p:nvPr>
            <p:ph sz="quarter" idx="3"/>
          </p:nvPr>
        </p:nvSpPr>
        <p:spPr>
          <a:xfrm>
            <a:off x="5067300" y="3848100"/>
            <a:ext cx="3924300" cy="2628900"/>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6" name="Rectangle 5"/>
          <p:cNvSpPr>
            <a:spLocks noGrp="1" noChangeArrowheads="1"/>
          </p:cNvSpPr>
          <p:nvPr>
            <p:ph type="dt" sz="half" idx="10"/>
          </p:nvPr>
        </p:nvSpPr>
        <p:spPr>
          <a:xfrm>
            <a:off x="0" y="6510338"/>
            <a:ext cx="1905000" cy="347662"/>
          </a:xfrm>
        </p:spPr>
        <p:txBody>
          <a:bodyPr/>
          <a:lstStyle>
            <a:lvl1pPr>
              <a:defRPr sz="1200" baseline="0"/>
            </a:lvl1pPr>
          </a:lstStyle>
          <a:p>
            <a:pPr>
              <a:defRPr/>
            </a:pPr>
            <a:fld id="{1E397C1A-9E58-4910-9220-4EB71206E069}" type="datetime5">
              <a:rPr lang="en-US"/>
              <a:pPr>
                <a:defRPr/>
              </a:pPr>
              <a:t>24-Jul-17</a:t>
            </a:fld>
            <a:endParaRPr lang="en-US" altLang="en-US" dirty="0"/>
          </a:p>
        </p:txBody>
      </p:sp>
      <p:sp>
        <p:nvSpPr>
          <p:cNvPr id="7" name="Rectangle 6"/>
          <p:cNvSpPr>
            <a:spLocks noGrp="1" noChangeArrowheads="1"/>
          </p:cNvSpPr>
          <p:nvPr>
            <p:ph type="ftr" sz="quarter" idx="11"/>
          </p:nvPr>
        </p:nvSpPr>
        <p:spPr/>
        <p:txBody>
          <a:bodyPr/>
          <a:lstStyle>
            <a:lvl1pPr>
              <a:defRPr/>
            </a:lvl1pPr>
          </a:lstStyle>
          <a:p>
            <a:pPr>
              <a:defRPr/>
            </a:pPr>
            <a:r>
              <a:rPr lang="en-US" altLang="en-US"/>
              <a:t>Lewis Trigger - Consultants &amp; Management Ltd</a:t>
            </a:r>
          </a:p>
        </p:txBody>
      </p:sp>
      <p:sp>
        <p:nvSpPr>
          <p:cNvPr id="8" name="Rectangle 7"/>
          <p:cNvSpPr>
            <a:spLocks noGrp="1" noChangeArrowheads="1"/>
          </p:cNvSpPr>
          <p:nvPr>
            <p:ph type="sldNum" sz="quarter" idx="12"/>
          </p:nvPr>
        </p:nvSpPr>
        <p:spPr>
          <a:xfrm>
            <a:off x="7086600" y="6429375"/>
            <a:ext cx="1905000" cy="428625"/>
          </a:xfrm>
        </p:spPr>
        <p:txBody>
          <a:bodyPr/>
          <a:lstStyle>
            <a:lvl1pPr>
              <a:defRPr sz="1200" baseline="0"/>
            </a:lvl1pPr>
          </a:lstStyle>
          <a:p>
            <a:pPr>
              <a:defRPr/>
            </a:pPr>
            <a:fld id="{EFE431E1-6DB6-46E8-9CBD-D6673A42FDCF}" type="slidenum">
              <a:rPr lang="he-IL" altLang="en-US"/>
              <a:pPr>
                <a:defRPr/>
              </a:pPr>
              <a:t>‹#›</a:t>
            </a:fld>
            <a:endParaRPr lang="en-US" altLang="en-US" dirty="0"/>
          </a:p>
        </p:txBody>
      </p:sp>
    </p:spTree>
    <p:extLst>
      <p:ext uri="{BB962C8B-B14F-4D97-AF65-F5344CB8AC3E}">
        <p14:creationId xmlns:p14="http://schemas.microsoft.com/office/powerpoint/2010/main" val="9980671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381000"/>
            <a:ext cx="8229600" cy="1371600"/>
          </a:xfrm>
        </p:spPr>
        <p:txBody>
          <a:bodyPr/>
          <a:lstStyle/>
          <a:p>
            <a:r>
              <a:rPr lang="en-US"/>
              <a:t>Click to edit Master title style</a:t>
            </a:r>
            <a:endParaRPr lang="he-IL"/>
          </a:p>
        </p:txBody>
      </p:sp>
      <p:sp>
        <p:nvSpPr>
          <p:cNvPr id="3" name="Content Placeholder 2"/>
          <p:cNvSpPr>
            <a:spLocks noGrp="1"/>
          </p:cNvSpPr>
          <p:nvPr>
            <p:ph sz="quarter" idx="1"/>
          </p:nvPr>
        </p:nvSpPr>
        <p:spPr>
          <a:xfrm>
            <a:off x="457200" y="19812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4" name="Content Placeholder 3"/>
          <p:cNvSpPr>
            <a:spLocks noGrp="1"/>
          </p:cNvSpPr>
          <p:nvPr>
            <p:ph sz="quarter" idx="2"/>
          </p:nvPr>
        </p:nvSpPr>
        <p:spPr>
          <a:xfrm>
            <a:off x="4648200" y="19812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5" name="Content Placeholder 4"/>
          <p:cNvSpPr>
            <a:spLocks noGrp="1"/>
          </p:cNvSpPr>
          <p:nvPr>
            <p:ph sz="quarter" idx="3"/>
          </p:nvPr>
        </p:nvSpPr>
        <p:spPr>
          <a:xfrm>
            <a:off x="457200" y="41148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6" name="Content Placeholder 5"/>
          <p:cNvSpPr>
            <a:spLocks noGrp="1"/>
          </p:cNvSpPr>
          <p:nvPr>
            <p:ph sz="quarter" idx="4"/>
          </p:nvPr>
        </p:nvSpPr>
        <p:spPr>
          <a:xfrm>
            <a:off x="4648200" y="4114800"/>
            <a:ext cx="40386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he-IL"/>
          </a:p>
        </p:txBody>
      </p:sp>
      <p:sp>
        <p:nvSpPr>
          <p:cNvPr id="7" name="Rectangle 4"/>
          <p:cNvSpPr>
            <a:spLocks noGrp="1" noChangeArrowheads="1"/>
          </p:cNvSpPr>
          <p:nvPr>
            <p:ph type="dt" sz="half" idx="10"/>
          </p:nvPr>
        </p:nvSpPr>
        <p:spPr/>
        <p:txBody>
          <a:bodyPr/>
          <a:lstStyle>
            <a:lvl1pPr>
              <a:defRPr smtClean="0">
                <a:solidFill>
                  <a:srgbClr val="FFFFFF"/>
                </a:solidFill>
                <a:latin typeface="+mn-lt"/>
                <a:cs typeface="+mn-cs"/>
              </a:defRPr>
            </a:lvl1pPr>
          </a:lstStyle>
          <a:p>
            <a:pPr>
              <a:defRPr/>
            </a:pPr>
            <a:fld id="{D0A15325-8E99-4459-A1EB-FCA92C9E7A05}" type="datetime5">
              <a:rPr lang="en-US"/>
              <a:pPr>
                <a:defRPr/>
              </a:pPr>
              <a:t>24-Jul-17</a:t>
            </a:fld>
            <a:endParaRPr lang="en-GB"/>
          </a:p>
        </p:txBody>
      </p:sp>
      <p:sp>
        <p:nvSpPr>
          <p:cNvPr id="8" name="Rectangle 5"/>
          <p:cNvSpPr>
            <a:spLocks noGrp="1" noChangeArrowheads="1"/>
          </p:cNvSpPr>
          <p:nvPr>
            <p:ph type="ftr" sz="quarter" idx="11"/>
          </p:nvPr>
        </p:nvSpPr>
        <p:spPr/>
        <p:txBody>
          <a:bodyPr/>
          <a:lstStyle>
            <a:lvl1pPr>
              <a:defRPr>
                <a:solidFill>
                  <a:srgbClr val="FFFFFF"/>
                </a:solidFill>
                <a:latin typeface="+mn-lt"/>
                <a:cs typeface="+mn-cs"/>
              </a:defRPr>
            </a:lvl1pPr>
          </a:lstStyle>
          <a:p>
            <a:pPr>
              <a:defRPr/>
            </a:pPr>
            <a:r>
              <a:rPr lang="en-GB"/>
              <a:t>www.lewistrigger.com</a:t>
            </a:r>
          </a:p>
        </p:txBody>
      </p:sp>
      <p:sp>
        <p:nvSpPr>
          <p:cNvPr id="9" name="Rectangle 6"/>
          <p:cNvSpPr>
            <a:spLocks noGrp="1" noChangeArrowheads="1"/>
          </p:cNvSpPr>
          <p:nvPr>
            <p:ph type="sldNum" sz="quarter" idx="12"/>
          </p:nvPr>
        </p:nvSpPr>
        <p:spPr/>
        <p:txBody>
          <a:bodyPr/>
          <a:lstStyle>
            <a:lvl1pPr>
              <a:defRPr>
                <a:solidFill>
                  <a:srgbClr val="FFFFFF"/>
                </a:solidFill>
              </a:defRPr>
            </a:lvl1pPr>
          </a:lstStyle>
          <a:p>
            <a:fld id="{2A223889-B703-4678-8F58-6EC99F459FC9}" type="slidenum">
              <a:rPr lang="he-IL" altLang="en-US"/>
              <a:pPr/>
              <a:t>‹#›</a:t>
            </a:fld>
            <a:endParaRPr lang="en-GB" altLang="en-US"/>
          </a:p>
        </p:txBody>
      </p:sp>
    </p:spTree>
    <p:extLst>
      <p:ext uri="{BB962C8B-B14F-4D97-AF65-F5344CB8AC3E}">
        <p14:creationId xmlns:p14="http://schemas.microsoft.com/office/powerpoint/2010/main" val="2192782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alphaModFix amt="11000"/>
            <a:duotone>
              <a:prstClr val="black"/>
              <a:schemeClr val="accent1">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1030" name="Rectangle 6"/>
          <p:cNvSpPr>
            <a:spLocks noGrp="1" noChangeArrowheads="1"/>
          </p:cNvSpPr>
          <p:nvPr>
            <p:ph type="title"/>
          </p:nvPr>
        </p:nvSpPr>
        <p:spPr bwMode="auto">
          <a:xfrm>
            <a:off x="1828800" y="1066800"/>
            <a:ext cx="6629400" cy="83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075" tIns="46037" rIns="92075" bIns="46037" numCol="1" anchor="b" anchorCtr="0" compatLnSpc="1">
            <a:prstTxWarp prst="textNoShape">
              <a:avLst/>
            </a:prstTxWarp>
          </a:bodyPr>
          <a:lstStyle/>
          <a:p>
            <a:pPr lvl="0"/>
            <a:r>
              <a:rPr lang="he-IL"/>
              <a:t>לחץ כדי לערוך סגנון כותרת של תבנית בסיס</a:t>
            </a:r>
          </a:p>
        </p:txBody>
      </p:sp>
      <p:sp>
        <p:nvSpPr>
          <p:cNvPr id="1031" name="Rectangle 7"/>
          <p:cNvSpPr>
            <a:spLocks noGrp="1" noChangeArrowheads="1"/>
          </p:cNvSpPr>
          <p:nvPr>
            <p:ph type="body" idx="1"/>
          </p:nvPr>
        </p:nvSpPr>
        <p:spPr bwMode="auto">
          <a:xfrm>
            <a:off x="2133600" y="2057400"/>
            <a:ext cx="6324600" cy="3962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075" tIns="46037" rIns="92075" bIns="46037" numCol="1" anchor="t" anchorCtr="0" compatLnSpc="1">
            <a:prstTxWarp prst="textNoShape">
              <a:avLst/>
            </a:prstTxWarp>
          </a:bodyPr>
          <a:lstStyle/>
          <a:p>
            <a:pPr lvl="0"/>
            <a:r>
              <a:rPr lang="he-IL"/>
              <a:t>לחץ כדי לערוך סגנונות טקסט של תבנית בסיס</a:t>
            </a:r>
          </a:p>
          <a:p>
            <a:pPr lvl="1"/>
            <a:r>
              <a:rPr lang="he-IL"/>
              <a:t>רמה שניה</a:t>
            </a:r>
          </a:p>
          <a:p>
            <a:pPr lvl="2"/>
            <a:r>
              <a:rPr lang="he-IL"/>
              <a:t>רמה שלישית</a:t>
            </a:r>
          </a:p>
          <a:p>
            <a:pPr lvl="3"/>
            <a:r>
              <a:rPr lang="he-IL"/>
              <a:t>רמה רביעית</a:t>
            </a:r>
          </a:p>
          <a:p>
            <a:pPr lvl="4"/>
            <a:r>
              <a:rPr lang="he-IL"/>
              <a:t>רמה חמישית</a:t>
            </a:r>
          </a:p>
        </p:txBody>
      </p:sp>
      <p:sp>
        <p:nvSpPr>
          <p:cNvPr id="1035" name="Rectangle 11"/>
          <p:cNvSpPr>
            <a:spLocks noGrp="1" noChangeArrowheads="1"/>
          </p:cNvSpPr>
          <p:nvPr>
            <p:ph type="dt" sz="quarter" idx="2"/>
          </p:nvPr>
        </p:nvSpPr>
        <p:spPr bwMode="auto">
          <a:xfrm>
            <a:off x="1828800" y="6248400"/>
            <a:ext cx="1905000" cy="38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075" tIns="46037" rIns="92075" bIns="46037" numCol="1" anchor="ctr" anchorCtr="0" compatLnSpc="1">
            <a:prstTxWarp prst="textNoShape">
              <a:avLst/>
            </a:prstTxWarp>
          </a:bodyPr>
          <a:lstStyle>
            <a:lvl1pPr algn="r" rtl="1">
              <a:defRPr sz="1200">
                <a:latin typeface="+mn-lt"/>
                <a:ea typeface="굴림"/>
                <a:cs typeface="+mn-cs"/>
              </a:defRPr>
            </a:lvl1pPr>
          </a:lstStyle>
          <a:p>
            <a:endParaRPr lang="he-IL"/>
          </a:p>
        </p:txBody>
      </p:sp>
      <p:sp>
        <p:nvSpPr>
          <p:cNvPr id="1036" name="Rectangle 12"/>
          <p:cNvSpPr>
            <a:spLocks noGrp="1" noChangeArrowheads="1"/>
          </p:cNvSpPr>
          <p:nvPr>
            <p:ph type="ftr" sz="quarter" idx="3"/>
          </p:nvPr>
        </p:nvSpPr>
        <p:spPr bwMode="auto">
          <a:xfrm>
            <a:off x="3886200" y="6248400"/>
            <a:ext cx="3048000" cy="38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2075" tIns="46037" rIns="92075" bIns="46037" numCol="1" anchor="ctr" anchorCtr="0" compatLnSpc="1">
            <a:prstTxWarp prst="textNoShape">
              <a:avLst/>
            </a:prstTxWarp>
          </a:bodyPr>
          <a:lstStyle>
            <a:lvl1pPr algn="ctr" rtl="1">
              <a:defRPr sz="1200">
                <a:latin typeface="+mn-lt"/>
                <a:ea typeface="굴림"/>
                <a:cs typeface="+mn-cs"/>
              </a:defRPr>
            </a:lvl1pPr>
          </a:lstStyle>
          <a:p>
            <a:r>
              <a:rPr lang="en-US"/>
              <a:t>www.lewistrigger.com</a:t>
            </a:r>
            <a:endParaRPr lang="he-IL"/>
          </a:p>
        </p:txBody>
      </p:sp>
      <p:sp>
        <p:nvSpPr>
          <p:cNvPr id="1037" name="Rectangle 13"/>
          <p:cNvSpPr>
            <a:spLocks noGrp="1" noChangeArrowheads="1"/>
          </p:cNvSpPr>
          <p:nvPr>
            <p:ph type="sldNum" sz="quarter" idx="4"/>
          </p:nvPr>
        </p:nvSpPr>
        <p:spPr bwMode="auto">
          <a:xfrm>
            <a:off x="7086600" y="6248400"/>
            <a:ext cx="1905000" cy="381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none" lIns="92075" tIns="46037" rIns="92075" bIns="46037" numCol="1" anchor="ctr" anchorCtr="0" compatLnSpc="1">
            <a:prstTxWarp prst="textNoShape">
              <a:avLst/>
            </a:prstTxWarp>
          </a:bodyPr>
          <a:lstStyle>
            <a:lvl1pPr rtl="1">
              <a:defRPr sz="1200">
                <a:latin typeface="+mn-lt"/>
                <a:ea typeface="굴림"/>
                <a:cs typeface="+mn-cs"/>
              </a:defRPr>
            </a:lvl1pPr>
          </a:lstStyle>
          <a:p>
            <a:fld id="{2DB10958-18BB-49A0-8D27-6C7401116706}" type="slidenum">
              <a:rPr lang="he-IL"/>
              <a:pPr/>
              <a:t>‹#›</a:t>
            </a:fld>
            <a:endParaRPr lang="he-IL"/>
          </a:p>
        </p:txBody>
      </p:sp>
    </p:spTree>
    <p:extLst>
      <p:ext uri="{BB962C8B-B14F-4D97-AF65-F5344CB8AC3E}">
        <p14:creationId xmlns:p14="http://schemas.microsoft.com/office/powerpoint/2010/main" val="3305161496"/>
      </p:ext>
    </p:extLst>
  </p:cSld>
  <p:clrMap bg1="lt1" tx1="dk1" bg2="lt2" tx2="dk2" accent1="accent1" accent2="accent2" accent3="accent3" accent4="accent4" accent5="accent5" accent6="accent6" hlink="hlink" folHlink="folHlink"/>
  <p:sldLayoutIdLst>
    <p:sldLayoutId id="2147484256" r:id="rId1"/>
    <p:sldLayoutId id="2147484257" r:id="rId2"/>
    <p:sldLayoutId id="2147484258" r:id="rId3"/>
    <p:sldLayoutId id="2147484259" r:id="rId4"/>
    <p:sldLayoutId id="2147484260" r:id="rId5"/>
    <p:sldLayoutId id="2147484261" r:id="rId6"/>
    <p:sldLayoutId id="2147484262" r:id="rId7"/>
    <p:sldLayoutId id="2147484263" r:id="rId8"/>
    <p:sldLayoutId id="2147484264" r:id="rId9"/>
    <p:sldLayoutId id="2147484265" r:id="rId10"/>
    <p:sldLayoutId id="2147484266" r:id="rId11"/>
    <p:sldLayoutId id="2147484267" r:id="rId12"/>
    <p:sldLayoutId id="2147484268" r:id="rId13"/>
  </p:sldLayoutIdLst>
  <p:hf hdr="0" ftr="0" dt="0"/>
  <p:txStyles>
    <p:titleStyle>
      <a:lvl1pPr algn="r" rtl="1" eaLnBrk="1" fontAlgn="base" hangingPunct="1">
        <a:spcBef>
          <a:spcPct val="0"/>
        </a:spcBef>
        <a:spcAft>
          <a:spcPct val="0"/>
        </a:spcAft>
        <a:defRPr sz="3200" b="1">
          <a:solidFill>
            <a:schemeClr val="tx1"/>
          </a:solidFill>
          <a:latin typeface="+mj-lt"/>
          <a:ea typeface="+mj-ea"/>
          <a:cs typeface="+mj-cs"/>
        </a:defRPr>
      </a:lvl1pPr>
      <a:lvl2pPr algn="r" rtl="1" eaLnBrk="1" fontAlgn="base" hangingPunct="1">
        <a:spcBef>
          <a:spcPct val="0"/>
        </a:spcBef>
        <a:spcAft>
          <a:spcPct val="0"/>
        </a:spcAft>
        <a:defRPr sz="3200" b="1">
          <a:solidFill>
            <a:schemeClr val="tx1"/>
          </a:solidFill>
          <a:latin typeface="Trebuchet MS" pitchFamily="34" charset="0"/>
          <a:cs typeface="Arial" pitchFamily="34" charset="0"/>
        </a:defRPr>
      </a:lvl2pPr>
      <a:lvl3pPr algn="r" rtl="1" eaLnBrk="1" fontAlgn="base" hangingPunct="1">
        <a:spcBef>
          <a:spcPct val="0"/>
        </a:spcBef>
        <a:spcAft>
          <a:spcPct val="0"/>
        </a:spcAft>
        <a:defRPr sz="3200" b="1">
          <a:solidFill>
            <a:schemeClr val="tx1"/>
          </a:solidFill>
          <a:latin typeface="Trebuchet MS" pitchFamily="34" charset="0"/>
          <a:cs typeface="Arial" pitchFamily="34" charset="0"/>
        </a:defRPr>
      </a:lvl3pPr>
      <a:lvl4pPr algn="r" rtl="1" eaLnBrk="1" fontAlgn="base" hangingPunct="1">
        <a:spcBef>
          <a:spcPct val="0"/>
        </a:spcBef>
        <a:spcAft>
          <a:spcPct val="0"/>
        </a:spcAft>
        <a:defRPr sz="3200" b="1">
          <a:solidFill>
            <a:schemeClr val="tx1"/>
          </a:solidFill>
          <a:latin typeface="Trebuchet MS" pitchFamily="34" charset="0"/>
          <a:cs typeface="Arial" pitchFamily="34" charset="0"/>
        </a:defRPr>
      </a:lvl4pPr>
      <a:lvl5pPr algn="r" rtl="1" eaLnBrk="1" fontAlgn="base" hangingPunct="1">
        <a:spcBef>
          <a:spcPct val="0"/>
        </a:spcBef>
        <a:spcAft>
          <a:spcPct val="0"/>
        </a:spcAft>
        <a:defRPr sz="3200" b="1">
          <a:solidFill>
            <a:schemeClr val="tx1"/>
          </a:solidFill>
          <a:latin typeface="Trebuchet MS" pitchFamily="34" charset="0"/>
          <a:cs typeface="Arial" pitchFamily="34" charset="0"/>
        </a:defRPr>
      </a:lvl5pPr>
      <a:lvl6pPr marL="457200" algn="r" rtl="1" eaLnBrk="1" fontAlgn="base" hangingPunct="1">
        <a:spcBef>
          <a:spcPct val="0"/>
        </a:spcBef>
        <a:spcAft>
          <a:spcPct val="0"/>
        </a:spcAft>
        <a:defRPr sz="3200" b="1">
          <a:solidFill>
            <a:schemeClr val="tx1"/>
          </a:solidFill>
          <a:latin typeface="Trebuchet MS" pitchFamily="34" charset="0"/>
          <a:cs typeface="Arial" pitchFamily="34" charset="0"/>
        </a:defRPr>
      </a:lvl6pPr>
      <a:lvl7pPr marL="914400" algn="r" rtl="1" eaLnBrk="1" fontAlgn="base" hangingPunct="1">
        <a:spcBef>
          <a:spcPct val="0"/>
        </a:spcBef>
        <a:spcAft>
          <a:spcPct val="0"/>
        </a:spcAft>
        <a:defRPr sz="3200" b="1">
          <a:solidFill>
            <a:schemeClr val="tx1"/>
          </a:solidFill>
          <a:latin typeface="Trebuchet MS" pitchFamily="34" charset="0"/>
          <a:cs typeface="Arial" pitchFamily="34" charset="0"/>
        </a:defRPr>
      </a:lvl7pPr>
      <a:lvl8pPr marL="1371600" algn="r" rtl="1" eaLnBrk="1" fontAlgn="base" hangingPunct="1">
        <a:spcBef>
          <a:spcPct val="0"/>
        </a:spcBef>
        <a:spcAft>
          <a:spcPct val="0"/>
        </a:spcAft>
        <a:defRPr sz="3200" b="1">
          <a:solidFill>
            <a:schemeClr val="tx1"/>
          </a:solidFill>
          <a:latin typeface="Trebuchet MS" pitchFamily="34" charset="0"/>
          <a:cs typeface="Arial" pitchFamily="34" charset="0"/>
        </a:defRPr>
      </a:lvl8pPr>
      <a:lvl9pPr marL="1828800" algn="r" rtl="1" eaLnBrk="1" fontAlgn="base" hangingPunct="1">
        <a:spcBef>
          <a:spcPct val="0"/>
        </a:spcBef>
        <a:spcAft>
          <a:spcPct val="0"/>
        </a:spcAft>
        <a:defRPr sz="3200" b="1">
          <a:solidFill>
            <a:schemeClr val="tx1"/>
          </a:solidFill>
          <a:latin typeface="Trebuchet MS" pitchFamily="34" charset="0"/>
          <a:cs typeface="Arial" pitchFamily="34" charset="0"/>
        </a:defRPr>
      </a:lvl9pPr>
    </p:titleStyle>
    <p:bodyStyle>
      <a:lvl1pPr marL="342900" indent="-342900" algn="r" rtl="1" eaLnBrk="1" fontAlgn="base" hangingPunct="1">
        <a:spcBef>
          <a:spcPct val="50000"/>
        </a:spcBef>
        <a:spcAft>
          <a:spcPct val="0"/>
        </a:spcAft>
        <a:buClr>
          <a:schemeClr val="tx1"/>
        </a:buClr>
        <a:buChar char="•"/>
        <a:defRPr sz="2400">
          <a:solidFill>
            <a:schemeClr val="tx1"/>
          </a:solidFill>
          <a:latin typeface="+mn-lt"/>
          <a:ea typeface="+mn-ea"/>
          <a:cs typeface="+mn-cs"/>
        </a:defRPr>
      </a:lvl1pPr>
      <a:lvl2pPr marL="742950" indent="-285750" algn="r" rtl="1" eaLnBrk="1" fontAlgn="base" hangingPunct="1">
        <a:spcBef>
          <a:spcPct val="20000"/>
        </a:spcBef>
        <a:spcAft>
          <a:spcPct val="0"/>
        </a:spcAft>
        <a:buClr>
          <a:schemeClr val="tx1"/>
        </a:buClr>
        <a:buFont typeface="Garamond" pitchFamily="18" charset="0"/>
        <a:buChar char="−"/>
        <a:defRPr sz="2200">
          <a:solidFill>
            <a:schemeClr val="tx1"/>
          </a:solidFill>
          <a:latin typeface="+mn-lt"/>
          <a:cs typeface="+mn-cs"/>
        </a:defRPr>
      </a:lvl2pPr>
      <a:lvl3pPr marL="1143000" indent="-228600" algn="r" rtl="1" eaLnBrk="1" fontAlgn="base" hangingPunct="1">
        <a:spcBef>
          <a:spcPct val="20000"/>
        </a:spcBef>
        <a:spcAft>
          <a:spcPct val="0"/>
        </a:spcAft>
        <a:buClr>
          <a:schemeClr val="tx1"/>
        </a:buClr>
        <a:buChar char="•"/>
        <a:defRPr sz="2000">
          <a:solidFill>
            <a:schemeClr val="tx1"/>
          </a:solidFill>
          <a:latin typeface="+mn-lt"/>
          <a:cs typeface="+mn-cs"/>
        </a:defRPr>
      </a:lvl3pPr>
      <a:lvl4pPr marL="1600200" indent="-228600" algn="r" rtl="1" eaLnBrk="1" fontAlgn="base" hangingPunct="1">
        <a:spcBef>
          <a:spcPct val="20000"/>
        </a:spcBef>
        <a:spcAft>
          <a:spcPct val="0"/>
        </a:spcAft>
        <a:buClr>
          <a:schemeClr val="tx1"/>
        </a:buClr>
        <a:buFont typeface="Garamond" pitchFamily="18" charset="0"/>
        <a:buChar char="−"/>
        <a:defRPr>
          <a:solidFill>
            <a:schemeClr val="tx1"/>
          </a:solidFill>
          <a:latin typeface="+mn-lt"/>
          <a:cs typeface="+mn-cs"/>
        </a:defRPr>
      </a:lvl4pPr>
      <a:lvl5pPr marL="2057400" indent="-228600" algn="r" rtl="1" eaLnBrk="1" fontAlgn="base" hangingPunct="1">
        <a:spcBef>
          <a:spcPct val="20000"/>
        </a:spcBef>
        <a:spcAft>
          <a:spcPct val="0"/>
        </a:spcAft>
        <a:buClr>
          <a:schemeClr val="tx1"/>
        </a:buClr>
        <a:buChar char="•"/>
        <a:defRPr sz="1600">
          <a:solidFill>
            <a:schemeClr val="tx1"/>
          </a:solidFill>
          <a:latin typeface="+mn-lt"/>
          <a:cs typeface="+mn-cs"/>
        </a:defRPr>
      </a:lvl5pPr>
      <a:lvl6pPr marL="2514600" indent="-228600" algn="r" rtl="1" eaLnBrk="1" fontAlgn="base" hangingPunct="1">
        <a:spcBef>
          <a:spcPct val="20000"/>
        </a:spcBef>
        <a:spcAft>
          <a:spcPct val="0"/>
        </a:spcAft>
        <a:buClr>
          <a:schemeClr val="tx1"/>
        </a:buClr>
        <a:buChar char="•"/>
        <a:defRPr sz="1600">
          <a:solidFill>
            <a:schemeClr val="tx1"/>
          </a:solidFill>
          <a:latin typeface="+mn-lt"/>
          <a:cs typeface="+mn-cs"/>
        </a:defRPr>
      </a:lvl6pPr>
      <a:lvl7pPr marL="2971800" indent="-228600" algn="r" rtl="1" eaLnBrk="1" fontAlgn="base" hangingPunct="1">
        <a:spcBef>
          <a:spcPct val="20000"/>
        </a:spcBef>
        <a:spcAft>
          <a:spcPct val="0"/>
        </a:spcAft>
        <a:buClr>
          <a:schemeClr val="tx1"/>
        </a:buClr>
        <a:buChar char="•"/>
        <a:defRPr sz="1600">
          <a:solidFill>
            <a:schemeClr val="tx1"/>
          </a:solidFill>
          <a:latin typeface="+mn-lt"/>
          <a:cs typeface="+mn-cs"/>
        </a:defRPr>
      </a:lvl7pPr>
      <a:lvl8pPr marL="3429000" indent="-228600" algn="r" rtl="1" eaLnBrk="1" fontAlgn="base" hangingPunct="1">
        <a:spcBef>
          <a:spcPct val="20000"/>
        </a:spcBef>
        <a:spcAft>
          <a:spcPct val="0"/>
        </a:spcAft>
        <a:buClr>
          <a:schemeClr val="tx1"/>
        </a:buClr>
        <a:buChar char="•"/>
        <a:defRPr sz="1600">
          <a:solidFill>
            <a:schemeClr val="tx1"/>
          </a:solidFill>
          <a:latin typeface="+mn-lt"/>
          <a:cs typeface="+mn-cs"/>
        </a:defRPr>
      </a:lvl8pPr>
      <a:lvl9pPr marL="3886200" indent="-228600" algn="r" rtl="1" eaLnBrk="1" fontAlgn="base" hangingPunct="1">
        <a:spcBef>
          <a:spcPct val="20000"/>
        </a:spcBef>
        <a:spcAft>
          <a:spcPct val="0"/>
        </a:spcAft>
        <a:buClr>
          <a:schemeClr val="tx1"/>
        </a:buClr>
        <a:buChar char="•"/>
        <a:defRPr sz="1600">
          <a:solidFill>
            <a:schemeClr val="tx1"/>
          </a:solidFill>
          <a:latin typeface="+mn-lt"/>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amp;ehk=IV3ZTa3nTVT5RUCdfAR3SA&amp;r=0&amp;pid=OfficeInsert"/><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xiamenwriting.wikispaces.com/False+Dilemma"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amp;ehk=DeshR5kSy"/><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9.gi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7.png"/><Relationship Id="rId5" Type="http://schemas.openxmlformats.org/officeDocument/2006/relationships/oleObject" Target="../embeddings/oleObject1.bin"/><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7.xml"/><Relationship Id="rId7" Type="http://schemas.openxmlformats.org/officeDocument/2006/relationships/image" Target="../media/image9.gi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 Id="rId9"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gif"/><Relationship Id="rId7"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15.gif"/><Relationship Id="rId11" Type="http://schemas.openxmlformats.org/officeDocument/2006/relationships/image" Target="../media/image19.jpeg"/><Relationship Id="rId5" Type="http://schemas.openxmlformats.org/officeDocument/2006/relationships/image" Target="../media/image14.gif"/><Relationship Id="rId10" Type="http://schemas.openxmlformats.org/officeDocument/2006/relationships/hyperlink" Target="https://www.flickr.com/photos/sergesegal/11512594484" TargetMode="External"/><Relationship Id="rId4" Type="http://schemas.openxmlformats.org/officeDocument/2006/relationships/image" Target="../media/image13.gif"/><Relationship Id="rId9" Type="http://schemas.openxmlformats.org/officeDocument/2006/relationships/image" Target="../media/image18.jpeg"/></Relationships>
</file>

<file path=ppt/slides/_rels/slide1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gif"/><Relationship Id="rId7"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15.gif"/><Relationship Id="rId11" Type="http://schemas.openxmlformats.org/officeDocument/2006/relationships/image" Target="../media/image19.jpeg"/><Relationship Id="rId5" Type="http://schemas.openxmlformats.org/officeDocument/2006/relationships/image" Target="../media/image14.gif"/><Relationship Id="rId10" Type="http://schemas.openxmlformats.org/officeDocument/2006/relationships/hyperlink" Target="https://www.flickr.com/photos/sergesegal/11512594484" TargetMode="External"/><Relationship Id="rId4" Type="http://schemas.openxmlformats.org/officeDocument/2006/relationships/image" Target="../media/image13.gif"/><Relationship Id="rId9" Type="http://schemas.openxmlformats.org/officeDocument/2006/relationships/image" Target="../media/image18.jpeg"/></Relationships>
</file>

<file path=ppt/slides/_rels/slide13.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21.wmf"/><Relationship Id="rId4" Type="http://schemas.openxmlformats.org/officeDocument/2006/relationships/oleObject" Target="../embeddings/oleObject3.bin"/></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4.vml"/><Relationship Id="rId5" Type="http://schemas.openxmlformats.org/officeDocument/2006/relationships/image" Target="../media/image22.wmf"/><Relationship Id="rId4" Type="http://schemas.openxmlformats.org/officeDocument/2006/relationships/oleObject" Target="../embeddings/oleObject4.bin"/></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notesSlide" Target="../notesSlides/notesSlide14.xml"/><Relationship Id="rId7" Type="http://schemas.openxmlformats.org/officeDocument/2006/relationships/image" Target="../media/image28.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27.gif"/><Relationship Id="rId5" Type="http://schemas.openxmlformats.org/officeDocument/2006/relationships/image" Target="../media/image26.wmf"/><Relationship Id="rId4" Type="http://schemas.openxmlformats.org/officeDocument/2006/relationships/oleObject" Target="../embeddings/oleObject5.bin"/></Relationships>
</file>

<file path=ppt/slides/_rels/slide19.xml.rels><?xml version="1.0" encoding="UTF-8" standalone="yes"?>
<Relationships xmlns="http://schemas.openxmlformats.org/package/2006/relationships"><Relationship Id="rId2" Type="http://schemas.openxmlformats.org/officeDocument/2006/relationships/image" Target="../media/image30.jpg&amp;ehk=P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2.bin"/><Relationship Id="rId3" Type="http://schemas.openxmlformats.org/officeDocument/2006/relationships/notesSlide" Target="../notesSlides/notesSlide15.xml"/><Relationship Id="rId7" Type="http://schemas.openxmlformats.org/officeDocument/2006/relationships/image" Target="../media/image9.gi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8.png"/><Relationship Id="rId9" Type="http://schemas.openxmlformats.org/officeDocument/2006/relationships/image" Target="../media/image7.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1.gi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psychologyface.com/wp-content/uploads/2011/06/goal.jp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gif"/><Relationship Id="rId7" Type="http://schemas.openxmlformats.org/officeDocument/2006/relationships/hyperlink" Target="https://www.flickr.com/photos/sergesegal/11512594484" TargetMode="External"/><Relationship Id="rId2" Type="http://schemas.openxmlformats.org/officeDocument/2006/relationships/notesSlide" Target="../notesSlides/notesSlide21.xml"/><Relationship Id="rId1" Type="http://schemas.openxmlformats.org/officeDocument/2006/relationships/slideLayout" Target="../slideLayouts/slideLayout1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30.xml.rels><?xml version="1.0" encoding="UTF-8" standalone="yes"?>
<Relationships xmlns="http://schemas.openxmlformats.org/package/2006/relationships"><Relationship Id="rId8" Type="http://schemas.openxmlformats.org/officeDocument/2006/relationships/hyperlink" Target="https://www.flickr.com/photos/sergesegal/11512594484" TargetMode="External"/><Relationship Id="rId3" Type="http://schemas.openxmlformats.org/officeDocument/2006/relationships/image" Target="../media/image12.gif"/><Relationship Id="rId7"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gif"/><Relationship Id="rId9" Type="http://schemas.openxmlformats.org/officeDocument/2006/relationships/image" Target="../media/image19.jpeg"/></Relationships>
</file>

<file path=ppt/slides/_rels/slide3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gif"/><Relationship Id="rId7"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image" Target="../media/image16.jpeg"/><Relationship Id="rId5" Type="http://schemas.openxmlformats.org/officeDocument/2006/relationships/image" Target="../media/image15.gif"/><Relationship Id="rId10" Type="http://schemas.openxmlformats.org/officeDocument/2006/relationships/image" Target="../media/image19.jpeg"/><Relationship Id="rId4" Type="http://schemas.openxmlformats.org/officeDocument/2006/relationships/image" Target="../media/image14.gif"/><Relationship Id="rId9" Type="http://schemas.openxmlformats.org/officeDocument/2006/relationships/hyperlink" Target="https://www.flickr.com/photos/sergesegal/11512594484"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gif"/><Relationship Id="rId7"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image" Target="../media/image15.gif"/><Relationship Id="rId11" Type="http://schemas.openxmlformats.org/officeDocument/2006/relationships/image" Target="../media/image19.jpeg"/><Relationship Id="rId5" Type="http://schemas.openxmlformats.org/officeDocument/2006/relationships/image" Target="../media/image14.gif"/><Relationship Id="rId10" Type="http://schemas.openxmlformats.org/officeDocument/2006/relationships/hyperlink" Target="https://www.flickr.com/photos/sergesegal/11512594484" TargetMode="External"/><Relationship Id="rId4" Type="http://schemas.openxmlformats.org/officeDocument/2006/relationships/image" Target="../media/image13.gif"/><Relationship Id="rId9" Type="http://schemas.openxmlformats.org/officeDocument/2006/relationships/image" Target="../media/image18.jpeg"/></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gif"/><Relationship Id="rId7" Type="http://schemas.openxmlformats.org/officeDocument/2006/relationships/hyperlink" Target="https://www.flickr.com/photos/sergesegal/11512594484" TargetMode="External"/><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 Id="rId9" Type="http://schemas.openxmlformats.org/officeDocument/2006/relationships/image" Target="../media/image36.gif"/></Relationships>
</file>

<file path=ppt/slides/_rels/slide39.xml.rels><?xml version="1.0" encoding="UTF-8" standalone="yes"?>
<Relationships xmlns="http://schemas.openxmlformats.org/package/2006/relationships"><Relationship Id="rId8" Type="http://schemas.openxmlformats.org/officeDocument/2006/relationships/hyperlink" Target="https://www.flickr.com/photos/sergesegal/11512594484" TargetMode="External"/><Relationship Id="rId3" Type="http://schemas.openxmlformats.org/officeDocument/2006/relationships/image" Target="../media/image12.gif"/><Relationship Id="rId7" Type="http://schemas.openxmlformats.org/officeDocument/2006/relationships/image" Target="../media/image18.jpe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10" Type="http://schemas.openxmlformats.org/officeDocument/2006/relationships/image" Target="../media/image36.gif"/><Relationship Id="rId4" Type="http://schemas.openxmlformats.org/officeDocument/2006/relationships/image" Target="../media/image15.gif"/><Relationship Id="rId9" Type="http://schemas.openxmlformats.org/officeDocument/2006/relationships/image" Target="../media/image19.jpeg"/></Relationships>
</file>

<file path=ppt/slides/_rels/slide4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gif"/><Relationship Id="rId7" Type="http://schemas.openxmlformats.org/officeDocument/2006/relationships/image" Target="../media/image17.jpe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16.jpeg"/><Relationship Id="rId11" Type="http://schemas.openxmlformats.org/officeDocument/2006/relationships/image" Target="../media/image36.gif"/><Relationship Id="rId5" Type="http://schemas.openxmlformats.org/officeDocument/2006/relationships/image" Target="../media/image15.gif"/><Relationship Id="rId10" Type="http://schemas.openxmlformats.org/officeDocument/2006/relationships/image" Target="../media/image19.jpeg"/><Relationship Id="rId4" Type="http://schemas.openxmlformats.org/officeDocument/2006/relationships/image" Target="../media/image14.gif"/><Relationship Id="rId9" Type="http://schemas.openxmlformats.org/officeDocument/2006/relationships/hyperlink" Target="https://www.flickr.com/photos/sergesegal/11512594484"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gif"/><Relationship Id="rId7" Type="http://schemas.openxmlformats.org/officeDocument/2006/relationships/image" Target="../media/image16.jpeg"/><Relationship Id="rId12" Type="http://schemas.openxmlformats.org/officeDocument/2006/relationships/image" Target="../media/image36.gif"/><Relationship Id="rId2" Type="http://schemas.openxmlformats.org/officeDocument/2006/relationships/notesSlide" Target="../notesSlides/notesSlide30.xml"/><Relationship Id="rId1" Type="http://schemas.openxmlformats.org/officeDocument/2006/relationships/slideLayout" Target="../slideLayouts/slideLayout13.xml"/><Relationship Id="rId6" Type="http://schemas.openxmlformats.org/officeDocument/2006/relationships/image" Target="../media/image15.gif"/><Relationship Id="rId11" Type="http://schemas.openxmlformats.org/officeDocument/2006/relationships/image" Target="../media/image19.jpeg"/><Relationship Id="rId5" Type="http://schemas.openxmlformats.org/officeDocument/2006/relationships/image" Target="../media/image14.gif"/><Relationship Id="rId10" Type="http://schemas.openxmlformats.org/officeDocument/2006/relationships/hyperlink" Target="https://www.flickr.com/photos/sergesegal/11512594484" TargetMode="External"/><Relationship Id="rId4" Type="http://schemas.openxmlformats.org/officeDocument/2006/relationships/image" Target="../media/image13.gif"/><Relationship Id="rId9" Type="http://schemas.openxmlformats.org/officeDocument/2006/relationships/image" Target="../media/image18.jpeg"/></Relationships>
</file>

<file path=ppt/slides/_rels/slide42.xml.rels><?xml version="1.0" encoding="UTF-8" standalone="yes"?>
<Relationships xmlns="http://schemas.openxmlformats.org/package/2006/relationships"><Relationship Id="rId3" Type="http://schemas.openxmlformats.org/officeDocument/2006/relationships/hyperlink" Target="../../Humour/big%20tv%20eg%20of%20QA.avi"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7.gif"/></Relationships>
</file>

<file path=ppt/slides/_rels/slide4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5.gif"/><Relationship Id="rId7" Type="http://schemas.openxmlformats.org/officeDocument/2006/relationships/hyperlink" Target="https://www.flickr.com/photos/sergesegal/11512594484" TargetMode="External"/><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 Id="rId9" Type="http://schemas.openxmlformats.org/officeDocument/2006/relationships/image" Target="../media/image36.gif"/></Relationships>
</file>

<file path=ppt/slides/_rels/slide48.xml.rels><?xml version="1.0" encoding="UTF-8" standalone="yes"?>
<Relationships xmlns="http://schemas.openxmlformats.org/package/2006/relationships"><Relationship Id="rId8" Type="http://schemas.openxmlformats.org/officeDocument/2006/relationships/hyperlink" Target="https://www.flickr.com/photos/sergesegal/11512594484" TargetMode="External"/><Relationship Id="rId3" Type="http://schemas.openxmlformats.org/officeDocument/2006/relationships/image" Target="../media/image12.gif"/><Relationship Id="rId7" Type="http://schemas.openxmlformats.org/officeDocument/2006/relationships/image" Target="../media/image18.jpe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17.jpeg"/><Relationship Id="rId5" Type="http://schemas.openxmlformats.org/officeDocument/2006/relationships/image" Target="../media/image16.jpeg"/><Relationship Id="rId10" Type="http://schemas.openxmlformats.org/officeDocument/2006/relationships/image" Target="../media/image36.gif"/><Relationship Id="rId4" Type="http://schemas.openxmlformats.org/officeDocument/2006/relationships/image" Target="../media/image15.gif"/><Relationship Id="rId9" Type="http://schemas.openxmlformats.org/officeDocument/2006/relationships/image" Target="../media/image19.jpeg"/></Relationships>
</file>

<file path=ppt/slides/_rels/slide49.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2.gif"/><Relationship Id="rId7" Type="http://schemas.openxmlformats.org/officeDocument/2006/relationships/image" Target="../media/image17.jpe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16.jpeg"/><Relationship Id="rId11" Type="http://schemas.openxmlformats.org/officeDocument/2006/relationships/image" Target="../media/image36.gif"/><Relationship Id="rId5" Type="http://schemas.openxmlformats.org/officeDocument/2006/relationships/image" Target="../media/image15.gif"/><Relationship Id="rId10" Type="http://schemas.openxmlformats.org/officeDocument/2006/relationships/image" Target="../media/image19.jpeg"/><Relationship Id="rId4" Type="http://schemas.openxmlformats.org/officeDocument/2006/relationships/image" Target="../media/image14.gif"/><Relationship Id="rId9" Type="http://schemas.openxmlformats.org/officeDocument/2006/relationships/hyperlink" Target="https://www.flickr.com/photos/sergesegal/11512594484" TargetMode="External"/></Relationships>
</file>

<file path=ppt/slides/_rels/slide50.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gif"/><Relationship Id="rId7" Type="http://schemas.openxmlformats.org/officeDocument/2006/relationships/image" Target="../media/image16.jpeg"/><Relationship Id="rId12" Type="http://schemas.openxmlformats.org/officeDocument/2006/relationships/image" Target="../media/image36.gif"/><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image" Target="../media/image15.gif"/><Relationship Id="rId11" Type="http://schemas.openxmlformats.org/officeDocument/2006/relationships/image" Target="../media/image19.jpeg"/><Relationship Id="rId5" Type="http://schemas.openxmlformats.org/officeDocument/2006/relationships/image" Target="../media/image14.gif"/><Relationship Id="rId10" Type="http://schemas.openxmlformats.org/officeDocument/2006/relationships/hyperlink" Target="https://www.flickr.com/photos/sergesegal/11512594484" TargetMode="External"/><Relationship Id="rId4" Type="http://schemas.openxmlformats.org/officeDocument/2006/relationships/image" Target="../media/image13.gif"/><Relationship Id="rId9" Type="http://schemas.openxmlformats.org/officeDocument/2006/relationships/image" Target="../media/image18.jpe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28.e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27.gif"/><Relationship Id="rId5" Type="http://schemas.openxmlformats.org/officeDocument/2006/relationships/image" Target="../media/image26.wmf"/><Relationship Id="rId4" Type="http://schemas.openxmlformats.org/officeDocument/2006/relationships/oleObject" Target="../embeddings/oleObject5.bin"/></Relationships>
</file>

<file path=ppt/slides/_rels/slide52.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wm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41.gif"/></Relationships>
</file>

<file path=ppt/slides/_rels/slide54.xml.rels><?xml version="1.0" encoding="UTF-8" standalone="yes"?>
<Relationships xmlns="http://schemas.openxmlformats.org/package/2006/relationships"><Relationship Id="rId3" Type="http://schemas.openxmlformats.org/officeDocument/2006/relationships/hyperlink" Target="http://commons.wikimedia.org/wiki/File:Snare_drum_-_Vladimir_Morozov.jpg" TargetMode="External"/><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image" Target="../media/image44.wmf"/><Relationship Id="rId4" Type="http://schemas.openxmlformats.org/officeDocument/2006/relationships/oleObject" Target="../embeddings/oleObject6.bin"/></Relationships>
</file>

<file path=ppt/slides/_rels/slide5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2.gif"/><Relationship Id="rId7" Type="http://schemas.openxmlformats.org/officeDocument/2006/relationships/image" Target="../media/image16.jpeg"/><Relationship Id="rId12" Type="http://schemas.openxmlformats.org/officeDocument/2006/relationships/image" Target="../media/image36.gif"/><Relationship Id="rId2" Type="http://schemas.openxmlformats.org/officeDocument/2006/relationships/notesSlide" Target="../notesSlides/notesSlide42.xml"/><Relationship Id="rId1" Type="http://schemas.openxmlformats.org/officeDocument/2006/relationships/slideLayout" Target="../slideLayouts/slideLayout13.xml"/><Relationship Id="rId6" Type="http://schemas.openxmlformats.org/officeDocument/2006/relationships/image" Target="../media/image15.gif"/><Relationship Id="rId11" Type="http://schemas.openxmlformats.org/officeDocument/2006/relationships/image" Target="../media/image19.jpeg"/><Relationship Id="rId5" Type="http://schemas.openxmlformats.org/officeDocument/2006/relationships/image" Target="../media/image14.gif"/><Relationship Id="rId10" Type="http://schemas.openxmlformats.org/officeDocument/2006/relationships/hyperlink" Target="https://www.flickr.com/photos/sergesegal/11512594484" TargetMode="External"/><Relationship Id="rId4" Type="http://schemas.openxmlformats.org/officeDocument/2006/relationships/image" Target="../media/image13.gif"/><Relationship Id="rId9" Type="http://schemas.openxmlformats.org/officeDocument/2006/relationships/image" Target="../media/image18.jpeg"/></Relationships>
</file>

<file path=ppt/slides/_rels/slide60.xml.rels><?xml version="1.0" encoding="UTF-8" standalone="yes"?>
<Relationships xmlns="http://schemas.openxmlformats.org/package/2006/relationships"><Relationship Id="rId3" Type="http://schemas.openxmlformats.org/officeDocument/2006/relationships/image" Target="../media/image48.jpg&amp;ehk=3BYevkApbUIoWrxrqHgWNQ&amp;r=0&amp;pid=OfficeInsert"/><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56.jpg&amp;ehk=kqSCIM1kJzW27pfzhzxuAw&amp;r=0&amp;pid=OfficeInsert"/><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6.jpg&amp;ehk=DeshR5kSy"/><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3" Type="http://schemas.openxmlformats.org/officeDocument/2006/relationships/notesSlide" Target="../notesSlides/notesSlide46.xml"/><Relationship Id="rId7" Type="http://schemas.openxmlformats.org/officeDocument/2006/relationships/image" Target="../media/image9.gif"/><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7.png"/><Relationship Id="rId5" Type="http://schemas.openxmlformats.org/officeDocument/2006/relationships/oleObject" Target="../embeddings/oleObject7.bin"/><Relationship Id="rId4" Type="http://schemas.openxmlformats.org/officeDocument/2006/relationships/image" Target="../media/image8.png"/></Relationships>
</file>

<file path=ppt/slides/_rels/slide72.xml.rels><?xml version="1.0" encoding="UTF-8" standalone="yes"?>
<Relationships xmlns="http://schemas.openxmlformats.org/package/2006/relationships"><Relationship Id="rId2" Type="http://schemas.openxmlformats.org/officeDocument/2006/relationships/image" Target="../media/image30.jpg&amp;ehk=Pp"/><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notesSlide" Target="../notesSlides/notesSlide47.xml"/><Relationship Id="rId7" Type="http://schemas.openxmlformats.org/officeDocument/2006/relationships/image" Target="../media/image9.gi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7.png"/><Relationship Id="rId5" Type="http://schemas.openxmlformats.org/officeDocument/2006/relationships/oleObject" Target="../embeddings/oleObject7.bin"/><Relationship Id="rId4" Type="http://schemas.openxmlformats.org/officeDocument/2006/relationships/image" Target="../media/image8.png"/></Relationships>
</file>

<file path=ppt/slides/_rels/slide74.xml.rels><?xml version="1.0" encoding="UTF-8" standalone="yes"?>
<Relationships xmlns="http://schemas.openxmlformats.org/package/2006/relationships"><Relationship Id="rId2" Type="http://schemas.openxmlformats.org/officeDocument/2006/relationships/image" Target="../media/image57.emf"/><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gif&amp;ehk=Pq"/><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image" Target="../media/image21.wmf"/><Relationship Id="rId4" Type="http://schemas.openxmlformats.org/officeDocument/2006/relationships/oleObject" Target="../embeddings/oleObject8.bin"/></Relationships>
</file>

<file path=ppt/slides/_rels/slide8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2.xml"/><Relationship Id="rId1" Type="http://schemas.openxmlformats.org/officeDocument/2006/relationships/vmlDrawing" Target="../drawings/vmlDrawing12.vml"/><Relationship Id="rId5" Type="http://schemas.openxmlformats.org/officeDocument/2006/relationships/image" Target="../media/image22.wmf"/><Relationship Id="rId4" Type="http://schemas.openxmlformats.org/officeDocument/2006/relationships/oleObject" Target="../embeddings/oleObject9.bin"/></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2.jpg&amp;ehk=sfvHUBxt98nXifNU6"/><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3.emf"/><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64.emf"/><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5.xml"/><Relationship Id="rId1" Type="http://schemas.openxmlformats.org/officeDocument/2006/relationships/slideLayout" Target="../slideLayouts/slideLayout2.xml"/><Relationship Id="rId4" Type="http://schemas.openxmlformats.org/officeDocument/2006/relationships/image" Target="../media/image66.jpg"/></Relationships>
</file>

<file path=ppt/slides/_rels/slide8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68.jpg&amp;ehk=jQi4VPhh3HF"/><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48.jpg&amp;ehk=3BYevkApbUIoWrxrqHgWNQ&amp;r=0&amp;pid=OfficeInsert"/><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64.xml"/><Relationship Id="rId1" Type="http://schemas.openxmlformats.org/officeDocument/2006/relationships/slideLayout" Target="../slideLayouts/slideLayout6.xml"/></Relationships>
</file>

<file path=ppt/slides/_rels/slide10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hyperlink" Target="../../Humour/big%20tv%20eg%20of%20QA.avi" TargetMode="External"/><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2.xml"/></Relationships>
</file>

<file path=ppt/slides/_rels/slide109.xml.rels><?xml version="1.0" encoding="UTF-8" standalone="yes"?>
<Relationships xmlns="http://schemas.openxmlformats.org/package/2006/relationships"><Relationship Id="rId2" Type="http://schemas.openxmlformats.org/officeDocument/2006/relationships/image" Target="../media/image76.jpg&amp;ehk=jppw6EWGSeYDjmtCGxZYlQ&amp;r=0&amp;pid=OfficeInsert"/><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notesSlide" Target="../notesSlides/notesSlide71.xml"/><Relationship Id="rId1" Type="http://schemas.openxmlformats.org/officeDocument/2006/relationships/slideLayout" Target="../slideLayouts/slideLayout2.xml"/><Relationship Id="rId4" Type="http://schemas.openxmlformats.org/officeDocument/2006/relationships/image" Target="../media/image78.jpg"/></Relationships>
</file>

<file path=ppt/slides/_rels/slide115.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notesSlide" Target="../notesSlides/notesSlide73.xml"/><Relationship Id="rId2" Type="http://schemas.openxmlformats.org/officeDocument/2006/relationships/slideLayout" Target="../slideLayouts/slideLayout2.xml"/><Relationship Id="rId1" Type="http://schemas.openxmlformats.org/officeDocument/2006/relationships/vmlDrawing" Target="../drawings/vmlDrawing13.vml"/><Relationship Id="rId5" Type="http://schemas.openxmlformats.org/officeDocument/2006/relationships/image" Target="../media/image21.wmf"/><Relationship Id="rId4" Type="http://schemas.openxmlformats.org/officeDocument/2006/relationships/oleObject" Target="../embeddings/oleObject10.bin"/></Relationships>
</file>

<file path=ppt/slides/_rels/slide117.xml.rels><?xml version="1.0" encoding="UTF-8" standalone="yes"?>
<Relationships xmlns="http://schemas.openxmlformats.org/package/2006/relationships"><Relationship Id="rId3" Type="http://schemas.openxmlformats.org/officeDocument/2006/relationships/notesSlide" Target="../notesSlides/notesSlide74.xml"/><Relationship Id="rId2" Type="http://schemas.openxmlformats.org/officeDocument/2006/relationships/slideLayout" Target="../slideLayouts/slideLayout2.xml"/><Relationship Id="rId1" Type="http://schemas.openxmlformats.org/officeDocument/2006/relationships/vmlDrawing" Target="../drawings/vmlDrawing14.vml"/><Relationship Id="rId5" Type="http://schemas.openxmlformats.org/officeDocument/2006/relationships/image" Target="../media/image22.wmf"/><Relationship Id="rId4" Type="http://schemas.openxmlformats.org/officeDocument/2006/relationships/oleObject" Target="../embeddings/oleObject11.bin"/></Relationships>
</file>

<file path=ppt/slides/_rels/slide118.xml.rels><?xml version="1.0" encoding="UTF-8" standalone="yes"?>
<Relationships xmlns="http://schemas.openxmlformats.org/package/2006/relationships"><Relationship Id="rId3" Type="http://schemas.openxmlformats.org/officeDocument/2006/relationships/notesSlide" Target="../notesSlides/notesSlide75.xml"/><Relationship Id="rId2" Type="http://schemas.openxmlformats.org/officeDocument/2006/relationships/slideLayout" Target="../slideLayouts/slideLayout2.xml"/><Relationship Id="rId1" Type="http://schemas.openxmlformats.org/officeDocument/2006/relationships/vmlDrawing" Target="../drawings/vmlDrawing15.vml"/><Relationship Id="rId5" Type="http://schemas.openxmlformats.org/officeDocument/2006/relationships/image" Target="../media/image44.wmf"/><Relationship Id="rId4" Type="http://schemas.openxmlformats.org/officeDocument/2006/relationships/oleObject" Target="../embeddings/oleObject12.bin"/></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2.xml"/><Relationship Id="rId1" Type="http://schemas.openxmlformats.org/officeDocument/2006/relationships/vmlDrawing" Target="../drawings/vmlDrawing16.vml"/><Relationship Id="rId5" Type="http://schemas.openxmlformats.org/officeDocument/2006/relationships/image" Target="../media/image81.wmf"/><Relationship Id="rId4" Type="http://schemas.openxmlformats.org/officeDocument/2006/relationships/oleObject" Target="../embeddings/oleObject13.bin"/></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80.xml"/><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12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1.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notesSlide" Target="../notesSlides/notesSlide84.xml"/><Relationship Id="rId1" Type="http://schemas.openxmlformats.org/officeDocument/2006/relationships/slideLayout" Target="../slideLayouts/slideLayout2.xml"/><Relationship Id="rId6" Type="http://schemas.openxmlformats.org/officeDocument/2006/relationships/image" Target="../media/image91.jpeg"/><Relationship Id="rId5" Type="http://schemas.openxmlformats.org/officeDocument/2006/relationships/image" Target="../media/image90.jpg"/><Relationship Id="rId4" Type="http://schemas.openxmlformats.org/officeDocument/2006/relationships/image" Target="../media/image89.jpg"/></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259" y="332656"/>
            <a:ext cx="9072215" cy="1440160"/>
          </a:xfrm>
        </p:spPr>
        <p:txBody>
          <a:bodyPr/>
          <a:lstStyle/>
          <a:p>
            <a:pPr algn="ctr"/>
            <a:r>
              <a:rPr lang="he-IL" sz="4400" i="1" dirty="0"/>
              <a:t>ניהול פרוייקטים </a:t>
            </a:r>
            <a:br>
              <a:rPr lang="he-IL" sz="4400" i="1" dirty="0"/>
            </a:br>
            <a:r>
              <a:rPr lang="he-IL" sz="4400" i="1" dirty="0"/>
              <a:t>בסביבה רב פרוייקטלית</a:t>
            </a:r>
            <a:endParaRPr lang="en-US" altLang="he-IL" i="1" u="sng" dirty="0"/>
          </a:p>
        </p:txBody>
      </p:sp>
      <p:sp>
        <p:nvSpPr>
          <p:cNvPr id="7" name="מציין מיקום של מספר שקופית 7"/>
          <p:cNvSpPr>
            <a:spLocks noGrp="1"/>
          </p:cNvSpPr>
          <p:nvPr>
            <p:ph type="sldNum" sz="quarter" idx="12"/>
          </p:nvPr>
        </p:nvSpPr>
        <p:spPr>
          <a:xfrm>
            <a:off x="8286776" y="6429375"/>
            <a:ext cx="704824" cy="428625"/>
          </a:xfrm>
        </p:spPr>
        <p:txBody>
          <a:bodyPr/>
          <a:lstStyle/>
          <a:p>
            <a:pPr algn="r" rtl="1">
              <a:defRPr/>
            </a:pPr>
            <a:fld id="{70862EB0-85EF-44A6-88E6-934ADF1EC490}" type="slidenum">
              <a:rPr lang="he-IL" altLang="en-US"/>
              <a:pPr algn="r" rtl="1">
                <a:defRPr/>
              </a:pPr>
              <a:t>1</a:t>
            </a:fld>
            <a:endParaRPr lang="en-US" altLang="en-US"/>
          </a:p>
        </p:txBody>
      </p:sp>
      <p:sp>
        <p:nvSpPr>
          <p:cNvPr id="8" name="Footer Placeholder 7"/>
          <p:cNvSpPr>
            <a:spLocks noGrp="1"/>
          </p:cNvSpPr>
          <p:nvPr>
            <p:ph type="ftr" sz="quarter" idx="11"/>
          </p:nvPr>
        </p:nvSpPr>
        <p:spPr>
          <a:xfrm>
            <a:off x="2814551" y="6238875"/>
            <a:ext cx="3586336" cy="381000"/>
          </a:xfrm>
        </p:spPr>
        <p:txBody>
          <a:bodyPr/>
          <a:lstStyle/>
          <a:p>
            <a:pPr rtl="1">
              <a:defRPr/>
            </a:pPr>
            <a:r>
              <a:rPr lang="en-US" altLang="en-US" dirty="0"/>
              <a:t>Lewis Trigger - Consultants &amp; Management Ltd</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58762" y="2276872"/>
            <a:ext cx="4697913" cy="3271559"/>
          </a:xfrm>
          <a:prstGeom prst="rect">
            <a:avLst/>
          </a:prstGeom>
        </p:spPr>
      </p:pic>
      <p:sp>
        <p:nvSpPr>
          <p:cNvPr id="10" name="TextBox 9">
            <a:extLst>
              <a:ext uri="{FF2B5EF4-FFF2-40B4-BE49-F238E27FC236}">
                <a16:creationId xmlns:a16="http://schemas.microsoft.com/office/drawing/2014/main" id="{E9173521-1338-4C78-A0AD-6C8F43CEEF08}"/>
              </a:ext>
            </a:extLst>
          </p:cNvPr>
          <p:cNvSpPr txBox="1"/>
          <p:nvPr/>
        </p:nvSpPr>
        <p:spPr>
          <a:xfrm>
            <a:off x="5508104" y="2276872"/>
            <a:ext cx="1126232" cy="707886"/>
          </a:xfrm>
          <a:prstGeom prst="rect">
            <a:avLst/>
          </a:prstGeom>
          <a:noFill/>
        </p:spPr>
        <p:txBody>
          <a:bodyPr wrap="square" rtlCol="0">
            <a:spAutoFit/>
          </a:bodyPr>
          <a:lstStyle/>
          <a:p>
            <a:r>
              <a:rPr lang="en-AU" sz="2800" dirty="0"/>
              <a:t>   </a:t>
            </a:r>
            <a:r>
              <a:rPr lang="en-AU" sz="4000" b="1" dirty="0">
                <a:solidFill>
                  <a:srgbClr val="FFFF00"/>
                </a:solidFill>
              </a:rPr>
              <a:t>CI</a:t>
            </a:r>
          </a:p>
        </p:txBody>
      </p:sp>
    </p:spTree>
    <p:extLst>
      <p:ext uri="{BB962C8B-B14F-4D97-AF65-F5344CB8AC3E}">
        <p14:creationId xmlns:p14="http://schemas.microsoft.com/office/powerpoint/2010/main" val="40850166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duotone>
              <a:prstClr val="black"/>
              <a:schemeClr val="accent1">
                <a:tint val="45000"/>
                <a:satMod val="400000"/>
              </a:schemeClr>
            </a:duotone>
            <a:lum/>
          </a:blip>
          <a:srcRect/>
          <a:stretch>
            <a:fillRect/>
          </a:stretch>
        </a:blipFill>
        <a:effectLst/>
      </p:bgPr>
    </p:bg>
    <p:spTree>
      <p:nvGrpSpPr>
        <p:cNvPr id="1" name=""/>
        <p:cNvGrpSpPr/>
        <p:nvPr/>
      </p:nvGrpSpPr>
      <p:grpSpPr>
        <a:xfrm>
          <a:off x="0" y="0"/>
          <a:ext cx="0" cy="0"/>
          <a:chOff x="0" y="0"/>
          <a:chExt cx="0" cy="0"/>
        </a:xfrm>
      </p:grpSpPr>
      <p:sp>
        <p:nvSpPr>
          <p:cNvPr id="4100" name="Rectangle 4"/>
          <p:cNvSpPr>
            <a:spLocks noGrp="1" noChangeArrowheads="1"/>
          </p:cNvSpPr>
          <p:nvPr>
            <p:ph type="ctrTitle"/>
          </p:nvPr>
        </p:nvSpPr>
        <p:spPr>
          <a:xfrm>
            <a:off x="1544960" y="1124744"/>
            <a:ext cx="7065640" cy="2156420"/>
          </a:xfrm>
        </p:spPr>
        <p:txBody>
          <a:bodyPr/>
          <a:lstStyle/>
          <a:p>
            <a:pPr algn="ctr"/>
            <a:r>
              <a:rPr lang="en-US" dirty="0">
                <a:solidFill>
                  <a:schemeClr val="bg1"/>
                </a:solidFill>
              </a:rPr>
              <a:t>Constraint Innovation</a:t>
            </a:r>
            <a:r>
              <a:rPr lang="he-IL" dirty="0">
                <a:solidFill>
                  <a:schemeClr val="bg1"/>
                </a:solidFill>
              </a:rPr>
              <a:t> - </a:t>
            </a:r>
            <a:r>
              <a:rPr lang="en-US" dirty="0">
                <a:solidFill>
                  <a:schemeClr val="bg1"/>
                </a:solidFill>
              </a:rPr>
              <a:t>CI</a:t>
            </a:r>
            <a:br>
              <a:rPr lang="he-IL" dirty="0">
                <a:solidFill>
                  <a:schemeClr val="bg1"/>
                </a:solidFill>
              </a:rPr>
            </a:br>
            <a:r>
              <a:rPr lang="en-US" dirty="0">
                <a:solidFill>
                  <a:schemeClr val="bg1"/>
                </a:solidFill>
              </a:rPr>
              <a:t> </a:t>
            </a:r>
            <a:r>
              <a:rPr lang="he-IL" b="0" i="1" dirty="0">
                <a:solidFill>
                  <a:schemeClr val="bg1"/>
                </a:solidFill>
              </a:rPr>
              <a:t>חדשנות ע"י ניהול אילוצים</a:t>
            </a:r>
            <a:br>
              <a:rPr lang="he-IL" dirty="0">
                <a:solidFill>
                  <a:schemeClr val="bg1"/>
                </a:solidFill>
              </a:rPr>
            </a:br>
            <a:r>
              <a:rPr lang="he-IL" b="0" dirty="0">
                <a:solidFill>
                  <a:schemeClr val="bg1"/>
                </a:solidFill>
              </a:rPr>
              <a:t>בסביבה פרויקטאלית</a:t>
            </a:r>
            <a:endParaRPr lang="he-IL" dirty="0">
              <a:solidFill>
                <a:schemeClr val="bg1"/>
              </a:solidFill>
            </a:endParaRPr>
          </a:p>
        </p:txBody>
      </p:sp>
      <p:sp>
        <p:nvSpPr>
          <p:cNvPr id="4101" name="Rectangle 5"/>
          <p:cNvSpPr>
            <a:spLocks noGrp="1" noChangeArrowheads="1"/>
          </p:cNvSpPr>
          <p:nvPr>
            <p:ph type="subTitle" idx="1"/>
          </p:nvPr>
        </p:nvSpPr>
        <p:spPr>
          <a:xfrm>
            <a:off x="6588224" y="5815495"/>
            <a:ext cx="2238400" cy="783704"/>
          </a:xfrm>
        </p:spPr>
        <p:txBody>
          <a:bodyPr/>
          <a:lstStyle/>
          <a:p>
            <a:r>
              <a:rPr lang="en-US" dirty="0">
                <a:solidFill>
                  <a:schemeClr val="bg1"/>
                </a:solidFill>
              </a:rPr>
              <a:t>Lewis Trigger</a:t>
            </a:r>
            <a:endParaRPr lang="he-IL" dirty="0">
              <a:solidFill>
                <a:schemeClr val="bg1"/>
              </a:solidFill>
            </a:endParaRPr>
          </a:p>
        </p:txBody>
      </p:sp>
      <p:sp>
        <p:nvSpPr>
          <p:cNvPr id="4" name="Slide Number Placeholder 3"/>
          <p:cNvSpPr>
            <a:spLocks noGrp="1"/>
          </p:cNvSpPr>
          <p:nvPr>
            <p:ph type="sldNum" sz="quarter" idx="4"/>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FFF35C1-8FC1-4644-A7F2-6A4D8D2F20BB}"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2</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
        <p:nvSpPr>
          <p:cNvPr id="5" name="Footer Placeholder 4"/>
          <p:cNvSpPr>
            <a:spLocks noGrp="1"/>
          </p:cNvSpPr>
          <p:nvPr>
            <p:ph type="ftr" sz="quarter" idx="3"/>
          </p:nvPr>
        </p:nvSpPr>
        <p:spPr>
          <a:xfrm>
            <a:off x="3124436" y="6248400"/>
            <a:ext cx="3048000" cy="381000"/>
          </a:xfrm>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Candara"/>
              </a:rPr>
              <a:t>www.lewistrigger.com</a:t>
            </a:r>
            <a:endParaRPr kumimoji="0" lang="he-IL" sz="1200" b="0" i="0" u="none" strike="noStrike" kern="1200" cap="none" spc="0" normalizeH="0" baseline="0" noProof="0" dirty="0">
              <a:ln>
                <a:noFill/>
              </a:ln>
              <a:solidFill>
                <a:srgbClr val="FFFFFF"/>
              </a:solidFill>
              <a:effectLst/>
              <a:uLnTx/>
              <a:uFillTx/>
              <a:latin typeface="Candara"/>
              <a:cs typeface="Arial" panose="020B0604020202020204" pitchFamily="34" charset="0"/>
            </a:endParaRPr>
          </a:p>
        </p:txBody>
      </p:sp>
      <p:sp>
        <p:nvSpPr>
          <p:cNvPr id="8" name="TextBox 7">
            <a:extLst>
              <a:ext uri="{FF2B5EF4-FFF2-40B4-BE49-F238E27FC236}">
                <a16:creationId xmlns:a16="http://schemas.microsoft.com/office/drawing/2014/main" id="{E1DBD989-4ED4-40A0-8FCD-93F59BDBD9C5}"/>
              </a:ext>
            </a:extLst>
          </p:cNvPr>
          <p:cNvSpPr txBox="1"/>
          <p:nvPr/>
        </p:nvSpPr>
        <p:spPr>
          <a:xfrm>
            <a:off x="1115616" y="4827875"/>
            <a:ext cx="7358114" cy="646331"/>
          </a:xfrm>
          <a:prstGeom prst="rect">
            <a:avLst/>
          </a:prstGeom>
          <a:noFill/>
        </p:spPr>
        <p:txBody>
          <a:bodyPr wrap="square" rtlCol="1">
            <a:spAutoFit/>
          </a:bodyPr>
          <a:lstStyle/>
          <a:p>
            <a:pPr rtl="1"/>
            <a:r>
              <a:rPr lang="he-IL" sz="3600" b="1" i="1" dirty="0">
                <a:solidFill>
                  <a:srgbClr val="FFFFFF"/>
                </a:solidFill>
              </a:rPr>
              <a:t>מבוסס על תורת האילוצים - </a:t>
            </a:r>
            <a:r>
              <a:rPr lang="en-US" sz="3600" b="1" i="1" dirty="0">
                <a:solidFill>
                  <a:srgbClr val="FFFFFF"/>
                </a:solidFill>
              </a:rPr>
              <a:t>TOC</a:t>
            </a:r>
            <a:r>
              <a:rPr lang="en-US" sz="3600" b="1" i="1" dirty="0"/>
              <a:t> </a:t>
            </a:r>
            <a:endParaRPr lang="he-IL" sz="3600" b="1" i="1" dirty="0"/>
          </a:p>
        </p:txBody>
      </p:sp>
    </p:spTree>
    <p:extLst>
      <p:ext uri="{BB962C8B-B14F-4D97-AF65-F5344CB8AC3E}">
        <p14:creationId xmlns:p14="http://schemas.microsoft.com/office/powerpoint/2010/main" val="340176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מציין מיקום של מספר שקופית 5"/>
          <p:cNvSpPr>
            <a:spLocks noGrp="1"/>
          </p:cNvSpPr>
          <p:nvPr>
            <p:ph type="sldNum" sz="quarter" idx="12"/>
          </p:nvPr>
        </p:nvSpPr>
        <p:spPr>
          <a:noFill/>
        </p:spPr>
        <p:txBody>
          <a:bodyPr/>
          <a:lstStyle/>
          <a:p>
            <a:pPr algn="r"/>
            <a:fld id="{938D4BB7-D9AB-4BD6-AD5D-B54A90DA5AAB}" type="slidenum">
              <a:rPr lang="he-IL" smtClean="0"/>
              <a:pPr algn="r"/>
              <a:t>3</a:t>
            </a:fld>
            <a:endParaRPr lang="en-US" dirty="0"/>
          </a:p>
        </p:txBody>
      </p:sp>
      <p:sp>
        <p:nvSpPr>
          <p:cNvPr id="39938" name="Rectangle 2"/>
          <p:cNvSpPr>
            <a:spLocks noGrp="1" noChangeArrowheads="1"/>
          </p:cNvSpPr>
          <p:nvPr>
            <p:ph type="title"/>
          </p:nvPr>
        </p:nvSpPr>
        <p:spPr>
          <a:xfrm>
            <a:off x="2555776" y="476672"/>
            <a:ext cx="5040560" cy="1007188"/>
          </a:xfrm>
        </p:spPr>
        <p:txBody>
          <a:bodyPr/>
          <a:lstStyle/>
          <a:p>
            <a:pPr algn="ctr" rtl="1" eaLnBrk="1" hangingPunct="1"/>
            <a:r>
              <a:rPr lang="he-IL" altLang="en-US" sz="5539" dirty="0"/>
              <a:t>תוכן </a:t>
            </a:r>
            <a:endParaRPr lang="en-US" altLang="en-US" sz="2585" dirty="0"/>
          </a:p>
        </p:txBody>
      </p:sp>
      <p:pic>
        <p:nvPicPr>
          <p:cNvPr id="2" name="Picture 1"/>
          <p:cNvPicPr>
            <a:picLocks noChangeAspect="1"/>
          </p:cNvPicPr>
          <p:nvPr/>
        </p:nvPicPr>
        <p:blipFill>
          <a:blip r:embed="rId3"/>
          <a:stretch>
            <a:fillRect/>
          </a:stretch>
        </p:blipFill>
        <p:spPr>
          <a:xfrm>
            <a:off x="242958" y="260648"/>
            <a:ext cx="2948844" cy="1947138"/>
          </a:xfrm>
          <a:prstGeom prst="rect">
            <a:avLst/>
          </a:prstGeom>
        </p:spPr>
      </p:pic>
      <p:sp>
        <p:nvSpPr>
          <p:cNvPr id="3" name="TextBox 2"/>
          <p:cNvSpPr txBox="1"/>
          <p:nvPr/>
        </p:nvSpPr>
        <p:spPr>
          <a:xfrm>
            <a:off x="-180730" y="1679667"/>
            <a:ext cx="9324528" cy="4585871"/>
          </a:xfrm>
          <a:prstGeom prst="rect">
            <a:avLst/>
          </a:prstGeom>
          <a:noFill/>
        </p:spPr>
        <p:txBody>
          <a:bodyPr wrap="square" rtlCol="0">
            <a:spAutoFit/>
          </a:bodyPr>
          <a:lstStyle/>
          <a:p>
            <a:pPr marL="571500" indent="-571500" algn="r" rtl="1">
              <a:buFont typeface="Arial" panose="020B0604020202020204" pitchFamily="34" charset="0"/>
              <a:buChar char="•"/>
            </a:pPr>
            <a:r>
              <a:rPr lang="he-IL" sz="3600" dirty="0"/>
              <a:t>פרק 1:</a:t>
            </a:r>
          </a:p>
          <a:p>
            <a:pPr marL="1028700" lvl="1" indent="-571500" algn="r" rtl="1">
              <a:buFont typeface="Wingdings" panose="05000000000000000000" pitchFamily="2" charset="2"/>
              <a:buChar char="Ø"/>
            </a:pPr>
            <a:r>
              <a:rPr lang="he-IL" sz="2800" dirty="0">
                <a:ea typeface="Calibri" panose="020F0502020204030204" pitchFamily="34" charset="0"/>
              </a:rPr>
              <a:t>פתיחה:  דילמות ניהוליות בסביבה רב פרויקטאליות</a:t>
            </a:r>
          </a:p>
          <a:p>
            <a:pPr lvl="1" algn="r" rtl="1"/>
            <a:r>
              <a:rPr lang="he-IL" sz="3600" dirty="0"/>
              <a:t>פרק 2:</a:t>
            </a:r>
          </a:p>
          <a:p>
            <a:pPr marL="1028700" lvl="1" indent="-571500" algn="r" rtl="1">
              <a:buFont typeface="Wingdings" panose="05000000000000000000" pitchFamily="2" charset="2"/>
              <a:buChar char="Ø"/>
            </a:pPr>
            <a:r>
              <a:rPr lang="he-IL" sz="2800" dirty="0">
                <a:ea typeface="Calibri" panose="020F0502020204030204" pitchFamily="34" charset="0"/>
              </a:rPr>
              <a:t>תזמון וסנכרון פרויקטים בסביבה רב פרויקטאלית דינאמית</a:t>
            </a:r>
          </a:p>
          <a:p>
            <a:pPr lvl="1" algn="r" rtl="1"/>
            <a:r>
              <a:rPr lang="he-IL" sz="3600" dirty="0"/>
              <a:t>פרק 3 :</a:t>
            </a:r>
          </a:p>
          <a:p>
            <a:pPr marL="1028700" lvl="1" indent="-571500" algn="r" rtl="1">
              <a:buFont typeface="Wingdings" panose="05000000000000000000" pitchFamily="2" charset="2"/>
              <a:buChar char="Ø"/>
            </a:pPr>
            <a:r>
              <a:rPr lang="he-IL" sz="2800" dirty="0"/>
              <a:t>גישת "השרשרת הקריטית"</a:t>
            </a:r>
          </a:p>
          <a:p>
            <a:pPr marL="571500" indent="-571500" algn="r" rtl="1">
              <a:buFont typeface="Arial" panose="020B0604020202020204" pitchFamily="34" charset="0"/>
              <a:buChar char="•"/>
            </a:pPr>
            <a:r>
              <a:rPr lang="he-IL" sz="3600" dirty="0"/>
              <a:t>פרק 4:</a:t>
            </a:r>
          </a:p>
          <a:p>
            <a:pPr marL="1028700" lvl="1" indent="-571500" algn="r" rtl="1">
              <a:buFont typeface="Wingdings" panose="05000000000000000000" pitchFamily="2" charset="2"/>
              <a:buChar char="Ø"/>
            </a:pPr>
            <a:r>
              <a:rPr lang="he-IL" sz="2800" dirty="0"/>
              <a:t>ניהול צווארי בקבוק ואילוצים בסביבה רב פרויקטאלית.</a:t>
            </a:r>
          </a:p>
          <a:p>
            <a:pPr marL="571500" indent="-571500" algn="just" rtl="1">
              <a:buFont typeface="Arial" panose="020B0604020202020204" pitchFamily="34" charset="0"/>
              <a:buChar char="•"/>
            </a:pPr>
            <a:endParaRPr lang="en-AU" sz="3600" dirty="0"/>
          </a:p>
        </p:txBody>
      </p:sp>
    </p:spTree>
    <p:extLst>
      <p:ext uri="{BB962C8B-B14F-4D97-AF65-F5344CB8AC3E}">
        <p14:creationId xmlns:p14="http://schemas.microsoft.com/office/powerpoint/2010/main" val="5794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99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additive="base">
                                        <p:cTn id="1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 calcmode="lin" valueType="num">
                                      <p:cBhvr additive="base">
                                        <p:cTn id="4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מציין מיקום של מספר שקופית 5"/>
          <p:cNvSpPr>
            <a:spLocks noGrp="1"/>
          </p:cNvSpPr>
          <p:nvPr>
            <p:ph type="sldNum" sz="quarter" idx="12"/>
          </p:nvPr>
        </p:nvSpPr>
        <p:spPr>
          <a:noFill/>
        </p:spPr>
        <p:txBody>
          <a:bodyPr/>
          <a:lstStyle/>
          <a:p>
            <a:pPr algn="r"/>
            <a:fld id="{938D4BB7-D9AB-4BD6-AD5D-B54A90DA5AAB}" type="slidenum">
              <a:rPr lang="he-IL" smtClean="0"/>
              <a:pPr algn="r"/>
              <a:t>4</a:t>
            </a:fld>
            <a:endParaRPr lang="en-US" dirty="0"/>
          </a:p>
        </p:txBody>
      </p:sp>
      <p:sp>
        <p:nvSpPr>
          <p:cNvPr id="39938" name="Rectangle 2"/>
          <p:cNvSpPr>
            <a:spLocks noGrp="1" noChangeArrowheads="1"/>
          </p:cNvSpPr>
          <p:nvPr>
            <p:ph type="title"/>
          </p:nvPr>
        </p:nvSpPr>
        <p:spPr>
          <a:xfrm>
            <a:off x="2555776" y="1097040"/>
            <a:ext cx="5040560" cy="1655260"/>
          </a:xfrm>
        </p:spPr>
        <p:txBody>
          <a:bodyPr/>
          <a:lstStyle/>
          <a:p>
            <a:pPr algn="ctr" rtl="1" eaLnBrk="1" hangingPunct="1"/>
            <a:r>
              <a:rPr lang="he-IL" altLang="en-US" sz="5539" dirty="0"/>
              <a:t>פרק 1</a:t>
            </a:r>
            <a:br>
              <a:rPr lang="he-IL" altLang="en-US" sz="5539" dirty="0"/>
            </a:br>
            <a:r>
              <a:rPr lang="he-IL" altLang="en-US" sz="5539" dirty="0"/>
              <a:t>פתיחה</a:t>
            </a:r>
            <a:endParaRPr lang="en-US" altLang="en-US" sz="2585" dirty="0"/>
          </a:p>
        </p:txBody>
      </p:sp>
      <p:sp>
        <p:nvSpPr>
          <p:cNvPr id="3" name="TextBox 2"/>
          <p:cNvSpPr txBox="1"/>
          <p:nvPr/>
        </p:nvSpPr>
        <p:spPr>
          <a:xfrm>
            <a:off x="1475656" y="3789040"/>
            <a:ext cx="6961956" cy="1877437"/>
          </a:xfrm>
          <a:prstGeom prst="rect">
            <a:avLst/>
          </a:prstGeom>
          <a:noFill/>
        </p:spPr>
        <p:txBody>
          <a:bodyPr wrap="square" rtlCol="0">
            <a:spAutoFit/>
          </a:bodyPr>
          <a:lstStyle/>
          <a:p>
            <a:pPr lvl="1" rtl="1"/>
            <a:r>
              <a:rPr lang="he-IL" sz="4000" dirty="0">
                <a:ea typeface="Calibri" panose="020F0502020204030204" pitchFamily="34" charset="0"/>
              </a:rPr>
              <a:t>דילמות ניהוליות</a:t>
            </a:r>
          </a:p>
          <a:p>
            <a:pPr lvl="1" rtl="1"/>
            <a:r>
              <a:rPr lang="he-IL" sz="4000" dirty="0">
                <a:ea typeface="Calibri" panose="020F0502020204030204" pitchFamily="34" charset="0"/>
              </a:rPr>
              <a:t> בסביבה רב פרויקטאליות</a:t>
            </a:r>
          </a:p>
          <a:p>
            <a:pPr marL="571500" indent="-571500" algn="just" rtl="1">
              <a:buFont typeface="Arial" panose="020B0604020202020204" pitchFamily="34" charset="0"/>
              <a:buChar char="•"/>
            </a:pPr>
            <a:endParaRPr lang="en-AU" sz="3600" dirty="0"/>
          </a:p>
        </p:txBody>
      </p:sp>
      <p:pic>
        <p:nvPicPr>
          <p:cNvPr id="5" name="Picture 4">
            <a:extLst>
              <a:ext uri="{FF2B5EF4-FFF2-40B4-BE49-F238E27FC236}">
                <a16:creationId xmlns:a16="http://schemas.microsoft.com/office/drawing/2014/main" id="{836ACD1F-C724-4A67-ADED-673123C2AEE4}"/>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23528" y="978857"/>
            <a:ext cx="2857500" cy="2419350"/>
          </a:xfrm>
          <a:prstGeom prst="rect">
            <a:avLst/>
          </a:prstGeom>
        </p:spPr>
      </p:pic>
    </p:spTree>
    <p:extLst>
      <p:ext uri="{BB962C8B-B14F-4D97-AF65-F5344CB8AC3E}">
        <p14:creationId xmlns:p14="http://schemas.microsoft.com/office/powerpoint/2010/main" val="215261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9938"/>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 calcmode="lin" valueType="num">
                                      <p:cBhvr additive="base">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95607" y="620688"/>
            <a:ext cx="6768752" cy="923330"/>
          </a:xfrm>
          <a:prstGeom prst="rect">
            <a:avLst/>
          </a:prstGeom>
        </p:spPr>
        <p:txBody>
          <a:bodyPr wrap="square">
            <a:spAutoFit/>
          </a:bodyPr>
          <a:lstStyle/>
          <a:p>
            <a:pPr algn="ctr" rtl="1"/>
            <a:r>
              <a:rPr lang="he-IL" sz="5400" b="1" i="1" dirty="0">
                <a:latin typeface="Californian FB" pitchFamily="18" charset="0"/>
                <a:ea typeface="+mj-ea"/>
                <a:cs typeface="+mj-cs"/>
              </a:rPr>
              <a:t>להגדיר את "המערכת"</a:t>
            </a:r>
            <a:endParaRPr lang="en-AU" sz="5400" b="1" i="1" dirty="0">
              <a:latin typeface="Californian FB" pitchFamily="18" charset="0"/>
              <a:ea typeface="+mj-ea"/>
              <a:cs typeface="+mj-cs"/>
            </a:endParaRPr>
          </a:p>
        </p:txBody>
      </p:sp>
      <p:sp>
        <p:nvSpPr>
          <p:cNvPr id="5" name="Rectangle 3"/>
          <p:cNvSpPr txBox="1">
            <a:spLocks noChangeArrowheads="1"/>
          </p:cNvSpPr>
          <p:nvPr/>
        </p:nvSpPr>
        <p:spPr>
          <a:xfrm>
            <a:off x="930279" y="2158990"/>
            <a:ext cx="7790162" cy="3502258"/>
          </a:xfrm>
          <a:prstGeom prst="rect">
            <a:avLst/>
          </a:prstGeom>
        </p:spPr>
        <p:txBody>
          <a:bodyPr/>
          <a:lstStyle>
            <a:lvl1pPr marL="342900" indent="-342900" algn="r" rtl="1" eaLnBrk="1" fontAlgn="base" hangingPunct="1">
              <a:spcBef>
                <a:spcPct val="50000"/>
              </a:spcBef>
              <a:spcAft>
                <a:spcPct val="0"/>
              </a:spcAft>
              <a:buClr>
                <a:schemeClr val="tx1"/>
              </a:buClr>
              <a:buChar char="•"/>
              <a:defRPr sz="2400">
                <a:solidFill>
                  <a:schemeClr val="tx1"/>
                </a:solidFill>
                <a:latin typeface="+mn-lt"/>
                <a:ea typeface="+mn-ea"/>
                <a:cs typeface="+mn-cs"/>
              </a:defRPr>
            </a:lvl1pPr>
            <a:lvl2pPr marL="742950" indent="-285750" algn="r" rtl="1" eaLnBrk="1" fontAlgn="base" hangingPunct="1">
              <a:spcBef>
                <a:spcPct val="20000"/>
              </a:spcBef>
              <a:spcAft>
                <a:spcPct val="0"/>
              </a:spcAft>
              <a:buClr>
                <a:schemeClr val="tx1"/>
              </a:buClr>
              <a:buFont typeface="Garamond" pitchFamily="18" charset="0"/>
              <a:buChar char="−"/>
              <a:defRPr sz="2200">
                <a:solidFill>
                  <a:schemeClr val="tx1"/>
                </a:solidFill>
                <a:latin typeface="+mn-lt"/>
                <a:cs typeface="+mn-cs"/>
              </a:defRPr>
            </a:lvl2pPr>
            <a:lvl3pPr marL="1143000" indent="-228600" algn="r" rtl="1" eaLnBrk="1" fontAlgn="base" hangingPunct="1">
              <a:spcBef>
                <a:spcPct val="20000"/>
              </a:spcBef>
              <a:spcAft>
                <a:spcPct val="0"/>
              </a:spcAft>
              <a:buClr>
                <a:schemeClr val="tx1"/>
              </a:buClr>
              <a:buChar char="•"/>
              <a:defRPr sz="2000">
                <a:solidFill>
                  <a:schemeClr val="tx1"/>
                </a:solidFill>
                <a:latin typeface="+mn-lt"/>
                <a:cs typeface="+mn-cs"/>
              </a:defRPr>
            </a:lvl3pPr>
            <a:lvl4pPr marL="1600200" indent="-228600" algn="r" rtl="1" eaLnBrk="1" fontAlgn="base" hangingPunct="1">
              <a:spcBef>
                <a:spcPct val="20000"/>
              </a:spcBef>
              <a:spcAft>
                <a:spcPct val="0"/>
              </a:spcAft>
              <a:buClr>
                <a:schemeClr val="tx1"/>
              </a:buClr>
              <a:buFont typeface="Garamond" pitchFamily="18" charset="0"/>
              <a:buChar char="−"/>
              <a:defRPr>
                <a:solidFill>
                  <a:schemeClr val="tx1"/>
                </a:solidFill>
                <a:latin typeface="+mn-lt"/>
                <a:cs typeface="+mn-cs"/>
              </a:defRPr>
            </a:lvl4pPr>
            <a:lvl5pPr marL="2057400" indent="-228600" algn="r" rtl="1" eaLnBrk="1" fontAlgn="base" hangingPunct="1">
              <a:spcBef>
                <a:spcPct val="20000"/>
              </a:spcBef>
              <a:spcAft>
                <a:spcPct val="0"/>
              </a:spcAft>
              <a:buClr>
                <a:schemeClr val="tx1"/>
              </a:buClr>
              <a:buChar char="•"/>
              <a:defRPr sz="1600">
                <a:solidFill>
                  <a:schemeClr val="tx1"/>
                </a:solidFill>
                <a:latin typeface="+mn-lt"/>
                <a:cs typeface="+mn-cs"/>
              </a:defRPr>
            </a:lvl5pPr>
            <a:lvl6pPr marL="2514600" indent="-228600" algn="r" rtl="1" eaLnBrk="1" fontAlgn="base" hangingPunct="1">
              <a:spcBef>
                <a:spcPct val="20000"/>
              </a:spcBef>
              <a:spcAft>
                <a:spcPct val="0"/>
              </a:spcAft>
              <a:buClr>
                <a:schemeClr val="tx1"/>
              </a:buClr>
              <a:buChar char="•"/>
              <a:defRPr sz="1600">
                <a:solidFill>
                  <a:schemeClr val="tx1"/>
                </a:solidFill>
                <a:latin typeface="+mn-lt"/>
                <a:cs typeface="+mn-cs"/>
              </a:defRPr>
            </a:lvl6pPr>
            <a:lvl7pPr marL="2971800" indent="-228600" algn="r" rtl="1" eaLnBrk="1" fontAlgn="base" hangingPunct="1">
              <a:spcBef>
                <a:spcPct val="20000"/>
              </a:spcBef>
              <a:spcAft>
                <a:spcPct val="0"/>
              </a:spcAft>
              <a:buClr>
                <a:schemeClr val="tx1"/>
              </a:buClr>
              <a:buChar char="•"/>
              <a:defRPr sz="1600">
                <a:solidFill>
                  <a:schemeClr val="tx1"/>
                </a:solidFill>
                <a:latin typeface="+mn-lt"/>
                <a:cs typeface="+mn-cs"/>
              </a:defRPr>
            </a:lvl7pPr>
            <a:lvl8pPr marL="3429000" indent="-228600" algn="r" rtl="1" eaLnBrk="1" fontAlgn="base" hangingPunct="1">
              <a:spcBef>
                <a:spcPct val="20000"/>
              </a:spcBef>
              <a:spcAft>
                <a:spcPct val="0"/>
              </a:spcAft>
              <a:buClr>
                <a:schemeClr val="tx1"/>
              </a:buClr>
              <a:buChar char="•"/>
              <a:defRPr sz="1600">
                <a:solidFill>
                  <a:schemeClr val="tx1"/>
                </a:solidFill>
                <a:latin typeface="+mn-lt"/>
                <a:cs typeface="+mn-cs"/>
              </a:defRPr>
            </a:lvl8pPr>
            <a:lvl9pPr marL="3886200" indent="-228600" algn="r" rtl="1" eaLnBrk="1" fontAlgn="base" hangingPunct="1">
              <a:spcBef>
                <a:spcPct val="20000"/>
              </a:spcBef>
              <a:spcAft>
                <a:spcPct val="0"/>
              </a:spcAft>
              <a:buClr>
                <a:schemeClr val="tx1"/>
              </a:buClr>
              <a:buChar char="•"/>
              <a:defRPr sz="1600">
                <a:solidFill>
                  <a:schemeClr val="tx1"/>
                </a:solidFill>
                <a:latin typeface="+mn-lt"/>
                <a:cs typeface="+mn-cs"/>
              </a:defRPr>
            </a:lvl9pPr>
          </a:lstStyle>
          <a:p>
            <a:pPr algn="r"/>
            <a:r>
              <a:rPr lang="he-IL" altLang="en-US" sz="4400" b="1" i="1" dirty="0">
                <a:latin typeface="Californian FB" pitchFamily="18" charset="0"/>
                <a:ea typeface="+mj-ea"/>
                <a:cs typeface="+mj-cs"/>
              </a:rPr>
              <a:t>גבולות</a:t>
            </a:r>
            <a:endParaRPr lang="en-US" altLang="en-US" sz="4400" b="1" i="1" dirty="0">
              <a:latin typeface="Californian FB" pitchFamily="18" charset="0"/>
              <a:ea typeface="+mj-ea"/>
              <a:cs typeface="+mj-cs"/>
            </a:endParaRPr>
          </a:p>
          <a:p>
            <a:pPr algn="r"/>
            <a:r>
              <a:rPr lang="he-IL" altLang="en-US" sz="4400" b="1" i="1" dirty="0">
                <a:latin typeface="Californian FB" pitchFamily="18" charset="0"/>
                <a:ea typeface="+mj-ea"/>
                <a:cs typeface="+mj-cs"/>
              </a:rPr>
              <a:t>תוכן</a:t>
            </a:r>
            <a:endParaRPr lang="en-US" altLang="en-US" sz="4400" b="1" i="1" dirty="0">
              <a:latin typeface="Californian FB" pitchFamily="18" charset="0"/>
              <a:ea typeface="+mj-ea"/>
              <a:cs typeface="+mj-cs"/>
            </a:endParaRPr>
          </a:p>
          <a:p>
            <a:pPr algn="r"/>
            <a:r>
              <a:rPr lang="he-IL" altLang="en-US" sz="4400" b="1" i="1" dirty="0">
                <a:latin typeface="Californian FB" pitchFamily="18" charset="0"/>
                <a:ea typeface="+mj-ea"/>
                <a:cs typeface="+mj-cs"/>
              </a:rPr>
              <a:t>ממשכים</a:t>
            </a:r>
            <a:endParaRPr lang="en-US" altLang="en-US" sz="4400" b="1" i="1" dirty="0">
              <a:latin typeface="Californian FB" pitchFamily="18" charset="0"/>
              <a:ea typeface="+mj-ea"/>
              <a:cs typeface="+mj-cs"/>
            </a:endParaRPr>
          </a:p>
          <a:p>
            <a:pPr marL="533400" indent="-533400" algn="r">
              <a:buFontTx/>
              <a:buNone/>
            </a:pPr>
            <a:r>
              <a:rPr lang="he-IL" altLang="en-US" sz="2000" kern="0" dirty="0"/>
              <a:t>                   </a:t>
            </a:r>
            <a:endParaRPr lang="en-US" altLang="en-US" sz="2000" kern="0" dirty="0"/>
          </a:p>
        </p:txBody>
      </p:sp>
      <p:sp>
        <p:nvSpPr>
          <p:cNvPr id="6" name="Slide Number Placeholder 5"/>
          <p:cNvSpPr>
            <a:spLocks noGrp="1"/>
          </p:cNvSpPr>
          <p:nvPr>
            <p:ph type="sldNum" sz="quarter" idx="12"/>
          </p:nvPr>
        </p:nvSpPr>
        <p:spPr/>
        <p:txBody>
          <a:bodyPr/>
          <a:lstStyle/>
          <a:p>
            <a:fld id="{C611F63B-33E6-4C8A-9247-A113E6AB228D}" type="slidenum">
              <a:rPr lang="he-IL" smtClean="0"/>
              <a:pPr/>
              <a:t>5</a:t>
            </a:fld>
            <a:endParaRPr lang="he-IL"/>
          </a:p>
        </p:txBody>
      </p:sp>
    </p:spTree>
    <p:extLst>
      <p:ext uri="{BB962C8B-B14F-4D97-AF65-F5344CB8AC3E}">
        <p14:creationId xmlns:p14="http://schemas.microsoft.com/office/powerpoint/2010/main" val="4120574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Rectangle 3"/>
          <p:cNvSpPr>
            <a:spLocks noGrp="1" noChangeArrowheads="1"/>
          </p:cNvSpPr>
          <p:nvPr>
            <p:ph type="body" idx="1"/>
          </p:nvPr>
        </p:nvSpPr>
        <p:spPr>
          <a:xfrm>
            <a:off x="785786" y="214290"/>
            <a:ext cx="8001000" cy="706437"/>
          </a:xfrm>
        </p:spPr>
        <p:txBody>
          <a:bodyPr/>
          <a:lstStyle/>
          <a:p>
            <a:pPr algn="ctr" rtl="1">
              <a:buFontTx/>
              <a:buNone/>
            </a:pPr>
            <a:r>
              <a:rPr lang="en-US" sz="4000" b="1" i="1" dirty="0"/>
              <a:t> </a:t>
            </a:r>
            <a:r>
              <a:rPr lang="he-IL" sz="4000" b="1" i="1" dirty="0"/>
              <a:t>המערכת - </a:t>
            </a:r>
          </a:p>
          <a:p>
            <a:pPr algn="ctr" rtl="1">
              <a:buFontTx/>
              <a:buNone/>
            </a:pPr>
            <a:r>
              <a:rPr lang="he-IL" sz="4000" b="1" i="1" dirty="0"/>
              <a:t>תפיסה </a:t>
            </a:r>
            <a:r>
              <a:rPr lang="he-IL" sz="4000" b="1" i="1" dirty="0" err="1"/>
              <a:t>תהליכית</a:t>
            </a:r>
            <a:endParaRPr lang="he-IL" sz="4000" b="1" i="1" dirty="0"/>
          </a:p>
          <a:p>
            <a:pPr algn="ctr" rtl="1">
              <a:buFontTx/>
              <a:buNone/>
            </a:pPr>
            <a:endParaRPr lang="en-US" sz="4000" b="1" i="1" dirty="0"/>
          </a:p>
        </p:txBody>
      </p:sp>
      <p:grpSp>
        <p:nvGrpSpPr>
          <p:cNvPr id="2" name="Group 19"/>
          <p:cNvGrpSpPr>
            <a:grpSpLocks/>
          </p:cNvGrpSpPr>
          <p:nvPr/>
        </p:nvGrpSpPr>
        <p:grpSpPr bwMode="auto">
          <a:xfrm>
            <a:off x="0" y="2000240"/>
            <a:ext cx="2890838" cy="1511300"/>
            <a:chOff x="68" y="1253"/>
            <a:chExt cx="1821" cy="952"/>
          </a:xfrm>
        </p:grpSpPr>
        <p:grpSp>
          <p:nvGrpSpPr>
            <p:cNvPr id="3" name="Group 16"/>
            <p:cNvGrpSpPr>
              <a:grpSpLocks/>
            </p:cNvGrpSpPr>
            <p:nvPr/>
          </p:nvGrpSpPr>
          <p:grpSpPr bwMode="auto">
            <a:xfrm>
              <a:off x="68" y="1253"/>
              <a:ext cx="1346" cy="952"/>
              <a:chOff x="68" y="1253"/>
              <a:chExt cx="1346" cy="952"/>
            </a:xfrm>
          </p:grpSpPr>
          <p:pic>
            <p:nvPicPr>
              <p:cNvPr id="21544" name="Picture 7" descr="bluebox"/>
              <p:cNvPicPr>
                <a:picLocks noChangeAspect="1" noChangeArrowheads="1"/>
              </p:cNvPicPr>
              <p:nvPr/>
            </p:nvPicPr>
            <p:blipFill>
              <a:blip r:embed="rId3" cstate="print"/>
              <a:srcRect/>
              <a:stretch>
                <a:fillRect/>
              </a:stretch>
            </p:blipFill>
            <p:spPr bwMode="auto">
              <a:xfrm>
                <a:off x="68" y="1253"/>
                <a:ext cx="1346" cy="952"/>
              </a:xfrm>
              <a:prstGeom prst="rect">
                <a:avLst/>
              </a:prstGeom>
              <a:noFill/>
              <a:ln w="9525">
                <a:noFill/>
                <a:miter lim="800000"/>
                <a:headEnd/>
                <a:tailEnd/>
              </a:ln>
            </p:spPr>
          </p:pic>
          <p:sp>
            <p:nvSpPr>
              <p:cNvPr id="21545" name="Text Box 8"/>
              <p:cNvSpPr txBox="1">
                <a:spLocks noChangeArrowheads="1"/>
              </p:cNvSpPr>
              <p:nvPr/>
            </p:nvSpPr>
            <p:spPr bwMode="auto">
              <a:xfrm>
                <a:off x="202" y="1523"/>
                <a:ext cx="1080" cy="330"/>
              </a:xfrm>
              <a:prstGeom prst="rect">
                <a:avLst/>
              </a:prstGeom>
              <a:noFill/>
              <a:ln w="9525">
                <a:noFill/>
                <a:miter lim="800000"/>
                <a:headEnd/>
                <a:tailEnd/>
              </a:ln>
            </p:spPr>
            <p:txBody>
              <a:bodyPr wrap="square">
                <a:spAutoFit/>
              </a:bodyPr>
              <a:lstStyle/>
              <a:p>
                <a:r>
                  <a:rPr lang="he-IL" sz="2800" dirty="0">
                    <a:solidFill>
                      <a:srgbClr val="FFFF00"/>
                    </a:solidFill>
                    <a:latin typeface="Arial" pitchFamily="34" charset="0"/>
                    <a:cs typeface="Arial" pitchFamily="34" charset="0"/>
                  </a:rPr>
                  <a:t>תשומות</a:t>
                </a:r>
                <a:endParaRPr lang="en-US" sz="2800" dirty="0">
                  <a:solidFill>
                    <a:srgbClr val="FFFF00"/>
                  </a:solidFill>
                  <a:latin typeface="Arial" pitchFamily="34" charset="0"/>
                  <a:cs typeface="Arial" pitchFamily="34" charset="0"/>
                </a:endParaRPr>
              </a:p>
            </p:txBody>
          </p:sp>
        </p:grpSp>
        <p:sp>
          <p:nvSpPr>
            <p:cNvPr id="7177" name="AutoShape 9"/>
            <p:cNvSpPr>
              <a:spLocks noChangeArrowheads="1"/>
            </p:cNvSpPr>
            <p:nvPr/>
          </p:nvSpPr>
          <p:spPr bwMode="auto">
            <a:xfrm>
              <a:off x="1435" y="1525"/>
              <a:ext cx="454" cy="363"/>
            </a:xfrm>
            <a:prstGeom prst="rightArrow">
              <a:avLst>
                <a:gd name="adj1" fmla="val 50000"/>
                <a:gd name="adj2" fmla="val 31267"/>
              </a:avLst>
            </a:prstGeom>
            <a:solidFill>
              <a:schemeClr val="accent1"/>
            </a:solidFill>
            <a:ln w="12700" cap="sq">
              <a:noFill/>
              <a:miter lim="800000"/>
              <a:headEnd type="none" w="sm" len="sm"/>
              <a:tailEnd type="none" w="sm" len="sm"/>
            </a:ln>
            <a:effectLst>
              <a:prstShdw prst="shdw17" dist="17961" dir="2700000">
                <a:schemeClr val="accent1">
                  <a:gamma/>
                  <a:shade val="60000"/>
                  <a:invGamma/>
                </a:schemeClr>
              </a:prstShdw>
            </a:effectLst>
          </p:spPr>
          <p:txBody>
            <a:bodyPr wrap="none" anchor="ctr"/>
            <a:lstStyle/>
            <a:p>
              <a:pPr rtl="0">
                <a:defRPr/>
              </a:pPr>
              <a:endParaRPr kumimoji="1" lang="he-IL" b="0">
                <a:solidFill>
                  <a:srgbClr val="EAEAEA"/>
                </a:solidFill>
                <a:cs typeface="Arial" pitchFamily="34" charset="0"/>
              </a:endParaRPr>
            </a:p>
          </p:txBody>
        </p:sp>
      </p:grpSp>
      <p:grpSp>
        <p:nvGrpSpPr>
          <p:cNvPr id="4" name="Group 17"/>
          <p:cNvGrpSpPr>
            <a:grpSpLocks/>
          </p:cNvGrpSpPr>
          <p:nvPr/>
        </p:nvGrpSpPr>
        <p:grpSpPr bwMode="auto">
          <a:xfrm>
            <a:off x="2919414" y="2000240"/>
            <a:ext cx="2881313" cy="1511300"/>
            <a:chOff x="1907" y="1253"/>
            <a:chExt cx="1815" cy="952"/>
          </a:xfrm>
        </p:grpSpPr>
        <p:pic>
          <p:nvPicPr>
            <p:cNvPr id="21540" name="Picture 10" descr="bluebox"/>
            <p:cNvPicPr>
              <a:picLocks noChangeAspect="1" noChangeArrowheads="1"/>
            </p:cNvPicPr>
            <p:nvPr/>
          </p:nvPicPr>
          <p:blipFill>
            <a:blip r:embed="rId3" cstate="print"/>
            <a:srcRect/>
            <a:stretch>
              <a:fillRect/>
            </a:stretch>
          </p:blipFill>
          <p:spPr bwMode="auto">
            <a:xfrm>
              <a:off x="1907" y="1253"/>
              <a:ext cx="1815" cy="952"/>
            </a:xfrm>
            <a:prstGeom prst="rect">
              <a:avLst/>
            </a:prstGeom>
            <a:noFill/>
            <a:ln w="9525">
              <a:noFill/>
              <a:miter lim="800000"/>
              <a:headEnd/>
              <a:tailEnd/>
            </a:ln>
          </p:spPr>
        </p:pic>
        <p:sp>
          <p:nvSpPr>
            <p:cNvPr id="21541" name="Text Box 11"/>
            <p:cNvSpPr txBox="1">
              <a:spLocks noChangeArrowheads="1"/>
            </p:cNvSpPr>
            <p:nvPr/>
          </p:nvSpPr>
          <p:spPr bwMode="auto">
            <a:xfrm>
              <a:off x="2092" y="1523"/>
              <a:ext cx="1395" cy="330"/>
            </a:xfrm>
            <a:prstGeom prst="rect">
              <a:avLst/>
            </a:prstGeom>
            <a:noFill/>
            <a:ln w="9525">
              <a:noFill/>
              <a:miter lim="800000"/>
              <a:headEnd/>
              <a:tailEnd/>
            </a:ln>
          </p:spPr>
          <p:txBody>
            <a:bodyPr wrap="square">
              <a:spAutoFit/>
            </a:bodyPr>
            <a:lstStyle/>
            <a:p>
              <a:r>
                <a:rPr lang="he-IL" sz="2800" dirty="0">
                  <a:solidFill>
                    <a:srgbClr val="FFFF00"/>
                  </a:solidFill>
                  <a:latin typeface="Arial" pitchFamily="34" charset="0"/>
                  <a:cs typeface="Arial" pitchFamily="34" charset="0"/>
                </a:rPr>
                <a:t>עבודה</a:t>
              </a:r>
            </a:p>
          </p:txBody>
        </p:sp>
      </p:grpSp>
      <p:grpSp>
        <p:nvGrpSpPr>
          <p:cNvPr id="5" name="Group 20"/>
          <p:cNvGrpSpPr>
            <a:grpSpLocks/>
          </p:cNvGrpSpPr>
          <p:nvPr/>
        </p:nvGrpSpPr>
        <p:grpSpPr bwMode="auto">
          <a:xfrm>
            <a:off x="5822950" y="2000240"/>
            <a:ext cx="3081338" cy="1511300"/>
            <a:chOff x="3736" y="1253"/>
            <a:chExt cx="1941" cy="952"/>
          </a:xfrm>
        </p:grpSpPr>
        <p:sp>
          <p:nvSpPr>
            <p:cNvPr id="7180" name="AutoShape 12"/>
            <p:cNvSpPr>
              <a:spLocks noChangeArrowheads="1"/>
            </p:cNvSpPr>
            <p:nvPr/>
          </p:nvSpPr>
          <p:spPr bwMode="auto">
            <a:xfrm>
              <a:off x="3736" y="1525"/>
              <a:ext cx="454" cy="363"/>
            </a:xfrm>
            <a:prstGeom prst="rightArrow">
              <a:avLst>
                <a:gd name="adj1" fmla="val 50000"/>
                <a:gd name="adj2" fmla="val 31267"/>
              </a:avLst>
            </a:prstGeom>
            <a:solidFill>
              <a:schemeClr val="accent1"/>
            </a:solidFill>
            <a:ln w="12700" cap="sq">
              <a:noFill/>
              <a:miter lim="800000"/>
              <a:headEnd type="none" w="sm" len="sm"/>
              <a:tailEnd type="none" w="sm" len="sm"/>
            </a:ln>
            <a:effectLst>
              <a:prstShdw prst="shdw17" dist="17961" dir="2700000">
                <a:schemeClr val="accent1">
                  <a:gamma/>
                  <a:shade val="60000"/>
                  <a:invGamma/>
                </a:schemeClr>
              </a:prstShdw>
            </a:effectLst>
          </p:spPr>
          <p:txBody>
            <a:bodyPr wrap="none" anchor="ctr"/>
            <a:lstStyle/>
            <a:p>
              <a:pPr rtl="0">
                <a:defRPr/>
              </a:pPr>
              <a:endParaRPr kumimoji="1" lang="he-IL" b="0">
                <a:solidFill>
                  <a:srgbClr val="EAEAEA"/>
                </a:solidFill>
                <a:cs typeface="Arial" pitchFamily="34" charset="0"/>
              </a:endParaRPr>
            </a:p>
          </p:txBody>
        </p:sp>
        <p:grpSp>
          <p:nvGrpSpPr>
            <p:cNvPr id="6" name="Group 18"/>
            <p:cNvGrpSpPr>
              <a:grpSpLocks/>
            </p:cNvGrpSpPr>
            <p:nvPr/>
          </p:nvGrpSpPr>
          <p:grpSpPr bwMode="auto">
            <a:xfrm>
              <a:off x="4235" y="1253"/>
              <a:ext cx="1442" cy="952"/>
              <a:chOff x="4235" y="1253"/>
              <a:chExt cx="1442" cy="952"/>
            </a:xfrm>
          </p:grpSpPr>
          <p:pic>
            <p:nvPicPr>
              <p:cNvPr id="21538" name="Picture 13" descr="bluebox"/>
              <p:cNvPicPr>
                <a:picLocks noChangeAspect="1" noChangeArrowheads="1"/>
              </p:cNvPicPr>
              <p:nvPr/>
            </p:nvPicPr>
            <p:blipFill>
              <a:blip r:embed="rId3" cstate="print"/>
              <a:srcRect/>
              <a:stretch>
                <a:fillRect/>
              </a:stretch>
            </p:blipFill>
            <p:spPr bwMode="auto">
              <a:xfrm>
                <a:off x="4235" y="1253"/>
                <a:ext cx="1442" cy="952"/>
              </a:xfrm>
              <a:prstGeom prst="rect">
                <a:avLst/>
              </a:prstGeom>
              <a:noFill/>
              <a:ln w="9525">
                <a:noFill/>
                <a:miter lim="800000"/>
                <a:headEnd/>
                <a:tailEnd/>
              </a:ln>
            </p:spPr>
          </p:pic>
          <p:sp>
            <p:nvSpPr>
              <p:cNvPr id="21539" name="Text Box 14"/>
              <p:cNvSpPr txBox="1">
                <a:spLocks noChangeArrowheads="1"/>
              </p:cNvSpPr>
              <p:nvPr/>
            </p:nvSpPr>
            <p:spPr bwMode="auto">
              <a:xfrm>
                <a:off x="4375" y="1523"/>
                <a:ext cx="1227" cy="330"/>
              </a:xfrm>
              <a:prstGeom prst="rect">
                <a:avLst/>
              </a:prstGeom>
              <a:noFill/>
              <a:ln w="9525">
                <a:noFill/>
                <a:miter lim="800000"/>
                <a:headEnd/>
                <a:tailEnd/>
              </a:ln>
            </p:spPr>
            <p:txBody>
              <a:bodyPr wrap="square">
                <a:spAutoFit/>
              </a:bodyPr>
              <a:lstStyle/>
              <a:p>
                <a:r>
                  <a:rPr lang="he-IL" sz="2800" dirty="0">
                    <a:solidFill>
                      <a:srgbClr val="FFFF00"/>
                    </a:solidFill>
                    <a:latin typeface="Arial" pitchFamily="34" charset="0"/>
                    <a:cs typeface="Arial" pitchFamily="34" charset="0"/>
                  </a:rPr>
                  <a:t>תפוקות</a:t>
                </a:r>
                <a:endParaRPr lang="en-US" sz="2800" dirty="0">
                  <a:solidFill>
                    <a:srgbClr val="FFFF00"/>
                  </a:solidFill>
                  <a:latin typeface="Arial" pitchFamily="34" charset="0"/>
                  <a:cs typeface="Arial" pitchFamily="34" charset="0"/>
                </a:endParaRPr>
              </a:p>
            </p:txBody>
          </p:sp>
        </p:grpSp>
      </p:grpSp>
      <p:grpSp>
        <p:nvGrpSpPr>
          <p:cNvPr id="7" name="Group 19"/>
          <p:cNvGrpSpPr>
            <a:grpSpLocks/>
          </p:cNvGrpSpPr>
          <p:nvPr/>
        </p:nvGrpSpPr>
        <p:grpSpPr bwMode="auto">
          <a:xfrm>
            <a:off x="-366714" y="4786323"/>
            <a:ext cx="3524251" cy="1511300"/>
            <a:chOff x="-314" y="1253"/>
            <a:chExt cx="2220" cy="952"/>
          </a:xfrm>
        </p:grpSpPr>
        <p:grpSp>
          <p:nvGrpSpPr>
            <p:cNvPr id="8" name="Group 16"/>
            <p:cNvGrpSpPr>
              <a:grpSpLocks/>
            </p:cNvGrpSpPr>
            <p:nvPr/>
          </p:nvGrpSpPr>
          <p:grpSpPr bwMode="auto">
            <a:xfrm>
              <a:off x="-314" y="1253"/>
              <a:ext cx="2109" cy="952"/>
              <a:chOff x="-314" y="1253"/>
              <a:chExt cx="2109" cy="952"/>
            </a:xfrm>
          </p:grpSpPr>
          <p:pic>
            <p:nvPicPr>
              <p:cNvPr id="32" name="Picture 7" descr="bluebox"/>
              <p:cNvPicPr>
                <a:picLocks noChangeAspect="1" noChangeArrowheads="1"/>
              </p:cNvPicPr>
              <p:nvPr/>
            </p:nvPicPr>
            <p:blipFill>
              <a:blip r:embed="rId3" cstate="print"/>
              <a:srcRect/>
              <a:stretch>
                <a:fillRect/>
              </a:stretch>
            </p:blipFill>
            <p:spPr bwMode="auto">
              <a:xfrm>
                <a:off x="68" y="1253"/>
                <a:ext cx="1346" cy="952"/>
              </a:xfrm>
              <a:prstGeom prst="rect">
                <a:avLst/>
              </a:prstGeom>
              <a:noFill/>
              <a:ln w="9525">
                <a:noFill/>
                <a:miter lim="800000"/>
                <a:headEnd/>
                <a:tailEnd/>
              </a:ln>
            </p:spPr>
          </p:pic>
          <p:sp>
            <p:nvSpPr>
              <p:cNvPr id="33" name="Text Box 8"/>
              <p:cNvSpPr txBox="1">
                <a:spLocks noChangeArrowheads="1"/>
              </p:cNvSpPr>
              <p:nvPr/>
            </p:nvSpPr>
            <p:spPr bwMode="auto">
              <a:xfrm>
                <a:off x="-314" y="1254"/>
                <a:ext cx="2109" cy="872"/>
              </a:xfrm>
              <a:prstGeom prst="rect">
                <a:avLst/>
              </a:prstGeom>
              <a:noFill/>
              <a:ln w="9525">
                <a:noFill/>
                <a:miter lim="800000"/>
                <a:headEnd/>
                <a:tailEnd/>
              </a:ln>
            </p:spPr>
            <p:txBody>
              <a:bodyPr wrap="square">
                <a:spAutoFit/>
              </a:bodyPr>
              <a:lstStyle/>
              <a:p>
                <a:r>
                  <a:rPr lang="he-IL" sz="2000" dirty="0">
                    <a:solidFill>
                      <a:srgbClr val="FFFF00"/>
                    </a:solidFill>
                    <a:latin typeface="Arial" pitchFamily="34" charset="0"/>
                    <a:cs typeface="Arial" pitchFamily="34" charset="0"/>
                  </a:rPr>
                  <a:t>"</a:t>
                </a:r>
                <a:r>
                  <a:rPr lang="he-IL" sz="2800" dirty="0">
                    <a:solidFill>
                      <a:srgbClr val="FFFF00"/>
                    </a:solidFill>
                    <a:latin typeface="Arial" pitchFamily="34" charset="0"/>
                    <a:cs typeface="Arial" pitchFamily="34" charset="0"/>
                  </a:rPr>
                  <a:t>חומר גלם"</a:t>
                </a:r>
              </a:p>
              <a:p>
                <a:r>
                  <a:rPr lang="he-IL" sz="2800" dirty="0">
                    <a:solidFill>
                      <a:srgbClr val="FFFF00"/>
                    </a:solidFill>
                    <a:latin typeface="Arial" pitchFamily="34" charset="0"/>
                    <a:cs typeface="Arial" pitchFamily="34" charset="0"/>
                  </a:rPr>
                  <a:t>אישור משימות הפרויקט</a:t>
                </a:r>
                <a:endParaRPr lang="en-US" sz="2800" dirty="0">
                  <a:solidFill>
                    <a:srgbClr val="FFFF00"/>
                  </a:solidFill>
                  <a:latin typeface="Arial" pitchFamily="34" charset="0"/>
                  <a:cs typeface="Arial" pitchFamily="34" charset="0"/>
                </a:endParaRPr>
              </a:p>
            </p:txBody>
          </p:sp>
        </p:grpSp>
        <p:sp>
          <p:nvSpPr>
            <p:cNvPr id="31" name="AutoShape 9"/>
            <p:cNvSpPr>
              <a:spLocks noChangeArrowheads="1"/>
            </p:cNvSpPr>
            <p:nvPr/>
          </p:nvSpPr>
          <p:spPr bwMode="auto">
            <a:xfrm>
              <a:off x="1452" y="1738"/>
              <a:ext cx="454" cy="363"/>
            </a:xfrm>
            <a:prstGeom prst="rightArrow">
              <a:avLst>
                <a:gd name="adj1" fmla="val 50000"/>
                <a:gd name="adj2" fmla="val 31267"/>
              </a:avLst>
            </a:prstGeom>
            <a:solidFill>
              <a:schemeClr val="accent1"/>
            </a:solidFill>
            <a:ln w="12700" cap="sq">
              <a:noFill/>
              <a:miter lim="800000"/>
              <a:headEnd type="none" w="sm" len="sm"/>
              <a:tailEnd type="none" w="sm" len="sm"/>
            </a:ln>
            <a:effectLst>
              <a:prstShdw prst="shdw17" dist="17961" dir="2700000">
                <a:schemeClr val="accent1">
                  <a:gamma/>
                  <a:shade val="60000"/>
                  <a:invGamma/>
                </a:schemeClr>
              </a:prstShdw>
            </a:effectLst>
          </p:spPr>
          <p:txBody>
            <a:bodyPr wrap="none" anchor="ctr"/>
            <a:lstStyle/>
            <a:p>
              <a:pPr rtl="0">
                <a:defRPr/>
              </a:pPr>
              <a:endParaRPr kumimoji="1" lang="he-IL" b="0">
                <a:solidFill>
                  <a:srgbClr val="EAEAEA"/>
                </a:solidFill>
                <a:cs typeface="Arial" pitchFamily="34" charset="0"/>
              </a:endParaRPr>
            </a:p>
          </p:txBody>
        </p:sp>
      </p:grpSp>
      <p:grpSp>
        <p:nvGrpSpPr>
          <p:cNvPr id="9" name="Group 17"/>
          <p:cNvGrpSpPr>
            <a:grpSpLocks/>
          </p:cNvGrpSpPr>
          <p:nvPr/>
        </p:nvGrpSpPr>
        <p:grpSpPr bwMode="auto">
          <a:xfrm>
            <a:off x="2779618" y="4681330"/>
            <a:ext cx="3549650" cy="1568451"/>
            <a:chOff x="1687" y="1217"/>
            <a:chExt cx="2236" cy="988"/>
          </a:xfrm>
        </p:grpSpPr>
        <p:pic>
          <p:nvPicPr>
            <p:cNvPr id="35" name="Picture 10" descr="bluebox"/>
            <p:cNvPicPr>
              <a:picLocks noChangeAspect="1" noChangeArrowheads="1"/>
            </p:cNvPicPr>
            <p:nvPr/>
          </p:nvPicPr>
          <p:blipFill>
            <a:blip r:embed="rId3" cstate="print"/>
            <a:srcRect/>
            <a:stretch>
              <a:fillRect/>
            </a:stretch>
          </p:blipFill>
          <p:spPr bwMode="auto">
            <a:xfrm>
              <a:off x="1907" y="1253"/>
              <a:ext cx="1815" cy="952"/>
            </a:xfrm>
            <a:prstGeom prst="rect">
              <a:avLst/>
            </a:prstGeom>
            <a:noFill/>
            <a:ln w="9525">
              <a:noFill/>
              <a:miter lim="800000"/>
              <a:headEnd/>
              <a:tailEnd/>
            </a:ln>
          </p:spPr>
        </p:pic>
        <p:sp>
          <p:nvSpPr>
            <p:cNvPr id="36" name="Text Box 11"/>
            <p:cNvSpPr txBox="1">
              <a:spLocks noChangeArrowheads="1"/>
            </p:cNvSpPr>
            <p:nvPr/>
          </p:nvSpPr>
          <p:spPr bwMode="auto">
            <a:xfrm>
              <a:off x="1687" y="1217"/>
              <a:ext cx="2236" cy="872"/>
            </a:xfrm>
            <a:prstGeom prst="rect">
              <a:avLst/>
            </a:prstGeom>
            <a:noFill/>
            <a:ln w="9525">
              <a:noFill/>
              <a:miter lim="800000"/>
              <a:headEnd/>
              <a:tailEnd/>
            </a:ln>
          </p:spPr>
          <p:txBody>
            <a:bodyPr wrap="square">
              <a:spAutoFit/>
            </a:bodyPr>
            <a:lstStyle/>
            <a:p>
              <a:r>
                <a:rPr lang="he-IL" sz="2000" dirty="0">
                  <a:solidFill>
                    <a:srgbClr val="FFFF00"/>
                  </a:solidFill>
                  <a:latin typeface="Arial" pitchFamily="34" charset="0"/>
                  <a:cs typeface="Arial" pitchFamily="34" charset="0"/>
                </a:rPr>
                <a:t>"</a:t>
              </a:r>
              <a:r>
                <a:rPr lang="he-IL" sz="2800" dirty="0">
                  <a:solidFill>
                    <a:srgbClr val="FFFF00"/>
                  </a:solidFill>
                  <a:latin typeface="Arial" pitchFamily="34" charset="0"/>
                  <a:cs typeface="Arial" pitchFamily="34" charset="0"/>
                </a:rPr>
                <a:t>מלאי בתהליך"</a:t>
              </a:r>
            </a:p>
            <a:p>
              <a:r>
                <a:rPr lang="he-IL" sz="2800" dirty="0">
                  <a:solidFill>
                    <a:srgbClr val="FFFF00"/>
                  </a:solidFill>
                  <a:latin typeface="Arial" pitchFamily="34" charset="0"/>
                  <a:cs typeface="Arial" pitchFamily="34" charset="0"/>
                </a:rPr>
                <a:t>חבילות עבודה – תכנון / בקרה / שליטה</a:t>
              </a:r>
              <a:endParaRPr lang="en-US" sz="2000" dirty="0">
                <a:solidFill>
                  <a:srgbClr val="FFFF00"/>
                </a:solidFill>
                <a:latin typeface="Arial" pitchFamily="34" charset="0"/>
                <a:cs typeface="Arial" pitchFamily="34" charset="0"/>
              </a:endParaRPr>
            </a:p>
          </p:txBody>
        </p:sp>
      </p:grpSp>
      <p:grpSp>
        <p:nvGrpSpPr>
          <p:cNvPr id="10" name="Group 20"/>
          <p:cNvGrpSpPr>
            <a:grpSpLocks/>
          </p:cNvGrpSpPr>
          <p:nvPr/>
        </p:nvGrpSpPr>
        <p:grpSpPr bwMode="auto">
          <a:xfrm>
            <a:off x="6113852" y="4738481"/>
            <a:ext cx="3232151" cy="1511300"/>
            <a:chOff x="3917" y="1253"/>
            <a:chExt cx="2036" cy="952"/>
          </a:xfrm>
        </p:grpSpPr>
        <p:sp>
          <p:nvSpPr>
            <p:cNvPr id="38" name="AutoShape 12"/>
            <p:cNvSpPr>
              <a:spLocks noChangeArrowheads="1"/>
            </p:cNvSpPr>
            <p:nvPr/>
          </p:nvSpPr>
          <p:spPr bwMode="auto">
            <a:xfrm>
              <a:off x="3917" y="1720"/>
              <a:ext cx="454" cy="363"/>
            </a:xfrm>
            <a:prstGeom prst="rightArrow">
              <a:avLst>
                <a:gd name="adj1" fmla="val 50000"/>
                <a:gd name="adj2" fmla="val 31267"/>
              </a:avLst>
            </a:prstGeom>
            <a:solidFill>
              <a:schemeClr val="accent1"/>
            </a:solidFill>
            <a:ln w="12700" cap="sq">
              <a:noFill/>
              <a:miter lim="800000"/>
              <a:headEnd type="none" w="sm" len="sm"/>
              <a:tailEnd type="none" w="sm" len="sm"/>
            </a:ln>
            <a:effectLst>
              <a:prstShdw prst="shdw17" dist="17961" dir="2700000">
                <a:schemeClr val="accent1">
                  <a:gamma/>
                  <a:shade val="60000"/>
                  <a:invGamma/>
                </a:schemeClr>
              </a:prstShdw>
            </a:effectLst>
          </p:spPr>
          <p:txBody>
            <a:bodyPr wrap="none" anchor="ctr"/>
            <a:lstStyle/>
            <a:p>
              <a:pPr rtl="0">
                <a:defRPr/>
              </a:pPr>
              <a:endParaRPr kumimoji="1" lang="he-IL" b="0">
                <a:solidFill>
                  <a:srgbClr val="EAEAEA"/>
                </a:solidFill>
                <a:cs typeface="Arial" pitchFamily="34" charset="0"/>
              </a:endParaRPr>
            </a:p>
          </p:txBody>
        </p:sp>
        <p:grpSp>
          <p:nvGrpSpPr>
            <p:cNvPr id="11" name="Group 18"/>
            <p:cNvGrpSpPr>
              <a:grpSpLocks/>
            </p:cNvGrpSpPr>
            <p:nvPr/>
          </p:nvGrpSpPr>
          <p:grpSpPr bwMode="auto">
            <a:xfrm>
              <a:off x="4253" y="1253"/>
              <a:ext cx="1700" cy="952"/>
              <a:chOff x="4253" y="1253"/>
              <a:chExt cx="1700" cy="952"/>
            </a:xfrm>
          </p:grpSpPr>
          <p:pic>
            <p:nvPicPr>
              <p:cNvPr id="40" name="Picture 13" descr="bluebox"/>
              <p:cNvPicPr>
                <a:picLocks noChangeAspect="1" noChangeArrowheads="1"/>
              </p:cNvPicPr>
              <p:nvPr/>
            </p:nvPicPr>
            <p:blipFill>
              <a:blip r:embed="rId3" cstate="print"/>
              <a:srcRect/>
              <a:stretch>
                <a:fillRect/>
              </a:stretch>
            </p:blipFill>
            <p:spPr bwMode="auto">
              <a:xfrm>
                <a:off x="4382" y="1253"/>
                <a:ext cx="1442" cy="952"/>
              </a:xfrm>
              <a:prstGeom prst="rect">
                <a:avLst/>
              </a:prstGeom>
              <a:noFill/>
              <a:ln w="9525">
                <a:noFill/>
                <a:miter lim="800000"/>
                <a:headEnd/>
                <a:tailEnd/>
              </a:ln>
            </p:spPr>
          </p:pic>
          <p:sp>
            <p:nvSpPr>
              <p:cNvPr id="41" name="Text Box 14"/>
              <p:cNvSpPr txBox="1">
                <a:spLocks noChangeArrowheads="1"/>
              </p:cNvSpPr>
              <p:nvPr/>
            </p:nvSpPr>
            <p:spPr bwMode="auto">
              <a:xfrm>
                <a:off x="4253" y="1390"/>
                <a:ext cx="1700" cy="601"/>
              </a:xfrm>
              <a:prstGeom prst="rect">
                <a:avLst/>
              </a:prstGeom>
              <a:noFill/>
              <a:ln w="9525">
                <a:noFill/>
                <a:miter lim="800000"/>
                <a:headEnd/>
                <a:tailEnd/>
              </a:ln>
            </p:spPr>
            <p:txBody>
              <a:bodyPr wrap="square">
                <a:spAutoFit/>
              </a:bodyPr>
              <a:lstStyle/>
              <a:p>
                <a:r>
                  <a:rPr lang="he-IL" sz="2800" dirty="0">
                    <a:solidFill>
                      <a:srgbClr val="FFFF00"/>
                    </a:solidFill>
                    <a:latin typeface="Arial" pitchFamily="34" charset="0"/>
                    <a:cs typeface="Arial" pitchFamily="34" charset="0"/>
                  </a:rPr>
                  <a:t>מחזק את מטרת הארגון: רווחיות</a:t>
                </a:r>
                <a:endParaRPr lang="en-US" sz="2800" dirty="0">
                  <a:solidFill>
                    <a:srgbClr val="FFFF00"/>
                  </a:solidFill>
                  <a:latin typeface="Arial" pitchFamily="34" charset="0"/>
                  <a:cs typeface="Arial" pitchFamily="34" charset="0"/>
                </a:endParaRPr>
              </a:p>
            </p:txBody>
          </p:sp>
        </p:grpSp>
      </p:grpSp>
      <p:sp>
        <p:nvSpPr>
          <p:cNvPr id="42" name="TextBox 41"/>
          <p:cNvSpPr txBox="1"/>
          <p:nvPr/>
        </p:nvSpPr>
        <p:spPr>
          <a:xfrm>
            <a:off x="2116316" y="3709105"/>
            <a:ext cx="4645039" cy="1077218"/>
          </a:xfrm>
          <a:prstGeom prst="rect">
            <a:avLst/>
          </a:prstGeom>
          <a:noFill/>
        </p:spPr>
        <p:txBody>
          <a:bodyPr wrap="square" rtlCol="1">
            <a:spAutoFit/>
          </a:bodyPr>
          <a:lstStyle/>
          <a:p>
            <a:pPr rtl="0"/>
            <a:r>
              <a:rPr kumimoji="1" lang="he-IL" sz="3200" i="1" dirty="0">
                <a:cs typeface="Arial" pitchFamily="34" charset="0"/>
              </a:rPr>
              <a:t>מערכת "ריצפת ייצור"  של מנהל הפרויקט</a:t>
            </a:r>
          </a:p>
        </p:txBody>
      </p:sp>
    </p:spTree>
    <p:extLst>
      <p:ext uri="{BB962C8B-B14F-4D97-AF65-F5344CB8AC3E}">
        <p14:creationId xmlns:p14="http://schemas.microsoft.com/office/powerpoint/2010/main" val="550763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1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diamond(in)">
                                      <p:cBhvr>
                                        <p:cTn id="22" dur="10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10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2132856"/>
            <a:ext cx="6629400" cy="838200"/>
          </a:xfrm>
        </p:spPr>
        <p:txBody>
          <a:bodyPr/>
          <a:lstStyle/>
          <a:p>
            <a:pPr algn="ctr" rtl="0"/>
            <a:br>
              <a:rPr lang="en-AU" dirty="0"/>
            </a:br>
            <a:br>
              <a:rPr lang="en-AU" dirty="0"/>
            </a:br>
            <a:r>
              <a:rPr lang="en-AU" dirty="0" err="1"/>
              <a:t>ToC</a:t>
            </a:r>
            <a:r>
              <a:rPr lang="en-AU" dirty="0"/>
              <a:t> Thinking Process</a:t>
            </a:r>
            <a:br>
              <a:rPr lang="en-AU" dirty="0"/>
            </a:br>
            <a:r>
              <a:rPr lang="en-AU" dirty="0"/>
              <a:t>Verbalize a management conflict </a:t>
            </a:r>
            <a:br>
              <a:rPr lang="en-AU" dirty="0"/>
            </a:br>
            <a:r>
              <a:rPr lang="en-AU" dirty="0"/>
              <a:t>so as to find a creative solution</a:t>
            </a:r>
            <a:br>
              <a:rPr lang="en-AU" dirty="0"/>
            </a:br>
            <a:endParaRPr lang="en-AU" dirty="0"/>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4" name="Picture 3" descr="What can we do to manage &lt;strong&gt;conflict&lt;/strong&gt;? In total there are 5 &lt;strong&gt;conflict&lt;/strong&gt;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6407" y="2839921"/>
            <a:ext cx="5436096" cy="3624064"/>
          </a:xfrm>
          <a:prstGeom prst="rect">
            <a:avLst/>
          </a:prstGeom>
        </p:spPr>
      </p:pic>
    </p:spTree>
    <p:extLst>
      <p:ext uri="{BB962C8B-B14F-4D97-AF65-F5344CB8AC3E}">
        <p14:creationId xmlns:p14="http://schemas.microsoft.com/office/powerpoint/2010/main" val="19404763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ChangeArrowheads="1"/>
          </p:cNvSpPr>
          <p:nvPr>
            <p:ph type="title"/>
          </p:nvPr>
        </p:nvSpPr>
        <p:spPr>
          <a:xfrm>
            <a:off x="800101" y="73025"/>
            <a:ext cx="8164513" cy="908050"/>
          </a:xfrm>
        </p:spPr>
        <p:txBody>
          <a:bodyPr/>
          <a:lstStyle/>
          <a:p>
            <a:pPr algn="ctr">
              <a:defRPr/>
            </a:pPr>
            <a:r>
              <a:rPr lang="en-US" sz="4400" i="1">
                <a:solidFill>
                  <a:schemeClr val="accent2"/>
                </a:solidFill>
                <a:effectLst>
                  <a:outerShdw blurRad="38100" dist="38100" dir="2700000" algn="tl">
                    <a:srgbClr val="000000"/>
                  </a:outerShdw>
                </a:effectLst>
              </a:rPr>
              <a:t>Project Management Conflict</a:t>
            </a:r>
          </a:p>
        </p:txBody>
      </p:sp>
      <p:sp>
        <p:nvSpPr>
          <p:cNvPr id="32"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6655D2AD-45D5-414F-B089-073EE53C88A9}"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grpSp>
        <p:nvGrpSpPr>
          <p:cNvPr id="2" name="Group 35"/>
          <p:cNvGrpSpPr>
            <a:grpSpLocks/>
          </p:cNvGrpSpPr>
          <p:nvPr/>
        </p:nvGrpSpPr>
        <p:grpSpPr bwMode="auto">
          <a:xfrm>
            <a:off x="106364" y="3286125"/>
            <a:ext cx="2520950" cy="1150938"/>
            <a:chOff x="113" y="2251"/>
            <a:chExt cx="1588" cy="725"/>
          </a:xfrm>
        </p:grpSpPr>
        <p:pic>
          <p:nvPicPr>
            <p:cNvPr id="1055" name="Picture 6" descr="3-00728_bar_or"/>
            <p:cNvPicPr>
              <a:picLocks noChangeAspect="1" noChangeArrowheads="1"/>
            </p:cNvPicPr>
            <p:nvPr/>
          </p:nvPicPr>
          <p:blipFill>
            <a:blip r:embed="rId4" cstate="print"/>
            <a:srcRect/>
            <a:stretch>
              <a:fillRect/>
            </a:stretch>
          </p:blipFill>
          <p:spPr bwMode="auto">
            <a:xfrm>
              <a:off x="113" y="2251"/>
              <a:ext cx="1497" cy="725"/>
            </a:xfrm>
            <a:prstGeom prst="rect">
              <a:avLst/>
            </a:prstGeom>
            <a:noFill/>
            <a:ln w="9525">
              <a:noFill/>
              <a:miter lim="800000"/>
              <a:headEnd/>
              <a:tailEnd/>
            </a:ln>
          </p:spPr>
        </p:pic>
        <p:sp>
          <p:nvSpPr>
            <p:cNvPr id="1056" name="Text Box 9"/>
            <p:cNvSpPr txBox="1">
              <a:spLocks noChangeArrowheads="1"/>
            </p:cNvSpPr>
            <p:nvPr/>
          </p:nvSpPr>
          <p:spPr bwMode="auto">
            <a:xfrm>
              <a:off x="141" y="2324"/>
              <a:ext cx="1560" cy="523"/>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Meet original commitments</a:t>
              </a:r>
            </a:p>
          </p:txBody>
        </p:sp>
      </p:grpSp>
      <p:grpSp>
        <p:nvGrpSpPr>
          <p:cNvPr id="3" name="Group 52"/>
          <p:cNvGrpSpPr>
            <a:grpSpLocks/>
          </p:cNvGrpSpPr>
          <p:nvPr/>
        </p:nvGrpSpPr>
        <p:grpSpPr bwMode="auto">
          <a:xfrm>
            <a:off x="1547814" y="1144588"/>
            <a:ext cx="4319587" cy="2068512"/>
            <a:chOff x="975" y="721"/>
            <a:chExt cx="2721" cy="1303"/>
          </a:xfrm>
        </p:grpSpPr>
        <p:grpSp>
          <p:nvGrpSpPr>
            <p:cNvPr id="1051" name="Group 48"/>
            <p:cNvGrpSpPr>
              <a:grpSpLocks/>
            </p:cNvGrpSpPr>
            <p:nvPr/>
          </p:nvGrpSpPr>
          <p:grpSpPr bwMode="auto">
            <a:xfrm>
              <a:off x="975" y="721"/>
              <a:ext cx="2709" cy="1303"/>
              <a:chOff x="975" y="721"/>
              <a:chExt cx="2709" cy="1303"/>
            </a:xfrm>
          </p:grpSpPr>
          <p:sp>
            <p:nvSpPr>
              <p:cNvPr id="52251" name="Line 27"/>
              <p:cNvSpPr>
                <a:spLocks noChangeShapeType="1"/>
              </p:cNvSpPr>
              <p:nvPr/>
            </p:nvSpPr>
            <p:spPr bwMode="auto">
              <a:xfrm flipH="1">
                <a:off x="975" y="1253"/>
                <a:ext cx="680" cy="771"/>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pic>
            <p:nvPicPr>
              <p:cNvPr id="1054" name="Picture 12" descr="3-00728_bar_or"/>
              <p:cNvPicPr>
                <a:picLocks noChangeAspect="1" noChangeArrowheads="1"/>
              </p:cNvPicPr>
              <p:nvPr/>
            </p:nvPicPr>
            <p:blipFill>
              <a:blip r:embed="rId4" cstate="print"/>
              <a:srcRect/>
              <a:stretch>
                <a:fillRect/>
              </a:stretch>
            </p:blipFill>
            <p:spPr bwMode="auto">
              <a:xfrm>
                <a:off x="1710" y="721"/>
                <a:ext cx="1974" cy="1225"/>
              </a:xfrm>
              <a:prstGeom prst="rect">
                <a:avLst/>
              </a:prstGeom>
              <a:noFill/>
              <a:ln w="9525">
                <a:noFill/>
                <a:miter lim="800000"/>
                <a:headEnd/>
                <a:tailEnd/>
              </a:ln>
            </p:spPr>
          </p:pic>
        </p:grpSp>
        <p:sp>
          <p:nvSpPr>
            <p:cNvPr id="1052" name="Text Box 13"/>
            <p:cNvSpPr txBox="1">
              <a:spLocks noChangeArrowheads="1"/>
            </p:cNvSpPr>
            <p:nvPr/>
          </p:nvSpPr>
          <p:spPr bwMode="auto">
            <a:xfrm>
              <a:off x="1701" y="799"/>
              <a:ext cx="1995" cy="989"/>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Do whatever it takes to meet the “endangered” commitment</a:t>
              </a:r>
            </a:p>
          </p:txBody>
        </p:sp>
      </p:grpSp>
      <p:grpSp>
        <p:nvGrpSpPr>
          <p:cNvPr id="5" name="Group 50"/>
          <p:cNvGrpSpPr>
            <a:grpSpLocks/>
          </p:cNvGrpSpPr>
          <p:nvPr/>
        </p:nvGrpSpPr>
        <p:grpSpPr bwMode="auto">
          <a:xfrm>
            <a:off x="5724526" y="1484315"/>
            <a:ext cx="3343275" cy="1557337"/>
            <a:chOff x="3606" y="935"/>
            <a:chExt cx="2106" cy="981"/>
          </a:xfrm>
        </p:grpSpPr>
        <p:sp>
          <p:nvSpPr>
            <p:cNvPr id="52253" name="Line 29"/>
            <p:cNvSpPr>
              <a:spLocks noChangeShapeType="1"/>
            </p:cNvSpPr>
            <p:nvPr/>
          </p:nvSpPr>
          <p:spPr bwMode="auto">
            <a:xfrm flipH="1">
              <a:off x="3606" y="1298"/>
              <a:ext cx="409"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nvGrpSpPr>
            <p:cNvPr id="1048" name="Group 43"/>
            <p:cNvGrpSpPr>
              <a:grpSpLocks/>
            </p:cNvGrpSpPr>
            <p:nvPr/>
          </p:nvGrpSpPr>
          <p:grpSpPr bwMode="auto">
            <a:xfrm>
              <a:off x="3922" y="935"/>
              <a:ext cx="1790" cy="981"/>
              <a:chOff x="3922" y="715"/>
              <a:chExt cx="1790" cy="981"/>
            </a:xfrm>
          </p:grpSpPr>
          <p:pic>
            <p:nvPicPr>
              <p:cNvPr id="1049" name="Picture 16" descr="3-00728_bar_or"/>
              <p:cNvPicPr>
                <a:picLocks noChangeAspect="1" noChangeArrowheads="1"/>
              </p:cNvPicPr>
              <p:nvPr/>
            </p:nvPicPr>
            <p:blipFill>
              <a:blip r:embed="rId4" cstate="print"/>
              <a:srcRect/>
              <a:stretch>
                <a:fillRect/>
              </a:stretch>
            </p:blipFill>
            <p:spPr bwMode="auto">
              <a:xfrm>
                <a:off x="3922" y="715"/>
                <a:ext cx="1790" cy="810"/>
              </a:xfrm>
              <a:prstGeom prst="rect">
                <a:avLst/>
              </a:prstGeom>
              <a:noFill/>
              <a:ln w="9525">
                <a:noFill/>
                <a:miter lim="800000"/>
                <a:headEnd/>
                <a:tailEnd/>
              </a:ln>
            </p:spPr>
          </p:pic>
          <p:sp>
            <p:nvSpPr>
              <p:cNvPr id="1050" name="Text Box 15"/>
              <p:cNvSpPr txBox="1">
                <a:spLocks noChangeArrowheads="1"/>
              </p:cNvSpPr>
              <p:nvPr/>
            </p:nvSpPr>
            <p:spPr bwMode="auto">
              <a:xfrm>
                <a:off x="3923" y="774"/>
                <a:ext cx="1751" cy="922"/>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Compensate for early under estimation / misconsideration</a:t>
                </a: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(add safety buffers)</a:t>
                </a:r>
              </a:p>
            </p:txBody>
          </p:sp>
        </p:grpSp>
      </p:grpSp>
      <p:grpSp>
        <p:nvGrpSpPr>
          <p:cNvPr id="7" name="Group 49"/>
          <p:cNvGrpSpPr>
            <a:grpSpLocks/>
          </p:cNvGrpSpPr>
          <p:nvPr/>
        </p:nvGrpSpPr>
        <p:grpSpPr bwMode="auto">
          <a:xfrm>
            <a:off x="1547813" y="4437065"/>
            <a:ext cx="4291012" cy="1800225"/>
            <a:chOff x="975" y="2795"/>
            <a:chExt cx="2703" cy="1134"/>
          </a:xfrm>
        </p:grpSpPr>
        <p:grpSp>
          <p:nvGrpSpPr>
            <p:cNvPr id="1043" name="Group 42"/>
            <p:cNvGrpSpPr>
              <a:grpSpLocks/>
            </p:cNvGrpSpPr>
            <p:nvPr/>
          </p:nvGrpSpPr>
          <p:grpSpPr bwMode="auto">
            <a:xfrm>
              <a:off x="1681" y="2977"/>
              <a:ext cx="1997" cy="952"/>
              <a:chOff x="1681" y="2568"/>
              <a:chExt cx="1997" cy="952"/>
            </a:xfrm>
          </p:grpSpPr>
          <p:pic>
            <p:nvPicPr>
              <p:cNvPr id="1045" name="Picture 17" descr="3-00728_bar_or"/>
              <p:cNvPicPr>
                <a:picLocks noChangeAspect="1" noChangeArrowheads="1"/>
              </p:cNvPicPr>
              <p:nvPr/>
            </p:nvPicPr>
            <p:blipFill>
              <a:blip r:embed="rId4" cstate="print"/>
              <a:srcRect/>
              <a:stretch>
                <a:fillRect/>
              </a:stretch>
            </p:blipFill>
            <p:spPr bwMode="auto">
              <a:xfrm>
                <a:off x="1681" y="2568"/>
                <a:ext cx="1970" cy="952"/>
              </a:xfrm>
              <a:prstGeom prst="rect">
                <a:avLst/>
              </a:prstGeom>
              <a:noFill/>
              <a:ln w="9525">
                <a:noFill/>
                <a:miter lim="800000"/>
                <a:headEnd/>
                <a:tailEnd/>
              </a:ln>
            </p:spPr>
          </p:pic>
          <p:sp>
            <p:nvSpPr>
              <p:cNvPr id="1046" name="Text Box 18"/>
              <p:cNvSpPr txBox="1">
                <a:spLocks noChangeArrowheads="1"/>
              </p:cNvSpPr>
              <p:nvPr/>
            </p:nvSpPr>
            <p:spPr bwMode="auto">
              <a:xfrm>
                <a:off x="1727" y="2638"/>
                <a:ext cx="1951" cy="756"/>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Don’t jeopardize any “formal” commitment</a:t>
                </a:r>
              </a:p>
            </p:txBody>
          </p:sp>
        </p:grpSp>
        <p:sp>
          <p:nvSpPr>
            <p:cNvPr id="52252" name="Line 28"/>
            <p:cNvSpPr>
              <a:spLocks noChangeShapeType="1"/>
            </p:cNvSpPr>
            <p:nvPr/>
          </p:nvSpPr>
          <p:spPr bwMode="auto">
            <a:xfrm flipH="1" flipV="1">
              <a:off x="975" y="2795"/>
              <a:ext cx="680" cy="680"/>
            </a:xfrm>
            <a:prstGeom prst="line">
              <a:avLst/>
            </a:prstGeom>
            <a:noFill/>
            <a:ln w="57150">
              <a:solidFill>
                <a:schemeClr val="accent2"/>
              </a:solidFill>
              <a:round/>
              <a:headEnd/>
              <a:tailEnd type="triangle" w="med" len="med"/>
            </a:ln>
            <a:effectLst>
              <a:prstShdw prst="shdw18" dist="17961" dir="135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graphicFrame>
        <p:nvGraphicFramePr>
          <p:cNvPr id="1026" name="Object 34">
            <a:hlinkClick r:id="" action="ppaction://ole?verb=0"/>
          </p:cNvPr>
          <p:cNvGraphicFramePr>
            <a:graphicFrameLocks noChangeAspect="1"/>
          </p:cNvGraphicFramePr>
          <p:nvPr/>
        </p:nvGraphicFramePr>
        <p:xfrm>
          <a:off x="395288" y="6237288"/>
          <a:ext cx="304800" cy="304800"/>
        </p:xfrm>
        <a:graphic>
          <a:graphicData uri="http://schemas.openxmlformats.org/presentationml/2006/ole">
            <mc:AlternateContent xmlns:mc="http://schemas.openxmlformats.org/markup-compatibility/2006">
              <mc:Choice xmlns:v="urn:schemas-microsoft-com:vml" Requires="v">
                <p:oleObj spid="_x0000_s268316" name="Sound Recorder Document" r:id="rId5" imgW="304520" imgH="304520" progId="Package">
                  <p:embed/>
                </p:oleObj>
              </mc:Choice>
              <mc:Fallback>
                <p:oleObj name="Sound Recorder Document" r:id="rId5" imgW="304520" imgH="304520" progId="Package">
                  <p:embed/>
                  <p:pic>
                    <p:nvPicPr>
                      <p:cNvPr id="1026" name="Object 34">
                        <a:hlinkClick r:id="" action="ppaction://ole?verb=0"/>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6237288"/>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9" name="Group 51"/>
          <p:cNvGrpSpPr>
            <a:grpSpLocks/>
          </p:cNvGrpSpPr>
          <p:nvPr/>
        </p:nvGrpSpPr>
        <p:grpSpPr bwMode="auto">
          <a:xfrm>
            <a:off x="5722938" y="4751388"/>
            <a:ext cx="3313112" cy="1433512"/>
            <a:chOff x="3605" y="2993"/>
            <a:chExt cx="2087" cy="903"/>
          </a:xfrm>
        </p:grpSpPr>
        <p:sp>
          <p:nvSpPr>
            <p:cNvPr id="52254" name="Line 30"/>
            <p:cNvSpPr>
              <a:spLocks noChangeShapeType="1"/>
            </p:cNvSpPr>
            <p:nvPr/>
          </p:nvSpPr>
          <p:spPr bwMode="auto">
            <a:xfrm flipH="1">
              <a:off x="3605" y="3475"/>
              <a:ext cx="409"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nvGrpSpPr>
            <p:cNvPr id="1040" name="Group 44"/>
            <p:cNvGrpSpPr>
              <a:grpSpLocks/>
            </p:cNvGrpSpPr>
            <p:nvPr/>
          </p:nvGrpSpPr>
          <p:grpSpPr bwMode="auto">
            <a:xfrm>
              <a:off x="3923" y="2993"/>
              <a:ext cx="1769" cy="903"/>
              <a:chOff x="3923" y="2494"/>
              <a:chExt cx="1769" cy="903"/>
            </a:xfrm>
          </p:grpSpPr>
          <p:pic>
            <p:nvPicPr>
              <p:cNvPr id="1041" name="Picture 37" descr="3-00728_bar_or"/>
              <p:cNvPicPr>
                <a:picLocks noChangeAspect="1" noChangeArrowheads="1"/>
              </p:cNvPicPr>
              <p:nvPr/>
            </p:nvPicPr>
            <p:blipFill>
              <a:blip r:embed="rId4" cstate="print"/>
              <a:srcRect/>
              <a:stretch>
                <a:fillRect/>
              </a:stretch>
            </p:blipFill>
            <p:spPr bwMode="auto">
              <a:xfrm>
                <a:off x="3923" y="2497"/>
                <a:ext cx="1632" cy="900"/>
              </a:xfrm>
              <a:prstGeom prst="rect">
                <a:avLst/>
              </a:prstGeom>
              <a:noFill/>
              <a:ln w="9525">
                <a:noFill/>
                <a:miter lim="800000"/>
                <a:headEnd/>
                <a:tailEnd/>
              </a:ln>
            </p:spPr>
          </p:pic>
          <p:sp>
            <p:nvSpPr>
              <p:cNvPr id="1042" name="Text Box 38"/>
              <p:cNvSpPr txBox="1">
                <a:spLocks noChangeArrowheads="1"/>
              </p:cNvSpPr>
              <p:nvPr/>
            </p:nvSpPr>
            <p:spPr bwMode="auto">
              <a:xfrm>
                <a:off x="3941" y="2494"/>
                <a:ext cx="1751" cy="834"/>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Don’t compensate for early under estimation / misconsideration</a:t>
                </a:r>
              </a:p>
            </p:txBody>
          </p:sp>
        </p:grpSp>
      </p:grpSp>
      <p:sp>
        <p:nvSpPr>
          <p:cNvPr id="52277" name="Line 53"/>
          <p:cNvSpPr>
            <a:spLocks noChangeShapeType="1"/>
          </p:cNvSpPr>
          <p:nvPr/>
        </p:nvSpPr>
        <p:spPr bwMode="auto">
          <a:xfrm rot="16200000" flipH="1">
            <a:off x="6731794" y="3752056"/>
            <a:ext cx="1511300" cy="1588"/>
          </a:xfrm>
          <a:prstGeom prst="line">
            <a:avLst/>
          </a:prstGeom>
          <a:noFill/>
          <a:ln w="57150">
            <a:solidFill>
              <a:srgbClr val="FF0000"/>
            </a:solidFill>
            <a:round/>
            <a:headEnd type="triangle" w="med" len="med"/>
            <a:tailEnd type="triangle" w="med" len="med"/>
          </a:ln>
          <a:effectLst>
            <a:prstShdw prst="shdw17" dist="17961" dir="2700000">
              <a:srgbClr val="990000"/>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pic>
        <p:nvPicPr>
          <p:cNvPr id="52278" name="Picture 54" descr="j0336554"/>
          <p:cNvPicPr>
            <a:picLocks noChangeAspect="1" noChangeArrowheads="1" noCrop="1"/>
          </p:cNvPicPr>
          <p:nvPr/>
        </p:nvPicPr>
        <p:blipFill>
          <a:blip r:embed="rId7" cstate="print"/>
          <a:srcRect/>
          <a:stretch>
            <a:fillRect/>
          </a:stretch>
        </p:blipFill>
        <p:spPr bwMode="auto">
          <a:xfrm>
            <a:off x="7164389" y="3032127"/>
            <a:ext cx="900112" cy="1008063"/>
          </a:xfrm>
          <a:prstGeom prst="rect">
            <a:avLst/>
          </a:prstGeom>
          <a:noFill/>
          <a:ln w="9525">
            <a:noFill/>
            <a:miter lim="800000"/>
            <a:headEnd/>
            <a:tailEnd/>
          </a:ln>
        </p:spPr>
      </p:pic>
    </p:spTree>
    <p:extLst>
      <p:ext uri="{BB962C8B-B14F-4D97-AF65-F5344CB8AC3E}">
        <p14:creationId xmlns:p14="http://schemas.microsoft.com/office/powerpoint/2010/main" val="414920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anim calcmode="lin" valueType="num">
                                      <p:cBhvr>
                                        <p:cTn id="27" dur="500" fill="hold"/>
                                        <p:tgtEl>
                                          <p:spTgt spid="5"/>
                                        </p:tgtEl>
                                        <p:attrNameLst>
                                          <p:attrName>ppt_x</p:attrName>
                                        </p:attrNameLst>
                                      </p:cBhvr>
                                      <p:tavLst>
                                        <p:tav tm="0">
                                          <p:val>
                                            <p:strVal val="#ppt_x"/>
                                          </p:val>
                                        </p:tav>
                                        <p:tav tm="100000">
                                          <p:val>
                                            <p:strVal val="#ppt_x"/>
                                          </p:val>
                                        </p:tav>
                                      </p:tavLst>
                                    </p:anim>
                                    <p:anim calcmode="lin" valueType="num">
                                      <p:cBhvr>
                                        <p:cTn id="28"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52277"/>
                                        </p:tgtEl>
                                        <p:attrNameLst>
                                          <p:attrName>style.visibility</p:attrName>
                                        </p:attrNameLst>
                                      </p:cBhvr>
                                      <p:to>
                                        <p:strVal val="visible"/>
                                      </p:to>
                                    </p:set>
                                    <p:animEffect transition="in" filter="dissolve">
                                      <p:cBhvr>
                                        <p:cTn id="40" dur="2000"/>
                                        <p:tgtEl>
                                          <p:spTgt spid="52277"/>
                                        </p:tgtEl>
                                      </p:cBhvr>
                                    </p:animEffect>
                                  </p:childTnLst>
                                </p:cTn>
                              </p:par>
                              <p:par>
                                <p:cTn id="41" presetID="8" presetClass="emph" presetSubtype="0" fill="hold" grpId="1" nodeType="withEffect">
                                  <p:stCondLst>
                                    <p:cond delay="0"/>
                                  </p:stCondLst>
                                  <p:childTnLst>
                                    <p:animRot by="21600000">
                                      <p:cBhvr>
                                        <p:cTn id="42" dur="2000" fill="hold"/>
                                        <p:tgtEl>
                                          <p:spTgt spid="52277"/>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52278"/>
                                        </p:tgtEl>
                                        <p:attrNameLst>
                                          <p:attrName>style.visibility</p:attrName>
                                        </p:attrNameLst>
                                      </p:cBhvr>
                                      <p:to>
                                        <p:strVal val="visible"/>
                                      </p:to>
                                    </p:set>
                                    <p:animEffect transition="in" filter="dissolve">
                                      <p:cBhvr>
                                        <p:cTn id="47" dur="500"/>
                                        <p:tgtEl>
                                          <p:spTgt spid="52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77" grpId="0" animBg="1"/>
      <p:bldP spid="52277"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ChangeArrowheads="1"/>
          </p:cNvSpPr>
          <p:nvPr>
            <p:ph type="title"/>
          </p:nvPr>
        </p:nvSpPr>
        <p:spPr>
          <a:xfrm>
            <a:off x="250825" y="157164"/>
            <a:ext cx="8741271" cy="1257300"/>
          </a:xfrm>
        </p:spPr>
        <p:txBody>
          <a:bodyPr/>
          <a:lstStyle/>
          <a:p>
            <a:pPr algn="ctr" rtl="1">
              <a:defRPr/>
            </a:pPr>
            <a:r>
              <a:rPr lang="he-IL" sz="4400" i="1" dirty="0">
                <a:solidFill>
                  <a:schemeClr val="accent2"/>
                </a:solidFill>
                <a:effectLst>
                  <a:outerShdw blurRad="38100" dist="38100" dir="2700000" algn="tl">
                    <a:srgbClr val="000000"/>
                  </a:outerShdw>
                </a:effectLst>
              </a:rPr>
              <a:t>הקונפליקט הטבוע במערכי "תפעול"</a:t>
            </a:r>
            <a:br>
              <a:rPr lang="en-AU" sz="4400" i="1" dirty="0">
                <a:solidFill>
                  <a:schemeClr val="accent2"/>
                </a:solidFill>
                <a:effectLst>
                  <a:outerShdw blurRad="38100" dist="38100" dir="2700000" algn="tl">
                    <a:srgbClr val="000000"/>
                  </a:outerShdw>
                </a:effectLst>
              </a:rPr>
            </a:br>
            <a:r>
              <a:rPr lang="he-IL" sz="4400" i="1" dirty="0">
                <a:solidFill>
                  <a:schemeClr val="accent2"/>
                </a:solidFill>
                <a:effectLst>
                  <a:outerShdw blurRad="38100" dist="38100" dir="2700000" algn="tl">
                    <a:srgbClr val="000000"/>
                  </a:outerShdw>
                </a:effectLst>
              </a:rPr>
              <a:t>סביבה רב פרויטאלית</a:t>
            </a:r>
            <a:endParaRPr lang="en-US" sz="4400" i="1" dirty="0">
              <a:solidFill>
                <a:schemeClr val="accent2"/>
              </a:solidFill>
              <a:effectLst>
                <a:outerShdw blurRad="38100" dist="38100" dir="2700000" algn="tl">
                  <a:srgbClr val="000000"/>
                </a:outerShdw>
              </a:effectLst>
            </a:endParaRPr>
          </a:p>
        </p:txBody>
      </p:sp>
      <p:sp>
        <p:nvSpPr>
          <p:cNvPr id="27" name="מציין מיקום של מספר שקופית 5"/>
          <p:cNvSpPr>
            <a:spLocks noGrp="1"/>
          </p:cNvSpPr>
          <p:nvPr>
            <p:ph type="sldNum" sz="quarter" idx="12"/>
          </p:nvPr>
        </p:nvSpPr>
        <p:spPr>
          <a:xfrm>
            <a:off x="7002983" y="6477000"/>
            <a:ext cx="1905000" cy="381000"/>
          </a:xfrm>
        </p:spPr>
        <p:txBody>
          <a:bodyPr/>
          <a:lstStyle/>
          <a:p>
            <a:pPr algn="r">
              <a:defRPr/>
            </a:pPr>
            <a:fld id="{8B82C413-67CB-4886-9430-FD960380C5A2}" type="slidenum">
              <a:rPr lang="he-IL" altLang="en-US"/>
              <a:pPr algn="r">
                <a:defRPr/>
              </a:pPr>
              <a:t>9</a:t>
            </a:fld>
            <a:endParaRPr lang="en-US" altLang="en-US" dirty="0"/>
          </a:p>
        </p:txBody>
      </p:sp>
      <p:grpSp>
        <p:nvGrpSpPr>
          <p:cNvPr id="2" name="Group 14"/>
          <p:cNvGrpSpPr>
            <a:grpSpLocks/>
          </p:cNvGrpSpPr>
          <p:nvPr/>
        </p:nvGrpSpPr>
        <p:grpSpPr bwMode="auto">
          <a:xfrm>
            <a:off x="250825" y="3717925"/>
            <a:ext cx="1657350" cy="1295400"/>
            <a:chOff x="158" y="1888"/>
            <a:chExt cx="1316" cy="1040"/>
          </a:xfrm>
        </p:grpSpPr>
        <p:pic>
          <p:nvPicPr>
            <p:cNvPr id="1050" name="Picture 6" descr="3-00728_bar_or"/>
            <p:cNvPicPr>
              <a:picLocks noChangeAspect="1" noChangeArrowheads="1"/>
            </p:cNvPicPr>
            <p:nvPr/>
          </p:nvPicPr>
          <p:blipFill>
            <a:blip r:embed="rId4" cstate="print"/>
            <a:srcRect/>
            <a:stretch>
              <a:fillRect/>
            </a:stretch>
          </p:blipFill>
          <p:spPr bwMode="auto">
            <a:xfrm>
              <a:off x="158" y="1888"/>
              <a:ext cx="1180" cy="1040"/>
            </a:xfrm>
            <a:prstGeom prst="rect">
              <a:avLst/>
            </a:prstGeom>
            <a:noFill/>
            <a:ln w="9525">
              <a:noFill/>
              <a:miter lim="800000"/>
              <a:headEnd/>
              <a:tailEnd/>
            </a:ln>
          </p:spPr>
        </p:pic>
        <p:sp>
          <p:nvSpPr>
            <p:cNvPr id="1051" name="Text Box 9"/>
            <p:cNvSpPr txBox="1">
              <a:spLocks noChangeArrowheads="1"/>
            </p:cNvSpPr>
            <p:nvPr/>
          </p:nvSpPr>
          <p:spPr bwMode="auto">
            <a:xfrm>
              <a:off x="190" y="1998"/>
              <a:ext cx="1284" cy="660"/>
            </a:xfrm>
            <a:prstGeom prst="rect">
              <a:avLst/>
            </a:prstGeom>
            <a:noFill/>
            <a:ln w="9525" algn="ctr">
              <a:noFill/>
              <a:miter lim="800000"/>
              <a:headEnd/>
              <a:tailEnd/>
            </a:ln>
          </p:spPr>
          <p:txBody>
            <a:bodyPr>
              <a:spAutoFit/>
            </a:bodyPr>
            <a:lstStyle/>
            <a:p>
              <a:pPr rtl="1">
                <a:spcBef>
                  <a:spcPct val="50000"/>
                </a:spcBef>
              </a:pPr>
              <a:r>
                <a:rPr lang="he-IL" b="1">
                  <a:latin typeface="Arial" pitchFamily="34" charset="0"/>
                </a:rPr>
                <a:t>להיות מנהל טוב</a:t>
              </a:r>
              <a:endParaRPr lang="en-US" b="1">
                <a:latin typeface="Arial" pitchFamily="34" charset="0"/>
              </a:endParaRPr>
            </a:p>
          </p:txBody>
        </p:sp>
      </p:grpSp>
      <p:grpSp>
        <p:nvGrpSpPr>
          <p:cNvPr id="3" name="Group 24"/>
          <p:cNvGrpSpPr>
            <a:grpSpLocks/>
          </p:cNvGrpSpPr>
          <p:nvPr/>
        </p:nvGrpSpPr>
        <p:grpSpPr bwMode="auto">
          <a:xfrm>
            <a:off x="2700338" y="2420938"/>
            <a:ext cx="3024187" cy="1008062"/>
            <a:chOff x="1473" y="1233"/>
            <a:chExt cx="1905" cy="635"/>
          </a:xfrm>
        </p:grpSpPr>
        <p:pic>
          <p:nvPicPr>
            <p:cNvPr id="1048" name="Picture 12" descr="3-00728_bar_or"/>
            <p:cNvPicPr>
              <a:picLocks noChangeAspect="1" noChangeArrowheads="1"/>
            </p:cNvPicPr>
            <p:nvPr/>
          </p:nvPicPr>
          <p:blipFill>
            <a:blip r:embed="rId5" cstate="print"/>
            <a:srcRect/>
            <a:stretch>
              <a:fillRect/>
            </a:stretch>
          </p:blipFill>
          <p:spPr bwMode="auto">
            <a:xfrm>
              <a:off x="1473" y="1233"/>
              <a:ext cx="1905" cy="635"/>
            </a:xfrm>
            <a:prstGeom prst="rect">
              <a:avLst/>
            </a:prstGeom>
            <a:noFill/>
            <a:ln w="9525">
              <a:noFill/>
              <a:miter lim="800000"/>
              <a:headEnd/>
              <a:tailEnd/>
            </a:ln>
          </p:spPr>
        </p:pic>
        <p:sp>
          <p:nvSpPr>
            <p:cNvPr id="1049" name="Text Box 13"/>
            <p:cNvSpPr txBox="1">
              <a:spLocks noChangeArrowheads="1"/>
            </p:cNvSpPr>
            <p:nvPr/>
          </p:nvSpPr>
          <p:spPr bwMode="auto">
            <a:xfrm>
              <a:off x="1473" y="1253"/>
              <a:ext cx="1815" cy="518"/>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מאבק תמידי לצמצום הבזבוז</a:t>
              </a:r>
              <a:endParaRPr lang="en-US" b="1" dirty="0">
                <a:latin typeface="Arial" pitchFamily="34" charset="0"/>
              </a:endParaRPr>
            </a:p>
          </p:txBody>
        </p:sp>
      </p:grpSp>
      <p:grpSp>
        <p:nvGrpSpPr>
          <p:cNvPr id="4" name="Group 23"/>
          <p:cNvGrpSpPr>
            <a:grpSpLocks/>
          </p:cNvGrpSpPr>
          <p:nvPr/>
        </p:nvGrpSpPr>
        <p:grpSpPr bwMode="auto">
          <a:xfrm>
            <a:off x="6302375" y="2411413"/>
            <a:ext cx="2590800" cy="1008062"/>
            <a:chOff x="3560" y="1227"/>
            <a:chExt cx="1905" cy="635"/>
          </a:xfrm>
        </p:grpSpPr>
        <p:pic>
          <p:nvPicPr>
            <p:cNvPr id="1046" name="Picture 16" descr="3-00728_bar_or"/>
            <p:cNvPicPr>
              <a:picLocks noChangeAspect="1" noChangeArrowheads="1"/>
            </p:cNvPicPr>
            <p:nvPr/>
          </p:nvPicPr>
          <p:blipFill>
            <a:blip r:embed="rId6" cstate="print"/>
            <a:srcRect/>
            <a:stretch>
              <a:fillRect/>
            </a:stretch>
          </p:blipFill>
          <p:spPr bwMode="auto">
            <a:xfrm>
              <a:off x="3560" y="1227"/>
              <a:ext cx="1905" cy="635"/>
            </a:xfrm>
            <a:prstGeom prst="rect">
              <a:avLst/>
            </a:prstGeom>
            <a:noFill/>
            <a:ln w="9525">
              <a:noFill/>
              <a:miter lim="800000"/>
              <a:headEnd/>
              <a:tailEnd/>
            </a:ln>
          </p:spPr>
        </p:pic>
        <p:sp>
          <p:nvSpPr>
            <p:cNvPr id="1047" name="Text Box 15"/>
            <p:cNvSpPr txBox="1">
              <a:spLocks noChangeArrowheads="1"/>
            </p:cNvSpPr>
            <p:nvPr/>
          </p:nvSpPr>
          <p:spPr bwMode="auto">
            <a:xfrm>
              <a:off x="3606" y="1253"/>
              <a:ext cx="1815" cy="518"/>
            </a:xfrm>
            <a:prstGeom prst="rect">
              <a:avLst/>
            </a:prstGeom>
            <a:noFill/>
            <a:ln w="9525" algn="ctr">
              <a:noFill/>
              <a:miter lim="800000"/>
              <a:headEnd/>
              <a:tailEnd/>
            </a:ln>
          </p:spPr>
          <p:txBody>
            <a:bodyPr>
              <a:spAutoFit/>
            </a:bodyPr>
            <a:lstStyle/>
            <a:p>
              <a:pPr algn="r" rtl="1">
                <a:spcBef>
                  <a:spcPct val="50000"/>
                </a:spcBef>
              </a:pPr>
              <a:r>
                <a:rPr lang="he-IL" b="1">
                  <a:latin typeface="Arial" pitchFamily="34" charset="0"/>
                </a:rPr>
                <a:t>צריכים למדוד לפי יעילות </a:t>
              </a:r>
              <a:r>
                <a:rPr lang="en-US" sz="1400" b="1">
                  <a:latin typeface="Arial" pitchFamily="34" charset="0"/>
                </a:rPr>
                <a:t>EFFICIENCY</a:t>
              </a:r>
            </a:p>
          </p:txBody>
        </p:sp>
      </p:grpSp>
      <p:grpSp>
        <p:nvGrpSpPr>
          <p:cNvPr id="5" name="Group 22"/>
          <p:cNvGrpSpPr>
            <a:grpSpLocks/>
          </p:cNvGrpSpPr>
          <p:nvPr/>
        </p:nvGrpSpPr>
        <p:grpSpPr bwMode="auto">
          <a:xfrm>
            <a:off x="2668588" y="5445127"/>
            <a:ext cx="3024187" cy="1231901"/>
            <a:chOff x="1474" y="3430"/>
            <a:chExt cx="1905" cy="776"/>
          </a:xfrm>
        </p:grpSpPr>
        <p:pic>
          <p:nvPicPr>
            <p:cNvPr id="1044" name="Picture 17" descr="3-00728_bar_or"/>
            <p:cNvPicPr>
              <a:picLocks noChangeAspect="1" noChangeArrowheads="1"/>
            </p:cNvPicPr>
            <p:nvPr/>
          </p:nvPicPr>
          <p:blipFill>
            <a:blip r:embed="rId5" cstate="print"/>
            <a:srcRect/>
            <a:stretch>
              <a:fillRect/>
            </a:stretch>
          </p:blipFill>
          <p:spPr bwMode="auto">
            <a:xfrm>
              <a:off x="1474" y="3430"/>
              <a:ext cx="1905" cy="635"/>
            </a:xfrm>
            <a:prstGeom prst="rect">
              <a:avLst/>
            </a:prstGeom>
            <a:noFill/>
            <a:ln w="9525">
              <a:noFill/>
              <a:miter lim="800000"/>
              <a:headEnd/>
              <a:tailEnd/>
            </a:ln>
          </p:spPr>
        </p:pic>
        <p:sp>
          <p:nvSpPr>
            <p:cNvPr id="1045" name="Text Box 18"/>
            <p:cNvSpPr txBox="1">
              <a:spLocks noChangeArrowheads="1"/>
            </p:cNvSpPr>
            <p:nvPr/>
          </p:nvSpPr>
          <p:spPr bwMode="auto">
            <a:xfrm>
              <a:off x="1474" y="3450"/>
              <a:ext cx="1815" cy="756"/>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מאבק תמידי להגברת התפוקה – כמה שיותר בפחות זמן</a:t>
              </a:r>
              <a:endParaRPr lang="en-US" b="1" dirty="0">
                <a:latin typeface="Arial" pitchFamily="34" charset="0"/>
              </a:endParaRPr>
            </a:p>
          </p:txBody>
        </p:sp>
      </p:grpSp>
      <p:grpSp>
        <p:nvGrpSpPr>
          <p:cNvPr id="6" name="Group 21"/>
          <p:cNvGrpSpPr>
            <a:grpSpLocks/>
          </p:cNvGrpSpPr>
          <p:nvPr/>
        </p:nvGrpSpPr>
        <p:grpSpPr bwMode="auto">
          <a:xfrm>
            <a:off x="6302375" y="5199063"/>
            <a:ext cx="2519363" cy="1244600"/>
            <a:chOff x="3560" y="3275"/>
            <a:chExt cx="1905" cy="784"/>
          </a:xfrm>
        </p:grpSpPr>
        <p:pic>
          <p:nvPicPr>
            <p:cNvPr id="1042" name="Picture 19" descr="3-00728_bar_or"/>
            <p:cNvPicPr>
              <a:picLocks noChangeAspect="1" noChangeArrowheads="1"/>
            </p:cNvPicPr>
            <p:nvPr/>
          </p:nvPicPr>
          <p:blipFill>
            <a:blip r:embed="rId4" cstate="print"/>
            <a:srcRect/>
            <a:stretch>
              <a:fillRect/>
            </a:stretch>
          </p:blipFill>
          <p:spPr bwMode="auto">
            <a:xfrm>
              <a:off x="3560" y="3288"/>
              <a:ext cx="1905" cy="771"/>
            </a:xfrm>
            <a:prstGeom prst="rect">
              <a:avLst/>
            </a:prstGeom>
            <a:noFill/>
            <a:ln w="9525">
              <a:noFill/>
              <a:miter lim="800000"/>
              <a:headEnd/>
              <a:tailEnd/>
            </a:ln>
          </p:spPr>
        </p:pic>
        <p:sp>
          <p:nvSpPr>
            <p:cNvPr id="1043" name="Text Box 20"/>
            <p:cNvSpPr txBox="1">
              <a:spLocks noChangeArrowheads="1"/>
            </p:cNvSpPr>
            <p:nvPr/>
          </p:nvSpPr>
          <p:spPr bwMode="auto">
            <a:xfrm>
              <a:off x="3606" y="3275"/>
              <a:ext cx="1815" cy="748"/>
            </a:xfrm>
            <a:prstGeom prst="rect">
              <a:avLst/>
            </a:prstGeom>
            <a:noFill/>
            <a:ln w="9525" algn="ctr">
              <a:noFill/>
              <a:miter lim="800000"/>
              <a:headEnd/>
              <a:tailEnd/>
            </a:ln>
          </p:spPr>
          <p:txBody>
            <a:bodyPr>
              <a:spAutoFit/>
            </a:bodyPr>
            <a:lstStyle/>
            <a:p>
              <a:pPr algn="r" rtl="1">
                <a:spcBef>
                  <a:spcPct val="50000"/>
                </a:spcBef>
              </a:pPr>
              <a:r>
                <a:rPr lang="he-IL" b="1">
                  <a:latin typeface="Arial" pitchFamily="34" charset="0"/>
                </a:rPr>
                <a:t>אל תשתמש ב"יעילות" להגברת הזרימה</a:t>
              </a:r>
              <a:endParaRPr lang="en-US" b="1">
                <a:latin typeface="Arial" pitchFamily="34" charset="0"/>
              </a:endParaRPr>
            </a:p>
          </p:txBody>
        </p:sp>
      </p:grpSp>
      <p:sp>
        <p:nvSpPr>
          <p:cNvPr id="52251" name="Line 27"/>
          <p:cNvSpPr>
            <a:spLocks noChangeShapeType="1"/>
          </p:cNvSpPr>
          <p:nvPr/>
        </p:nvSpPr>
        <p:spPr bwMode="auto">
          <a:xfrm flipH="1">
            <a:off x="1692275" y="2852738"/>
            <a:ext cx="1008063" cy="1368425"/>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52252" name="Line 28"/>
          <p:cNvSpPr>
            <a:spLocks noChangeShapeType="1"/>
          </p:cNvSpPr>
          <p:nvPr/>
        </p:nvSpPr>
        <p:spPr bwMode="auto">
          <a:xfrm flipH="1" flipV="1">
            <a:off x="1692275" y="4437063"/>
            <a:ext cx="946150" cy="1512887"/>
          </a:xfrm>
          <a:prstGeom prst="line">
            <a:avLst/>
          </a:prstGeom>
          <a:noFill/>
          <a:ln w="57150">
            <a:solidFill>
              <a:schemeClr val="accent2"/>
            </a:solidFill>
            <a:round/>
            <a:headEnd/>
            <a:tailEnd type="triangle" w="med" len="med"/>
          </a:ln>
          <a:effectLst>
            <a:prstShdw prst="shdw18" dist="17961" dir="13500000">
              <a:schemeClr val="accent2">
                <a:gamma/>
                <a:shade val="60000"/>
                <a:invGamma/>
              </a:schemeClr>
            </a:prstShdw>
          </a:effectLst>
        </p:spPr>
        <p:txBody>
          <a:bodyPr/>
          <a:lstStyle/>
          <a:p>
            <a:pPr>
              <a:defRPr/>
            </a:pPr>
            <a:endParaRPr lang="he-IL"/>
          </a:p>
        </p:txBody>
      </p:sp>
      <p:sp>
        <p:nvSpPr>
          <p:cNvPr id="52253" name="Line 29"/>
          <p:cNvSpPr>
            <a:spLocks noChangeShapeType="1"/>
          </p:cNvSpPr>
          <p:nvPr/>
        </p:nvSpPr>
        <p:spPr bwMode="auto">
          <a:xfrm flipH="1">
            <a:off x="5651500" y="2924175"/>
            <a:ext cx="649288"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52254" name="Line 30"/>
          <p:cNvSpPr>
            <a:spLocks noChangeShapeType="1"/>
          </p:cNvSpPr>
          <p:nvPr/>
        </p:nvSpPr>
        <p:spPr bwMode="auto">
          <a:xfrm flipH="1">
            <a:off x="5651500" y="5949950"/>
            <a:ext cx="649288"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52256" name="Line 32"/>
          <p:cNvSpPr>
            <a:spLocks noChangeShapeType="1"/>
          </p:cNvSpPr>
          <p:nvPr/>
        </p:nvSpPr>
        <p:spPr bwMode="auto">
          <a:xfrm rot="16200000" flipH="1">
            <a:off x="6731794" y="4293394"/>
            <a:ext cx="1511300" cy="1588"/>
          </a:xfrm>
          <a:prstGeom prst="line">
            <a:avLst/>
          </a:prstGeom>
          <a:noFill/>
          <a:ln w="57150">
            <a:solidFill>
              <a:srgbClr val="FF0000"/>
            </a:solidFill>
            <a:round/>
            <a:headEnd type="triangle" w="med" len="med"/>
            <a:tailEnd type="triangle" w="med" len="med"/>
          </a:ln>
          <a:effectLst>
            <a:prstShdw prst="shdw17" dist="17961" dir="2700000">
              <a:srgbClr val="990000"/>
            </a:prstShdw>
          </a:effectLst>
        </p:spPr>
        <p:txBody>
          <a:bodyPr/>
          <a:lstStyle/>
          <a:p>
            <a:endParaRPr lang="he-IL"/>
          </a:p>
        </p:txBody>
      </p:sp>
      <p:pic>
        <p:nvPicPr>
          <p:cNvPr id="52257" name="Picture 33" descr="j0336554"/>
          <p:cNvPicPr>
            <a:picLocks noChangeAspect="1" noChangeArrowheads="1" noCrop="1"/>
          </p:cNvPicPr>
          <p:nvPr/>
        </p:nvPicPr>
        <p:blipFill>
          <a:blip r:embed="rId7" cstate="print"/>
          <a:srcRect/>
          <a:stretch>
            <a:fillRect/>
          </a:stretch>
        </p:blipFill>
        <p:spPr bwMode="auto">
          <a:xfrm>
            <a:off x="7164388" y="3573463"/>
            <a:ext cx="900112" cy="1008062"/>
          </a:xfrm>
          <a:prstGeom prst="rect">
            <a:avLst/>
          </a:prstGeom>
          <a:noFill/>
          <a:ln w="9525">
            <a:noFill/>
            <a:miter lim="800000"/>
            <a:headEnd/>
            <a:tailEnd/>
          </a:ln>
        </p:spPr>
      </p:pic>
      <p:graphicFrame>
        <p:nvGraphicFramePr>
          <p:cNvPr id="1026" name="Object 34">
            <a:hlinkClick r:id="" action="ppaction://ole?verb=0"/>
          </p:cNvPr>
          <p:cNvGraphicFramePr>
            <a:graphicFrameLocks noChangeAspect="1"/>
          </p:cNvGraphicFramePr>
          <p:nvPr/>
        </p:nvGraphicFramePr>
        <p:xfrm>
          <a:off x="395288" y="6237288"/>
          <a:ext cx="304800" cy="304800"/>
        </p:xfrm>
        <a:graphic>
          <a:graphicData uri="http://schemas.openxmlformats.org/presentationml/2006/ole">
            <mc:AlternateContent xmlns:mc="http://schemas.openxmlformats.org/markup-compatibility/2006">
              <mc:Choice xmlns:v="urn:schemas-microsoft-com:vml" Requires="v">
                <p:oleObj spid="_x0000_s269342" name="Sound Recorder Document" r:id="rId8" imgW="304520" imgH="304520" progId="Package">
                  <p:embed/>
                </p:oleObj>
              </mc:Choice>
              <mc:Fallback>
                <p:oleObj name="Sound Recorder Document" r:id="rId8" imgW="304520" imgH="304520" progId="Package">
                  <p:embed/>
                  <p:pic>
                    <p:nvPicPr>
                      <p:cNvPr id="1026" name="Object 34">
                        <a:hlinkClick r:id="" action="ppaction://ole?verb=0"/>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288" y="6237288"/>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22377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2228"/>
                                        </p:tgtEl>
                                        <p:attrNameLst>
                                          <p:attrName>style.visibility</p:attrName>
                                        </p:attrNameLst>
                                      </p:cBhvr>
                                      <p:to>
                                        <p:strVal val="visible"/>
                                      </p:to>
                                    </p:set>
                                    <p:animEffect transition="in" filter="wipe(right)">
                                      <p:cBhvr>
                                        <p:cTn id="7" dur="1000"/>
                                        <p:tgtEl>
                                          <p:spTgt spid="522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2251"/>
                                        </p:tgtEl>
                                        <p:attrNameLst>
                                          <p:attrName>style.visibility</p:attrName>
                                        </p:attrNameLst>
                                      </p:cBhvr>
                                      <p:to>
                                        <p:strVal val="visible"/>
                                      </p:to>
                                    </p:set>
                                    <p:animEffect transition="in" filter="fade">
                                      <p:cBhvr>
                                        <p:cTn id="22" dur="1000"/>
                                        <p:tgtEl>
                                          <p:spTgt spid="52251"/>
                                        </p:tgtEl>
                                      </p:cBhvr>
                                    </p:animEffect>
                                    <p:anim calcmode="lin" valueType="num">
                                      <p:cBhvr>
                                        <p:cTn id="23" dur="1000" fill="hold"/>
                                        <p:tgtEl>
                                          <p:spTgt spid="52251"/>
                                        </p:tgtEl>
                                        <p:attrNameLst>
                                          <p:attrName>ppt_x</p:attrName>
                                        </p:attrNameLst>
                                      </p:cBhvr>
                                      <p:tavLst>
                                        <p:tav tm="0">
                                          <p:val>
                                            <p:strVal val="#ppt_x"/>
                                          </p:val>
                                        </p:tav>
                                        <p:tav tm="100000">
                                          <p:val>
                                            <p:strVal val="#ppt_x"/>
                                          </p:val>
                                        </p:tav>
                                      </p:tavLst>
                                    </p:anim>
                                    <p:anim calcmode="lin" valueType="num">
                                      <p:cBhvr>
                                        <p:cTn id="24" dur="1000" fill="hold"/>
                                        <p:tgtEl>
                                          <p:spTgt spid="5225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52252"/>
                                        </p:tgtEl>
                                        <p:attrNameLst>
                                          <p:attrName>style.visibility</p:attrName>
                                        </p:attrNameLst>
                                      </p:cBhvr>
                                      <p:to>
                                        <p:strVal val="visible"/>
                                      </p:to>
                                    </p:set>
                                    <p:animEffect transition="in" filter="fade">
                                      <p:cBhvr>
                                        <p:cTn id="29" dur="1000"/>
                                        <p:tgtEl>
                                          <p:spTgt spid="52252"/>
                                        </p:tgtEl>
                                      </p:cBhvr>
                                    </p:animEffect>
                                    <p:anim calcmode="lin" valueType="num">
                                      <p:cBhvr>
                                        <p:cTn id="30" dur="1000" fill="hold"/>
                                        <p:tgtEl>
                                          <p:spTgt spid="52252"/>
                                        </p:tgtEl>
                                        <p:attrNameLst>
                                          <p:attrName>ppt_x</p:attrName>
                                        </p:attrNameLst>
                                      </p:cBhvr>
                                      <p:tavLst>
                                        <p:tav tm="0">
                                          <p:val>
                                            <p:strVal val="#ppt_x"/>
                                          </p:val>
                                        </p:tav>
                                        <p:tav tm="100000">
                                          <p:val>
                                            <p:strVal val="#ppt_x"/>
                                          </p:val>
                                        </p:tav>
                                      </p:tavLst>
                                    </p:anim>
                                    <p:anim calcmode="lin" valueType="num">
                                      <p:cBhvr>
                                        <p:cTn id="31" dur="1000" fill="hold"/>
                                        <p:tgtEl>
                                          <p:spTgt spid="52252"/>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52253"/>
                                        </p:tgtEl>
                                        <p:attrNameLst>
                                          <p:attrName>style.visibility</p:attrName>
                                        </p:attrNameLst>
                                      </p:cBhvr>
                                      <p:to>
                                        <p:strVal val="visible"/>
                                      </p:to>
                                    </p:set>
                                    <p:animEffect transition="in" filter="fade">
                                      <p:cBhvr>
                                        <p:cTn id="46" dur="1000"/>
                                        <p:tgtEl>
                                          <p:spTgt spid="52253"/>
                                        </p:tgtEl>
                                      </p:cBhvr>
                                    </p:animEffect>
                                    <p:anim calcmode="lin" valueType="num">
                                      <p:cBhvr>
                                        <p:cTn id="47" dur="1000" fill="hold"/>
                                        <p:tgtEl>
                                          <p:spTgt spid="52253"/>
                                        </p:tgtEl>
                                        <p:attrNameLst>
                                          <p:attrName>ppt_x</p:attrName>
                                        </p:attrNameLst>
                                      </p:cBhvr>
                                      <p:tavLst>
                                        <p:tav tm="0">
                                          <p:val>
                                            <p:strVal val="#ppt_x"/>
                                          </p:val>
                                        </p:tav>
                                        <p:tav tm="100000">
                                          <p:val>
                                            <p:strVal val="#ppt_x"/>
                                          </p:val>
                                        </p:tav>
                                      </p:tavLst>
                                    </p:anim>
                                    <p:anim calcmode="lin" valueType="num">
                                      <p:cBhvr>
                                        <p:cTn id="48" dur="1000" fill="hold"/>
                                        <p:tgtEl>
                                          <p:spTgt spid="5225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7" presetClass="entr" presetSubtype="0" fill="hold" nodeType="click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1000"/>
                                        <p:tgtEl>
                                          <p:spTgt spid="6"/>
                                        </p:tgtEl>
                                      </p:cBhvr>
                                    </p:animEffect>
                                    <p:anim calcmode="lin" valueType="num">
                                      <p:cBhvr>
                                        <p:cTn id="54" dur="1000" fill="hold"/>
                                        <p:tgtEl>
                                          <p:spTgt spid="6"/>
                                        </p:tgtEl>
                                        <p:attrNameLst>
                                          <p:attrName>ppt_x</p:attrName>
                                        </p:attrNameLst>
                                      </p:cBhvr>
                                      <p:tavLst>
                                        <p:tav tm="0">
                                          <p:val>
                                            <p:strVal val="#ppt_x"/>
                                          </p:val>
                                        </p:tav>
                                        <p:tav tm="100000">
                                          <p:val>
                                            <p:strVal val="#ppt_x"/>
                                          </p:val>
                                        </p:tav>
                                      </p:tavLst>
                                    </p:anim>
                                    <p:anim calcmode="lin" valueType="num">
                                      <p:cBhvr>
                                        <p:cTn id="55" dur="1000" fill="hold"/>
                                        <p:tgtEl>
                                          <p:spTgt spid="6"/>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52254"/>
                                        </p:tgtEl>
                                        <p:attrNameLst>
                                          <p:attrName>style.visibility</p:attrName>
                                        </p:attrNameLst>
                                      </p:cBhvr>
                                      <p:to>
                                        <p:strVal val="visible"/>
                                      </p:to>
                                    </p:set>
                                    <p:animEffect transition="in" filter="fade">
                                      <p:cBhvr>
                                        <p:cTn id="58" dur="1000"/>
                                        <p:tgtEl>
                                          <p:spTgt spid="52254"/>
                                        </p:tgtEl>
                                      </p:cBhvr>
                                    </p:animEffect>
                                    <p:anim calcmode="lin" valueType="num">
                                      <p:cBhvr>
                                        <p:cTn id="59" dur="1000" fill="hold"/>
                                        <p:tgtEl>
                                          <p:spTgt spid="52254"/>
                                        </p:tgtEl>
                                        <p:attrNameLst>
                                          <p:attrName>ppt_x</p:attrName>
                                        </p:attrNameLst>
                                      </p:cBhvr>
                                      <p:tavLst>
                                        <p:tav tm="0">
                                          <p:val>
                                            <p:strVal val="#ppt_x"/>
                                          </p:val>
                                        </p:tav>
                                        <p:tav tm="100000">
                                          <p:val>
                                            <p:strVal val="#ppt_x"/>
                                          </p:val>
                                        </p:tav>
                                      </p:tavLst>
                                    </p:anim>
                                    <p:anim calcmode="lin" valueType="num">
                                      <p:cBhvr>
                                        <p:cTn id="60" dur="1000" fill="hold"/>
                                        <p:tgtEl>
                                          <p:spTgt spid="52254"/>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52256"/>
                                        </p:tgtEl>
                                        <p:attrNameLst>
                                          <p:attrName>style.visibility</p:attrName>
                                        </p:attrNameLst>
                                      </p:cBhvr>
                                      <p:to>
                                        <p:strVal val="visible"/>
                                      </p:to>
                                    </p:set>
                                    <p:animEffect transition="in" filter="dissolve">
                                      <p:cBhvr>
                                        <p:cTn id="65" dur="2000"/>
                                        <p:tgtEl>
                                          <p:spTgt spid="52256"/>
                                        </p:tgtEl>
                                      </p:cBhvr>
                                    </p:animEffect>
                                  </p:childTnLst>
                                </p:cTn>
                              </p:par>
                              <p:par>
                                <p:cTn id="66" presetID="8" presetClass="emph" presetSubtype="0" fill="hold" grpId="1" nodeType="withEffect">
                                  <p:stCondLst>
                                    <p:cond delay="0"/>
                                  </p:stCondLst>
                                  <p:childTnLst>
                                    <p:animRot by="21600000">
                                      <p:cBhvr>
                                        <p:cTn id="67" dur="2000" fill="hold"/>
                                        <p:tgtEl>
                                          <p:spTgt spid="52256"/>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nodeType="clickEffect">
                                  <p:stCondLst>
                                    <p:cond delay="0"/>
                                  </p:stCondLst>
                                  <p:childTnLst>
                                    <p:set>
                                      <p:cBhvr>
                                        <p:cTn id="71" dur="1" fill="hold">
                                          <p:stCondLst>
                                            <p:cond delay="0"/>
                                          </p:stCondLst>
                                        </p:cTn>
                                        <p:tgtEl>
                                          <p:spTgt spid="52257"/>
                                        </p:tgtEl>
                                        <p:attrNameLst>
                                          <p:attrName>style.visibility</p:attrName>
                                        </p:attrNameLst>
                                      </p:cBhvr>
                                      <p:to>
                                        <p:strVal val="visible"/>
                                      </p:to>
                                    </p:set>
                                    <p:animEffect transition="in" filter="dissolve">
                                      <p:cBhvr>
                                        <p:cTn id="72" dur="500"/>
                                        <p:tgtEl>
                                          <p:spTgt spid="522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p:bldP spid="52256" grpId="0" animBg="1"/>
      <p:bldP spid="52256" grpId="1"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מציין מיקום של מספר שקופית 5"/>
          <p:cNvSpPr>
            <a:spLocks noGrp="1"/>
          </p:cNvSpPr>
          <p:nvPr>
            <p:ph type="sldNum" sz="quarter" idx="12"/>
          </p:nvPr>
        </p:nvSpPr>
        <p:spPr>
          <a:noFill/>
        </p:spPr>
        <p:txBody>
          <a:bodyPr/>
          <a:lstStyle/>
          <a:p>
            <a:pPr algn="r"/>
            <a:fld id="{938D4BB7-D9AB-4BD6-AD5D-B54A90DA5AAB}" type="slidenum">
              <a:rPr lang="he-IL" smtClean="0"/>
              <a:pPr algn="r"/>
              <a:t>10</a:t>
            </a:fld>
            <a:endParaRPr lang="en-US" dirty="0"/>
          </a:p>
        </p:txBody>
      </p:sp>
      <p:sp>
        <p:nvSpPr>
          <p:cNvPr id="39938" name="Rectangle 2"/>
          <p:cNvSpPr>
            <a:spLocks noGrp="1" noChangeArrowheads="1"/>
          </p:cNvSpPr>
          <p:nvPr>
            <p:ph type="title"/>
          </p:nvPr>
        </p:nvSpPr>
        <p:spPr>
          <a:xfrm>
            <a:off x="2555776" y="1097040"/>
            <a:ext cx="5040560" cy="1655260"/>
          </a:xfrm>
        </p:spPr>
        <p:txBody>
          <a:bodyPr/>
          <a:lstStyle/>
          <a:p>
            <a:pPr algn="ctr" rtl="1" eaLnBrk="1" hangingPunct="1"/>
            <a:r>
              <a:rPr lang="he-IL" altLang="en-US" sz="5539" dirty="0"/>
              <a:t>פרק 2</a:t>
            </a:r>
            <a:br>
              <a:rPr lang="he-IL" altLang="en-US" sz="5539" dirty="0"/>
            </a:br>
            <a:endParaRPr lang="en-US" altLang="en-US" sz="2585" dirty="0"/>
          </a:p>
        </p:txBody>
      </p:sp>
      <p:sp>
        <p:nvSpPr>
          <p:cNvPr id="3" name="TextBox 2"/>
          <p:cNvSpPr txBox="1"/>
          <p:nvPr/>
        </p:nvSpPr>
        <p:spPr>
          <a:xfrm>
            <a:off x="971600" y="3789040"/>
            <a:ext cx="7466012" cy="1877437"/>
          </a:xfrm>
          <a:prstGeom prst="rect">
            <a:avLst/>
          </a:prstGeom>
          <a:noFill/>
        </p:spPr>
        <p:txBody>
          <a:bodyPr wrap="square" rtlCol="0">
            <a:spAutoFit/>
          </a:bodyPr>
          <a:lstStyle/>
          <a:p>
            <a:pPr marL="1028700" lvl="1" indent="-571500" algn="r" rtl="1">
              <a:buFont typeface="Wingdings" panose="05000000000000000000" pitchFamily="2" charset="2"/>
              <a:buChar char="Ø"/>
            </a:pPr>
            <a:r>
              <a:rPr lang="he-IL" sz="4000" dirty="0">
                <a:ea typeface="Calibri" panose="020F0502020204030204" pitchFamily="34" charset="0"/>
              </a:rPr>
              <a:t>תזמון וסנכרון פרויקטים בסביבה רב פרויקטאלית דינאמית</a:t>
            </a:r>
          </a:p>
          <a:p>
            <a:pPr marL="571500" indent="-571500" algn="just" rtl="1">
              <a:buFont typeface="Arial" panose="020B0604020202020204" pitchFamily="34" charset="0"/>
              <a:buChar char="•"/>
            </a:pPr>
            <a:endParaRPr lang="en-AU" sz="3600" dirty="0"/>
          </a:p>
        </p:txBody>
      </p:sp>
      <p:pic>
        <p:nvPicPr>
          <p:cNvPr id="6" name="Picture 5">
            <a:extLst>
              <a:ext uri="{FF2B5EF4-FFF2-40B4-BE49-F238E27FC236}">
                <a16:creationId xmlns:a16="http://schemas.microsoft.com/office/drawing/2014/main" id="{00AA7D29-CD56-4F17-B651-A6AFC26E8F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548680"/>
            <a:ext cx="3515684" cy="2448272"/>
          </a:xfrm>
          <a:prstGeom prst="rect">
            <a:avLst/>
          </a:prstGeom>
        </p:spPr>
      </p:pic>
    </p:spTree>
    <p:extLst>
      <p:ext uri="{BB962C8B-B14F-4D97-AF65-F5344CB8AC3E}">
        <p14:creationId xmlns:p14="http://schemas.microsoft.com/office/powerpoint/2010/main" val="2276590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9938"/>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 calcmode="lin" valueType="num">
                                      <p:cBhvr additive="base">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59" name="Picture 7"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8"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4" name="Oval 12"/>
          <p:cNvSpPr>
            <a:spLocks noChangeArrowheads="1"/>
          </p:cNvSpPr>
          <p:nvPr/>
        </p:nvSpPr>
        <p:spPr bwMode="auto">
          <a:xfrm>
            <a:off x="971550" y="5949950"/>
            <a:ext cx="792163" cy="287338"/>
          </a:xfrm>
          <a:prstGeom prst="ellipse">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7" name="Rectangle 15"/>
          <p:cNvSpPr>
            <a:spLocks noChangeArrowheads="1"/>
          </p:cNvSpPr>
          <p:nvPr/>
        </p:nvSpPr>
        <p:spPr bwMode="auto">
          <a:xfrm>
            <a:off x="1198563" y="82550"/>
            <a:ext cx="1662112"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40 Gamma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9" name="AutoShape 37"/>
          <p:cNvSpPr>
            <a:spLocks noChangeArrowheads="1"/>
          </p:cNvSpPr>
          <p:nvPr/>
        </p:nvSpPr>
        <p:spPr bwMode="auto">
          <a:xfrm>
            <a:off x="1260475" y="5445125"/>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0" name="AutoShape 38"/>
          <p:cNvSpPr>
            <a:spLocks noChangeArrowheads="1"/>
          </p:cNvSpPr>
          <p:nvPr/>
        </p:nvSpPr>
        <p:spPr bwMode="auto">
          <a:xfrm>
            <a:off x="1260475" y="42211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1" name="AutoShape 39"/>
          <p:cNvSpPr>
            <a:spLocks noChangeArrowheads="1"/>
          </p:cNvSpPr>
          <p:nvPr/>
        </p:nvSpPr>
        <p:spPr bwMode="auto">
          <a:xfrm>
            <a:off x="1260475" y="299720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2" name="AutoShape 40"/>
          <p:cNvSpPr>
            <a:spLocks noChangeArrowheads="1"/>
          </p:cNvSpPr>
          <p:nvPr/>
        </p:nvSpPr>
        <p:spPr bwMode="auto">
          <a:xfrm>
            <a:off x="1260475" y="1773238"/>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3" name="AutoShape 41"/>
          <p:cNvSpPr>
            <a:spLocks noChangeArrowheads="1"/>
          </p:cNvSpPr>
          <p:nvPr/>
        </p:nvSpPr>
        <p:spPr bwMode="auto">
          <a:xfrm>
            <a:off x="1260475" y="62071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3" name="Text Box 51"/>
          <p:cNvSpPr txBox="1">
            <a:spLocks noChangeArrowheads="1"/>
          </p:cNvSpPr>
          <p:nvPr/>
        </p:nvSpPr>
        <p:spPr bwMode="auto">
          <a:xfrm>
            <a:off x="287338" y="119697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4" name="Text Box 52"/>
          <p:cNvSpPr txBox="1">
            <a:spLocks noChangeArrowheads="1"/>
          </p:cNvSpPr>
          <p:nvPr/>
        </p:nvSpPr>
        <p:spPr bwMode="auto">
          <a:xfrm>
            <a:off x="287338" y="2349500"/>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605" name="Text Box 53"/>
          <p:cNvSpPr txBox="1">
            <a:spLocks noChangeArrowheads="1"/>
          </p:cNvSpPr>
          <p:nvPr/>
        </p:nvSpPr>
        <p:spPr bwMode="auto">
          <a:xfrm>
            <a:off x="287338" y="35020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6" name="Text Box 54"/>
          <p:cNvSpPr txBox="1">
            <a:spLocks noChangeArrowheads="1"/>
          </p:cNvSpPr>
          <p:nvPr/>
        </p:nvSpPr>
        <p:spPr bwMode="auto">
          <a:xfrm>
            <a:off x="287338" y="47974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0" name="Text Box 58"/>
          <p:cNvSpPr txBox="1">
            <a:spLocks noChangeArrowheads="1"/>
          </p:cNvSpPr>
          <p:nvPr/>
        </p:nvSpPr>
        <p:spPr bwMode="auto">
          <a:xfrm>
            <a:off x="118745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D</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11</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67" name="Picture 66">
            <a:extLst>
              <a:ext uri="{FF2B5EF4-FFF2-40B4-BE49-F238E27FC236}">
                <a16:creationId xmlns:a16="http://schemas.microsoft.com/office/drawing/2014/main" id="{7C437EE3-BDBB-45DF-9600-0B08817E4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51016" y="110424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1" name="Picture 70">
            <a:extLst>
              <a:ext uri="{FF2B5EF4-FFF2-40B4-BE49-F238E27FC236}">
                <a16:creationId xmlns:a16="http://schemas.microsoft.com/office/drawing/2014/main" id="{1BDF28CF-C207-4DC7-A6FF-87E8AD1532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526" y="4716255"/>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28248" y="1617689"/>
            <a:ext cx="778598" cy="583948"/>
          </a:xfrm>
          <a:prstGeom prst="rect">
            <a:avLst/>
          </a:prstGeom>
        </p:spPr>
      </p:pic>
      <p:pic>
        <p:nvPicPr>
          <p:cNvPr id="86" name="Picture 85">
            <a:extLst>
              <a:ext uri="{FF2B5EF4-FFF2-40B4-BE49-F238E27FC236}">
                <a16:creationId xmlns:a16="http://schemas.microsoft.com/office/drawing/2014/main" id="{9BB8E401-2B37-43BD-98E5-27CBDBA5792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57374" y="3441032"/>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pic>
        <p:nvPicPr>
          <p:cNvPr id="95" name="Picture 94">
            <a:extLst>
              <a:ext uri="{FF2B5EF4-FFF2-40B4-BE49-F238E27FC236}">
                <a16:creationId xmlns:a16="http://schemas.microsoft.com/office/drawing/2014/main" id="{7150CE90-B089-4ED2-824F-E7773B1BF1F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754" y="2210398"/>
            <a:ext cx="975190" cy="647701"/>
          </a:xfrm>
          <a:prstGeom prst="rect">
            <a:avLst/>
          </a:prstGeom>
        </p:spPr>
      </p:pic>
    </p:spTree>
    <p:extLst>
      <p:ext uri="{BB962C8B-B14F-4D97-AF65-F5344CB8AC3E}">
        <p14:creationId xmlns:p14="http://schemas.microsoft.com/office/powerpoint/2010/main" val="222598054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23561"/>
                                        </p:tgtEl>
                                        <p:attrNameLst>
                                          <p:attrName>style.visibility</p:attrName>
                                        </p:attrNameLst>
                                      </p:cBhvr>
                                      <p:to>
                                        <p:strVal val="visible"/>
                                      </p:to>
                                    </p:set>
                                    <p:anim calcmode="lin" valueType="num">
                                      <p:cBhvr additive="base">
                                        <p:cTn id="7" dur="1000" fill="hold"/>
                                        <p:tgtEl>
                                          <p:spTgt spid="23561"/>
                                        </p:tgtEl>
                                        <p:attrNameLst>
                                          <p:attrName>ppt_x</p:attrName>
                                        </p:attrNameLst>
                                      </p:cBhvr>
                                      <p:tavLst>
                                        <p:tav tm="0">
                                          <p:val>
                                            <p:strVal val="0-#ppt_w/2"/>
                                          </p:val>
                                        </p:tav>
                                        <p:tav tm="100000">
                                          <p:val>
                                            <p:strVal val="#ppt_x"/>
                                          </p:val>
                                        </p:tav>
                                      </p:tavLst>
                                    </p:anim>
                                    <p:anim calcmode="lin" valueType="num">
                                      <p:cBhvr additive="base">
                                        <p:cTn id="8" dur="1000" fill="hold"/>
                                        <p:tgtEl>
                                          <p:spTgt spid="23561"/>
                                        </p:tgtEl>
                                        <p:attrNameLst>
                                          <p:attrName>ppt_y</p:attrName>
                                        </p:attrNameLst>
                                      </p:cBhvr>
                                      <p:tavLst>
                                        <p:tav tm="0">
                                          <p:val>
                                            <p:strVal val="#ppt_y"/>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3565"/>
                                        </p:tgtEl>
                                        <p:attrNameLst>
                                          <p:attrName>style.visibility</p:attrName>
                                        </p:attrNameLst>
                                      </p:cBhvr>
                                      <p:to>
                                        <p:strVal val="visible"/>
                                      </p:to>
                                    </p:set>
                                    <p:anim calcmode="lin" valueType="num">
                                      <p:cBhvr additive="base">
                                        <p:cTn id="11" dur="1000" fill="hold"/>
                                        <p:tgtEl>
                                          <p:spTgt spid="23565"/>
                                        </p:tgtEl>
                                        <p:attrNameLst>
                                          <p:attrName>ppt_x</p:attrName>
                                        </p:attrNameLst>
                                      </p:cBhvr>
                                      <p:tavLst>
                                        <p:tav tm="0">
                                          <p:val>
                                            <p:strVal val="#ppt_x"/>
                                          </p:val>
                                        </p:tav>
                                        <p:tav tm="100000">
                                          <p:val>
                                            <p:strVal val="#ppt_x"/>
                                          </p:val>
                                        </p:tav>
                                      </p:tavLst>
                                    </p:anim>
                                    <p:anim calcmode="lin" valueType="num">
                                      <p:cBhvr additive="base">
                                        <p:cTn id="12" dur="1000" fill="hold"/>
                                        <p:tgtEl>
                                          <p:spTgt spid="23565"/>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 presetClass="entr" presetSubtype="8" fill="hold" nodeType="afterEffect">
                                  <p:stCondLst>
                                    <p:cond delay="0"/>
                                  </p:stCondLst>
                                  <p:childTnLst>
                                    <p:set>
                                      <p:cBhvr>
                                        <p:cTn id="15" dur="1" fill="hold">
                                          <p:stCondLst>
                                            <p:cond delay="0"/>
                                          </p:stCondLst>
                                        </p:cTn>
                                        <p:tgtEl>
                                          <p:spTgt spid="23560"/>
                                        </p:tgtEl>
                                        <p:attrNameLst>
                                          <p:attrName>style.visibility</p:attrName>
                                        </p:attrNameLst>
                                      </p:cBhvr>
                                      <p:to>
                                        <p:strVal val="visible"/>
                                      </p:to>
                                    </p:set>
                                    <p:anim calcmode="lin" valueType="num">
                                      <p:cBhvr additive="base">
                                        <p:cTn id="16" dur="1000" fill="hold"/>
                                        <p:tgtEl>
                                          <p:spTgt spid="23560"/>
                                        </p:tgtEl>
                                        <p:attrNameLst>
                                          <p:attrName>ppt_x</p:attrName>
                                        </p:attrNameLst>
                                      </p:cBhvr>
                                      <p:tavLst>
                                        <p:tav tm="0">
                                          <p:val>
                                            <p:strVal val="0-#ppt_w/2"/>
                                          </p:val>
                                        </p:tav>
                                        <p:tav tm="100000">
                                          <p:val>
                                            <p:strVal val="#ppt_x"/>
                                          </p:val>
                                        </p:tav>
                                      </p:tavLst>
                                    </p:anim>
                                    <p:anim calcmode="lin" valueType="num">
                                      <p:cBhvr additive="base">
                                        <p:cTn id="17" dur="1000" fill="hold"/>
                                        <p:tgtEl>
                                          <p:spTgt spid="23560"/>
                                        </p:tgtEl>
                                        <p:attrNameLst>
                                          <p:attrName>ppt_y</p:attrName>
                                        </p:attrNameLst>
                                      </p:cBhvr>
                                      <p:tavLst>
                                        <p:tav tm="0">
                                          <p:val>
                                            <p:strVal val="#ppt_y"/>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3566"/>
                                        </p:tgtEl>
                                        <p:attrNameLst>
                                          <p:attrName>style.visibility</p:attrName>
                                        </p:attrNameLst>
                                      </p:cBhvr>
                                      <p:to>
                                        <p:strVal val="visible"/>
                                      </p:to>
                                    </p:set>
                                    <p:anim calcmode="lin" valueType="num">
                                      <p:cBhvr additive="base">
                                        <p:cTn id="20" dur="1000" fill="hold"/>
                                        <p:tgtEl>
                                          <p:spTgt spid="23566"/>
                                        </p:tgtEl>
                                        <p:attrNameLst>
                                          <p:attrName>ppt_x</p:attrName>
                                        </p:attrNameLst>
                                      </p:cBhvr>
                                      <p:tavLst>
                                        <p:tav tm="0">
                                          <p:val>
                                            <p:strVal val="#ppt_x"/>
                                          </p:val>
                                        </p:tav>
                                        <p:tav tm="100000">
                                          <p:val>
                                            <p:strVal val="#ppt_x"/>
                                          </p:val>
                                        </p:tav>
                                      </p:tavLst>
                                    </p:anim>
                                    <p:anim calcmode="lin" valueType="num">
                                      <p:cBhvr additive="base">
                                        <p:cTn id="21" dur="1000" fill="hold"/>
                                        <p:tgtEl>
                                          <p:spTgt spid="23566"/>
                                        </p:tgtEl>
                                        <p:attrNameLst>
                                          <p:attrName>ppt_y</p:attrName>
                                        </p:attrNameLst>
                                      </p:cBhvr>
                                      <p:tavLst>
                                        <p:tav tm="0">
                                          <p:val>
                                            <p:strVal val="1+#ppt_h/2"/>
                                          </p:val>
                                        </p:tav>
                                        <p:tav tm="100000">
                                          <p:val>
                                            <p:strVal val="#ppt_y"/>
                                          </p:val>
                                        </p:tav>
                                      </p:tavLst>
                                    </p:anim>
                                  </p:childTnLst>
                                </p:cTn>
                              </p:par>
                            </p:childTnLst>
                          </p:cTn>
                        </p:par>
                        <p:par>
                          <p:cTn id="22" fill="hold" nodeType="afterGroup">
                            <p:stCondLst>
                              <p:cond delay="2000"/>
                            </p:stCondLst>
                            <p:childTnLst>
                              <p:par>
                                <p:cTn id="23" presetID="2" presetClass="entr" presetSubtype="8" fill="hold" nodeType="afterEffect">
                                  <p:stCondLst>
                                    <p:cond delay="0"/>
                                  </p:stCondLst>
                                  <p:childTnLst>
                                    <p:set>
                                      <p:cBhvr>
                                        <p:cTn id="24" dur="1" fill="hold">
                                          <p:stCondLst>
                                            <p:cond delay="0"/>
                                          </p:stCondLst>
                                        </p:cTn>
                                        <p:tgtEl>
                                          <p:spTgt spid="23559"/>
                                        </p:tgtEl>
                                        <p:attrNameLst>
                                          <p:attrName>style.visibility</p:attrName>
                                        </p:attrNameLst>
                                      </p:cBhvr>
                                      <p:to>
                                        <p:strVal val="visible"/>
                                      </p:to>
                                    </p:set>
                                    <p:anim calcmode="lin" valueType="num">
                                      <p:cBhvr additive="base">
                                        <p:cTn id="25" dur="1000" fill="hold"/>
                                        <p:tgtEl>
                                          <p:spTgt spid="23559"/>
                                        </p:tgtEl>
                                        <p:attrNameLst>
                                          <p:attrName>ppt_x</p:attrName>
                                        </p:attrNameLst>
                                      </p:cBhvr>
                                      <p:tavLst>
                                        <p:tav tm="0">
                                          <p:val>
                                            <p:strVal val="0-#ppt_w/2"/>
                                          </p:val>
                                        </p:tav>
                                        <p:tav tm="100000">
                                          <p:val>
                                            <p:strVal val="#ppt_x"/>
                                          </p:val>
                                        </p:tav>
                                      </p:tavLst>
                                    </p:anim>
                                    <p:anim calcmode="lin" valueType="num">
                                      <p:cBhvr additive="base">
                                        <p:cTn id="26" dur="1000" fill="hold"/>
                                        <p:tgtEl>
                                          <p:spTgt spid="23559"/>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3000"/>
                            </p:stCondLst>
                            <p:childTnLst>
                              <p:par>
                                <p:cTn id="28" presetID="2" presetClass="entr" presetSubtype="4" fill="hold" grpId="0" nodeType="afterEffect">
                                  <p:stCondLst>
                                    <p:cond delay="0"/>
                                  </p:stCondLst>
                                  <p:childTnLst>
                                    <p:set>
                                      <p:cBhvr>
                                        <p:cTn id="29" dur="1" fill="hold">
                                          <p:stCondLst>
                                            <p:cond delay="0"/>
                                          </p:stCondLst>
                                        </p:cTn>
                                        <p:tgtEl>
                                          <p:spTgt spid="23567"/>
                                        </p:tgtEl>
                                        <p:attrNameLst>
                                          <p:attrName>style.visibility</p:attrName>
                                        </p:attrNameLst>
                                      </p:cBhvr>
                                      <p:to>
                                        <p:strVal val="visible"/>
                                      </p:to>
                                    </p:set>
                                    <p:anim calcmode="lin" valueType="num">
                                      <p:cBhvr additive="base">
                                        <p:cTn id="30" dur="1000" fill="hold"/>
                                        <p:tgtEl>
                                          <p:spTgt spid="23567"/>
                                        </p:tgtEl>
                                        <p:attrNameLst>
                                          <p:attrName>ppt_x</p:attrName>
                                        </p:attrNameLst>
                                      </p:cBhvr>
                                      <p:tavLst>
                                        <p:tav tm="0">
                                          <p:val>
                                            <p:strVal val="#ppt_x"/>
                                          </p:val>
                                        </p:tav>
                                        <p:tav tm="100000">
                                          <p:val>
                                            <p:strVal val="#ppt_x"/>
                                          </p:val>
                                        </p:tav>
                                      </p:tavLst>
                                    </p:anim>
                                    <p:anim calcmode="lin" valueType="num">
                                      <p:cBhvr additive="base">
                                        <p:cTn id="31" dur="1000" fill="hold"/>
                                        <p:tgtEl>
                                          <p:spTgt spid="23567"/>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83"/>
                                        </p:tgtEl>
                                        <p:attrNameLst>
                                          <p:attrName>style.visibility</p:attrName>
                                        </p:attrNameLst>
                                      </p:cBhvr>
                                      <p:to>
                                        <p:strVal val="visible"/>
                                      </p:to>
                                    </p:set>
                                    <p:anim calcmode="lin" valueType="num">
                                      <p:cBhvr additive="base">
                                        <p:cTn id="36" dur="500" fill="hold"/>
                                        <p:tgtEl>
                                          <p:spTgt spid="83"/>
                                        </p:tgtEl>
                                        <p:attrNameLst>
                                          <p:attrName>ppt_x</p:attrName>
                                        </p:attrNameLst>
                                      </p:cBhvr>
                                      <p:tavLst>
                                        <p:tav tm="0">
                                          <p:val>
                                            <p:strVal val="#ppt_x"/>
                                          </p:val>
                                        </p:tav>
                                        <p:tav tm="100000">
                                          <p:val>
                                            <p:strVal val="#ppt_x"/>
                                          </p:val>
                                        </p:tav>
                                      </p:tavLst>
                                    </p:anim>
                                    <p:anim calcmode="lin" valueType="num">
                                      <p:cBhvr additive="base">
                                        <p:cTn id="37" dur="500" fill="hold"/>
                                        <p:tgtEl>
                                          <p:spTgt spid="8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ppt_x"/>
                                          </p:val>
                                        </p:tav>
                                        <p:tav tm="100000">
                                          <p:val>
                                            <p:strVal val="#ppt_x"/>
                                          </p:val>
                                        </p:tav>
                                      </p:tavLst>
                                    </p:anim>
                                    <p:anim calcmode="lin" valueType="num">
                                      <p:cBhvr additive="base">
                                        <p:cTn id="4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fill="hold"/>
                                        <p:tgtEl>
                                          <p:spTgt spid="70"/>
                                        </p:tgtEl>
                                        <p:attrNameLst>
                                          <p:attrName>ppt_x</p:attrName>
                                        </p:attrNameLst>
                                      </p:cBhvr>
                                      <p:tavLst>
                                        <p:tav tm="0">
                                          <p:val>
                                            <p:strVal val="#ppt_x"/>
                                          </p:val>
                                        </p:tav>
                                        <p:tav tm="100000">
                                          <p:val>
                                            <p:strVal val="#ppt_x"/>
                                          </p:val>
                                        </p:tav>
                                      </p:tavLst>
                                    </p:anim>
                                    <p:anim calcmode="lin" valueType="num">
                                      <p:cBhvr additive="base">
                                        <p:cTn id="49"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62"/>
                                        </p:tgtEl>
                                        <p:attrNameLst>
                                          <p:attrName>style.visibility</p:attrName>
                                        </p:attrNameLst>
                                      </p:cBhvr>
                                      <p:to>
                                        <p:strVal val="visible"/>
                                      </p:to>
                                    </p:set>
                                    <p:anim calcmode="lin" valueType="num">
                                      <p:cBhvr additive="base">
                                        <p:cTn id="54" dur="500" fill="hold"/>
                                        <p:tgtEl>
                                          <p:spTgt spid="62"/>
                                        </p:tgtEl>
                                        <p:attrNameLst>
                                          <p:attrName>ppt_x</p:attrName>
                                        </p:attrNameLst>
                                      </p:cBhvr>
                                      <p:tavLst>
                                        <p:tav tm="0">
                                          <p:val>
                                            <p:strVal val="#ppt_x"/>
                                          </p:val>
                                        </p:tav>
                                        <p:tav tm="100000">
                                          <p:val>
                                            <p:strVal val="#ppt_x"/>
                                          </p:val>
                                        </p:tav>
                                      </p:tavLst>
                                    </p:anim>
                                    <p:anim calcmode="lin" valueType="num">
                                      <p:cBhvr additive="base">
                                        <p:cTn id="55"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23611"/>
                                        </p:tgtEl>
                                        <p:attrNameLst>
                                          <p:attrName>style.visibility</p:attrName>
                                        </p:attrNameLst>
                                      </p:cBhvr>
                                      <p:to>
                                        <p:strVal val="visible"/>
                                      </p:to>
                                    </p:set>
                                    <p:anim calcmode="lin" valueType="num">
                                      <p:cBhvr additive="base">
                                        <p:cTn id="60" dur="500" fill="hold"/>
                                        <p:tgtEl>
                                          <p:spTgt spid="23611"/>
                                        </p:tgtEl>
                                        <p:attrNameLst>
                                          <p:attrName>ppt_x</p:attrName>
                                        </p:attrNameLst>
                                      </p:cBhvr>
                                      <p:tavLst>
                                        <p:tav tm="0">
                                          <p:val>
                                            <p:strVal val="#ppt_x"/>
                                          </p:val>
                                        </p:tav>
                                        <p:tav tm="100000">
                                          <p:val>
                                            <p:strVal val="#ppt_x"/>
                                          </p:val>
                                        </p:tav>
                                      </p:tavLst>
                                    </p:anim>
                                    <p:anim calcmode="lin" valueType="num">
                                      <p:cBhvr additive="base">
                                        <p:cTn id="61" dur="500" fill="hold"/>
                                        <p:tgtEl>
                                          <p:spTgt spid="23611"/>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23607"/>
                                        </p:tgtEl>
                                        <p:attrNameLst>
                                          <p:attrName>style.visibility</p:attrName>
                                        </p:attrNameLst>
                                      </p:cBhvr>
                                      <p:to>
                                        <p:strVal val="visible"/>
                                      </p:to>
                                    </p:set>
                                    <p:anim calcmode="lin" valueType="num">
                                      <p:cBhvr additive="base">
                                        <p:cTn id="64" dur="500" fill="hold"/>
                                        <p:tgtEl>
                                          <p:spTgt spid="23607"/>
                                        </p:tgtEl>
                                        <p:attrNameLst>
                                          <p:attrName>ppt_x</p:attrName>
                                        </p:attrNameLst>
                                      </p:cBhvr>
                                      <p:tavLst>
                                        <p:tav tm="0">
                                          <p:val>
                                            <p:strVal val="#ppt_x"/>
                                          </p:val>
                                        </p:tav>
                                        <p:tav tm="100000">
                                          <p:val>
                                            <p:strVal val="#ppt_x"/>
                                          </p:val>
                                        </p:tav>
                                      </p:tavLst>
                                    </p:anim>
                                    <p:anim calcmode="lin" valueType="num">
                                      <p:cBhvr additive="base">
                                        <p:cTn id="65" dur="500" fill="hold"/>
                                        <p:tgtEl>
                                          <p:spTgt spid="23607"/>
                                        </p:tgtEl>
                                        <p:attrNameLst>
                                          <p:attrName>ppt_y</p:attrName>
                                        </p:attrNameLst>
                                      </p:cBhvr>
                                      <p:tavLst>
                                        <p:tav tm="0">
                                          <p:val>
                                            <p:strVal val="1+#ppt_h/2"/>
                                          </p:val>
                                        </p:tav>
                                        <p:tav tm="100000">
                                          <p:val>
                                            <p:strVal val="#ppt_y"/>
                                          </p:val>
                                        </p:tav>
                                      </p:tavLst>
                                    </p:anim>
                                  </p:childTnLst>
                                </p:cTn>
                              </p:par>
                            </p:childTnLst>
                          </p:cTn>
                        </p:par>
                        <p:par>
                          <p:cTn id="66" fill="hold" nodeType="afterGroup">
                            <p:stCondLst>
                              <p:cond delay="500"/>
                            </p:stCondLst>
                            <p:childTnLst>
                              <p:par>
                                <p:cTn id="67" presetID="2" presetClass="entr" presetSubtype="4" fill="hold" grpId="0" nodeType="afterEffect">
                                  <p:stCondLst>
                                    <p:cond delay="0"/>
                                  </p:stCondLst>
                                  <p:childTnLst>
                                    <p:set>
                                      <p:cBhvr>
                                        <p:cTn id="68" dur="1" fill="hold">
                                          <p:stCondLst>
                                            <p:cond delay="0"/>
                                          </p:stCondLst>
                                        </p:cTn>
                                        <p:tgtEl>
                                          <p:spTgt spid="23568"/>
                                        </p:tgtEl>
                                        <p:attrNameLst>
                                          <p:attrName>style.visibility</p:attrName>
                                        </p:attrNameLst>
                                      </p:cBhvr>
                                      <p:to>
                                        <p:strVal val="visible"/>
                                      </p:to>
                                    </p:set>
                                    <p:anim calcmode="lin" valueType="num">
                                      <p:cBhvr additive="base">
                                        <p:cTn id="69" dur="500" fill="hold"/>
                                        <p:tgtEl>
                                          <p:spTgt spid="23568"/>
                                        </p:tgtEl>
                                        <p:attrNameLst>
                                          <p:attrName>ppt_x</p:attrName>
                                        </p:attrNameLst>
                                      </p:cBhvr>
                                      <p:tavLst>
                                        <p:tav tm="0">
                                          <p:val>
                                            <p:strVal val="#ppt_x"/>
                                          </p:val>
                                        </p:tav>
                                        <p:tav tm="100000">
                                          <p:val>
                                            <p:strVal val="#ppt_x"/>
                                          </p:val>
                                        </p:tav>
                                      </p:tavLst>
                                    </p:anim>
                                    <p:anim calcmode="lin" valueType="num">
                                      <p:cBhvr additive="base">
                                        <p:cTn id="70" dur="500" fill="hold"/>
                                        <p:tgtEl>
                                          <p:spTgt spid="23568"/>
                                        </p:tgtEl>
                                        <p:attrNameLst>
                                          <p:attrName>ppt_y</p:attrName>
                                        </p:attrNameLst>
                                      </p:cBhvr>
                                      <p:tavLst>
                                        <p:tav tm="0">
                                          <p:val>
                                            <p:strVal val="1+#ppt_h/2"/>
                                          </p:val>
                                        </p:tav>
                                        <p:tav tm="100000">
                                          <p:val>
                                            <p:strVal val="#ppt_y"/>
                                          </p:val>
                                        </p:tav>
                                      </p:tavLst>
                                    </p:anim>
                                  </p:childTnLst>
                                </p:cTn>
                              </p:par>
                            </p:childTnLst>
                          </p:cTn>
                        </p:par>
                        <p:par>
                          <p:cTn id="71" fill="hold" nodeType="afterGroup">
                            <p:stCondLst>
                              <p:cond delay="1000"/>
                            </p:stCondLst>
                            <p:childTnLst>
                              <p:par>
                                <p:cTn id="72" presetID="2" presetClass="entr" presetSubtype="4" fill="hold" grpId="0" nodeType="afterEffect">
                                  <p:stCondLst>
                                    <p:cond delay="0"/>
                                  </p:stCondLst>
                                  <p:childTnLst>
                                    <p:set>
                                      <p:cBhvr>
                                        <p:cTn id="73" dur="1" fill="hold">
                                          <p:stCondLst>
                                            <p:cond delay="0"/>
                                          </p:stCondLst>
                                        </p:cTn>
                                        <p:tgtEl>
                                          <p:spTgt spid="23569"/>
                                        </p:tgtEl>
                                        <p:attrNameLst>
                                          <p:attrName>style.visibility</p:attrName>
                                        </p:attrNameLst>
                                      </p:cBhvr>
                                      <p:to>
                                        <p:strVal val="visible"/>
                                      </p:to>
                                    </p:set>
                                    <p:anim calcmode="lin" valueType="num">
                                      <p:cBhvr additive="base">
                                        <p:cTn id="74" dur="500" fill="hold"/>
                                        <p:tgtEl>
                                          <p:spTgt spid="23569"/>
                                        </p:tgtEl>
                                        <p:attrNameLst>
                                          <p:attrName>ppt_x</p:attrName>
                                        </p:attrNameLst>
                                      </p:cBhvr>
                                      <p:tavLst>
                                        <p:tav tm="0">
                                          <p:val>
                                            <p:strVal val="#ppt_x"/>
                                          </p:val>
                                        </p:tav>
                                        <p:tav tm="100000">
                                          <p:val>
                                            <p:strVal val="#ppt_x"/>
                                          </p:val>
                                        </p:tav>
                                      </p:tavLst>
                                    </p:anim>
                                    <p:anim calcmode="lin" valueType="num">
                                      <p:cBhvr additive="base">
                                        <p:cTn id="75" dur="500" fill="hold"/>
                                        <p:tgtEl>
                                          <p:spTgt spid="23569"/>
                                        </p:tgtEl>
                                        <p:attrNameLst>
                                          <p:attrName>ppt_y</p:attrName>
                                        </p:attrNameLst>
                                      </p:cBhvr>
                                      <p:tavLst>
                                        <p:tav tm="0">
                                          <p:val>
                                            <p:strVal val="1+#ppt_h/2"/>
                                          </p:val>
                                        </p:tav>
                                        <p:tav tm="100000">
                                          <p:val>
                                            <p:strVal val="#ppt_y"/>
                                          </p:val>
                                        </p:tav>
                                      </p:tavLst>
                                    </p:anim>
                                  </p:childTnLst>
                                </p:cTn>
                              </p:par>
                            </p:childTnLst>
                          </p:cTn>
                        </p:par>
                        <p:par>
                          <p:cTn id="76" fill="hold" nodeType="afterGroup">
                            <p:stCondLst>
                              <p:cond delay="1500"/>
                            </p:stCondLst>
                            <p:childTnLst>
                              <p:par>
                                <p:cTn id="77" presetID="2" presetClass="entr" presetSubtype="4" fill="hold" grpId="0" nodeType="afterEffect">
                                  <p:stCondLst>
                                    <p:cond delay="0"/>
                                  </p:stCondLst>
                                  <p:childTnLst>
                                    <p:set>
                                      <p:cBhvr>
                                        <p:cTn id="78" dur="1" fill="hold">
                                          <p:stCondLst>
                                            <p:cond delay="0"/>
                                          </p:stCondLst>
                                        </p:cTn>
                                        <p:tgtEl>
                                          <p:spTgt spid="23570"/>
                                        </p:tgtEl>
                                        <p:attrNameLst>
                                          <p:attrName>style.visibility</p:attrName>
                                        </p:attrNameLst>
                                      </p:cBhvr>
                                      <p:to>
                                        <p:strVal val="visible"/>
                                      </p:to>
                                    </p:set>
                                    <p:anim calcmode="lin" valueType="num">
                                      <p:cBhvr additive="base">
                                        <p:cTn id="79" dur="500" fill="hold"/>
                                        <p:tgtEl>
                                          <p:spTgt spid="23570"/>
                                        </p:tgtEl>
                                        <p:attrNameLst>
                                          <p:attrName>ppt_x</p:attrName>
                                        </p:attrNameLst>
                                      </p:cBhvr>
                                      <p:tavLst>
                                        <p:tav tm="0">
                                          <p:val>
                                            <p:strVal val="#ppt_x"/>
                                          </p:val>
                                        </p:tav>
                                        <p:tav tm="100000">
                                          <p:val>
                                            <p:strVal val="#ppt_x"/>
                                          </p:val>
                                        </p:tav>
                                      </p:tavLst>
                                    </p:anim>
                                    <p:anim calcmode="lin" valueType="num">
                                      <p:cBhvr additive="base">
                                        <p:cTn id="80" dur="500" fill="hold"/>
                                        <p:tgtEl>
                                          <p:spTgt spid="23570"/>
                                        </p:tgtEl>
                                        <p:attrNameLst>
                                          <p:attrName>ppt_y</p:attrName>
                                        </p:attrNameLst>
                                      </p:cBhvr>
                                      <p:tavLst>
                                        <p:tav tm="0">
                                          <p:val>
                                            <p:strVal val="1+#ppt_h/2"/>
                                          </p:val>
                                        </p:tav>
                                        <p:tav tm="100000">
                                          <p:val>
                                            <p:strVal val="#ppt_y"/>
                                          </p:val>
                                        </p:tav>
                                      </p:tavLst>
                                    </p:anim>
                                  </p:childTnLst>
                                </p:cTn>
                              </p:par>
                            </p:childTnLst>
                          </p:cTn>
                        </p:par>
                        <p:par>
                          <p:cTn id="81" fill="hold">
                            <p:stCondLst>
                              <p:cond delay="2000"/>
                            </p:stCondLst>
                            <p:childTnLst>
                              <p:par>
                                <p:cTn id="82" presetID="2" presetClass="entr" presetSubtype="4" fill="hold" grpId="0" nodeType="afterEffect">
                                  <p:stCondLst>
                                    <p:cond delay="0"/>
                                  </p:stCondLst>
                                  <p:childTnLst>
                                    <p:set>
                                      <p:cBhvr>
                                        <p:cTn id="83" dur="1" fill="hold">
                                          <p:stCondLst>
                                            <p:cond delay="0"/>
                                          </p:stCondLst>
                                        </p:cTn>
                                        <p:tgtEl>
                                          <p:spTgt spid="23571"/>
                                        </p:tgtEl>
                                        <p:attrNameLst>
                                          <p:attrName>style.visibility</p:attrName>
                                        </p:attrNameLst>
                                      </p:cBhvr>
                                      <p:to>
                                        <p:strVal val="visible"/>
                                      </p:to>
                                    </p:set>
                                    <p:anim calcmode="lin" valueType="num">
                                      <p:cBhvr additive="base">
                                        <p:cTn id="84" dur="500" fill="hold"/>
                                        <p:tgtEl>
                                          <p:spTgt spid="23571"/>
                                        </p:tgtEl>
                                        <p:attrNameLst>
                                          <p:attrName>ppt_x</p:attrName>
                                        </p:attrNameLst>
                                      </p:cBhvr>
                                      <p:tavLst>
                                        <p:tav tm="0">
                                          <p:val>
                                            <p:strVal val="#ppt_x"/>
                                          </p:val>
                                        </p:tav>
                                        <p:tav tm="100000">
                                          <p:val>
                                            <p:strVal val="#ppt_x"/>
                                          </p:val>
                                        </p:tav>
                                      </p:tavLst>
                                    </p:anim>
                                    <p:anim calcmode="lin" valueType="num">
                                      <p:cBhvr additive="base">
                                        <p:cTn id="85" dur="500" fill="hold"/>
                                        <p:tgtEl>
                                          <p:spTgt spid="23571"/>
                                        </p:tgtEl>
                                        <p:attrNameLst>
                                          <p:attrName>ppt_y</p:attrName>
                                        </p:attrNameLst>
                                      </p:cBhvr>
                                      <p:tavLst>
                                        <p:tav tm="0">
                                          <p:val>
                                            <p:strVal val="1+#ppt_h/2"/>
                                          </p:val>
                                        </p:tav>
                                        <p:tav tm="100000">
                                          <p:val>
                                            <p:strVal val="#ppt_y"/>
                                          </p:val>
                                        </p:tav>
                                      </p:tavLst>
                                    </p:anim>
                                  </p:childTnLst>
                                </p:cTn>
                              </p:par>
                            </p:childTnLst>
                          </p:cTn>
                        </p:par>
                        <p:par>
                          <p:cTn id="86" fill="hold" nodeType="afterGroup">
                            <p:stCondLst>
                              <p:cond delay="2500"/>
                            </p:stCondLst>
                            <p:childTnLst>
                              <p:par>
                                <p:cTn id="87" presetID="2" presetClass="entr" presetSubtype="4" fill="hold" grpId="0" nodeType="afterEffect">
                                  <p:stCondLst>
                                    <p:cond delay="0"/>
                                  </p:stCondLst>
                                  <p:childTnLst>
                                    <p:set>
                                      <p:cBhvr>
                                        <p:cTn id="88" dur="1" fill="hold">
                                          <p:stCondLst>
                                            <p:cond delay="0"/>
                                          </p:stCondLst>
                                        </p:cTn>
                                        <p:tgtEl>
                                          <p:spTgt spid="23572"/>
                                        </p:tgtEl>
                                        <p:attrNameLst>
                                          <p:attrName>style.visibility</p:attrName>
                                        </p:attrNameLst>
                                      </p:cBhvr>
                                      <p:to>
                                        <p:strVal val="visible"/>
                                      </p:to>
                                    </p:set>
                                    <p:anim calcmode="lin" valueType="num">
                                      <p:cBhvr additive="base">
                                        <p:cTn id="89" dur="500" fill="hold"/>
                                        <p:tgtEl>
                                          <p:spTgt spid="23572"/>
                                        </p:tgtEl>
                                        <p:attrNameLst>
                                          <p:attrName>ppt_x</p:attrName>
                                        </p:attrNameLst>
                                      </p:cBhvr>
                                      <p:tavLst>
                                        <p:tav tm="0">
                                          <p:val>
                                            <p:strVal val="#ppt_x"/>
                                          </p:val>
                                        </p:tav>
                                        <p:tav tm="100000">
                                          <p:val>
                                            <p:strVal val="#ppt_x"/>
                                          </p:val>
                                        </p:tav>
                                      </p:tavLst>
                                    </p:anim>
                                    <p:anim calcmode="lin" valueType="num">
                                      <p:cBhvr additive="base">
                                        <p:cTn id="90" dur="500" fill="hold"/>
                                        <p:tgtEl>
                                          <p:spTgt spid="23572"/>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3557"/>
                                        </p:tgtEl>
                                        <p:attrNameLst>
                                          <p:attrName>style.visibility</p:attrName>
                                        </p:attrNameLst>
                                      </p:cBhvr>
                                      <p:to>
                                        <p:strVal val="visible"/>
                                      </p:to>
                                    </p:set>
                                    <p:anim calcmode="lin" valueType="num">
                                      <p:cBhvr additive="base">
                                        <p:cTn id="93" dur="500" fill="hold"/>
                                        <p:tgtEl>
                                          <p:spTgt spid="23557"/>
                                        </p:tgtEl>
                                        <p:attrNameLst>
                                          <p:attrName>ppt_x</p:attrName>
                                        </p:attrNameLst>
                                      </p:cBhvr>
                                      <p:tavLst>
                                        <p:tav tm="0">
                                          <p:val>
                                            <p:strVal val="#ppt_x"/>
                                          </p:val>
                                        </p:tav>
                                        <p:tav tm="100000">
                                          <p:val>
                                            <p:strVal val="#ppt_x"/>
                                          </p:val>
                                        </p:tav>
                                      </p:tavLst>
                                    </p:anim>
                                    <p:anim calcmode="lin" valueType="num">
                                      <p:cBhvr additive="base">
                                        <p:cTn id="94" dur="500" fill="hold"/>
                                        <p:tgtEl>
                                          <p:spTgt spid="23557"/>
                                        </p:tgtEl>
                                        <p:attrNameLst>
                                          <p:attrName>ppt_y</p:attrName>
                                        </p:attrNameLst>
                                      </p:cBhvr>
                                      <p:tavLst>
                                        <p:tav tm="0">
                                          <p:val>
                                            <p:strVal val="1+#ppt_h/2"/>
                                          </p:val>
                                        </p:tav>
                                        <p:tav tm="100000">
                                          <p:val>
                                            <p:strVal val="#ppt_y"/>
                                          </p:val>
                                        </p:tav>
                                      </p:tavLst>
                                    </p:anim>
                                  </p:childTnLst>
                                </p:cTn>
                              </p:par>
                            </p:childTnLst>
                          </p:cTn>
                        </p:par>
                        <p:par>
                          <p:cTn id="95" fill="hold">
                            <p:stCondLst>
                              <p:cond delay="3000"/>
                            </p:stCondLst>
                            <p:childTnLst>
                              <p:par>
                                <p:cTn id="96" presetID="2" presetClass="entr" presetSubtype="4" fill="hold" grpId="0" nodeType="afterEffect">
                                  <p:stCondLst>
                                    <p:cond delay="0"/>
                                  </p:stCondLst>
                                  <p:childTnLst>
                                    <p:set>
                                      <p:cBhvr>
                                        <p:cTn id="97" dur="1" fill="hold">
                                          <p:stCondLst>
                                            <p:cond delay="0"/>
                                          </p:stCondLst>
                                        </p:cTn>
                                        <p:tgtEl>
                                          <p:spTgt spid="23573"/>
                                        </p:tgtEl>
                                        <p:attrNameLst>
                                          <p:attrName>style.visibility</p:attrName>
                                        </p:attrNameLst>
                                      </p:cBhvr>
                                      <p:to>
                                        <p:strVal val="visible"/>
                                      </p:to>
                                    </p:set>
                                    <p:anim calcmode="lin" valueType="num">
                                      <p:cBhvr additive="base">
                                        <p:cTn id="98" dur="500" fill="hold"/>
                                        <p:tgtEl>
                                          <p:spTgt spid="23573"/>
                                        </p:tgtEl>
                                        <p:attrNameLst>
                                          <p:attrName>ppt_x</p:attrName>
                                        </p:attrNameLst>
                                      </p:cBhvr>
                                      <p:tavLst>
                                        <p:tav tm="0">
                                          <p:val>
                                            <p:strVal val="#ppt_x"/>
                                          </p:val>
                                        </p:tav>
                                        <p:tav tm="100000">
                                          <p:val>
                                            <p:strVal val="#ppt_x"/>
                                          </p:val>
                                        </p:tav>
                                      </p:tavLst>
                                    </p:anim>
                                    <p:anim calcmode="lin" valueType="num">
                                      <p:cBhvr additive="base">
                                        <p:cTn id="99" dur="500" fill="hold"/>
                                        <p:tgtEl>
                                          <p:spTgt spid="23573"/>
                                        </p:tgtEl>
                                        <p:attrNameLst>
                                          <p:attrName>ppt_y</p:attrName>
                                        </p:attrNameLst>
                                      </p:cBhvr>
                                      <p:tavLst>
                                        <p:tav tm="0">
                                          <p:val>
                                            <p:strVal val="1+#ppt_h/2"/>
                                          </p:val>
                                        </p:tav>
                                        <p:tav tm="100000">
                                          <p:val>
                                            <p:strVal val="#ppt_y"/>
                                          </p:val>
                                        </p:tav>
                                      </p:tavLst>
                                    </p:anim>
                                  </p:childTnLst>
                                </p:cTn>
                              </p:par>
                            </p:childTnLst>
                          </p:cTn>
                        </p:par>
                      </p:childTnLst>
                    </p:cTn>
                  </p:par>
                  <p:par>
                    <p:cTn id="100" fill="hold" nodeType="clickPar">
                      <p:stCondLst>
                        <p:cond delay="indefinite"/>
                      </p:stCondLst>
                      <p:childTnLst>
                        <p:par>
                          <p:cTn id="101" fill="hold" nodeType="withGroup">
                            <p:stCondLst>
                              <p:cond delay="0"/>
                            </p:stCondLst>
                            <p:childTnLst>
                              <p:par>
                                <p:cTn id="102" presetID="4" presetClass="entr" presetSubtype="32" fill="hold" grpId="0" nodeType="clickEffect">
                                  <p:stCondLst>
                                    <p:cond delay="0"/>
                                  </p:stCondLst>
                                  <p:childTnLst>
                                    <p:set>
                                      <p:cBhvr>
                                        <p:cTn id="103" dur="1" fill="hold">
                                          <p:stCondLst>
                                            <p:cond delay="0"/>
                                          </p:stCondLst>
                                        </p:cTn>
                                        <p:tgtEl>
                                          <p:spTgt spid="23598"/>
                                        </p:tgtEl>
                                        <p:attrNameLst>
                                          <p:attrName>style.visibility</p:attrName>
                                        </p:attrNameLst>
                                      </p:cBhvr>
                                      <p:to>
                                        <p:strVal val="visible"/>
                                      </p:to>
                                    </p:set>
                                    <p:animEffect transition="in" filter="box(out)">
                                      <p:cBhvr>
                                        <p:cTn id="104" dur="500"/>
                                        <p:tgtEl>
                                          <p:spTgt spid="23598"/>
                                        </p:tgtEl>
                                      </p:cBhvr>
                                    </p:animEffect>
                                  </p:childTnLst>
                                </p:cTn>
                              </p:par>
                            </p:childTnLst>
                          </p:cTn>
                        </p:par>
                      </p:childTnLst>
                    </p:cTn>
                  </p:par>
                  <p:par>
                    <p:cTn id="105" fill="hold">
                      <p:stCondLst>
                        <p:cond delay="indefinite"/>
                      </p:stCondLst>
                      <p:childTnLst>
                        <p:par>
                          <p:cTn id="106" fill="hold">
                            <p:stCondLst>
                              <p:cond delay="0"/>
                            </p:stCondLst>
                            <p:childTnLst>
                              <p:par>
                                <p:cTn id="107" presetID="4" presetClass="entr" presetSubtype="32" fill="hold" grpId="0" nodeType="clickEffect">
                                  <p:stCondLst>
                                    <p:cond delay="0"/>
                                  </p:stCondLst>
                                  <p:childTnLst>
                                    <p:set>
                                      <p:cBhvr>
                                        <p:cTn id="108" dur="1" fill="hold">
                                          <p:stCondLst>
                                            <p:cond delay="0"/>
                                          </p:stCondLst>
                                        </p:cTn>
                                        <p:tgtEl>
                                          <p:spTgt spid="23597"/>
                                        </p:tgtEl>
                                        <p:attrNameLst>
                                          <p:attrName>style.visibility</p:attrName>
                                        </p:attrNameLst>
                                      </p:cBhvr>
                                      <p:to>
                                        <p:strVal val="visible"/>
                                      </p:to>
                                    </p:set>
                                    <p:animEffect transition="in" filter="box(out)">
                                      <p:cBhvr>
                                        <p:cTn id="109" dur="500"/>
                                        <p:tgtEl>
                                          <p:spTgt spid="23597"/>
                                        </p:tgtEl>
                                      </p:cBhvr>
                                    </p:animEffect>
                                  </p:childTnLst>
                                </p:cTn>
                              </p:par>
                              <p:par>
                                <p:cTn id="110" presetID="4" presetClass="entr" presetSubtype="32" fill="hold" grpId="0" nodeType="withEffect">
                                  <p:stCondLst>
                                    <p:cond delay="0"/>
                                  </p:stCondLst>
                                  <p:childTnLst>
                                    <p:set>
                                      <p:cBhvr>
                                        <p:cTn id="111" dur="1" fill="hold">
                                          <p:stCondLst>
                                            <p:cond delay="0"/>
                                          </p:stCondLst>
                                        </p:cTn>
                                        <p:tgtEl>
                                          <p:spTgt spid="23596"/>
                                        </p:tgtEl>
                                        <p:attrNameLst>
                                          <p:attrName>style.visibility</p:attrName>
                                        </p:attrNameLst>
                                      </p:cBhvr>
                                      <p:to>
                                        <p:strVal val="visible"/>
                                      </p:to>
                                    </p:set>
                                    <p:animEffect transition="in" filter="box(out)">
                                      <p:cBhvr>
                                        <p:cTn id="112" dur="500"/>
                                        <p:tgtEl>
                                          <p:spTgt spid="23596"/>
                                        </p:tgtEl>
                                      </p:cBhvr>
                                    </p:animEffect>
                                  </p:childTnLst>
                                </p:cTn>
                              </p:par>
                              <p:par>
                                <p:cTn id="113" presetID="4" presetClass="entr" presetSubtype="32" fill="hold" grpId="0" nodeType="withEffect">
                                  <p:stCondLst>
                                    <p:cond delay="0"/>
                                  </p:stCondLst>
                                  <p:childTnLst>
                                    <p:set>
                                      <p:cBhvr>
                                        <p:cTn id="114" dur="1" fill="hold">
                                          <p:stCondLst>
                                            <p:cond delay="0"/>
                                          </p:stCondLst>
                                        </p:cTn>
                                        <p:tgtEl>
                                          <p:spTgt spid="23595"/>
                                        </p:tgtEl>
                                        <p:attrNameLst>
                                          <p:attrName>style.visibility</p:attrName>
                                        </p:attrNameLst>
                                      </p:cBhvr>
                                      <p:to>
                                        <p:strVal val="visible"/>
                                      </p:to>
                                    </p:set>
                                    <p:animEffect transition="in" filter="box(out)">
                                      <p:cBhvr>
                                        <p:cTn id="115" dur="500"/>
                                        <p:tgtEl>
                                          <p:spTgt spid="23595"/>
                                        </p:tgtEl>
                                      </p:cBhvr>
                                    </p:animEffect>
                                  </p:childTnLst>
                                </p:cTn>
                              </p:par>
                            </p:childTnLst>
                          </p:cTn>
                        </p:par>
                      </p:childTnLst>
                    </p:cTn>
                  </p:par>
                  <p:par>
                    <p:cTn id="116" fill="hold">
                      <p:stCondLst>
                        <p:cond delay="indefinite"/>
                      </p:stCondLst>
                      <p:childTnLst>
                        <p:par>
                          <p:cTn id="117" fill="hold">
                            <p:stCondLst>
                              <p:cond delay="0"/>
                            </p:stCondLst>
                            <p:childTnLst>
                              <p:par>
                                <p:cTn id="118" presetID="2" presetClass="entr" presetSubtype="4" fill="hold" nodeType="clickEffect">
                                  <p:stCondLst>
                                    <p:cond delay="0"/>
                                  </p:stCondLst>
                                  <p:childTnLst>
                                    <p:set>
                                      <p:cBhvr>
                                        <p:cTn id="119" dur="1" fill="hold">
                                          <p:stCondLst>
                                            <p:cond delay="0"/>
                                          </p:stCondLst>
                                        </p:cTn>
                                        <p:tgtEl>
                                          <p:spTgt spid="82"/>
                                        </p:tgtEl>
                                        <p:attrNameLst>
                                          <p:attrName>style.visibility</p:attrName>
                                        </p:attrNameLst>
                                      </p:cBhvr>
                                      <p:to>
                                        <p:strVal val="visible"/>
                                      </p:to>
                                    </p:set>
                                    <p:anim calcmode="lin" valueType="num">
                                      <p:cBhvr additive="base">
                                        <p:cTn id="120" dur="500" fill="hold"/>
                                        <p:tgtEl>
                                          <p:spTgt spid="82"/>
                                        </p:tgtEl>
                                        <p:attrNameLst>
                                          <p:attrName>ppt_x</p:attrName>
                                        </p:attrNameLst>
                                      </p:cBhvr>
                                      <p:tavLst>
                                        <p:tav tm="0">
                                          <p:val>
                                            <p:strVal val="#ppt_x"/>
                                          </p:val>
                                        </p:tav>
                                        <p:tav tm="100000">
                                          <p:val>
                                            <p:strVal val="#ppt_x"/>
                                          </p:val>
                                        </p:tav>
                                      </p:tavLst>
                                    </p:anim>
                                    <p:anim calcmode="lin" valueType="num">
                                      <p:cBhvr additive="base">
                                        <p:cTn id="121" dur="500" fill="hold"/>
                                        <p:tgtEl>
                                          <p:spTgt spid="82"/>
                                        </p:tgtEl>
                                        <p:attrNameLst>
                                          <p:attrName>ppt_y</p:attrName>
                                        </p:attrNameLst>
                                      </p:cBhvr>
                                      <p:tavLst>
                                        <p:tav tm="0">
                                          <p:val>
                                            <p:strVal val="1+#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 presetClass="entr" presetSubtype="4" fill="hold" nodeType="clickEffect">
                                  <p:stCondLst>
                                    <p:cond delay="0"/>
                                  </p:stCondLst>
                                  <p:childTnLst>
                                    <p:set>
                                      <p:cBhvr>
                                        <p:cTn id="125" dur="1" fill="hold">
                                          <p:stCondLst>
                                            <p:cond delay="0"/>
                                          </p:stCondLst>
                                        </p:cTn>
                                        <p:tgtEl>
                                          <p:spTgt spid="66"/>
                                        </p:tgtEl>
                                        <p:attrNameLst>
                                          <p:attrName>style.visibility</p:attrName>
                                        </p:attrNameLst>
                                      </p:cBhvr>
                                      <p:to>
                                        <p:strVal val="visible"/>
                                      </p:to>
                                    </p:set>
                                    <p:anim calcmode="lin" valueType="num">
                                      <p:cBhvr additive="base">
                                        <p:cTn id="126" dur="500" fill="hold"/>
                                        <p:tgtEl>
                                          <p:spTgt spid="66"/>
                                        </p:tgtEl>
                                        <p:attrNameLst>
                                          <p:attrName>ppt_x</p:attrName>
                                        </p:attrNameLst>
                                      </p:cBhvr>
                                      <p:tavLst>
                                        <p:tav tm="0">
                                          <p:val>
                                            <p:strVal val="#ppt_x"/>
                                          </p:val>
                                        </p:tav>
                                        <p:tav tm="100000">
                                          <p:val>
                                            <p:strVal val="#ppt_x"/>
                                          </p:val>
                                        </p:tav>
                                      </p:tavLst>
                                    </p:anim>
                                    <p:anim calcmode="lin" valueType="num">
                                      <p:cBhvr additive="base">
                                        <p:cTn id="127"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128" fill="hold">
                      <p:stCondLst>
                        <p:cond delay="indefinite"/>
                      </p:stCondLst>
                      <p:childTnLst>
                        <p:par>
                          <p:cTn id="129" fill="hold">
                            <p:stCondLst>
                              <p:cond delay="0"/>
                            </p:stCondLst>
                            <p:childTnLst>
                              <p:par>
                                <p:cTn id="130" presetID="2" presetClass="entr" presetSubtype="4" fill="hold" nodeType="clickEffect">
                                  <p:stCondLst>
                                    <p:cond delay="0"/>
                                  </p:stCondLst>
                                  <p:childTnLst>
                                    <p:set>
                                      <p:cBhvr>
                                        <p:cTn id="131" dur="1" fill="hold">
                                          <p:stCondLst>
                                            <p:cond delay="0"/>
                                          </p:stCondLst>
                                        </p:cTn>
                                        <p:tgtEl>
                                          <p:spTgt spid="72"/>
                                        </p:tgtEl>
                                        <p:attrNameLst>
                                          <p:attrName>style.visibility</p:attrName>
                                        </p:attrNameLst>
                                      </p:cBhvr>
                                      <p:to>
                                        <p:strVal val="visible"/>
                                      </p:to>
                                    </p:set>
                                    <p:anim calcmode="lin" valueType="num">
                                      <p:cBhvr additive="base">
                                        <p:cTn id="132" dur="500" fill="hold"/>
                                        <p:tgtEl>
                                          <p:spTgt spid="72"/>
                                        </p:tgtEl>
                                        <p:attrNameLst>
                                          <p:attrName>ppt_x</p:attrName>
                                        </p:attrNameLst>
                                      </p:cBhvr>
                                      <p:tavLst>
                                        <p:tav tm="0">
                                          <p:val>
                                            <p:strVal val="#ppt_x"/>
                                          </p:val>
                                        </p:tav>
                                        <p:tav tm="100000">
                                          <p:val>
                                            <p:strVal val="#ppt_x"/>
                                          </p:val>
                                        </p:tav>
                                      </p:tavLst>
                                    </p:anim>
                                    <p:anim calcmode="lin" valueType="num">
                                      <p:cBhvr additive="base">
                                        <p:cTn id="133" dur="500" fill="hold"/>
                                        <p:tgtEl>
                                          <p:spTgt spid="72"/>
                                        </p:tgtEl>
                                        <p:attrNameLst>
                                          <p:attrName>ppt_y</p:attrName>
                                        </p:attrNameLst>
                                      </p:cBhvr>
                                      <p:tavLst>
                                        <p:tav tm="0">
                                          <p:val>
                                            <p:strVal val="1+#ppt_h/2"/>
                                          </p:val>
                                        </p:tav>
                                        <p:tav tm="100000">
                                          <p:val>
                                            <p:strVal val="#ppt_y"/>
                                          </p:val>
                                        </p:tav>
                                      </p:tavLst>
                                    </p:anim>
                                  </p:childTnLst>
                                </p:cTn>
                              </p:par>
                              <p:par>
                                <p:cTn id="134" presetID="2" presetClass="entr" presetSubtype="4" fill="hold" grpId="0" nodeType="withEffect">
                                  <p:stCondLst>
                                    <p:cond delay="0"/>
                                  </p:stCondLst>
                                  <p:childTnLst>
                                    <p:set>
                                      <p:cBhvr>
                                        <p:cTn id="135" dur="1" fill="hold">
                                          <p:stCondLst>
                                            <p:cond delay="0"/>
                                          </p:stCondLst>
                                        </p:cTn>
                                        <p:tgtEl>
                                          <p:spTgt spid="23563"/>
                                        </p:tgtEl>
                                        <p:attrNameLst>
                                          <p:attrName>style.visibility</p:attrName>
                                        </p:attrNameLst>
                                      </p:cBhvr>
                                      <p:to>
                                        <p:strVal val="visible"/>
                                      </p:to>
                                    </p:set>
                                    <p:anim calcmode="lin" valueType="num">
                                      <p:cBhvr additive="base">
                                        <p:cTn id="136" dur="500" fill="hold"/>
                                        <p:tgtEl>
                                          <p:spTgt spid="23563"/>
                                        </p:tgtEl>
                                        <p:attrNameLst>
                                          <p:attrName>ppt_x</p:attrName>
                                        </p:attrNameLst>
                                      </p:cBhvr>
                                      <p:tavLst>
                                        <p:tav tm="0">
                                          <p:val>
                                            <p:strVal val="#ppt_x"/>
                                          </p:val>
                                        </p:tav>
                                        <p:tav tm="100000">
                                          <p:val>
                                            <p:strVal val="#ppt_x"/>
                                          </p:val>
                                        </p:tav>
                                      </p:tavLst>
                                    </p:anim>
                                    <p:anim calcmode="lin" valueType="num">
                                      <p:cBhvr additive="base">
                                        <p:cTn id="137" dur="500" fill="hold"/>
                                        <p:tgtEl>
                                          <p:spTgt spid="23563"/>
                                        </p:tgtEl>
                                        <p:attrNameLst>
                                          <p:attrName>ppt_y</p:attrName>
                                        </p:attrNameLst>
                                      </p:cBhvr>
                                      <p:tavLst>
                                        <p:tav tm="0">
                                          <p:val>
                                            <p:strVal val="1+#ppt_h/2"/>
                                          </p:val>
                                        </p:tav>
                                        <p:tav tm="100000">
                                          <p:val>
                                            <p:strVal val="#ppt_y"/>
                                          </p:val>
                                        </p:tav>
                                      </p:tavLst>
                                    </p:anim>
                                  </p:childTnLst>
                                </p:cTn>
                              </p:par>
                              <p:par>
                                <p:cTn id="138" presetID="2" presetClass="entr" presetSubtype="4" fill="hold" grpId="0" nodeType="withEffect">
                                  <p:stCondLst>
                                    <p:cond delay="0"/>
                                  </p:stCondLst>
                                  <p:childTnLst>
                                    <p:set>
                                      <p:cBhvr>
                                        <p:cTn id="139" dur="1" fill="hold">
                                          <p:stCondLst>
                                            <p:cond delay="0"/>
                                          </p:stCondLst>
                                        </p:cTn>
                                        <p:tgtEl>
                                          <p:spTgt spid="23609"/>
                                        </p:tgtEl>
                                        <p:attrNameLst>
                                          <p:attrName>style.visibility</p:attrName>
                                        </p:attrNameLst>
                                      </p:cBhvr>
                                      <p:to>
                                        <p:strVal val="visible"/>
                                      </p:to>
                                    </p:set>
                                    <p:anim calcmode="lin" valueType="num">
                                      <p:cBhvr additive="base">
                                        <p:cTn id="140" dur="500" fill="hold"/>
                                        <p:tgtEl>
                                          <p:spTgt spid="23609"/>
                                        </p:tgtEl>
                                        <p:attrNameLst>
                                          <p:attrName>ppt_x</p:attrName>
                                        </p:attrNameLst>
                                      </p:cBhvr>
                                      <p:tavLst>
                                        <p:tav tm="0">
                                          <p:val>
                                            <p:strVal val="#ppt_x"/>
                                          </p:val>
                                        </p:tav>
                                        <p:tav tm="100000">
                                          <p:val>
                                            <p:strVal val="#ppt_x"/>
                                          </p:val>
                                        </p:tav>
                                      </p:tavLst>
                                    </p:anim>
                                    <p:anim calcmode="lin" valueType="num">
                                      <p:cBhvr additive="base">
                                        <p:cTn id="141" dur="500" fill="hold"/>
                                        <p:tgtEl>
                                          <p:spTgt spid="23609"/>
                                        </p:tgtEl>
                                        <p:attrNameLst>
                                          <p:attrName>ppt_y</p:attrName>
                                        </p:attrNameLst>
                                      </p:cBhvr>
                                      <p:tavLst>
                                        <p:tav tm="0">
                                          <p:val>
                                            <p:strVal val="1+#ppt_h/2"/>
                                          </p:val>
                                        </p:tav>
                                        <p:tav tm="100000">
                                          <p:val>
                                            <p:strVal val="#ppt_y"/>
                                          </p:val>
                                        </p:tav>
                                      </p:tavLst>
                                    </p:anim>
                                  </p:childTnLst>
                                </p:cTn>
                              </p:par>
                              <p:par>
                                <p:cTn id="142" presetID="2" presetClass="entr" presetSubtype="4" fill="hold" grpId="0" nodeType="withEffect">
                                  <p:stCondLst>
                                    <p:cond delay="0"/>
                                  </p:stCondLst>
                                  <p:childTnLst>
                                    <p:set>
                                      <p:cBhvr>
                                        <p:cTn id="143" dur="1" fill="hold">
                                          <p:stCondLst>
                                            <p:cond delay="0"/>
                                          </p:stCondLst>
                                        </p:cTn>
                                        <p:tgtEl>
                                          <p:spTgt spid="23582"/>
                                        </p:tgtEl>
                                        <p:attrNameLst>
                                          <p:attrName>style.visibility</p:attrName>
                                        </p:attrNameLst>
                                      </p:cBhvr>
                                      <p:to>
                                        <p:strVal val="visible"/>
                                      </p:to>
                                    </p:set>
                                    <p:anim calcmode="lin" valueType="num">
                                      <p:cBhvr additive="base">
                                        <p:cTn id="144" dur="500" fill="hold"/>
                                        <p:tgtEl>
                                          <p:spTgt spid="23582"/>
                                        </p:tgtEl>
                                        <p:attrNameLst>
                                          <p:attrName>ppt_x</p:attrName>
                                        </p:attrNameLst>
                                      </p:cBhvr>
                                      <p:tavLst>
                                        <p:tav tm="0">
                                          <p:val>
                                            <p:strVal val="#ppt_x"/>
                                          </p:val>
                                        </p:tav>
                                        <p:tav tm="100000">
                                          <p:val>
                                            <p:strVal val="#ppt_x"/>
                                          </p:val>
                                        </p:tav>
                                      </p:tavLst>
                                    </p:anim>
                                    <p:anim calcmode="lin" valueType="num">
                                      <p:cBhvr additive="base">
                                        <p:cTn id="145" dur="500" fill="hold"/>
                                        <p:tgtEl>
                                          <p:spTgt spid="23582"/>
                                        </p:tgtEl>
                                        <p:attrNameLst>
                                          <p:attrName>ppt_y</p:attrName>
                                        </p:attrNameLst>
                                      </p:cBhvr>
                                      <p:tavLst>
                                        <p:tav tm="0">
                                          <p:val>
                                            <p:strVal val="1+#ppt_h/2"/>
                                          </p:val>
                                        </p:tav>
                                        <p:tav tm="100000">
                                          <p:val>
                                            <p:strVal val="#ppt_y"/>
                                          </p:val>
                                        </p:tav>
                                      </p:tavLst>
                                    </p:anim>
                                  </p:childTnLst>
                                </p:cTn>
                              </p:par>
                              <p:par>
                                <p:cTn id="146" presetID="2" presetClass="entr" presetSubtype="4" fill="hold" grpId="0" nodeType="withEffect">
                                  <p:stCondLst>
                                    <p:cond delay="0"/>
                                  </p:stCondLst>
                                  <p:childTnLst>
                                    <p:set>
                                      <p:cBhvr>
                                        <p:cTn id="147" dur="1" fill="hold">
                                          <p:stCondLst>
                                            <p:cond delay="0"/>
                                          </p:stCondLst>
                                        </p:cTn>
                                        <p:tgtEl>
                                          <p:spTgt spid="23581"/>
                                        </p:tgtEl>
                                        <p:attrNameLst>
                                          <p:attrName>style.visibility</p:attrName>
                                        </p:attrNameLst>
                                      </p:cBhvr>
                                      <p:to>
                                        <p:strVal val="visible"/>
                                      </p:to>
                                    </p:set>
                                    <p:anim calcmode="lin" valueType="num">
                                      <p:cBhvr additive="base">
                                        <p:cTn id="148" dur="500" fill="hold"/>
                                        <p:tgtEl>
                                          <p:spTgt spid="23581"/>
                                        </p:tgtEl>
                                        <p:attrNameLst>
                                          <p:attrName>ppt_x</p:attrName>
                                        </p:attrNameLst>
                                      </p:cBhvr>
                                      <p:tavLst>
                                        <p:tav tm="0">
                                          <p:val>
                                            <p:strVal val="#ppt_x"/>
                                          </p:val>
                                        </p:tav>
                                        <p:tav tm="100000">
                                          <p:val>
                                            <p:strVal val="#ppt_x"/>
                                          </p:val>
                                        </p:tav>
                                      </p:tavLst>
                                    </p:anim>
                                    <p:anim calcmode="lin" valueType="num">
                                      <p:cBhvr additive="base">
                                        <p:cTn id="149" dur="500" fill="hold"/>
                                        <p:tgtEl>
                                          <p:spTgt spid="23581"/>
                                        </p:tgtEl>
                                        <p:attrNameLst>
                                          <p:attrName>ppt_y</p:attrName>
                                        </p:attrNameLst>
                                      </p:cBhvr>
                                      <p:tavLst>
                                        <p:tav tm="0">
                                          <p:val>
                                            <p:strVal val="1+#ppt_h/2"/>
                                          </p:val>
                                        </p:tav>
                                        <p:tav tm="100000">
                                          <p:val>
                                            <p:strVal val="#ppt_y"/>
                                          </p:val>
                                        </p:tav>
                                      </p:tavLst>
                                    </p:anim>
                                  </p:childTnLst>
                                </p:cTn>
                              </p:par>
                              <p:par>
                                <p:cTn id="150" presetID="2" presetClass="entr" presetSubtype="4" fill="hold" grpId="0" nodeType="withEffect">
                                  <p:stCondLst>
                                    <p:cond delay="0"/>
                                  </p:stCondLst>
                                  <p:childTnLst>
                                    <p:set>
                                      <p:cBhvr>
                                        <p:cTn id="151" dur="1" fill="hold">
                                          <p:stCondLst>
                                            <p:cond delay="0"/>
                                          </p:stCondLst>
                                        </p:cTn>
                                        <p:tgtEl>
                                          <p:spTgt spid="23583"/>
                                        </p:tgtEl>
                                        <p:attrNameLst>
                                          <p:attrName>style.visibility</p:attrName>
                                        </p:attrNameLst>
                                      </p:cBhvr>
                                      <p:to>
                                        <p:strVal val="visible"/>
                                      </p:to>
                                    </p:set>
                                    <p:anim calcmode="lin" valueType="num">
                                      <p:cBhvr additive="base">
                                        <p:cTn id="152" dur="500" fill="hold"/>
                                        <p:tgtEl>
                                          <p:spTgt spid="23583"/>
                                        </p:tgtEl>
                                        <p:attrNameLst>
                                          <p:attrName>ppt_x</p:attrName>
                                        </p:attrNameLst>
                                      </p:cBhvr>
                                      <p:tavLst>
                                        <p:tav tm="0">
                                          <p:val>
                                            <p:strVal val="#ppt_x"/>
                                          </p:val>
                                        </p:tav>
                                        <p:tav tm="100000">
                                          <p:val>
                                            <p:strVal val="#ppt_x"/>
                                          </p:val>
                                        </p:tav>
                                      </p:tavLst>
                                    </p:anim>
                                    <p:anim calcmode="lin" valueType="num">
                                      <p:cBhvr additive="base">
                                        <p:cTn id="153" dur="500" fill="hold"/>
                                        <p:tgtEl>
                                          <p:spTgt spid="23583"/>
                                        </p:tgtEl>
                                        <p:attrNameLst>
                                          <p:attrName>ppt_y</p:attrName>
                                        </p:attrNameLst>
                                      </p:cBhvr>
                                      <p:tavLst>
                                        <p:tav tm="0">
                                          <p:val>
                                            <p:strVal val="1+#ppt_h/2"/>
                                          </p:val>
                                        </p:tav>
                                        <p:tav tm="100000">
                                          <p:val>
                                            <p:strVal val="#ppt_y"/>
                                          </p:val>
                                        </p:tav>
                                      </p:tavLst>
                                    </p:anim>
                                  </p:childTnLst>
                                </p:cTn>
                              </p:par>
                              <p:par>
                                <p:cTn id="154" presetID="2" presetClass="entr" presetSubtype="4" fill="hold" grpId="0" nodeType="withEffect">
                                  <p:stCondLst>
                                    <p:cond delay="0"/>
                                  </p:stCondLst>
                                  <p:childTnLst>
                                    <p:set>
                                      <p:cBhvr>
                                        <p:cTn id="155" dur="1" fill="hold">
                                          <p:stCondLst>
                                            <p:cond delay="0"/>
                                          </p:stCondLst>
                                        </p:cTn>
                                        <p:tgtEl>
                                          <p:spTgt spid="23584"/>
                                        </p:tgtEl>
                                        <p:attrNameLst>
                                          <p:attrName>style.visibility</p:attrName>
                                        </p:attrNameLst>
                                      </p:cBhvr>
                                      <p:to>
                                        <p:strVal val="visible"/>
                                      </p:to>
                                    </p:set>
                                    <p:anim calcmode="lin" valueType="num">
                                      <p:cBhvr additive="base">
                                        <p:cTn id="156" dur="500" fill="hold"/>
                                        <p:tgtEl>
                                          <p:spTgt spid="23584"/>
                                        </p:tgtEl>
                                        <p:attrNameLst>
                                          <p:attrName>ppt_x</p:attrName>
                                        </p:attrNameLst>
                                      </p:cBhvr>
                                      <p:tavLst>
                                        <p:tav tm="0">
                                          <p:val>
                                            <p:strVal val="#ppt_x"/>
                                          </p:val>
                                        </p:tav>
                                        <p:tav tm="100000">
                                          <p:val>
                                            <p:strVal val="#ppt_x"/>
                                          </p:val>
                                        </p:tav>
                                      </p:tavLst>
                                    </p:anim>
                                    <p:anim calcmode="lin" valueType="num">
                                      <p:cBhvr additive="base">
                                        <p:cTn id="157" dur="500" fill="hold"/>
                                        <p:tgtEl>
                                          <p:spTgt spid="23584"/>
                                        </p:tgtEl>
                                        <p:attrNameLst>
                                          <p:attrName>ppt_y</p:attrName>
                                        </p:attrNameLst>
                                      </p:cBhvr>
                                      <p:tavLst>
                                        <p:tav tm="0">
                                          <p:val>
                                            <p:strVal val="1+#ppt_h/2"/>
                                          </p:val>
                                        </p:tav>
                                        <p:tav tm="100000">
                                          <p:val>
                                            <p:strVal val="#ppt_y"/>
                                          </p:val>
                                        </p:tav>
                                      </p:tavLst>
                                    </p:anim>
                                  </p:childTnLst>
                                </p:cTn>
                              </p:par>
                            </p:childTnLst>
                          </p:cTn>
                        </p:par>
                      </p:childTnLst>
                    </p:cTn>
                  </p:par>
                  <p:par>
                    <p:cTn id="158" fill="hold" nodeType="clickPar">
                      <p:stCondLst>
                        <p:cond delay="indefinite"/>
                      </p:stCondLst>
                      <p:childTnLst>
                        <p:par>
                          <p:cTn id="159" fill="hold" nodeType="withGroup">
                            <p:stCondLst>
                              <p:cond delay="0"/>
                            </p:stCondLst>
                            <p:childTnLst>
                              <p:par>
                                <p:cTn id="160" presetID="4" presetClass="entr" presetSubtype="32" fill="hold" grpId="0" nodeType="clickEffect">
                                  <p:stCondLst>
                                    <p:cond delay="0"/>
                                  </p:stCondLst>
                                  <p:childTnLst>
                                    <p:set>
                                      <p:cBhvr>
                                        <p:cTn id="161" dur="1" fill="hold">
                                          <p:stCondLst>
                                            <p:cond delay="0"/>
                                          </p:stCondLst>
                                        </p:cTn>
                                        <p:tgtEl>
                                          <p:spTgt spid="23600"/>
                                        </p:tgtEl>
                                        <p:attrNameLst>
                                          <p:attrName>style.visibility</p:attrName>
                                        </p:attrNameLst>
                                      </p:cBhvr>
                                      <p:to>
                                        <p:strVal val="visible"/>
                                      </p:to>
                                    </p:set>
                                    <p:animEffect transition="in" filter="box(out)">
                                      <p:cBhvr>
                                        <p:cTn id="162" dur="500"/>
                                        <p:tgtEl>
                                          <p:spTgt spid="23600"/>
                                        </p:tgtEl>
                                      </p:cBhvr>
                                    </p:animEffect>
                                  </p:childTnLst>
                                </p:cTn>
                              </p:par>
                              <p:par>
                                <p:cTn id="163" presetID="4" presetClass="entr" presetSubtype="32" fill="hold" grpId="0" nodeType="withEffect">
                                  <p:stCondLst>
                                    <p:cond delay="0"/>
                                  </p:stCondLst>
                                  <p:childTnLst>
                                    <p:set>
                                      <p:cBhvr>
                                        <p:cTn id="164" dur="1" fill="hold">
                                          <p:stCondLst>
                                            <p:cond delay="0"/>
                                          </p:stCondLst>
                                        </p:cTn>
                                        <p:tgtEl>
                                          <p:spTgt spid="23601"/>
                                        </p:tgtEl>
                                        <p:attrNameLst>
                                          <p:attrName>style.visibility</p:attrName>
                                        </p:attrNameLst>
                                      </p:cBhvr>
                                      <p:to>
                                        <p:strVal val="visible"/>
                                      </p:to>
                                    </p:set>
                                    <p:animEffect transition="in" filter="box(out)">
                                      <p:cBhvr>
                                        <p:cTn id="165" dur="500"/>
                                        <p:tgtEl>
                                          <p:spTgt spid="23601"/>
                                        </p:tgtEl>
                                      </p:cBhvr>
                                    </p:animEffect>
                                  </p:childTnLst>
                                </p:cTn>
                              </p:par>
                              <p:par>
                                <p:cTn id="166" presetID="4" presetClass="entr" presetSubtype="32" fill="hold" grpId="0" nodeType="withEffect">
                                  <p:stCondLst>
                                    <p:cond delay="0"/>
                                  </p:stCondLst>
                                  <p:childTnLst>
                                    <p:set>
                                      <p:cBhvr>
                                        <p:cTn id="167" dur="1" fill="hold">
                                          <p:stCondLst>
                                            <p:cond delay="0"/>
                                          </p:stCondLst>
                                        </p:cTn>
                                        <p:tgtEl>
                                          <p:spTgt spid="23602"/>
                                        </p:tgtEl>
                                        <p:attrNameLst>
                                          <p:attrName>style.visibility</p:attrName>
                                        </p:attrNameLst>
                                      </p:cBhvr>
                                      <p:to>
                                        <p:strVal val="visible"/>
                                      </p:to>
                                    </p:set>
                                    <p:animEffect transition="in" filter="box(out)">
                                      <p:cBhvr>
                                        <p:cTn id="168" dur="500"/>
                                        <p:tgtEl>
                                          <p:spTgt spid="23602"/>
                                        </p:tgtEl>
                                      </p:cBhvr>
                                    </p:animEffect>
                                  </p:childTnLst>
                                </p:cTn>
                              </p:par>
                            </p:childTnLst>
                          </p:cTn>
                        </p:par>
                      </p:childTnLst>
                    </p:cTn>
                  </p:par>
                  <p:par>
                    <p:cTn id="169" fill="hold" nodeType="clickPar">
                      <p:stCondLst>
                        <p:cond delay="indefinite"/>
                      </p:stCondLst>
                      <p:childTnLst>
                        <p:par>
                          <p:cTn id="170" fill="hold" nodeType="withGroup">
                            <p:stCondLst>
                              <p:cond delay="0"/>
                            </p:stCondLst>
                            <p:childTnLst>
                              <p:par>
                                <p:cTn id="171" presetID="2" presetClass="entr" presetSubtype="4" fill="hold" grpId="0" nodeType="clickEffect">
                                  <p:stCondLst>
                                    <p:cond delay="0"/>
                                  </p:stCondLst>
                                  <p:childTnLst>
                                    <p:set>
                                      <p:cBhvr>
                                        <p:cTn id="172" dur="1" fill="hold">
                                          <p:stCondLst>
                                            <p:cond delay="0"/>
                                          </p:stCondLst>
                                        </p:cTn>
                                        <p:tgtEl>
                                          <p:spTgt spid="23610"/>
                                        </p:tgtEl>
                                        <p:attrNameLst>
                                          <p:attrName>style.visibility</p:attrName>
                                        </p:attrNameLst>
                                      </p:cBhvr>
                                      <p:to>
                                        <p:strVal val="visible"/>
                                      </p:to>
                                    </p:set>
                                    <p:anim calcmode="lin" valueType="num">
                                      <p:cBhvr additive="base">
                                        <p:cTn id="173" dur="500" fill="hold"/>
                                        <p:tgtEl>
                                          <p:spTgt spid="23610"/>
                                        </p:tgtEl>
                                        <p:attrNameLst>
                                          <p:attrName>ppt_x</p:attrName>
                                        </p:attrNameLst>
                                      </p:cBhvr>
                                      <p:tavLst>
                                        <p:tav tm="0">
                                          <p:val>
                                            <p:strVal val="#ppt_x"/>
                                          </p:val>
                                        </p:tav>
                                        <p:tav tm="100000">
                                          <p:val>
                                            <p:strVal val="#ppt_x"/>
                                          </p:val>
                                        </p:tav>
                                      </p:tavLst>
                                    </p:anim>
                                    <p:anim calcmode="lin" valueType="num">
                                      <p:cBhvr additive="base">
                                        <p:cTn id="174" dur="500" fill="hold"/>
                                        <p:tgtEl>
                                          <p:spTgt spid="23610"/>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23564"/>
                                        </p:tgtEl>
                                        <p:attrNameLst>
                                          <p:attrName>style.visibility</p:attrName>
                                        </p:attrNameLst>
                                      </p:cBhvr>
                                      <p:to>
                                        <p:strVal val="visible"/>
                                      </p:to>
                                    </p:set>
                                    <p:anim calcmode="lin" valueType="num">
                                      <p:cBhvr additive="base">
                                        <p:cTn id="177" dur="500" fill="hold"/>
                                        <p:tgtEl>
                                          <p:spTgt spid="23564"/>
                                        </p:tgtEl>
                                        <p:attrNameLst>
                                          <p:attrName>ppt_x</p:attrName>
                                        </p:attrNameLst>
                                      </p:cBhvr>
                                      <p:tavLst>
                                        <p:tav tm="0">
                                          <p:val>
                                            <p:strVal val="#ppt_x"/>
                                          </p:val>
                                        </p:tav>
                                        <p:tav tm="100000">
                                          <p:val>
                                            <p:strVal val="#ppt_x"/>
                                          </p:val>
                                        </p:tav>
                                      </p:tavLst>
                                    </p:anim>
                                    <p:anim calcmode="lin" valueType="num">
                                      <p:cBhvr additive="base">
                                        <p:cTn id="178" dur="500" fill="hold"/>
                                        <p:tgtEl>
                                          <p:spTgt spid="23564"/>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23589"/>
                                        </p:tgtEl>
                                        <p:attrNameLst>
                                          <p:attrName>style.visibility</p:attrName>
                                        </p:attrNameLst>
                                      </p:cBhvr>
                                      <p:to>
                                        <p:strVal val="visible"/>
                                      </p:to>
                                    </p:set>
                                    <p:anim calcmode="lin" valueType="num">
                                      <p:cBhvr additive="base">
                                        <p:cTn id="181" dur="500" fill="hold"/>
                                        <p:tgtEl>
                                          <p:spTgt spid="23589"/>
                                        </p:tgtEl>
                                        <p:attrNameLst>
                                          <p:attrName>ppt_x</p:attrName>
                                        </p:attrNameLst>
                                      </p:cBhvr>
                                      <p:tavLst>
                                        <p:tav tm="0">
                                          <p:val>
                                            <p:strVal val="#ppt_x"/>
                                          </p:val>
                                        </p:tav>
                                        <p:tav tm="100000">
                                          <p:val>
                                            <p:strVal val="#ppt_x"/>
                                          </p:val>
                                        </p:tav>
                                      </p:tavLst>
                                    </p:anim>
                                    <p:anim calcmode="lin" valueType="num">
                                      <p:cBhvr additive="base">
                                        <p:cTn id="182" dur="500" fill="hold"/>
                                        <p:tgtEl>
                                          <p:spTgt spid="23589"/>
                                        </p:tgtEl>
                                        <p:attrNameLst>
                                          <p:attrName>ppt_y</p:attrName>
                                        </p:attrNameLst>
                                      </p:cBhvr>
                                      <p:tavLst>
                                        <p:tav tm="0">
                                          <p:val>
                                            <p:strVal val="1+#ppt_h/2"/>
                                          </p:val>
                                        </p:tav>
                                        <p:tav tm="100000">
                                          <p:val>
                                            <p:strVal val="#ppt_y"/>
                                          </p:val>
                                        </p:tav>
                                      </p:tavLst>
                                    </p:anim>
                                  </p:childTnLst>
                                </p:cTn>
                              </p:par>
                            </p:childTnLst>
                          </p:cTn>
                        </p:par>
                      </p:childTnLst>
                    </p:cTn>
                  </p:par>
                  <p:par>
                    <p:cTn id="183" fill="hold">
                      <p:stCondLst>
                        <p:cond delay="indefinite"/>
                      </p:stCondLst>
                      <p:childTnLst>
                        <p:par>
                          <p:cTn id="184" fill="hold">
                            <p:stCondLst>
                              <p:cond delay="0"/>
                            </p:stCondLst>
                            <p:childTnLst>
                              <p:par>
                                <p:cTn id="185" presetID="2" presetClass="entr" presetSubtype="4" fill="hold" nodeType="clickEffect">
                                  <p:stCondLst>
                                    <p:cond delay="0"/>
                                  </p:stCondLst>
                                  <p:childTnLst>
                                    <p:set>
                                      <p:cBhvr>
                                        <p:cTn id="186" dur="1" fill="hold">
                                          <p:stCondLst>
                                            <p:cond delay="0"/>
                                          </p:stCondLst>
                                        </p:cTn>
                                        <p:tgtEl>
                                          <p:spTgt spid="71"/>
                                        </p:tgtEl>
                                        <p:attrNameLst>
                                          <p:attrName>style.visibility</p:attrName>
                                        </p:attrNameLst>
                                      </p:cBhvr>
                                      <p:to>
                                        <p:strVal val="visible"/>
                                      </p:to>
                                    </p:set>
                                    <p:anim calcmode="lin" valueType="num">
                                      <p:cBhvr additive="base">
                                        <p:cTn id="187" dur="500" fill="hold"/>
                                        <p:tgtEl>
                                          <p:spTgt spid="71"/>
                                        </p:tgtEl>
                                        <p:attrNameLst>
                                          <p:attrName>ppt_x</p:attrName>
                                        </p:attrNameLst>
                                      </p:cBhvr>
                                      <p:tavLst>
                                        <p:tav tm="0">
                                          <p:val>
                                            <p:strVal val="#ppt_x"/>
                                          </p:val>
                                        </p:tav>
                                        <p:tav tm="100000">
                                          <p:val>
                                            <p:strVal val="#ppt_x"/>
                                          </p:val>
                                        </p:tav>
                                      </p:tavLst>
                                    </p:anim>
                                    <p:anim calcmode="lin" valueType="num">
                                      <p:cBhvr additive="base">
                                        <p:cTn id="188" dur="500" fill="hold"/>
                                        <p:tgtEl>
                                          <p:spTgt spid="71"/>
                                        </p:tgtEl>
                                        <p:attrNameLst>
                                          <p:attrName>ppt_y</p:attrName>
                                        </p:attrNameLst>
                                      </p:cBhvr>
                                      <p:tavLst>
                                        <p:tav tm="0">
                                          <p:val>
                                            <p:strVal val="1+#ppt_h/2"/>
                                          </p:val>
                                        </p:tav>
                                        <p:tav tm="100000">
                                          <p:val>
                                            <p:strVal val="#ppt_y"/>
                                          </p:val>
                                        </p:tav>
                                      </p:tavLst>
                                    </p:anim>
                                  </p:childTnLst>
                                </p:cTn>
                              </p:par>
                              <p:par>
                                <p:cTn id="189" presetID="2" presetClass="entr" presetSubtype="4" fill="hold" grpId="0" nodeType="withEffect">
                                  <p:stCondLst>
                                    <p:cond delay="0"/>
                                  </p:stCondLst>
                                  <p:childTnLst>
                                    <p:set>
                                      <p:cBhvr>
                                        <p:cTn id="190" dur="1" fill="hold">
                                          <p:stCondLst>
                                            <p:cond delay="0"/>
                                          </p:stCondLst>
                                        </p:cTn>
                                        <p:tgtEl>
                                          <p:spTgt spid="23590"/>
                                        </p:tgtEl>
                                        <p:attrNameLst>
                                          <p:attrName>style.visibility</p:attrName>
                                        </p:attrNameLst>
                                      </p:cBhvr>
                                      <p:to>
                                        <p:strVal val="visible"/>
                                      </p:to>
                                    </p:set>
                                    <p:anim calcmode="lin" valueType="num">
                                      <p:cBhvr additive="base">
                                        <p:cTn id="191" dur="500" fill="hold"/>
                                        <p:tgtEl>
                                          <p:spTgt spid="23590"/>
                                        </p:tgtEl>
                                        <p:attrNameLst>
                                          <p:attrName>ppt_x</p:attrName>
                                        </p:attrNameLst>
                                      </p:cBhvr>
                                      <p:tavLst>
                                        <p:tav tm="0">
                                          <p:val>
                                            <p:strVal val="#ppt_x"/>
                                          </p:val>
                                        </p:tav>
                                        <p:tav tm="100000">
                                          <p:val>
                                            <p:strVal val="#ppt_x"/>
                                          </p:val>
                                        </p:tav>
                                      </p:tavLst>
                                    </p:anim>
                                    <p:anim calcmode="lin" valueType="num">
                                      <p:cBhvr additive="base">
                                        <p:cTn id="192" dur="500" fill="hold"/>
                                        <p:tgtEl>
                                          <p:spTgt spid="23590"/>
                                        </p:tgtEl>
                                        <p:attrNameLst>
                                          <p:attrName>ppt_y</p:attrName>
                                        </p:attrNameLst>
                                      </p:cBhvr>
                                      <p:tavLst>
                                        <p:tav tm="0">
                                          <p:val>
                                            <p:strVal val="1+#ppt_h/2"/>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nodeType="clickEffect">
                                  <p:stCondLst>
                                    <p:cond delay="0"/>
                                  </p:stCondLst>
                                  <p:childTnLst>
                                    <p:set>
                                      <p:cBhvr>
                                        <p:cTn id="196" dur="1" fill="hold">
                                          <p:stCondLst>
                                            <p:cond delay="0"/>
                                          </p:stCondLst>
                                        </p:cTn>
                                        <p:tgtEl>
                                          <p:spTgt spid="86"/>
                                        </p:tgtEl>
                                        <p:attrNameLst>
                                          <p:attrName>style.visibility</p:attrName>
                                        </p:attrNameLst>
                                      </p:cBhvr>
                                      <p:to>
                                        <p:strVal val="visible"/>
                                      </p:to>
                                    </p:set>
                                    <p:anim calcmode="lin" valueType="num">
                                      <p:cBhvr additive="base">
                                        <p:cTn id="197" dur="500" fill="hold"/>
                                        <p:tgtEl>
                                          <p:spTgt spid="86"/>
                                        </p:tgtEl>
                                        <p:attrNameLst>
                                          <p:attrName>ppt_x</p:attrName>
                                        </p:attrNameLst>
                                      </p:cBhvr>
                                      <p:tavLst>
                                        <p:tav tm="0">
                                          <p:val>
                                            <p:strVal val="#ppt_x"/>
                                          </p:val>
                                        </p:tav>
                                        <p:tav tm="100000">
                                          <p:val>
                                            <p:strVal val="#ppt_x"/>
                                          </p:val>
                                        </p:tav>
                                      </p:tavLst>
                                    </p:anim>
                                    <p:anim calcmode="lin" valueType="num">
                                      <p:cBhvr additive="base">
                                        <p:cTn id="198" dur="500" fill="hold"/>
                                        <p:tgtEl>
                                          <p:spTgt spid="86"/>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23591"/>
                                        </p:tgtEl>
                                        <p:attrNameLst>
                                          <p:attrName>style.visibility</p:attrName>
                                        </p:attrNameLst>
                                      </p:cBhvr>
                                      <p:to>
                                        <p:strVal val="visible"/>
                                      </p:to>
                                    </p:set>
                                    <p:anim calcmode="lin" valueType="num">
                                      <p:cBhvr additive="base">
                                        <p:cTn id="201" dur="500" fill="hold"/>
                                        <p:tgtEl>
                                          <p:spTgt spid="23591"/>
                                        </p:tgtEl>
                                        <p:attrNameLst>
                                          <p:attrName>ppt_x</p:attrName>
                                        </p:attrNameLst>
                                      </p:cBhvr>
                                      <p:tavLst>
                                        <p:tav tm="0">
                                          <p:val>
                                            <p:strVal val="#ppt_x"/>
                                          </p:val>
                                        </p:tav>
                                        <p:tav tm="100000">
                                          <p:val>
                                            <p:strVal val="#ppt_x"/>
                                          </p:val>
                                        </p:tav>
                                      </p:tavLst>
                                    </p:anim>
                                    <p:anim calcmode="lin" valueType="num">
                                      <p:cBhvr additive="base">
                                        <p:cTn id="202" dur="500" fill="hold"/>
                                        <p:tgtEl>
                                          <p:spTgt spid="23591"/>
                                        </p:tgtEl>
                                        <p:attrNameLst>
                                          <p:attrName>ppt_y</p:attrName>
                                        </p:attrNameLst>
                                      </p:cBhvr>
                                      <p:tavLst>
                                        <p:tav tm="0">
                                          <p:val>
                                            <p:strVal val="1+#ppt_h/2"/>
                                          </p:val>
                                        </p:tav>
                                        <p:tav tm="100000">
                                          <p:val>
                                            <p:strVal val="#ppt_y"/>
                                          </p:val>
                                        </p:tav>
                                      </p:tavLst>
                                    </p:anim>
                                  </p:childTnLst>
                                </p:cTn>
                              </p:par>
                            </p:childTnLst>
                          </p:cTn>
                        </p:par>
                      </p:childTnLst>
                    </p:cTn>
                  </p:par>
                  <p:par>
                    <p:cTn id="203" fill="hold">
                      <p:stCondLst>
                        <p:cond delay="indefinite"/>
                      </p:stCondLst>
                      <p:childTnLst>
                        <p:par>
                          <p:cTn id="204" fill="hold">
                            <p:stCondLst>
                              <p:cond delay="0"/>
                            </p:stCondLst>
                            <p:childTnLst>
                              <p:par>
                                <p:cTn id="205" presetID="2" presetClass="entr" presetSubtype="4" fill="hold" nodeType="clickEffect">
                                  <p:stCondLst>
                                    <p:cond delay="0"/>
                                  </p:stCondLst>
                                  <p:childTnLst>
                                    <p:set>
                                      <p:cBhvr>
                                        <p:cTn id="206" dur="1" fill="hold">
                                          <p:stCondLst>
                                            <p:cond delay="0"/>
                                          </p:stCondLst>
                                        </p:cTn>
                                        <p:tgtEl>
                                          <p:spTgt spid="95"/>
                                        </p:tgtEl>
                                        <p:attrNameLst>
                                          <p:attrName>style.visibility</p:attrName>
                                        </p:attrNameLst>
                                      </p:cBhvr>
                                      <p:to>
                                        <p:strVal val="visible"/>
                                      </p:to>
                                    </p:set>
                                    <p:anim calcmode="lin" valueType="num">
                                      <p:cBhvr additive="base">
                                        <p:cTn id="207" dur="500" fill="hold"/>
                                        <p:tgtEl>
                                          <p:spTgt spid="95"/>
                                        </p:tgtEl>
                                        <p:attrNameLst>
                                          <p:attrName>ppt_x</p:attrName>
                                        </p:attrNameLst>
                                      </p:cBhvr>
                                      <p:tavLst>
                                        <p:tav tm="0">
                                          <p:val>
                                            <p:strVal val="#ppt_x"/>
                                          </p:val>
                                        </p:tav>
                                        <p:tav tm="100000">
                                          <p:val>
                                            <p:strVal val="#ppt_x"/>
                                          </p:val>
                                        </p:tav>
                                      </p:tavLst>
                                    </p:anim>
                                    <p:anim calcmode="lin" valueType="num">
                                      <p:cBhvr additive="base">
                                        <p:cTn id="208" dur="500" fill="hold"/>
                                        <p:tgtEl>
                                          <p:spTgt spid="95"/>
                                        </p:tgtEl>
                                        <p:attrNameLst>
                                          <p:attrName>ppt_y</p:attrName>
                                        </p:attrNameLst>
                                      </p:cBhvr>
                                      <p:tavLst>
                                        <p:tav tm="0">
                                          <p:val>
                                            <p:strVal val="1+#ppt_h/2"/>
                                          </p:val>
                                        </p:tav>
                                        <p:tav tm="100000">
                                          <p:val>
                                            <p:strVal val="#ppt_y"/>
                                          </p:val>
                                        </p:tav>
                                      </p:tavLst>
                                    </p:anim>
                                  </p:childTnLst>
                                </p:cTn>
                              </p:par>
                              <p:par>
                                <p:cTn id="209" presetID="2" presetClass="entr" presetSubtype="4" fill="hold" grpId="0" nodeType="withEffect">
                                  <p:stCondLst>
                                    <p:cond delay="0"/>
                                  </p:stCondLst>
                                  <p:childTnLst>
                                    <p:set>
                                      <p:cBhvr>
                                        <p:cTn id="210" dur="1" fill="hold">
                                          <p:stCondLst>
                                            <p:cond delay="0"/>
                                          </p:stCondLst>
                                        </p:cTn>
                                        <p:tgtEl>
                                          <p:spTgt spid="23592"/>
                                        </p:tgtEl>
                                        <p:attrNameLst>
                                          <p:attrName>style.visibility</p:attrName>
                                        </p:attrNameLst>
                                      </p:cBhvr>
                                      <p:to>
                                        <p:strVal val="visible"/>
                                      </p:to>
                                    </p:set>
                                    <p:anim calcmode="lin" valueType="num">
                                      <p:cBhvr additive="base">
                                        <p:cTn id="211" dur="500" fill="hold"/>
                                        <p:tgtEl>
                                          <p:spTgt spid="23592"/>
                                        </p:tgtEl>
                                        <p:attrNameLst>
                                          <p:attrName>ppt_x</p:attrName>
                                        </p:attrNameLst>
                                      </p:cBhvr>
                                      <p:tavLst>
                                        <p:tav tm="0">
                                          <p:val>
                                            <p:strVal val="#ppt_x"/>
                                          </p:val>
                                        </p:tav>
                                        <p:tav tm="100000">
                                          <p:val>
                                            <p:strVal val="#ppt_x"/>
                                          </p:val>
                                        </p:tav>
                                      </p:tavLst>
                                    </p:anim>
                                    <p:anim calcmode="lin" valueType="num">
                                      <p:cBhvr additive="base">
                                        <p:cTn id="212" dur="500" fill="hold"/>
                                        <p:tgtEl>
                                          <p:spTgt spid="23592"/>
                                        </p:tgtEl>
                                        <p:attrNameLst>
                                          <p:attrName>ppt_y</p:attrName>
                                        </p:attrNameLst>
                                      </p:cBhvr>
                                      <p:tavLst>
                                        <p:tav tm="0">
                                          <p:val>
                                            <p:strVal val="1+#ppt_h/2"/>
                                          </p:val>
                                        </p:tav>
                                        <p:tav tm="100000">
                                          <p:val>
                                            <p:strVal val="#ppt_y"/>
                                          </p:val>
                                        </p:tav>
                                      </p:tavLst>
                                    </p:anim>
                                  </p:childTnLst>
                                </p:cTn>
                              </p:par>
                            </p:childTnLst>
                          </p:cTn>
                        </p:par>
                      </p:childTnLst>
                    </p:cTn>
                  </p:par>
                  <p:par>
                    <p:cTn id="213" fill="hold">
                      <p:stCondLst>
                        <p:cond delay="indefinite"/>
                      </p:stCondLst>
                      <p:childTnLst>
                        <p:par>
                          <p:cTn id="214" fill="hold">
                            <p:stCondLst>
                              <p:cond delay="0"/>
                            </p:stCondLst>
                            <p:childTnLst>
                              <p:par>
                                <p:cTn id="215" presetID="2" presetClass="entr" presetSubtype="4" fill="hold" nodeType="clickEffect">
                                  <p:stCondLst>
                                    <p:cond delay="0"/>
                                  </p:stCondLst>
                                  <p:childTnLst>
                                    <p:set>
                                      <p:cBhvr>
                                        <p:cTn id="216" dur="1" fill="hold">
                                          <p:stCondLst>
                                            <p:cond delay="0"/>
                                          </p:stCondLst>
                                        </p:cTn>
                                        <p:tgtEl>
                                          <p:spTgt spid="67"/>
                                        </p:tgtEl>
                                        <p:attrNameLst>
                                          <p:attrName>style.visibility</p:attrName>
                                        </p:attrNameLst>
                                      </p:cBhvr>
                                      <p:to>
                                        <p:strVal val="visible"/>
                                      </p:to>
                                    </p:set>
                                    <p:anim calcmode="lin" valueType="num">
                                      <p:cBhvr additive="base">
                                        <p:cTn id="217" dur="500" fill="hold"/>
                                        <p:tgtEl>
                                          <p:spTgt spid="67"/>
                                        </p:tgtEl>
                                        <p:attrNameLst>
                                          <p:attrName>ppt_x</p:attrName>
                                        </p:attrNameLst>
                                      </p:cBhvr>
                                      <p:tavLst>
                                        <p:tav tm="0">
                                          <p:val>
                                            <p:strVal val="#ppt_x"/>
                                          </p:val>
                                        </p:tav>
                                        <p:tav tm="100000">
                                          <p:val>
                                            <p:strVal val="#ppt_x"/>
                                          </p:val>
                                        </p:tav>
                                      </p:tavLst>
                                    </p:anim>
                                    <p:anim calcmode="lin" valueType="num">
                                      <p:cBhvr additive="base">
                                        <p:cTn id="218" dur="500" fill="hold"/>
                                        <p:tgtEl>
                                          <p:spTgt spid="67"/>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23593"/>
                                        </p:tgtEl>
                                        <p:attrNameLst>
                                          <p:attrName>style.visibility</p:attrName>
                                        </p:attrNameLst>
                                      </p:cBhvr>
                                      <p:to>
                                        <p:strVal val="visible"/>
                                      </p:to>
                                    </p:set>
                                    <p:anim calcmode="lin" valueType="num">
                                      <p:cBhvr additive="base">
                                        <p:cTn id="221" dur="500" fill="hold"/>
                                        <p:tgtEl>
                                          <p:spTgt spid="23593"/>
                                        </p:tgtEl>
                                        <p:attrNameLst>
                                          <p:attrName>ppt_x</p:attrName>
                                        </p:attrNameLst>
                                      </p:cBhvr>
                                      <p:tavLst>
                                        <p:tav tm="0">
                                          <p:val>
                                            <p:strVal val="#ppt_x"/>
                                          </p:val>
                                        </p:tav>
                                        <p:tav tm="100000">
                                          <p:val>
                                            <p:strVal val="#ppt_x"/>
                                          </p:val>
                                        </p:tav>
                                      </p:tavLst>
                                    </p:anim>
                                    <p:anim calcmode="lin" valueType="num">
                                      <p:cBhvr additive="base">
                                        <p:cTn id="222" dur="500" fill="hold"/>
                                        <p:tgtEl>
                                          <p:spTgt spid="23593"/>
                                        </p:tgtEl>
                                        <p:attrNameLst>
                                          <p:attrName>ppt_y</p:attrName>
                                        </p:attrNameLst>
                                      </p:cBhvr>
                                      <p:tavLst>
                                        <p:tav tm="0">
                                          <p:val>
                                            <p:strVal val="1+#ppt_h/2"/>
                                          </p:val>
                                        </p:tav>
                                        <p:tav tm="100000">
                                          <p:val>
                                            <p:strVal val="#ppt_y"/>
                                          </p:val>
                                        </p:tav>
                                      </p:tavLst>
                                    </p:anim>
                                  </p:childTnLst>
                                </p:cTn>
                              </p:par>
                              <p:par>
                                <p:cTn id="223" presetID="4" presetClass="entr" presetSubtype="32" fill="hold" grpId="0" nodeType="withEffect">
                                  <p:stCondLst>
                                    <p:cond delay="0"/>
                                  </p:stCondLst>
                                  <p:childTnLst>
                                    <p:set>
                                      <p:cBhvr>
                                        <p:cTn id="224" dur="1" fill="hold">
                                          <p:stCondLst>
                                            <p:cond delay="0"/>
                                          </p:stCondLst>
                                        </p:cTn>
                                        <p:tgtEl>
                                          <p:spTgt spid="23606"/>
                                        </p:tgtEl>
                                        <p:attrNameLst>
                                          <p:attrName>style.visibility</p:attrName>
                                        </p:attrNameLst>
                                      </p:cBhvr>
                                      <p:to>
                                        <p:strVal val="visible"/>
                                      </p:to>
                                    </p:set>
                                    <p:animEffect transition="in" filter="box(out)">
                                      <p:cBhvr>
                                        <p:cTn id="225" dur="500"/>
                                        <p:tgtEl>
                                          <p:spTgt spid="23606"/>
                                        </p:tgtEl>
                                      </p:cBhvr>
                                    </p:animEffect>
                                  </p:childTnLst>
                                </p:cTn>
                              </p:par>
                              <p:par>
                                <p:cTn id="226" presetID="4" presetClass="entr" presetSubtype="32" fill="hold" nodeType="withEffect">
                                  <p:stCondLst>
                                    <p:cond delay="0"/>
                                  </p:stCondLst>
                                  <p:childTnLst>
                                    <p:set>
                                      <p:cBhvr>
                                        <p:cTn id="227" dur="1" fill="hold">
                                          <p:stCondLst>
                                            <p:cond delay="0"/>
                                          </p:stCondLst>
                                        </p:cTn>
                                        <p:tgtEl>
                                          <p:spTgt spid="23605">
                                            <p:txEl>
                                              <p:pRg st="0" end="0"/>
                                            </p:txEl>
                                          </p:spTgt>
                                        </p:tgtEl>
                                        <p:attrNameLst>
                                          <p:attrName>style.visibility</p:attrName>
                                        </p:attrNameLst>
                                      </p:cBhvr>
                                      <p:to>
                                        <p:strVal val="visible"/>
                                      </p:to>
                                    </p:set>
                                    <p:animEffect transition="in" filter="box(out)">
                                      <p:cBhvr>
                                        <p:cTn id="228" dur="500"/>
                                        <p:tgtEl>
                                          <p:spTgt spid="23605">
                                            <p:txEl>
                                              <p:pRg st="0" end="0"/>
                                            </p:txEl>
                                          </p:spTgt>
                                        </p:tgtEl>
                                      </p:cBhvr>
                                    </p:animEffect>
                                  </p:childTnLst>
                                </p:cTn>
                              </p:par>
                              <p:par>
                                <p:cTn id="229" presetID="4" presetClass="entr" presetSubtype="32" fill="hold" grpId="0" nodeType="withEffect">
                                  <p:stCondLst>
                                    <p:cond delay="0"/>
                                  </p:stCondLst>
                                  <p:childTnLst>
                                    <p:set>
                                      <p:cBhvr>
                                        <p:cTn id="230" dur="1" fill="hold">
                                          <p:stCondLst>
                                            <p:cond delay="0"/>
                                          </p:stCondLst>
                                        </p:cTn>
                                        <p:tgtEl>
                                          <p:spTgt spid="23604"/>
                                        </p:tgtEl>
                                        <p:attrNameLst>
                                          <p:attrName>style.visibility</p:attrName>
                                        </p:attrNameLst>
                                      </p:cBhvr>
                                      <p:to>
                                        <p:strVal val="visible"/>
                                      </p:to>
                                    </p:set>
                                    <p:animEffect transition="in" filter="box(out)">
                                      <p:cBhvr>
                                        <p:cTn id="231" dur="500"/>
                                        <p:tgtEl>
                                          <p:spTgt spid="23604"/>
                                        </p:tgtEl>
                                      </p:cBhvr>
                                    </p:animEffect>
                                  </p:childTnLst>
                                </p:cTn>
                              </p:par>
                              <p:par>
                                <p:cTn id="232" presetID="4" presetClass="entr" presetSubtype="32" fill="hold" grpId="0" nodeType="withEffect">
                                  <p:stCondLst>
                                    <p:cond delay="0"/>
                                  </p:stCondLst>
                                  <p:childTnLst>
                                    <p:set>
                                      <p:cBhvr>
                                        <p:cTn id="233" dur="1" fill="hold">
                                          <p:stCondLst>
                                            <p:cond delay="0"/>
                                          </p:stCondLst>
                                        </p:cTn>
                                        <p:tgtEl>
                                          <p:spTgt spid="23603"/>
                                        </p:tgtEl>
                                        <p:attrNameLst>
                                          <p:attrName>style.visibility</p:attrName>
                                        </p:attrNameLst>
                                      </p:cBhvr>
                                      <p:to>
                                        <p:strVal val="visible"/>
                                      </p:to>
                                    </p:set>
                                    <p:animEffect transition="in" filter="box(out)">
                                      <p:cBhvr>
                                        <p:cTn id="234" dur="500"/>
                                        <p:tgtEl>
                                          <p:spTgt spid="23603"/>
                                        </p:tgtEl>
                                      </p:cBhvr>
                                    </p:animEffect>
                                  </p:childTnLst>
                                </p:cTn>
                              </p:par>
                            </p:childTnLst>
                          </p:cTn>
                        </p:par>
                      </p:childTnLst>
                    </p:cTn>
                  </p:par>
                  <p:par>
                    <p:cTn id="235" fill="hold" nodeType="clickPar">
                      <p:stCondLst>
                        <p:cond delay="indefinite"/>
                      </p:stCondLst>
                      <p:childTnLst>
                        <p:par>
                          <p:cTn id="236" fill="hold" nodeType="withGroup">
                            <p:stCondLst>
                              <p:cond delay="0"/>
                            </p:stCondLst>
                            <p:childTnLst>
                              <p:par>
                                <p:cTn id="237" presetID="2" presetClass="entr" presetSubtype="4" fill="hold" grpId="0" nodeType="clickEffect">
                                  <p:stCondLst>
                                    <p:cond delay="0"/>
                                  </p:stCondLst>
                                  <p:childTnLst>
                                    <p:set>
                                      <p:cBhvr>
                                        <p:cTn id="238" dur="1" fill="hold">
                                          <p:stCondLst>
                                            <p:cond delay="0"/>
                                          </p:stCondLst>
                                        </p:cTn>
                                        <p:tgtEl>
                                          <p:spTgt spid="23608"/>
                                        </p:tgtEl>
                                        <p:attrNameLst>
                                          <p:attrName>style.visibility</p:attrName>
                                        </p:attrNameLst>
                                      </p:cBhvr>
                                      <p:to>
                                        <p:strVal val="visible"/>
                                      </p:to>
                                    </p:set>
                                    <p:anim calcmode="lin" valueType="num">
                                      <p:cBhvr additive="base">
                                        <p:cTn id="239" dur="500" fill="hold"/>
                                        <p:tgtEl>
                                          <p:spTgt spid="23608"/>
                                        </p:tgtEl>
                                        <p:attrNameLst>
                                          <p:attrName>ppt_x</p:attrName>
                                        </p:attrNameLst>
                                      </p:cBhvr>
                                      <p:tavLst>
                                        <p:tav tm="0">
                                          <p:val>
                                            <p:strVal val="#ppt_x"/>
                                          </p:val>
                                        </p:tav>
                                        <p:tav tm="100000">
                                          <p:val>
                                            <p:strVal val="#ppt_x"/>
                                          </p:val>
                                        </p:tav>
                                      </p:tavLst>
                                    </p:anim>
                                    <p:anim calcmode="lin" valueType="num">
                                      <p:cBhvr additive="base">
                                        <p:cTn id="240" dur="500" fill="hold"/>
                                        <p:tgtEl>
                                          <p:spTgt spid="23608"/>
                                        </p:tgtEl>
                                        <p:attrNameLst>
                                          <p:attrName>ppt_y</p:attrName>
                                        </p:attrNameLst>
                                      </p:cBhvr>
                                      <p:tavLst>
                                        <p:tav tm="0">
                                          <p:val>
                                            <p:strVal val="1+#ppt_h/2"/>
                                          </p:val>
                                        </p:tav>
                                        <p:tav tm="100000">
                                          <p:val>
                                            <p:strVal val="#ppt_y"/>
                                          </p:val>
                                        </p:tav>
                                      </p:tavLst>
                                    </p:anim>
                                  </p:childTnLst>
                                </p:cTn>
                              </p:par>
                              <p:par>
                                <p:cTn id="241" presetID="2" presetClass="entr" presetSubtype="4" fill="hold" grpId="0" nodeType="withEffect">
                                  <p:stCondLst>
                                    <p:cond delay="0"/>
                                  </p:stCondLst>
                                  <p:childTnLst>
                                    <p:set>
                                      <p:cBhvr>
                                        <p:cTn id="242" dur="1" fill="hold">
                                          <p:stCondLst>
                                            <p:cond delay="0"/>
                                          </p:stCondLst>
                                        </p:cTn>
                                        <p:tgtEl>
                                          <p:spTgt spid="23562"/>
                                        </p:tgtEl>
                                        <p:attrNameLst>
                                          <p:attrName>style.visibility</p:attrName>
                                        </p:attrNameLst>
                                      </p:cBhvr>
                                      <p:to>
                                        <p:strVal val="visible"/>
                                      </p:to>
                                    </p:set>
                                    <p:anim calcmode="lin" valueType="num">
                                      <p:cBhvr additive="base">
                                        <p:cTn id="243" dur="500" fill="hold"/>
                                        <p:tgtEl>
                                          <p:spTgt spid="23562"/>
                                        </p:tgtEl>
                                        <p:attrNameLst>
                                          <p:attrName>ppt_x</p:attrName>
                                        </p:attrNameLst>
                                      </p:cBhvr>
                                      <p:tavLst>
                                        <p:tav tm="0">
                                          <p:val>
                                            <p:strVal val="#ppt_x"/>
                                          </p:val>
                                        </p:tav>
                                        <p:tav tm="100000">
                                          <p:val>
                                            <p:strVal val="#ppt_x"/>
                                          </p:val>
                                        </p:tav>
                                      </p:tavLst>
                                    </p:anim>
                                    <p:anim calcmode="lin" valueType="num">
                                      <p:cBhvr additive="base">
                                        <p:cTn id="244" dur="500" fill="hold"/>
                                        <p:tgtEl>
                                          <p:spTgt spid="23562"/>
                                        </p:tgtEl>
                                        <p:attrNameLst>
                                          <p:attrName>ppt_y</p:attrName>
                                        </p:attrNameLst>
                                      </p:cBhvr>
                                      <p:tavLst>
                                        <p:tav tm="0">
                                          <p:val>
                                            <p:strVal val="1+#ppt_h/2"/>
                                          </p:val>
                                        </p:tav>
                                        <p:tav tm="100000">
                                          <p:val>
                                            <p:strVal val="#ppt_y"/>
                                          </p:val>
                                        </p:tav>
                                      </p:tavLst>
                                    </p:anim>
                                  </p:childTnLst>
                                </p:cTn>
                              </p:par>
                              <p:par>
                                <p:cTn id="245" presetID="2" presetClass="entr" presetSubtype="4" fill="hold" grpId="0" nodeType="withEffect">
                                  <p:stCondLst>
                                    <p:cond delay="0"/>
                                  </p:stCondLst>
                                  <p:childTnLst>
                                    <p:set>
                                      <p:cBhvr>
                                        <p:cTn id="246" dur="1" fill="hold">
                                          <p:stCondLst>
                                            <p:cond delay="0"/>
                                          </p:stCondLst>
                                        </p:cTn>
                                        <p:tgtEl>
                                          <p:spTgt spid="23575"/>
                                        </p:tgtEl>
                                        <p:attrNameLst>
                                          <p:attrName>style.visibility</p:attrName>
                                        </p:attrNameLst>
                                      </p:cBhvr>
                                      <p:to>
                                        <p:strVal val="visible"/>
                                      </p:to>
                                    </p:set>
                                    <p:anim calcmode="lin" valueType="num">
                                      <p:cBhvr additive="base">
                                        <p:cTn id="247" dur="500" fill="hold"/>
                                        <p:tgtEl>
                                          <p:spTgt spid="23575"/>
                                        </p:tgtEl>
                                        <p:attrNameLst>
                                          <p:attrName>ppt_x</p:attrName>
                                        </p:attrNameLst>
                                      </p:cBhvr>
                                      <p:tavLst>
                                        <p:tav tm="0">
                                          <p:val>
                                            <p:strVal val="#ppt_x"/>
                                          </p:val>
                                        </p:tav>
                                        <p:tav tm="100000">
                                          <p:val>
                                            <p:strVal val="#ppt_x"/>
                                          </p:val>
                                        </p:tav>
                                      </p:tavLst>
                                    </p:anim>
                                    <p:anim calcmode="lin" valueType="num">
                                      <p:cBhvr additive="base">
                                        <p:cTn id="248" dur="500" fill="hold"/>
                                        <p:tgtEl>
                                          <p:spTgt spid="23575"/>
                                        </p:tgtEl>
                                        <p:attrNameLst>
                                          <p:attrName>ppt_y</p:attrName>
                                        </p:attrNameLst>
                                      </p:cBhvr>
                                      <p:tavLst>
                                        <p:tav tm="0">
                                          <p:val>
                                            <p:strVal val="1+#ppt_h/2"/>
                                          </p:val>
                                        </p:tav>
                                        <p:tav tm="100000">
                                          <p:val>
                                            <p:strVal val="#ppt_y"/>
                                          </p:val>
                                        </p:tav>
                                      </p:tavLst>
                                    </p:anim>
                                  </p:childTnLst>
                                </p:cTn>
                              </p:par>
                            </p:childTnLst>
                          </p:cTn>
                        </p:par>
                      </p:childTnLst>
                    </p:cTn>
                  </p:par>
                  <p:par>
                    <p:cTn id="249" fill="hold">
                      <p:stCondLst>
                        <p:cond delay="indefinite"/>
                      </p:stCondLst>
                      <p:childTnLst>
                        <p:par>
                          <p:cTn id="250" fill="hold">
                            <p:stCondLst>
                              <p:cond delay="0"/>
                            </p:stCondLst>
                            <p:childTnLst>
                              <p:par>
                                <p:cTn id="251" presetID="2" presetClass="entr" presetSubtype="4" fill="hold" nodeType="clickEffect">
                                  <p:stCondLst>
                                    <p:cond delay="0"/>
                                  </p:stCondLst>
                                  <p:childTnLst>
                                    <p:set>
                                      <p:cBhvr>
                                        <p:cTn id="252" dur="1" fill="hold">
                                          <p:stCondLst>
                                            <p:cond delay="0"/>
                                          </p:stCondLst>
                                        </p:cTn>
                                        <p:tgtEl>
                                          <p:spTgt spid="15"/>
                                        </p:tgtEl>
                                        <p:attrNameLst>
                                          <p:attrName>style.visibility</p:attrName>
                                        </p:attrNameLst>
                                      </p:cBhvr>
                                      <p:to>
                                        <p:strVal val="visible"/>
                                      </p:to>
                                    </p:set>
                                    <p:anim calcmode="lin" valueType="num">
                                      <p:cBhvr additive="base">
                                        <p:cTn id="253" dur="500" fill="hold"/>
                                        <p:tgtEl>
                                          <p:spTgt spid="15"/>
                                        </p:tgtEl>
                                        <p:attrNameLst>
                                          <p:attrName>ppt_x</p:attrName>
                                        </p:attrNameLst>
                                      </p:cBhvr>
                                      <p:tavLst>
                                        <p:tav tm="0">
                                          <p:val>
                                            <p:strVal val="#ppt_x"/>
                                          </p:val>
                                        </p:tav>
                                        <p:tav tm="100000">
                                          <p:val>
                                            <p:strVal val="#ppt_x"/>
                                          </p:val>
                                        </p:tav>
                                      </p:tavLst>
                                    </p:anim>
                                    <p:anim calcmode="lin" valueType="num">
                                      <p:cBhvr additive="base">
                                        <p:cTn id="254" dur="500" fill="hold"/>
                                        <p:tgtEl>
                                          <p:spTgt spid="15"/>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23576"/>
                                        </p:tgtEl>
                                        <p:attrNameLst>
                                          <p:attrName>style.visibility</p:attrName>
                                        </p:attrNameLst>
                                      </p:cBhvr>
                                      <p:to>
                                        <p:strVal val="visible"/>
                                      </p:to>
                                    </p:set>
                                    <p:anim calcmode="lin" valueType="num">
                                      <p:cBhvr additive="base">
                                        <p:cTn id="257" dur="500" fill="hold"/>
                                        <p:tgtEl>
                                          <p:spTgt spid="23576"/>
                                        </p:tgtEl>
                                        <p:attrNameLst>
                                          <p:attrName>ppt_x</p:attrName>
                                        </p:attrNameLst>
                                      </p:cBhvr>
                                      <p:tavLst>
                                        <p:tav tm="0">
                                          <p:val>
                                            <p:strVal val="#ppt_x"/>
                                          </p:val>
                                        </p:tav>
                                        <p:tav tm="100000">
                                          <p:val>
                                            <p:strVal val="#ppt_x"/>
                                          </p:val>
                                        </p:tav>
                                      </p:tavLst>
                                    </p:anim>
                                    <p:anim calcmode="lin" valueType="num">
                                      <p:cBhvr additive="base">
                                        <p:cTn id="258" dur="500" fill="hold"/>
                                        <p:tgtEl>
                                          <p:spTgt spid="23576"/>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23577"/>
                                        </p:tgtEl>
                                        <p:attrNameLst>
                                          <p:attrName>style.visibility</p:attrName>
                                        </p:attrNameLst>
                                      </p:cBhvr>
                                      <p:to>
                                        <p:strVal val="visible"/>
                                      </p:to>
                                    </p:set>
                                    <p:anim calcmode="lin" valueType="num">
                                      <p:cBhvr additive="base">
                                        <p:cTn id="261" dur="500" fill="hold"/>
                                        <p:tgtEl>
                                          <p:spTgt spid="23577"/>
                                        </p:tgtEl>
                                        <p:attrNameLst>
                                          <p:attrName>ppt_x</p:attrName>
                                        </p:attrNameLst>
                                      </p:cBhvr>
                                      <p:tavLst>
                                        <p:tav tm="0">
                                          <p:val>
                                            <p:strVal val="#ppt_x"/>
                                          </p:val>
                                        </p:tav>
                                        <p:tav tm="100000">
                                          <p:val>
                                            <p:strVal val="#ppt_x"/>
                                          </p:val>
                                        </p:tav>
                                      </p:tavLst>
                                    </p:anim>
                                    <p:anim calcmode="lin" valueType="num">
                                      <p:cBhvr additive="base">
                                        <p:cTn id="262" dur="500" fill="hold"/>
                                        <p:tgtEl>
                                          <p:spTgt spid="23577"/>
                                        </p:tgtEl>
                                        <p:attrNameLst>
                                          <p:attrName>ppt_y</p:attrName>
                                        </p:attrNameLst>
                                      </p:cBhvr>
                                      <p:tavLst>
                                        <p:tav tm="0">
                                          <p:val>
                                            <p:strVal val="1+#ppt_h/2"/>
                                          </p:val>
                                        </p:tav>
                                        <p:tav tm="100000">
                                          <p:val>
                                            <p:strVal val="#ppt_y"/>
                                          </p:val>
                                        </p:tav>
                                      </p:tavLst>
                                    </p:anim>
                                  </p:childTnLst>
                                </p:cTn>
                              </p:par>
                              <p:par>
                                <p:cTn id="263" presetID="4" presetClass="entr" presetSubtype="32" fill="hold" grpId="0" nodeType="withEffect">
                                  <p:stCondLst>
                                    <p:cond delay="0"/>
                                  </p:stCondLst>
                                  <p:childTnLst>
                                    <p:set>
                                      <p:cBhvr>
                                        <p:cTn id="264" dur="1" fill="hold">
                                          <p:stCondLst>
                                            <p:cond delay="0"/>
                                          </p:stCondLst>
                                        </p:cTn>
                                        <p:tgtEl>
                                          <p:spTgt spid="23599"/>
                                        </p:tgtEl>
                                        <p:attrNameLst>
                                          <p:attrName>style.visibility</p:attrName>
                                        </p:attrNameLst>
                                      </p:cBhvr>
                                      <p:to>
                                        <p:strVal val="visible"/>
                                      </p:to>
                                    </p:set>
                                    <p:animEffect transition="in" filter="box(out)">
                                      <p:cBhvr>
                                        <p:cTn id="265" dur="500"/>
                                        <p:tgtEl>
                                          <p:spTgt spid="235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2" grpId="0" animBg="1"/>
      <p:bldP spid="23563" grpId="0" animBg="1"/>
      <p:bldP spid="23564" grpId="0" animBg="1"/>
      <p:bldP spid="23565" grpId="0"/>
      <p:bldP spid="23566" grpId="0"/>
      <p:bldP spid="23567" grpId="0"/>
      <p:bldP spid="23568" grpId="0" animBg="1"/>
      <p:bldP spid="23569" grpId="0" animBg="1"/>
      <p:bldP spid="23570" grpId="0" animBg="1"/>
      <p:bldP spid="23571" grpId="0" animBg="1"/>
      <p:bldP spid="23572" grpId="0" animBg="1"/>
      <p:bldP spid="23573" grpId="0" animBg="1"/>
      <p:bldP spid="23575" grpId="0" animBg="1"/>
      <p:bldP spid="23576" grpId="0" animBg="1"/>
      <p:bldP spid="23577" grpId="0" animBg="1"/>
      <p:bldP spid="23581" grpId="0" animBg="1"/>
      <p:bldP spid="23582" grpId="0" animBg="1"/>
      <p:bldP spid="23583" grpId="0" animBg="1"/>
      <p:bldP spid="23584" grpId="0" animBg="1"/>
      <p:bldP spid="23589" grpId="0" animBg="1"/>
      <p:bldP spid="23590" grpId="0" animBg="1"/>
      <p:bldP spid="23591" grpId="0" animBg="1"/>
      <p:bldP spid="23592" grpId="0" animBg="1"/>
      <p:bldP spid="23593" grpId="0" animBg="1"/>
      <p:bldP spid="23595" grpId="0"/>
      <p:bldP spid="23596" grpId="0"/>
      <p:bldP spid="23597" grpId="0"/>
      <p:bldP spid="23598" grpId="0"/>
      <p:bldP spid="23599" grpId="0"/>
      <p:bldP spid="23600" grpId="0"/>
      <p:bldP spid="23601" grpId="0"/>
      <p:bldP spid="23602" grpId="0"/>
      <p:bldP spid="23603" grpId="0"/>
      <p:bldP spid="23604" grpId="0"/>
      <p:bldP spid="23606" grpId="0"/>
      <p:bldP spid="23607" grpId="0"/>
      <p:bldP spid="23608" grpId="0"/>
      <p:bldP spid="23609" grpId="0"/>
      <p:bldP spid="23610" grpId="0"/>
      <p:bldP spid="236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59" name="Picture 7"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8"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4" name="Oval 12"/>
          <p:cNvSpPr>
            <a:spLocks noChangeArrowheads="1"/>
          </p:cNvSpPr>
          <p:nvPr/>
        </p:nvSpPr>
        <p:spPr bwMode="auto">
          <a:xfrm>
            <a:off x="971550" y="5949950"/>
            <a:ext cx="792163" cy="287338"/>
          </a:xfrm>
          <a:prstGeom prst="ellipse">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7" name="Rectangle 15"/>
          <p:cNvSpPr>
            <a:spLocks noChangeArrowheads="1"/>
          </p:cNvSpPr>
          <p:nvPr/>
        </p:nvSpPr>
        <p:spPr bwMode="auto">
          <a:xfrm>
            <a:off x="1198563" y="82550"/>
            <a:ext cx="1662112"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40 Gamma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9" name="AutoShape 37"/>
          <p:cNvSpPr>
            <a:spLocks noChangeArrowheads="1"/>
          </p:cNvSpPr>
          <p:nvPr/>
        </p:nvSpPr>
        <p:spPr bwMode="auto">
          <a:xfrm>
            <a:off x="1260475" y="5445125"/>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0" name="AutoShape 38"/>
          <p:cNvSpPr>
            <a:spLocks noChangeArrowheads="1"/>
          </p:cNvSpPr>
          <p:nvPr/>
        </p:nvSpPr>
        <p:spPr bwMode="auto">
          <a:xfrm>
            <a:off x="1260475" y="42211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1" name="AutoShape 39"/>
          <p:cNvSpPr>
            <a:spLocks noChangeArrowheads="1"/>
          </p:cNvSpPr>
          <p:nvPr/>
        </p:nvSpPr>
        <p:spPr bwMode="auto">
          <a:xfrm>
            <a:off x="1260475" y="299720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2" name="AutoShape 40"/>
          <p:cNvSpPr>
            <a:spLocks noChangeArrowheads="1"/>
          </p:cNvSpPr>
          <p:nvPr/>
        </p:nvSpPr>
        <p:spPr bwMode="auto">
          <a:xfrm>
            <a:off x="1260475" y="1773238"/>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3" name="AutoShape 41"/>
          <p:cNvSpPr>
            <a:spLocks noChangeArrowheads="1"/>
          </p:cNvSpPr>
          <p:nvPr/>
        </p:nvSpPr>
        <p:spPr bwMode="auto">
          <a:xfrm>
            <a:off x="1260475" y="62071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3" name="Text Box 51"/>
          <p:cNvSpPr txBox="1">
            <a:spLocks noChangeArrowheads="1"/>
          </p:cNvSpPr>
          <p:nvPr/>
        </p:nvSpPr>
        <p:spPr bwMode="auto">
          <a:xfrm>
            <a:off x="287338" y="119697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4" name="Text Box 52"/>
          <p:cNvSpPr txBox="1">
            <a:spLocks noChangeArrowheads="1"/>
          </p:cNvSpPr>
          <p:nvPr/>
        </p:nvSpPr>
        <p:spPr bwMode="auto">
          <a:xfrm>
            <a:off x="287338" y="2349500"/>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605" name="Text Box 53"/>
          <p:cNvSpPr txBox="1">
            <a:spLocks noChangeArrowheads="1"/>
          </p:cNvSpPr>
          <p:nvPr/>
        </p:nvSpPr>
        <p:spPr bwMode="auto">
          <a:xfrm>
            <a:off x="287338" y="35020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6" name="Text Box 54"/>
          <p:cNvSpPr txBox="1">
            <a:spLocks noChangeArrowheads="1"/>
          </p:cNvSpPr>
          <p:nvPr/>
        </p:nvSpPr>
        <p:spPr bwMode="auto">
          <a:xfrm>
            <a:off x="287338" y="47974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12</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67" name="Picture 66">
            <a:extLst>
              <a:ext uri="{FF2B5EF4-FFF2-40B4-BE49-F238E27FC236}">
                <a16:creationId xmlns:a16="http://schemas.microsoft.com/office/drawing/2014/main" id="{7C437EE3-BDBB-45DF-9600-0B08817E4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51016" y="110424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1" name="Picture 70">
            <a:extLst>
              <a:ext uri="{FF2B5EF4-FFF2-40B4-BE49-F238E27FC236}">
                <a16:creationId xmlns:a16="http://schemas.microsoft.com/office/drawing/2014/main" id="{1BDF28CF-C207-4DC7-A6FF-87E8AD1532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526" y="4716255"/>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28248" y="1617689"/>
            <a:ext cx="778598" cy="583948"/>
          </a:xfrm>
          <a:prstGeom prst="rect">
            <a:avLst/>
          </a:prstGeom>
        </p:spPr>
      </p:pic>
      <p:pic>
        <p:nvPicPr>
          <p:cNvPr id="86" name="Picture 85">
            <a:extLst>
              <a:ext uri="{FF2B5EF4-FFF2-40B4-BE49-F238E27FC236}">
                <a16:creationId xmlns:a16="http://schemas.microsoft.com/office/drawing/2014/main" id="{9BB8E401-2B37-43BD-98E5-27CBDBA5792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57374" y="3441032"/>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pic>
        <p:nvPicPr>
          <p:cNvPr id="95" name="Picture 94">
            <a:extLst>
              <a:ext uri="{FF2B5EF4-FFF2-40B4-BE49-F238E27FC236}">
                <a16:creationId xmlns:a16="http://schemas.microsoft.com/office/drawing/2014/main" id="{7150CE90-B089-4ED2-824F-E7773B1BF1F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754" y="2210398"/>
            <a:ext cx="975190" cy="647701"/>
          </a:xfrm>
          <a:prstGeom prst="rect">
            <a:avLst/>
          </a:prstGeom>
        </p:spPr>
      </p:pic>
      <p:sp>
        <p:nvSpPr>
          <p:cNvPr id="61" name="Rectangle 56">
            <a:extLst>
              <a:ext uri="{FF2B5EF4-FFF2-40B4-BE49-F238E27FC236}">
                <a16:creationId xmlns:a16="http://schemas.microsoft.com/office/drawing/2014/main" id="{BFEE5F21-42C0-4DCF-A577-07023C7A639A}"/>
              </a:ext>
            </a:extLst>
          </p:cNvPr>
          <p:cNvSpPr>
            <a:spLocks noChangeArrowheads="1"/>
          </p:cNvSpPr>
          <p:nvPr/>
        </p:nvSpPr>
        <p:spPr bwMode="auto">
          <a:xfrm>
            <a:off x="865188" y="6381750"/>
            <a:ext cx="1144587" cy="460375"/>
          </a:xfrm>
          <a:prstGeom prst="rect">
            <a:avLst/>
          </a:prstGeom>
          <a:noFill/>
          <a:ln w="9525">
            <a:noFill/>
            <a:miter lim="800000"/>
            <a:headEnd/>
            <a:tailEnd/>
          </a:ln>
        </p:spPr>
        <p:txBody>
          <a:bodyPr>
            <a:spAutoFit/>
          </a:bodyPr>
          <a:lstStyle/>
          <a:p>
            <a:pPr eaLnBrk="1" hangingPunct="1">
              <a:defRPr/>
            </a:pPr>
            <a:r>
              <a:rPr kumimoji="0" lang="en-US" i="0" dirty="0">
                <a:solidFill>
                  <a:srgbClr val="000000"/>
                </a:solidFill>
                <a:latin typeface="Tahoma" pitchFamily="34" charset="0"/>
                <a:cs typeface="+mn-cs"/>
              </a:rPr>
              <a:t>D</a:t>
            </a:r>
            <a:r>
              <a:rPr kumimoji="0" lang="he-IL" i="0" dirty="0">
                <a:solidFill>
                  <a:srgbClr val="000000"/>
                </a:solidFill>
                <a:latin typeface="Tahoma" pitchFamily="34" charset="0"/>
              </a:rPr>
              <a:t>200</a:t>
            </a:r>
            <a:endParaRPr kumimoji="0" lang="en-GB" i="0" dirty="0">
              <a:solidFill>
                <a:srgbClr val="000000"/>
              </a:solidFill>
              <a:latin typeface="Tahoma" pitchFamily="34" charset="0"/>
              <a:cs typeface="+mn-cs"/>
            </a:endParaRPr>
          </a:p>
        </p:txBody>
      </p:sp>
      <p:sp>
        <p:nvSpPr>
          <p:cNvPr id="63" name="Rectangle 57">
            <a:extLst>
              <a:ext uri="{FF2B5EF4-FFF2-40B4-BE49-F238E27FC236}">
                <a16:creationId xmlns:a16="http://schemas.microsoft.com/office/drawing/2014/main" id="{04636FFC-B80E-4D1C-85D3-E3B2DCB97E6B}"/>
              </a:ext>
            </a:extLst>
          </p:cNvPr>
          <p:cNvSpPr>
            <a:spLocks noChangeArrowheads="1"/>
          </p:cNvSpPr>
          <p:nvPr/>
        </p:nvSpPr>
        <p:spPr bwMode="auto">
          <a:xfrm>
            <a:off x="3024188" y="6381750"/>
            <a:ext cx="884237" cy="460375"/>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C</a:t>
            </a:r>
            <a:r>
              <a:rPr kumimoji="0" lang="he-IL" i="0" dirty="0">
                <a:solidFill>
                  <a:srgbClr val="000000"/>
                </a:solidFill>
                <a:latin typeface="Tahoma" pitchFamily="34" charset="0"/>
              </a:rPr>
              <a:t>200</a:t>
            </a:r>
            <a:endParaRPr kumimoji="0" lang="en-GB" i="0" dirty="0">
              <a:solidFill>
                <a:srgbClr val="000000"/>
              </a:solidFill>
              <a:latin typeface="Tahoma" pitchFamily="34" charset="0"/>
              <a:cs typeface="+mn-cs"/>
            </a:endParaRPr>
          </a:p>
        </p:txBody>
      </p:sp>
      <p:sp>
        <p:nvSpPr>
          <p:cNvPr id="64" name="Rectangle 58">
            <a:extLst>
              <a:ext uri="{FF2B5EF4-FFF2-40B4-BE49-F238E27FC236}">
                <a16:creationId xmlns:a16="http://schemas.microsoft.com/office/drawing/2014/main" id="{A81F16B9-4D41-4F38-99D8-44E7DAA6C3B6}"/>
              </a:ext>
            </a:extLst>
          </p:cNvPr>
          <p:cNvSpPr>
            <a:spLocks noChangeArrowheads="1"/>
          </p:cNvSpPr>
          <p:nvPr/>
        </p:nvSpPr>
        <p:spPr bwMode="auto">
          <a:xfrm>
            <a:off x="5329238" y="6381750"/>
            <a:ext cx="879475" cy="460375"/>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B</a:t>
            </a:r>
            <a:r>
              <a:rPr kumimoji="0" lang="he-IL" i="0" dirty="0">
                <a:solidFill>
                  <a:srgbClr val="000000"/>
                </a:solidFill>
                <a:latin typeface="Tahoma" pitchFamily="34" charset="0"/>
              </a:rPr>
              <a:t>200</a:t>
            </a:r>
            <a:endParaRPr kumimoji="0" lang="en-GB" i="0" dirty="0">
              <a:solidFill>
                <a:srgbClr val="000000"/>
              </a:solidFill>
              <a:latin typeface="Tahoma" pitchFamily="34" charset="0"/>
              <a:cs typeface="+mn-cs"/>
            </a:endParaRPr>
          </a:p>
        </p:txBody>
      </p:sp>
      <p:sp>
        <p:nvSpPr>
          <p:cNvPr id="65" name="Rectangle 59">
            <a:extLst>
              <a:ext uri="{FF2B5EF4-FFF2-40B4-BE49-F238E27FC236}">
                <a16:creationId xmlns:a16="http://schemas.microsoft.com/office/drawing/2014/main" id="{0D43CFD2-6E4D-48A4-9B58-500FFBA83690}"/>
              </a:ext>
            </a:extLst>
          </p:cNvPr>
          <p:cNvSpPr>
            <a:spLocks noChangeArrowheads="1"/>
          </p:cNvSpPr>
          <p:nvPr/>
        </p:nvSpPr>
        <p:spPr bwMode="auto">
          <a:xfrm>
            <a:off x="7561263" y="6381750"/>
            <a:ext cx="884237" cy="460375"/>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A</a:t>
            </a:r>
            <a:r>
              <a:rPr kumimoji="0" lang="he-IL" i="0" dirty="0">
                <a:solidFill>
                  <a:srgbClr val="000000"/>
                </a:solidFill>
                <a:latin typeface="Tahoma" pitchFamily="34" charset="0"/>
              </a:rPr>
              <a:t>200</a:t>
            </a:r>
            <a:endParaRPr kumimoji="0" lang="en-GB" i="0" dirty="0">
              <a:solidFill>
                <a:srgbClr val="000000"/>
              </a:solidFill>
              <a:latin typeface="Tahoma" pitchFamily="34" charset="0"/>
              <a:cs typeface="+mn-cs"/>
            </a:endParaRPr>
          </a:p>
        </p:txBody>
      </p:sp>
    </p:spTree>
    <p:extLst>
      <p:ext uri="{BB962C8B-B14F-4D97-AF65-F5344CB8AC3E}">
        <p14:creationId xmlns:p14="http://schemas.microsoft.com/office/powerpoint/2010/main" val="3358142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ppt_x"/>
                                          </p:val>
                                        </p:tav>
                                        <p:tav tm="100000">
                                          <p:val>
                                            <p:strVal val="#ppt_x"/>
                                          </p:val>
                                        </p:tav>
                                      </p:tavLst>
                                    </p:anim>
                                    <p:anim calcmode="lin" valueType="num">
                                      <p:cBhvr additive="base">
                                        <p:cTn id="8" dur="500" fill="hold"/>
                                        <p:tgtEl>
                                          <p:spTgt spid="6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additive="base">
                                        <p:cTn id="12" dur="1000" fill="hold"/>
                                        <p:tgtEl>
                                          <p:spTgt spid="63"/>
                                        </p:tgtEl>
                                        <p:attrNameLst>
                                          <p:attrName>ppt_x</p:attrName>
                                        </p:attrNameLst>
                                      </p:cBhvr>
                                      <p:tavLst>
                                        <p:tav tm="0">
                                          <p:val>
                                            <p:strVal val="#ppt_x"/>
                                          </p:val>
                                        </p:tav>
                                        <p:tav tm="100000">
                                          <p:val>
                                            <p:strVal val="#ppt_x"/>
                                          </p:val>
                                        </p:tav>
                                      </p:tavLst>
                                    </p:anim>
                                    <p:anim calcmode="lin" valueType="num">
                                      <p:cBhvr additive="base">
                                        <p:cTn id="13" dur="1000" fill="hold"/>
                                        <p:tgtEl>
                                          <p:spTgt spid="63"/>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64"/>
                                        </p:tgtEl>
                                        <p:attrNameLst>
                                          <p:attrName>style.visibility</p:attrName>
                                        </p:attrNameLst>
                                      </p:cBhvr>
                                      <p:to>
                                        <p:strVal val="visible"/>
                                      </p:to>
                                    </p:set>
                                    <p:anim calcmode="lin" valueType="num">
                                      <p:cBhvr additive="base">
                                        <p:cTn id="17" dur="1000" fill="hold"/>
                                        <p:tgtEl>
                                          <p:spTgt spid="64"/>
                                        </p:tgtEl>
                                        <p:attrNameLst>
                                          <p:attrName>ppt_x</p:attrName>
                                        </p:attrNameLst>
                                      </p:cBhvr>
                                      <p:tavLst>
                                        <p:tav tm="0">
                                          <p:val>
                                            <p:strVal val="#ppt_x"/>
                                          </p:val>
                                        </p:tav>
                                        <p:tav tm="100000">
                                          <p:val>
                                            <p:strVal val="#ppt_x"/>
                                          </p:val>
                                        </p:tav>
                                      </p:tavLst>
                                    </p:anim>
                                    <p:anim calcmode="lin" valueType="num">
                                      <p:cBhvr additive="base">
                                        <p:cTn id="18" dur="1000" fill="hold"/>
                                        <p:tgtEl>
                                          <p:spTgt spid="64"/>
                                        </p:tgtEl>
                                        <p:attrNameLst>
                                          <p:attrName>ppt_y</p:attrName>
                                        </p:attrNameLst>
                                      </p:cBhvr>
                                      <p:tavLst>
                                        <p:tav tm="0">
                                          <p:val>
                                            <p:strVal val="1+#ppt_h/2"/>
                                          </p:val>
                                        </p:tav>
                                        <p:tav tm="100000">
                                          <p:val>
                                            <p:strVal val="#ppt_y"/>
                                          </p:val>
                                        </p:tav>
                                      </p:tavLst>
                                    </p:anim>
                                  </p:childTnLst>
                                </p:cTn>
                              </p:par>
                            </p:childTnLst>
                          </p:cTn>
                        </p:par>
                        <p:par>
                          <p:cTn id="19" fill="hold">
                            <p:stCondLst>
                              <p:cond delay="2500"/>
                            </p:stCondLst>
                            <p:childTnLst>
                              <p:par>
                                <p:cTn id="20" presetID="2" presetClass="entr" presetSubtype="4" fill="hold" grpId="0" nodeType="afterEffect">
                                  <p:stCondLst>
                                    <p:cond delay="0"/>
                                  </p:stCondLst>
                                  <p:childTnLst>
                                    <p:set>
                                      <p:cBhvr>
                                        <p:cTn id="21" dur="1" fill="hold">
                                          <p:stCondLst>
                                            <p:cond delay="0"/>
                                          </p:stCondLst>
                                        </p:cTn>
                                        <p:tgtEl>
                                          <p:spTgt spid="65"/>
                                        </p:tgtEl>
                                        <p:attrNameLst>
                                          <p:attrName>style.visibility</p:attrName>
                                        </p:attrNameLst>
                                      </p:cBhvr>
                                      <p:to>
                                        <p:strVal val="visible"/>
                                      </p:to>
                                    </p:set>
                                    <p:anim calcmode="lin" valueType="num">
                                      <p:cBhvr additive="base">
                                        <p:cTn id="22" dur="1000" fill="hold"/>
                                        <p:tgtEl>
                                          <p:spTgt spid="65"/>
                                        </p:tgtEl>
                                        <p:attrNameLst>
                                          <p:attrName>ppt_x</p:attrName>
                                        </p:attrNameLst>
                                      </p:cBhvr>
                                      <p:tavLst>
                                        <p:tav tm="0">
                                          <p:val>
                                            <p:strVal val="#ppt_x"/>
                                          </p:val>
                                        </p:tav>
                                        <p:tav tm="100000">
                                          <p:val>
                                            <p:strVal val="#ppt_x"/>
                                          </p:val>
                                        </p:tav>
                                      </p:tavLst>
                                    </p:anim>
                                    <p:anim calcmode="lin" valueType="num">
                                      <p:cBhvr additive="base">
                                        <p:cTn id="23" dur="1000" fill="hold"/>
                                        <p:tgtEl>
                                          <p:spTgt spid="6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3" grpId="0"/>
      <p:bldP spid="64" grpId="0"/>
      <p:bldP spid="6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964" y="542566"/>
            <a:ext cx="8554636" cy="838200"/>
          </a:xfrm>
        </p:spPr>
        <p:txBody>
          <a:bodyPr>
            <a:noAutofit/>
          </a:bodyPr>
          <a:lstStyle/>
          <a:p>
            <a:pPr algn="ctr" rtl="1"/>
            <a:r>
              <a:rPr lang="he-IL" sz="4000" dirty="0"/>
              <a:t>מה מקשה עלנו עוד יותר בהשגת יעדים?</a:t>
            </a:r>
            <a:endParaRPr lang="en-AU" sz="4000" dirty="0"/>
          </a:p>
        </p:txBody>
      </p:sp>
      <p:sp>
        <p:nvSpPr>
          <p:cNvPr id="3" name="Content Placeholder 2"/>
          <p:cNvSpPr>
            <a:spLocks noGrp="1"/>
          </p:cNvSpPr>
          <p:nvPr>
            <p:ph idx="1"/>
          </p:nvPr>
        </p:nvSpPr>
        <p:spPr>
          <a:xfrm>
            <a:off x="1941909" y="2457450"/>
            <a:ext cx="6686550" cy="2475782"/>
          </a:xfrm>
        </p:spPr>
        <p:txBody>
          <a:bodyPr>
            <a:normAutofit fontScale="32500" lnSpcReduction="20000"/>
          </a:bodyPr>
          <a:lstStyle/>
          <a:p>
            <a:pPr algn="r" rtl="1"/>
            <a:r>
              <a:rPr lang="he-IL" sz="7300" dirty="0"/>
              <a:t>בסביבת פרויקט בודד: אי וודאות           </a:t>
            </a:r>
            <a:r>
              <a:rPr lang="he-IL" sz="10100" dirty="0">
                <a:solidFill>
                  <a:srgbClr val="FF0000"/>
                </a:solidFill>
              </a:rPr>
              <a:t>מרפי</a:t>
            </a:r>
          </a:p>
          <a:p>
            <a:pPr marL="0" indent="0" algn="r" rtl="1">
              <a:buNone/>
            </a:pPr>
            <a:r>
              <a:rPr lang="he-IL" sz="3000" dirty="0">
                <a:solidFill>
                  <a:srgbClr val="FF0000"/>
                </a:solidFill>
              </a:rPr>
              <a:t>                                                                         </a:t>
            </a:r>
            <a:r>
              <a:rPr lang="he-IL" sz="11100" dirty="0">
                <a:solidFill>
                  <a:srgbClr val="FF0000"/>
                </a:solidFill>
              </a:rPr>
              <a:t>     </a:t>
            </a:r>
            <a:r>
              <a:rPr lang="en-AU" sz="11100" dirty="0">
                <a:solidFill>
                  <a:srgbClr val="FF0000"/>
                </a:solidFill>
              </a:rPr>
              <a:t>     </a:t>
            </a:r>
            <a:r>
              <a:rPr lang="he-IL" sz="11100" dirty="0">
                <a:solidFill>
                  <a:srgbClr val="FF0000"/>
                </a:solidFill>
              </a:rPr>
              <a:t>+</a:t>
            </a:r>
          </a:p>
          <a:p>
            <a:pPr algn="r" rtl="1"/>
            <a:r>
              <a:rPr lang="he-IL" sz="12000" dirty="0"/>
              <a:t>בסביבה רב </a:t>
            </a:r>
            <a:r>
              <a:rPr lang="he-IL" sz="12000" dirty="0" err="1"/>
              <a:t>פרויקטאלית</a:t>
            </a:r>
            <a:r>
              <a:rPr lang="he-IL" sz="12000" dirty="0"/>
              <a:t>: </a:t>
            </a:r>
            <a:r>
              <a:rPr lang="en-AU" sz="12000" dirty="0"/>
              <a:t>Bad Multi-tasking</a:t>
            </a:r>
            <a:r>
              <a:rPr lang="en-AU" sz="6200" dirty="0"/>
              <a:t> </a:t>
            </a:r>
          </a:p>
        </p:txBody>
      </p:sp>
      <p:sp>
        <p:nvSpPr>
          <p:cNvPr id="5" name="Slide Number Placeholder 4"/>
          <p:cNvSpPr>
            <a:spLocks noGrp="1"/>
          </p:cNvSpPr>
          <p:nvPr>
            <p:ph type="sldNum" sz="quarter" idx="12"/>
          </p:nvPr>
        </p:nvSpPr>
        <p:spPr/>
        <p:txBody>
          <a:bodyPr/>
          <a:lstStyle/>
          <a:p>
            <a:pPr defTabSz="685800" eaLnBrk="1" fontAlgn="auto" hangingPunct="1">
              <a:spcBef>
                <a:spcPts val="0"/>
              </a:spcBef>
              <a:spcAft>
                <a:spcPts val="0"/>
              </a:spcAft>
            </a:pPr>
            <a:fld id="{D57F1E4F-1CFF-5643-939E-217C01CDF565}" type="slidenum">
              <a:rPr kumimoji="0" lang="en-US" sz="1350" kern="0">
                <a:solidFill>
                  <a:sysClr val="windowText" lastClr="000000"/>
                </a:solidFill>
              </a:rPr>
              <a:pPr defTabSz="685800" eaLnBrk="1" fontAlgn="auto" hangingPunct="1">
                <a:spcBef>
                  <a:spcPts val="0"/>
                </a:spcBef>
                <a:spcAft>
                  <a:spcPts val="0"/>
                </a:spcAft>
              </a:pPr>
              <a:t>13</a:t>
            </a:fld>
            <a:endParaRPr kumimoji="0" lang="en-US" sz="1350" kern="0" dirty="0">
              <a:solidFill>
                <a:sysClr val="windowText" lastClr="000000"/>
              </a:solidFill>
            </a:endParaRPr>
          </a:p>
        </p:txBody>
      </p:sp>
      <p:pic>
        <p:nvPicPr>
          <p:cNvPr id="8" name="Picture 12" descr="j0139031"/>
          <p:cNvPicPr>
            <a:picLocks noChangeAspect="1" noChangeArrowheads="1"/>
          </p:cNvPicPr>
          <p:nvPr/>
        </p:nvPicPr>
        <p:blipFill>
          <a:blip r:embed="rId2" cstate="print"/>
          <a:srcRect/>
          <a:stretch>
            <a:fillRect/>
          </a:stretch>
        </p:blipFill>
        <p:spPr>
          <a:xfrm flipH="1">
            <a:off x="299396" y="1801706"/>
            <a:ext cx="1364457" cy="1890338"/>
          </a:xfrm>
          <a:prstGeom prst="rect">
            <a:avLst/>
          </a:prstGeom>
          <a:noFill/>
        </p:spPr>
      </p:pic>
      <p:sp>
        <p:nvSpPr>
          <p:cNvPr id="9" name="Left Arrow 8"/>
          <p:cNvSpPr/>
          <p:nvPr/>
        </p:nvSpPr>
        <p:spPr>
          <a:xfrm>
            <a:off x="2123728" y="2500881"/>
            <a:ext cx="485236" cy="349369"/>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685800" eaLnBrk="1" fontAlgn="auto" hangingPunct="1">
              <a:spcBef>
                <a:spcPts val="0"/>
              </a:spcBef>
              <a:spcAft>
                <a:spcPts val="0"/>
              </a:spcAft>
            </a:pPr>
            <a:endParaRPr kumimoji="0" lang="en-AU" sz="1350" kern="0">
              <a:solidFill>
                <a:sysClr val="windowText" lastClr="000000"/>
              </a:solidFill>
            </a:endParaRPr>
          </a:p>
        </p:txBody>
      </p:sp>
    </p:spTree>
    <p:extLst>
      <p:ext uri="{BB962C8B-B14F-4D97-AF65-F5344CB8AC3E}">
        <p14:creationId xmlns:p14="http://schemas.microsoft.com/office/powerpoint/2010/main" val="3455882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7"/>
          <p:cNvSpPr>
            <a:spLocks noGrp="1" noChangeArrowheads="1"/>
          </p:cNvSpPr>
          <p:nvPr>
            <p:ph type="title"/>
          </p:nvPr>
        </p:nvSpPr>
        <p:spPr>
          <a:xfrm>
            <a:off x="1485900" y="956073"/>
            <a:ext cx="6172200" cy="683419"/>
          </a:xfrm>
          <a:noFill/>
        </p:spPr>
        <p:txBody>
          <a:bodyPr/>
          <a:lstStyle/>
          <a:p>
            <a:pPr algn="ctr"/>
            <a:r>
              <a:rPr lang="en-US" dirty="0"/>
              <a:t>“Bad” Multi Tasking</a:t>
            </a:r>
            <a:endParaRPr lang="en-GB" dirty="0"/>
          </a:p>
        </p:txBody>
      </p:sp>
      <p:sp>
        <p:nvSpPr>
          <p:cNvPr id="63" name="מציין מיקום של מספר שקופית 5"/>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C1FA8F80-DC59-45C0-8437-52F121512FDF}" type="slidenum">
              <a:rPr kumimoji="0" lang="he-IL" altLang="en-US" sz="1800" b="0" i="0" u="none" strike="noStrike" kern="0" cap="none" spc="0" normalizeH="0" baseline="0" noProof="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14</a:t>
            </a:fld>
            <a:endParaRPr kumimoji="0" lang="en-US" altLang="en-US" sz="1800" b="0" i="0" u="none" strike="noStrike" kern="0" cap="none" spc="0" normalizeH="0" baseline="0" noProof="0">
              <a:ln>
                <a:noFill/>
              </a:ln>
              <a:solidFill>
                <a:sysClr val="windowText" lastClr="000000"/>
              </a:solidFill>
              <a:effectLst/>
              <a:uLnTx/>
              <a:uFillTx/>
            </a:endParaRPr>
          </a:p>
        </p:txBody>
      </p:sp>
      <p:sp>
        <p:nvSpPr>
          <p:cNvPr id="104450" name="Rectangle 2"/>
          <p:cNvSpPr>
            <a:spLocks noChangeArrowheads="1"/>
          </p:cNvSpPr>
          <p:nvPr/>
        </p:nvSpPr>
        <p:spPr bwMode="auto">
          <a:xfrm>
            <a:off x="6569869"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1" name="Rectangle 3"/>
          <p:cNvSpPr>
            <a:spLocks noChangeArrowheads="1"/>
          </p:cNvSpPr>
          <p:nvPr/>
        </p:nvSpPr>
        <p:spPr bwMode="auto">
          <a:xfrm>
            <a:off x="6137672"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2" name="Rectangle 4"/>
          <p:cNvSpPr>
            <a:spLocks noChangeArrowheads="1"/>
          </p:cNvSpPr>
          <p:nvPr/>
        </p:nvSpPr>
        <p:spPr bwMode="auto">
          <a:xfrm>
            <a:off x="6407944"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3" name="Rectangle 5"/>
          <p:cNvSpPr>
            <a:spLocks noChangeArrowheads="1"/>
          </p:cNvSpPr>
          <p:nvPr/>
        </p:nvSpPr>
        <p:spPr bwMode="auto">
          <a:xfrm>
            <a:off x="6137672"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4" name="Rectangle 6"/>
          <p:cNvSpPr>
            <a:spLocks noChangeArrowheads="1"/>
          </p:cNvSpPr>
          <p:nvPr/>
        </p:nvSpPr>
        <p:spPr bwMode="auto">
          <a:xfrm>
            <a:off x="6299597" y="4455320"/>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60" name="Text Box 8"/>
          <p:cNvSpPr txBox="1">
            <a:spLocks noChangeArrowheads="1"/>
          </p:cNvSpPr>
          <p:nvPr/>
        </p:nvSpPr>
        <p:spPr bwMode="auto">
          <a:xfrm>
            <a:off x="7272338" y="542687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t</a:t>
            </a:r>
          </a:p>
        </p:txBody>
      </p:sp>
      <p:sp>
        <p:nvSpPr>
          <p:cNvPr id="2061" name="Text Box 9"/>
          <p:cNvSpPr txBox="1">
            <a:spLocks noChangeArrowheads="1"/>
          </p:cNvSpPr>
          <p:nvPr/>
        </p:nvSpPr>
        <p:spPr bwMode="auto">
          <a:xfrm>
            <a:off x="1143001" y="1431132"/>
            <a:ext cx="1674019" cy="323165"/>
          </a:xfrm>
          <a:prstGeom prst="rect">
            <a:avLst/>
          </a:prstGeom>
          <a:noFill/>
          <a:ln w="9525">
            <a:noFill/>
            <a:miter lim="800000"/>
            <a:headEnd/>
            <a:tailEnd/>
          </a:ln>
        </p:spPr>
        <p:txBody>
          <a:bodyPr>
            <a:spAutoFit/>
          </a:bodyPr>
          <a:lstStyle/>
          <a:p>
            <a:pPr marL="0" marR="0" lvl="0" indent="0" algn="l" defTabSz="342900" rtl="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dirty="0">
                <a:ln>
                  <a:noFill/>
                </a:ln>
                <a:solidFill>
                  <a:prstClr val="black"/>
                </a:solidFill>
                <a:effectLst/>
                <a:uLnTx/>
                <a:uFillTx/>
                <a:latin typeface="Arial" pitchFamily="34" charset="0"/>
                <a:cs typeface="Arial" pitchFamily="34" charset="0"/>
              </a:rPr>
              <a:t>Assignments</a:t>
            </a:r>
          </a:p>
        </p:txBody>
      </p:sp>
      <p:sp>
        <p:nvSpPr>
          <p:cNvPr id="104458" name="Rectangle 10"/>
          <p:cNvSpPr>
            <a:spLocks noChangeArrowheads="1"/>
          </p:cNvSpPr>
          <p:nvPr/>
        </p:nvSpPr>
        <p:spPr bwMode="auto">
          <a:xfrm>
            <a:off x="1563291" y="2294335"/>
            <a:ext cx="52388"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9" name="Rectangle 11"/>
          <p:cNvSpPr>
            <a:spLocks noChangeArrowheads="1"/>
          </p:cNvSpPr>
          <p:nvPr/>
        </p:nvSpPr>
        <p:spPr bwMode="auto">
          <a:xfrm>
            <a:off x="2033588"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0" name="Rectangle 12"/>
          <p:cNvSpPr>
            <a:spLocks noChangeArrowheads="1"/>
          </p:cNvSpPr>
          <p:nvPr/>
        </p:nvSpPr>
        <p:spPr bwMode="auto">
          <a:xfrm>
            <a:off x="1601391"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1" name="Rectangle 13"/>
          <p:cNvSpPr>
            <a:spLocks noChangeArrowheads="1"/>
          </p:cNvSpPr>
          <p:nvPr/>
        </p:nvSpPr>
        <p:spPr bwMode="auto">
          <a:xfrm>
            <a:off x="1709738"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2" name="Rectangle 14"/>
          <p:cNvSpPr>
            <a:spLocks noChangeArrowheads="1"/>
          </p:cNvSpPr>
          <p:nvPr/>
        </p:nvSpPr>
        <p:spPr bwMode="auto">
          <a:xfrm>
            <a:off x="2249091"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3" name="Rectangle 15"/>
          <p:cNvSpPr>
            <a:spLocks noChangeArrowheads="1"/>
          </p:cNvSpPr>
          <p:nvPr/>
        </p:nvSpPr>
        <p:spPr bwMode="auto">
          <a:xfrm>
            <a:off x="2789635"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4" name="Rectangle 16"/>
          <p:cNvSpPr>
            <a:spLocks noChangeArrowheads="1"/>
          </p:cNvSpPr>
          <p:nvPr/>
        </p:nvSpPr>
        <p:spPr bwMode="auto">
          <a:xfrm>
            <a:off x="3113486" y="3375424"/>
            <a:ext cx="215503"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5" name="Rectangle 17"/>
          <p:cNvSpPr>
            <a:spLocks noChangeArrowheads="1"/>
          </p:cNvSpPr>
          <p:nvPr/>
        </p:nvSpPr>
        <p:spPr bwMode="auto">
          <a:xfrm>
            <a:off x="1871664" y="3914776"/>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6" name="Rectangle 18"/>
          <p:cNvSpPr>
            <a:spLocks noChangeArrowheads="1"/>
          </p:cNvSpPr>
          <p:nvPr/>
        </p:nvSpPr>
        <p:spPr bwMode="auto">
          <a:xfrm>
            <a:off x="2951560"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7" name="Rectangle 19"/>
          <p:cNvSpPr>
            <a:spLocks noChangeArrowheads="1"/>
          </p:cNvSpPr>
          <p:nvPr/>
        </p:nvSpPr>
        <p:spPr bwMode="auto">
          <a:xfrm>
            <a:off x="2465785" y="4455320"/>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8" name="Rectangle 20"/>
          <p:cNvSpPr>
            <a:spLocks noChangeArrowheads="1"/>
          </p:cNvSpPr>
          <p:nvPr/>
        </p:nvSpPr>
        <p:spPr bwMode="auto">
          <a:xfrm>
            <a:off x="4733925" y="3375424"/>
            <a:ext cx="161925"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9" name="Rectangle 21"/>
          <p:cNvSpPr>
            <a:spLocks noChangeArrowheads="1"/>
          </p:cNvSpPr>
          <p:nvPr/>
        </p:nvSpPr>
        <p:spPr bwMode="auto">
          <a:xfrm>
            <a:off x="6299597"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0" name="Rectangle 22"/>
          <p:cNvSpPr>
            <a:spLocks noChangeArrowheads="1"/>
          </p:cNvSpPr>
          <p:nvPr/>
        </p:nvSpPr>
        <p:spPr bwMode="auto">
          <a:xfrm>
            <a:off x="3708797"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1" name="Rectangle 23"/>
          <p:cNvSpPr>
            <a:spLocks noChangeArrowheads="1"/>
          </p:cNvSpPr>
          <p:nvPr/>
        </p:nvSpPr>
        <p:spPr bwMode="auto">
          <a:xfrm>
            <a:off x="3815954"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2" name="Rectangle 24"/>
          <p:cNvSpPr>
            <a:spLocks noChangeArrowheads="1"/>
          </p:cNvSpPr>
          <p:nvPr/>
        </p:nvSpPr>
        <p:spPr bwMode="auto">
          <a:xfrm>
            <a:off x="4301729"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3" name="Rectangle 25"/>
          <p:cNvSpPr>
            <a:spLocks noChangeArrowheads="1"/>
          </p:cNvSpPr>
          <p:nvPr/>
        </p:nvSpPr>
        <p:spPr bwMode="auto">
          <a:xfrm>
            <a:off x="4463654" y="4994672"/>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4" name="Rectangle 26"/>
          <p:cNvSpPr>
            <a:spLocks noChangeArrowheads="1"/>
          </p:cNvSpPr>
          <p:nvPr/>
        </p:nvSpPr>
        <p:spPr bwMode="auto">
          <a:xfrm>
            <a:off x="4942285" y="2294335"/>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5" name="Rectangle 27"/>
          <p:cNvSpPr>
            <a:spLocks noChangeArrowheads="1"/>
          </p:cNvSpPr>
          <p:nvPr/>
        </p:nvSpPr>
        <p:spPr bwMode="auto">
          <a:xfrm>
            <a:off x="5274470" y="2834878"/>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6" name="Rectangle 28"/>
          <p:cNvSpPr>
            <a:spLocks noChangeArrowheads="1"/>
          </p:cNvSpPr>
          <p:nvPr/>
        </p:nvSpPr>
        <p:spPr bwMode="auto">
          <a:xfrm>
            <a:off x="5543551" y="4994672"/>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aphicFrame>
        <p:nvGraphicFramePr>
          <p:cNvPr id="104477" name="Object 29"/>
          <p:cNvGraphicFramePr>
            <a:graphicFrameLocks noChangeAspect="1"/>
          </p:cNvGraphicFramePr>
          <p:nvPr>
            <p:extLst/>
          </p:nvPr>
        </p:nvGraphicFramePr>
        <p:xfrm>
          <a:off x="6084094" y="1698739"/>
          <a:ext cx="2858691" cy="482203"/>
        </p:xfrm>
        <a:graphic>
          <a:graphicData uri="http://schemas.openxmlformats.org/presentationml/2006/ole">
            <mc:AlternateContent xmlns:mc="http://schemas.openxmlformats.org/markup-compatibility/2006">
              <mc:Choice xmlns:v="urn:schemas-microsoft-com:vml" Requires="v">
                <p:oleObj spid="_x0000_s270363" name="Equation" r:id="rId4" imgW="1041120" imgH="215640" progId="Equation.3">
                  <p:embed/>
                </p:oleObj>
              </mc:Choice>
              <mc:Fallback>
                <p:oleObj name="Equation" r:id="rId4" imgW="1041120" imgH="215640" progId="Equation.3">
                  <p:embed/>
                  <p:pic>
                    <p:nvPicPr>
                      <p:cNvPr id="104477" name="Object 29"/>
                      <p:cNvPicPr>
                        <a:picLocks noChangeAspect="1" noChangeArrowheads="1"/>
                      </p:cNvPicPr>
                      <p:nvPr/>
                    </p:nvPicPr>
                    <p:blipFill>
                      <a:blip r:embed="rId5"/>
                      <a:srcRect/>
                      <a:stretch>
                        <a:fillRect/>
                      </a:stretch>
                    </p:blipFill>
                    <p:spPr bwMode="auto">
                      <a:xfrm>
                        <a:off x="6084094" y="1698739"/>
                        <a:ext cx="2858691" cy="482203"/>
                      </a:xfrm>
                      <a:prstGeom prst="rect">
                        <a:avLst/>
                      </a:prstGeom>
                      <a:solidFill>
                        <a:schemeClr val="accent1"/>
                      </a:solidFill>
                      <a:ln w="9525">
                        <a:solidFill>
                          <a:schemeClr val="tx1"/>
                        </a:solidFill>
                        <a:miter lim="800000"/>
                        <a:headEnd/>
                        <a:tailEnd/>
                      </a:ln>
                    </p:spPr>
                  </p:pic>
                </p:oleObj>
              </mc:Fallback>
            </mc:AlternateContent>
          </a:graphicData>
        </a:graphic>
      </p:graphicFrame>
      <p:grpSp>
        <p:nvGrpSpPr>
          <p:cNvPr id="2081" name="Group 30"/>
          <p:cNvGrpSpPr>
            <a:grpSpLocks/>
          </p:cNvGrpSpPr>
          <p:nvPr/>
        </p:nvGrpSpPr>
        <p:grpSpPr bwMode="auto">
          <a:xfrm>
            <a:off x="1547813" y="1754982"/>
            <a:ext cx="5697141" cy="3818335"/>
            <a:chOff x="431" y="754"/>
            <a:chExt cx="4853" cy="3434"/>
          </a:xfrm>
        </p:grpSpPr>
        <p:sp>
          <p:nvSpPr>
            <p:cNvPr id="2110" name="Line 31"/>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11" name="Line 32"/>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pSp>
      <p:sp>
        <p:nvSpPr>
          <p:cNvPr id="2082" name="Line 33"/>
          <p:cNvSpPr>
            <a:spLocks noChangeShapeType="1"/>
          </p:cNvSpPr>
          <p:nvPr/>
        </p:nvSpPr>
        <p:spPr bwMode="auto">
          <a:xfrm>
            <a:off x="2412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3" name="Line 34"/>
          <p:cNvSpPr>
            <a:spLocks noChangeShapeType="1"/>
          </p:cNvSpPr>
          <p:nvPr/>
        </p:nvSpPr>
        <p:spPr bwMode="auto">
          <a:xfrm>
            <a:off x="3275410"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4" name="Line 35"/>
          <p:cNvSpPr>
            <a:spLocks noChangeShapeType="1"/>
          </p:cNvSpPr>
          <p:nvPr/>
        </p:nvSpPr>
        <p:spPr bwMode="auto">
          <a:xfrm>
            <a:off x="4139804"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5" name="Line 36"/>
          <p:cNvSpPr>
            <a:spLocks noChangeShapeType="1"/>
          </p:cNvSpPr>
          <p:nvPr/>
        </p:nvSpPr>
        <p:spPr bwMode="auto">
          <a:xfrm>
            <a:off x="5004197"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6" name="Line 37"/>
          <p:cNvSpPr>
            <a:spLocks noChangeShapeType="1"/>
          </p:cNvSpPr>
          <p:nvPr/>
        </p:nvSpPr>
        <p:spPr bwMode="auto">
          <a:xfrm>
            <a:off x="5841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7" name="Line 38"/>
          <p:cNvSpPr>
            <a:spLocks noChangeShapeType="1"/>
          </p:cNvSpPr>
          <p:nvPr/>
        </p:nvSpPr>
        <p:spPr bwMode="auto">
          <a:xfrm>
            <a:off x="6705600" y="5448300"/>
            <a:ext cx="0" cy="248841"/>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87" name="Text Box 39"/>
          <p:cNvSpPr txBox="1">
            <a:spLocks noChangeArrowheads="1"/>
          </p:cNvSpPr>
          <p:nvPr/>
        </p:nvSpPr>
        <p:spPr bwMode="auto">
          <a:xfrm>
            <a:off x="1143000" y="218718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dirty="0">
                <a:ln>
                  <a:noFill/>
                </a:ln>
                <a:solidFill>
                  <a:prstClr val="black"/>
                </a:solidFill>
                <a:effectLst/>
                <a:uLnTx/>
                <a:uFillTx/>
                <a:latin typeface="Arial" pitchFamily="34" charset="0"/>
                <a:cs typeface="Arial" pitchFamily="34" charset="0"/>
              </a:rPr>
              <a:t>A</a:t>
            </a:r>
          </a:p>
        </p:txBody>
      </p:sp>
      <p:sp>
        <p:nvSpPr>
          <p:cNvPr id="104488" name="Text Box 40"/>
          <p:cNvSpPr txBox="1">
            <a:spLocks noChangeArrowheads="1"/>
          </p:cNvSpPr>
          <p:nvPr/>
        </p:nvSpPr>
        <p:spPr bwMode="auto">
          <a:xfrm>
            <a:off x="1146572" y="272653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B</a:t>
            </a:r>
          </a:p>
        </p:txBody>
      </p:sp>
      <p:sp>
        <p:nvSpPr>
          <p:cNvPr id="104489" name="Text Box 41"/>
          <p:cNvSpPr txBox="1">
            <a:spLocks noChangeArrowheads="1"/>
          </p:cNvSpPr>
          <p:nvPr/>
        </p:nvSpPr>
        <p:spPr bwMode="auto">
          <a:xfrm>
            <a:off x="1154906" y="327779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C</a:t>
            </a:r>
          </a:p>
        </p:txBody>
      </p:sp>
      <p:sp>
        <p:nvSpPr>
          <p:cNvPr id="104490" name="Text Box 42"/>
          <p:cNvSpPr txBox="1">
            <a:spLocks noChangeArrowheads="1"/>
          </p:cNvSpPr>
          <p:nvPr/>
        </p:nvSpPr>
        <p:spPr bwMode="auto">
          <a:xfrm>
            <a:off x="1154906" y="38028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D</a:t>
            </a:r>
          </a:p>
        </p:txBody>
      </p:sp>
      <p:sp>
        <p:nvSpPr>
          <p:cNvPr id="104491" name="Text Box 43"/>
          <p:cNvSpPr txBox="1">
            <a:spLocks noChangeArrowheads="1"/>
          </p:cNvSpPr>
          <p:nvPr/>
        </p:nvSpPr>
        <p:spPr bwMode="auto">
          <a:xfrm>
            <a:off x="1153716" y="437316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E</a:t>
            </a:r>
          </a:p>
        </p:txBody>
      </p:sp>
      <p:sp>
        <p:nvSpPr>
          <p:cNvPr id="104492" name="Text Box 44"/>
          <p:cNvSpPr txBox="1">
            <a:spLocks noChangeArrowheads="1"/>
          </p:cNvSpPr>
          <p:nvPr/>
        </p:nvSpPr>
        <p:spPr bwMode="auto">
          <a:xfrm>
            <a:off x="1153716" y="4913711"/>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F</a:t>
            </a:r>
          </a:p>
        </p:txBody>
      </p:sp>
      <p:sp>
        <p:nvSpPr>
          <p:cNvPr id="2094" name="Text Box 45"/>
          <p:cNvSpPr txBox="1">
            <a:spLocks noChangeArrowheads="1"/>
          </p:cNvSpPr>
          <p:nvPr/>
        </p:nvSpPr>
        <p:spPr bwMode="auto">
          <a:xfrm>
            <a:off x="2141935" y="56697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1</a:t>
            </a:r>
          </a:p>
        </p:txBody>
      </p:sp>
      <p:sp>
        <p:nvSpPr>
          <p:cNvPr id="2095" name="Text Box 46"/>
          <p:cNvSpPr txBox="1">
            <a:spLocks noChangeArrowheads="1"/>
          </p:cNvSpPr>
          <p:nvPr/>
        </p:nvSpPr>
        <p:spPr bwMode="auto">
          <a:xfrm>
            <a:off x="300632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2</a:t>
            </a:r>
          </a:p>
        </p:txBody>
      </p:sp>
      <p:sp>
        <p:nvSpPr>
          <p:cNvPr id="2096" name="Text Box 47"/>
          <p:cNvSpPr txBox="1">
            <a:spLocks noChangeArrowheads="1"/>
          </p:cNvSpPr>
          <p:nvPr/>
        </p:nvSpPr>
        <p:spPr bwMode="auto">
          <a:xfrm>
            <a:off x="3885010"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3</a:t>
            </a:r>
          </a:p>
        </p:txBody>
      </p:sp>
      <p:sp>
        <p:nvSpPr>
          <p:cNvPr id="2097" name="Text Box 48"/>
          <p:cNvSpPr txBox="1">
            <a:spLocks noChangeArrowheads="1"/>
          </p:cNvSpPr>
          <p:nvPr/>
        </p:nvSpPr>
        <p:spPr bwMode="auto">
          <a:xfrm>
            <a:off x="4749404"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4</a:t>
            </a:r>
          </a:p>
        </p:txBody>
      </p:sp>
      <p:sp>
        <p:nvSpPr>
          <p:cNvPr id="2098" name="Text Box 49"/>
          <p:cNvSpPr txBox="1">
            <a:spLocks noChangeArrowheads="1"/>
          </p:cNvSpPr>
          <p:nvPr/>
        </p:nvSpPr>
        <p:spPr bwMode="auto">
          <a:xfrm>
            <a:off x="559831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5</a:t>
            </a:r>
          </a:p>
        </p:txBody>
      </p:sp>
      <p:sp>
        <p:nvSpPr>
          <p:cNvPr id="2099" name="Text Box 50"/>
          <p:cNvSpPr txBox="1">
            <a:spLocks noChangeArrowheads="1"/>
          </p:cNvSpPr>
          <p:nvPr/>
        </p:nvSpPr>
        <p:spPr bwMode="auto">
          <a:xfrm>
            <a:off x="6462713"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6</a:t>
            </a:r>
          </a:p>
        </p:txBody>
      </p:sp>
      <p:sp>
        <p:nvSpPr>
          <p:cNvPr id="2100" name="Line 51"/>
          <p:cNvSpPr>
            <a:spLocks noChangeShapeType="1"/>
          </p:cNvSpPr>
          <p:nvPr/>
        </p:nvSpPr>
        <p:spPr bwMode="auto">
          <a:xfrm>
            <a:off x="1547814" y="2349104"/>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1" name="Line 52"/>
          <p:cNvSpPr>
            <a:spLocks noChangeShapeType="1"/>
          </p:cNvSpPr>
          <p:nvPr/>
        </p:nvSpPr>
        <p:spPr bwMode="auto">
          <a:xfrm>
            <a:off x="1547814" y="2872979"/>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2" name="Line 53"/>
          <p:cNvSpPr>
            <a:spLocks noChangeShapeType="1"/>
          </p:cNvSpPr>
          <p:nvPr/>
        </p:nvSpPr>
        <p:spPr bwMode="auto">
          <a:xfrm>
            <a:off x="1556149" y="342900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3" name="Line 54"/>
          <p:cNvSpPr>
            <a:spLocks noChangeShapeType="1"/>
          </p:cNvSpPr>
          <p:nvPr/>
        </p:nvSpPr>
        <p:spPr bwMode="auto">
          <a:xfrm>
            <a:off x="1547814" y="396121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4" name="Line 55"/>
          <p:cNvSpPr>
            <a:spLocks noChangeShapeType="1"/>
          </p:cNvSpPr>
          <p:nvPr/>
        </p:nvSpPr>
        <p:spPr bwMode="auto">
          <a:xfrm>
            <a:off x="1547814" y="4508897"/>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5" name="Line 56"/>
          <p:cNvSpPr>
            <a:spLocks noChangeShapeType="1"/>
          </p:cNvSpPr>
          <p:nvPr/>
        </p:nvSpPr>
        <p:spPr bwMode="auto">
          <a:xfrm>
            <a:off x="1547814" y="5033963"/>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5" name="Rectangle 57"/>
          <p:cNvSpPr>
            <a:spLocks noChangeArrowheads="1"/>
          </p:cNvSpPr>
          <p:nvPr/>
        </p:nvSpPr>
        <p:spPr bwMode="auto">
          <a:xfrm>
            <a:off x="1980010" y="4455320"/>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6" name="Rectangle 58"/>
          <p:cNvSpPr>
            <a:spLocks noChangeArrowheads="1"/>
          </p:cNvSpPr>
          <p:nvPr/>
        </p:nvSpPr>
        <p:spPr bwMode="auto">
          <a:xfrm>
            <a:off x="2141935"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7" name="Rectangle 59"/>
          <p:cNvSpPr>
            <a:spLocks noChangeArrowheads="1"/>
          </p:cNvSpPr>
          <p:nvPr/>
        </p:nvSpPr>
        <p:spPr bwMode="auto">
          <a:xfrm>
            <a:off x="3330180" y="4455320"/>
            <a:ext cx="215503"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 name="TextBox 1"/>
          <p:cNvSpPr txBox="1"/>
          <p:nvPr/>
        </p:nvSpPr>
        <p:spPr>
          <a:xfrm>
            <a:off x="7026216" y="3024189"/>
            <a:ext cx="1960352" cy="507831"/>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rPr>
              <a:t>TTM (Time to Market)</a:t>
            </a:r>
          </a:p>
          <a:p>
            <a:pPr marL="0" marR="0" lvl="0" indent="0" defTabSz="342900" eaLnBrk="1" fontAlgn="auto" latinLnBrk="0" hangingPunct="1">
              <a:lnSpc>
                <a:spcPct val="100000"/>
              </a:lnSpc>
              <a:spcBef>
                <a:spcPts val="0"/>
              </a:spcBef>
              <a:spcAft>
                <a:spcPts val="0"/>
              </a:spcAft>
              <a:buClrTx/>
              <a:buSzTx/>
              <a:buFontTx/>
              <a:buNone/>
              <a:tabLst/>
              <a:defRPr/>
            </a:pPr>
            <a:r>
              <a:rPr kumimoji="0" lang="he-IL" sz="135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מתארך</a:t>
            </a:r>
            <a:endPar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endParaRPr>
          </a:p>
        </p:txBody>
      </p:sp>
      <p:sp>
        <p:nvSpPr>
          <p:cNvPr id="3" name="Left Arrow 2"/>
          <p:cNvSpPr/>
          <p:nvPr/>
        </p:nvSpPr>
        <p:spPr>
          <a:xfrm rot="10800000">
            <a:off x="7189298" y="3477112"/>
            <a:ext cx="1351943" cy="3577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342900" rtl="0" eaLnBrk="1" fontAlgn="auto" latinLnBrk="0" hangingPunct="1">
              <a:lnSpc>
                <a:spcPct val="100000"/>
              </a:lnSpc>
              <a:spcBef>
                <a:spcPts val="0"/>
              </a:spcBef>
              <a:spcAft>
                <a:spcPts val="0"/>
              </a:spcAft>
              <a:buClrTx/>
              <a:buSzTx/>
              <a:buFontTx/>
              <a:buNone/>
              <a:tabLst/>
              <a:defRPr/>
            </a:pPr>
            <a:endParaRPr kumimoji="0" lang="en-AU" sz="1350" b="0" i="0" u="none" strike="noStrike" kern="0" cap="none" spc="0" normalizeH="0" baseline="0" noProof="0">
              <a:ln>
                <a:noFill/>
              </a:ln>
              <a:solidFill>
                <a:prstClr val="white"/>
              </a:solidFill>
              <a:effectLst/>
              <a:uLnTx/>
              <a:uFillTx/>
            </a:endParaRPr>
          </a:p>
        </p:txBody>
      </p:sp>
      <p:sp>
        <p:nvSpPr>
          <p:cNvPr id="4" name="Oval Callout 3"/>
          <p:cNvSpPr/>
          <p:nvPr/>
        </p:nvSpPr>
        <p:spPr>
          <a:xfrm>
            <a:off x="141125" y="1853602"/>
            <a:ext cx="773275" cy="705209"/>
          </a:xfrm>
          <a:prstGeom prst="wedgeEllipseCallout">
            <a:avLst>
              <a:gd name="adj1" fmla="val 90808"/>
              <a:gd name="adj2" fmla="val 182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342900" rtl="0" eaLnBrk="1" fontAlgn="auto" latinLnBrk="0" hangingPunct="1">
              <a:lnSpc>
                <a:spcPct val="100000"/>
              </a:lnSpc>
              <a:spcBef>
                <a:spcPts val="0"/>
              </a:spcBef>
              <a:spcAft>
                <a:spcPts val="0"/>
              </a:spcAft>
              <a:buClrTx/>
              <a:buSzTx/>
              <a:buFontTx/>
              <a:buNone/>
              <a:tabLst/>
              <a:defRPr/>
            </a:pPr>
            <a:r>
              <a:rPr kumimoji="0" lang="he-IL" sz="750" b="0" i="0" u="none" strike="noStrike" kern="0" cap="none" spc="0" normalizeH="0" baseline="0" noProof="0" dirty="0">
                <a:ln>
                  <a:noFill/>
                </a:ln>
                <a:solidFill>
                  <a:prstClr val="white"/>
                </a:solidFill>
                <a:effectLst/>
                <a:uLnTx/>
                <a:uFillTx/>
              </a:rPr>
              <a:t>ביצוע של כל משימה היא יחידה 1 של זמן נטו</a:t>
            </a:r>
            <a:endParaRPr kumimoji="0" lang="en-AU" sz="75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32346212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104487"/>
                                        </p:tgtEl>
                                        <p:attrNameLst>
                                          <p:attrName>style.visibility</p:attrName>
                                        </p:attrNameLst>
                                      </p:cBhvr>
                                      <p:to>
                                        <p:strVal val="visible"/>
                                      </p:to>
                                    </p:set>
                                    <p:anim calcmode="lin" valueType="num">
                                      <p:cBhvr additive="base">
                                        <p:cTn id="10" dur="500" fill="hold"/>
                                        <p:tgtEl>
                                          <p:spTgt spid="104487"/>
                                        </p:tgtEl>
                                        <p:attrNameLst>
                                          <p:attrName>ppt_x</p:attrName>
                                        </p:attrNameLst>
                                      </p:cBhvr>
                                      <p:tavLst>
                                        <p:tav tm="0">
                                          <p:val>
                                            <p:strVal val="1+#ppt_w/2"/>
                                          </p:val>
                                        </p:tav>
                                        <p:tav tm="100000">
                                          <p:val>
                                            <p:strVal val="#ppt_x"/>
                                          </p:val>
                                        </p:tav>
                                      </p:tavLst>
                                    </p:anim>
                                    <p:anim calcmode="lin" valueType="num">
                                      <p:cBhvr additive="base">
                                        <p:cTn id="11" dur="500" fill="hold"/>
                                        <p:tgtEl>
                                          <p:spTgt spid="104487"/>
                                        </p:tgtEl>
                                        <p:attrNameLst>
                                          <p:attrName>ppt_y</p:attrName>
                                        </p:attrNameLst>
                                      </p:cBhvr>
                                      <p:tavLst>
                                        <p:tav tm="0">
                                          <p:val>
                                            <p:strVal val="0-#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3" fill="hold" grpId="0" nodeType="clickEffect">
                                  <p:stCondLst>
                                    <p:cond delay="0"/>
                                  </p:stCondLst>
                                  <p:childTnLst>
                                    <p:set>
                                      <p:cBhvr>
                                        <p:cTn id="15" dur="1" fill="hold">
                                          <p:stCondLst>
                                            <p:cond delay="0"/>
                                          </p:stCondLst>
                                        </p:cTn>
                                        <p:tgtEl>
                                          <p:spTgt spid="104458"/>
                                        </p:tgtEl>
                                        <p:attrNameLst>
                                          <p:attrName>style.visibility</p:attrName>
                                        </p:attrNameLst>
                                      </p:cBhvr>
                                      <p:to>
                                        <p:strVal val="visible"/>
                                      </p:to>
                                    </p:set>
                                    <p:anim calcmode="lin" valueType="num">
                                      <p:cBhvr additive="base">
                                        <p:cTn id="16" dur="500" fill="hold"/>
                                        <p:tgtEl>
                                          <p:spTgt spid="104458"/>
                                        </p:tgtEl>
                                        <p:attrNameLst>
                                          <p:attrName>ppt_x</p:attrName>
                                        </p:attrNameLst>
                                      </p:cBhvr>
                                      <p:tavLst>
                                        <p:tav tm="0">
                                          <p:val>
                                            <p:strVal val="1+#ppt_w/2"/>
                                          </p:val>
                                        </p:tav>
                                        <p:tav tm="100000">
                                          <p:val>
                                            <p:strVal val="#ppt_x"/>
                                          </p:val>
                                        </p:tav>
                                      </p:tavLst>
                                    </p:anim>
                                    <p:anim calcmode="lin" valueType="num">
                                      <p:cBhvr additive="base">
                                        <p:cTn id="17" dur="500" fill="hold"/>
                                        <p:tgtEl>
                                          <p:spTgt spid="104458"/>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grpId="0" nodeType="clickEffect">
                                  <p:stCondLst>
                                    <p:cond delay="0"/>
                                  </p:stCondLst>
                                  <p:childTnLst>
                                    <p:set>
                                      <p:cBhvr>
                                        <p:cTn id="21" dur="1" fill="hold">
                                          <p:stCondLst>
                                            <p:cond delay="0"/>
                                          </p:stCondLst>
                                        </p:cTn>
                                        <p:tgtEl>
                                          <p:spTgt spid="104460"/>
                                        </p:tgtEl>
                                        <p:attrNameLst>
                                          <p:attrName>style.visibility</p:attrName>
                                        </p:attrNameLst>
                                      </p:cBhvr>
                                      <p:to>
                                        <p:strVal val="visible"/>
                                      </p:to>
                                    </p:set>
                                    <p:anim calcmode="lin" valueType="num">
                                      <p:cBhvr additive="base">
                                        <p:cTn id="22" dur="500" fill="hold"/>
                                        <p:tgtEl>
                                          <p:spTgt spid="104460"/>
                                        </p:tgtEl>
                                        <p:attrNameLst>
                                          <p:attrName>ppt_x</p:attrName>
                                        </p:attrNameLst>
                                      </p:cBhvr>
                                      <p:tavLst>
                                        <p:tav tm="0">
                                          <p:val>
                                            <p:strVal val="1+#ppt_w/2"/>
                                          </p:val>
                                        </p:tav>
                                        <p:tav tm="100000">
                                          <p:val>
                                            <p:strVal val="#ppt_x"/>
                                          </p:val>
                                        </p:tav>
                                      </p:tavLst>
                                    </p:anim>
                                    <p:anim calcmode="lin" valueType="num">
                                      <p:cBhvr additive="base">
                                        <p:cTn id="23" dur="500" fill="hold"/>
                                        <p:tgtEl>
                                          <p:spTgt spid="10446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4488"/>
                                        </p:tgtEl>
                                        <p:attrNameLst>
                                          <p:attrName>style.visibility</p:attrName>
                                        </p:attrNameLst>
                                      </p:cBhvr>
                                      <p:to>
                                        <p:strVal val="visible"/>
                                      </p:to>
                                    </p:set>
                                    <p:anim calcmode="lin" valueType="num">
                                      <p:cBhvr additive="base">
                                        <p:cTn id="26" dur="500" fill="hold"/>
                                        <p:tgtEl>
                                          <p:spTgt spid="104488"/>
                                        </p:tgtEl>
                                        <p:attrNameLst>
                                          <p:attrName>ppt_x</p:attrName>
                                        </p:attrNameLst>
                                      </p:cBhvr>
                                      <p:tavLst>
                                        <p:tav tm="0">
                                          <p:val>
                                            <p:strVal val="1+#ppt_w/2"/>
                                          </p:val>
                                        </p:tav>
                                        <p:tav tm="100000">
                                          <p:val>
                                            <p:strVal val="#ppt_x"/>
                                          </p:val>
                                        </p:tav>
                                      </p:tavLst>
                                    </p:anim>
                                    <p:anim calcmode="lin" valueType="num">
                                      <p:cBhvr additive="base">
                                        <p:cTn id="27" dur="500" fill="hold"/>
                                        <p:tgtEl>
                                          <p:spTgt spid="104488"/>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3" fill="hold" grpId="0" nodeType="clickEffect">
                                  <p:stCondLst>
                                    <p:cond delay="0"/>
                                  </p:stCondLst>
                                  <p:childTnLst>
                                    <p:set>
                                      <p:cBhvr>
                                        <p:cTn id="31" dur="1" fill="hold">
                                          <p:stCondLst>
                                            <p:cond delay="0"/>
                                          </p:stCondLst>
                                        </p:cTn>
                                        <p:tgtEl>
                                          <p:spTgt spid="104461"/>
                                        </p:tgtEl>
                                        <p:attrNameLst>
                                          <p:attrName>style.visibility</p:attrName>
                                        </p:attrNameLst>
                                      </p:cBhvr>
                                      <p:to>
                                        <p:strVal val="visible"/>
                                      </p:to>
                                    </p:set>
                                    <p:anim calcmode="lin" valueType="num">
                                      <p:cBhvr additive="base">
                                        <p:cTn id="32" dur="500" fill="hold"/>
                                        <p:tgtEl>
                                          <p:spTgt spid="104461"/>
                                        </p:tgtEl>
                                        <p:attrNameLst>
                                          <p:attrName>ppt_x</p:attrName>
                                        </p:attrNameLst>
                                      </p:cBhvr>
                                      <p:tavLst>
                                        <p:tav tm="0">
                                          <p:val>
                                            <p:strVal val="1+#ppt_w/2"/>
                                          </p:val>
                                        </p:tav>
                                        <p:tav tm="100000">
                                          <p:val>
                                            <p:strVal val="#ppt_x"/>
                                          </p:val>
                                        </p:tav>
                                      </p:tavLst>
                                    </p:anim>
                                    <p:anim calcmode="lin" valueType="num">
                                      <p:cBhvr additive="base">
                                        <p:cTn id="33" dur="500" fill="hold"/>
                                        <p:tgtEl>
                                          <p:spTgt spid="104461"/>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04489"/>
                                        </p:tgtEl>
                                        <p:attrNameLst>
                                          <p:attrName>style.visibility</p:attrName>
                                        </p:attrNameLst>
                                      </p:cBhvr>
                                      <p:to>
                                        <p:strVal val="visible"/>
                                      </p:to>
                                    </p:set>
                                    <p:anim calcmode="lin" valueType="num">
                                      <p:cBhvr additive="base">
                                        <p:cTn id="36" dur="500" fill="hold"/>
                                        <p:tgtEl>
                                          <p:spTgt spid="104489"/>
                                        </p:tgtEl>
                                        <p:attrNameLst>
                                          <p:attrName>ppt_x</p:attrName>
                                        </p:attrNameLst>
                                      </p:cBhvr>
                                      <p:tavLst>
                                        <p:tav tm="0">
                                          <p:val>
                                            <p:strVal val="1+#ppt_w/2"/>
                                          </p:val>
                                        </p:tav>
                                        <p:tav tm="100000">
                                          <p:val>
                                            <p:strVal val="#ppt_x"/>
                                          </p:val>
                                        </p:tav>
                                      </p:tavLst>
                                    </p:anim>
                                    <p:anim calcmode="lin" valueType="num">
                                      <p:cBhvr additive="base">
                                        <p:cTn id="37" dur="500" fill="hold"/>
                                        <p:tgtEl>
                                          <p:spTgt spid="104489"/>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3" fill="hold" grpId="0" nodeType="clickEffect">
                                  <p:stCondLst>
                                    <p:cond delay="0"/>
                                  </p:stCondLst>
                                  <p:childTnLst>
                                    <p:set>
                                      <p:cBhvr>
                                        <p:cTn id="41" dur="1" fill="hold">
                                          <p:stCondLst>
                                            <p:cond delay="0"/>
                                          </p:stCondLst>
                                        </p:cTn>
                                        <p:tgtEl>
                                          <p:spTgt spid="104465"/>
                                        </p:tgtEl>
                                        <p:attrNameLst>
                                          <p:attrName>style.visibility</p:attrName>
                                        </p:attrNameLst>
                                      </p:cBhvr>
                                      <p:to>
                                        <p:strVal val="visible"/>
                                      </p:to>
                                    </p:set>
                                    <p:anim calcmode="lin" valueType="num">
                                      <p:cBhvr additive="base">
                                        <p:cTn id="42" dur="500" fill="hold"/>
                                        <p:tgtEl>
                                          <p:spTgt spid="104465"/>
                                        </p:tgtEl>
                                        <p:attrNameLst>
                                          <p:attrName>ppt_x</p:attrName>
                                        </p:attrNameLst>
                                      </p:cBhvr>
                                      <p:tavLst>
                                        <p:tav tm="0">
                                          <p:val>
                                            <p:strVal val="1+#ppt_w/2"/>
                                          </p:val>
                                        </p:tav>
                                        <p:tav tm="100000">
                                          <p:val>
                                            <p:strVal val="#ppt_x"/>
                                          </p:val>
                                        </p:tav>
                                      </p:tavLst>
                                    </p:anim>
                                    <p:anim calcmode="lin" valueType="num">
                                      <p:cBhvr additive="base">
                                        <p:cTn id="43" dur="500" fill="hold"/>
                                        <p:tgtEl>
                                          <p:spTgt spid="10446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4490"/>
                                        </p:tgtEl>
                                        <p:attrNameLst>
                                          <p:attrName>style.visibility</p:attrName>
                                        </p:attrNameLst>
                                      </p:cBhvr>
                                      <p:to>
                                        <p:strVal val="visible"/>
                                      </p:to>
                                    </p:set>
                                    <p:anim calcmode="lin" valueType="num">
                                      <p:cBhvr additive="base">
                                        <p:cTn id="46" dur="500" fill="hold"/>
                                        <p:tgtEl>
                                          <p:spTgt spid="104490"/>
                                        </p:tgtEl>
                                        <p:attrNameLst>
                                          <p:attrName>ppt_x</p:attrName>
                                        </p:attrNameLst>
                                      </p:cBhvr>
                                      <p:tavLst>
                                        <p:tav tm="0">
                                          <p:val>
                                            <p:strVal val="1+#ppt_w/2"/>
                                          </p:val>
                                        </p:tav>
                                        <p:tav tm="100000">
                                          <p:val>
                                            <p:strVal val="#ppt_x"/>
                                          </p:val>
                                        </p:tav>
                                      </p:tavLst>
                                    </p:anim>
                                    <p:anim calcmode="lin" valueType="num">
                                      <p:cBhvr additive="base">
                                        <p:cTn id="47" dur="500" fill="hold"/>
                                        <p:tgtEl>
                                          <p:spTgt spid="10449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4505"/>
                                        </p:tgtEl>
                                        <p:attrNameLst>
                                          <p:attrName>style.visibility</p:attrName>
                                        </p:attrNameLst>
                                      </p:cBhvr>
                                      <p:to>
                                        <p:strVal val="visible"/>
                                      </p:to>
                                    </p:set>
                                    <p:anim calcmode="lin" valueType="num">
                                      <p:cBhvr additive="base">
                                        <p:cTn id="50" dur="500" fill="hold"/>
                                        <p:tgtEl>
                                          <p:spTgt spid="104505"/>
                                        </p:tgtEl>
                                        <p:attrNameLst>
                                          <p:attrName>ppt_x</p:attrName>
                                        </p:attrNameLst>
                                      </p:cBhvr>
                                      <p:tavLst>
                                        <p:tav tm="0">
                                          <p:val>
                                            <p:strVal val="1+#ppt_w/2"/>
                                          </p:val>
                                        </p:tav>
                                        <p:tav tm="100000">
                                          <p:val>
                                            <p:strVal val="#ppt_x"/>
                                          </p:val>
                                        </p:tav>
                                      </p:tavLst>
                                    </p:anim>
                                    <p:anim calcmode="lin" valueType="num">
                                      <p:cBhvr additive="base">
                                        <p:cTn id="51" dur="500" fill="hold"/>
                                        <p:tgtEl>
                                          <p:spTgt spid="10450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4491"/>
                                        </p:tgtEl>
                                        <p:attrNameLst>
                                          <p:attrName>style.visibility</p:attrName>
                                        </p:attrNameLst>
                                      </p:cBhvr>
                                      <p:to>
                                        <p:strVal val="visible"/>
                                      </p:to>
                                    </p:set>
                                    <p:anim calcmode="lin" valueType="num">
                                      <p:cBhvr additive="base">
                                        <p:cTn id="54" dur="500" fill="hold"/>
                                        <p:tgtEl>
                                          <p:spTgt spid="104491"/>
                                        </p:tgtEl>
                                        <p:attrNameLst>
                                          <p:attrName>ppt_x</p:attrName>
                                        </p:attrNameLst>
                                      </p:cBhvr>
                                      <p:tavLst>
                                        <p:tav tm="0">
                                          <p:val>
                                            <p:strVal val="1+#ppt_w/2"/>
                                          </p:val>
                                        </p:tav>
                                        <p:tav tm="100000">
                                          <p:val>
                                            <p:strVal val="#ppt_x"/>
                                          </p:val>
                                        </p:tav>
                                      </p:tavLst>
                                    </p:anim>
                                    <p:anim calcmode="lin" valueType="num">
                                      <p:cBhvr additive="base">
                                        <p:cTn id="55" dur="500" fill="hold"/>
                                        <p:tgtEl>
                                          <p:spTgt spid="10449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04506"/>
                                        </p:tgtEl>
                                        <p:attrNameLst>
                                          <p:attrName>style.visibility</p:attrName>
                                        </p:attrNameLst>
                                      </p:cBhvr>
                                      <p:to>
                                        <p:strVal val="visible"/>
                                      </p:to>
                                    </p:set>
                                    <p:anim calcmode="lin" valueType="num">
                                      <p:cBhvr additive="base">
                                        <p:cTn id="58" dur="500" fill="hold"/>
                                        <p:tgtEl>
                                          <p:spTgt spid="104506"/>
                                        </p:tgtEl>
                                        <p:attrNameLst>
                                          <p:attrName>ppt_x</p:attrName>
                                        </p:attrNameLst>
                                      </p:cBhvr>
                                      <p:tavLst>
                                        <p:tav tm="0">
                                          <p:val>
                                            <p:strVal val="1+#ppt_w/2"/>
                                          </p:val>
                                        </p:tav>
                                        <p:tav tm="100000">
                                          <p:val>
                                            <p:strVal val="#ppt_x"/>
                                          </p:val>
                                        </p:tav>
                                      </p:tavLst>
                                    </p:anim>
                                    <p:anim calcmode="lin" valueType="num">
                                      <p:cBhvr additive="base">
                                        <p:cTn id="59" dur="500" fill="hold"/>
                                        <p:tgtEl>
                                          <p:spTgt spid="10450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04492"/>
                                        </p:tgtEl>
                                        <p:attrNameLst>
                                          <p:attrName>style.visibility</p:attrName>
                                        </p:attrNameLst>
                                      </p:cBhvr>
                                      <p:to>
                                        <p:strVal val="visible"/>
                                      </p:to>
                                    </p:set>
                                    <p:anim calcmode="lin" valueType="num">
                                      <p:cBhvr additive="base">
                                        <p:cTn id="62" dur="500" fill="hold"/>
                                        <p:tgtEl>
                                          <p:spTgt spid="104492"/>
                                        </p:tgtEl>
                                        <p:attrNameLst>
                                          <p:attrName>ppt_x</p:attrName>
                                        </p:attrNameLst>
                                      </p:cBhvr>
                                      <p:tavLst>
                                        <p:tav tm="0">
                                          <p:val>
                                            <p:strVal val="1+#ppt_w/2"/>
                                          </p:val>
                                        </p:tav>
                                        <p:tav tm="100000">
                                          <p:val>
                                            <p:strVal val="#ppt_x"/>
                                          </p:val>
                                        </p:tav>
                                      </p:tavLst>
                                    </p:anim>
                                    <p:anim calcmode="lin" valueType="num">
                                      <p:cBhvr additive="base">
                                        <p:cTn id="63" dur="500" fill="hold"/>
                                        <p:tgtEl>
                                          <p:spTgt spid="104492"/>
                                        </p:tgtEl>
                                        <p:attrNameLst>
                                          <p:attrName>ppt_y</p:attrName>
                                        </p:attrNameLst>
                                      </p:cBhvr>
                                      <p:tavLst>
                                        <p:tav tm="0">
                                          <p:val>
                                            <p:strVal val="0-#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104459"/>
                                        </p:tgtEl>
                                        <p:attrNameLst>
                                          <p:attrName>style.visibility</p:attrName>
                                        </p:attrNameLst>
                                      </p:cBhvr>
                                      <p:to>
                                        <p:strVal val="visible"/>
                                      </p:to>
                                    </p:set>
                                    <p:animEffect transition="in" filter="dissolve">
                                      <p:cBhvr>
                                        <p:cTn id="68" dur="500"/>
                                        <p:tgtEl>
                                          <p:spTgt spid="104459"/>
                                        </p:tgtEl>
                                      </p:cBhvr>
                                    </p:animEffect>
                                  </p:childTnLst>
                                </p:cTn>
                              </p:par>
                              <p:par>
                                <p:cTn id="69" presetID="9" presetClass="entr" presetSubtype="0" fill="hold" grpId="0" nodeType="withEffect">
                                  <p:stCondLst>
                                    <p:cond delay="0"/>
                                  </p:stCondLst>
                                  <p:childTnLst>
                                    <p:set>
                                      <p:cBhvr>
                                        <p:cTn id="70" dur="1" fill="hold">
                                          <p:stCondLst>
                                            <p:cond delay="0"/>
                                          </p:stCondLst>
                                        </p:cTn>
                                        <p:tgtEl>
                                          <p:spTgt spid="104462"/>
                                        </p:tgtEl>
                                        <p:attrNameLst>
                                          <p:attrName>style.visibility</p:attrName>
                                        </p:attrNameLst>
                                      </p:cBhvr>
                                      <p:to>
                                        <p:strVal val="visible"/>
                                      </p:to>
                                    </p:set>
                                    <p:animEffect transition="in" filter="dissolve">
                                      <p:cBhvr>
                                        <p:cTn id="71" dur="500"/>
                                        <p:tgtEl>
                                          <p:spTgt spid="104462"/>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104463"/>
                                        </p:tgtEl>
                                        <p:attrNameLst>
                                          <p:attrName>style.visibility</p:attrName>
                                        </p:attrNameLst>
                                      </p:cBhvr>
                                      <p:to>
                                        <p:strVal val="visible"/>
                                      </p:to>
                                    </p:set>
                                    <p:animEffect transition="in" filter="dissolve">
                                      <p:cBhvr>
                                        <p:cTn id="74" dur="500"/>
                                        <p:tgtEl>
                                          <p:spTgt spid="104463"/>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104464"/>
                                        </p:tgtEl>
                                        <p:attrNameLst>
                                          <p:attrName>style.visibility</p:attrName>
                                        </p:attrNameLst>
                                      </p:cBhvr>
                                      <p:to>
                                        <p:strVal val="visible"/>
                                      </p:to>
                                    </p:set>
                                    <p:animEffect transition="in" filter="dissolve">
                                      <p:cBhvr>
                                        <p:cTn id="77" dur="500"/>
                                        <p:tgtEl>
                                          <p:spTgt spid="104464"/>
                                        </p:tgtEl>
                                      </p:cBhvr>
                                    </p:animEffect>
                                  </p:childTnLst>
                                </p:cTn>
                              </p:par>
                              <p:par>
                                <p:cTn id="78" presetID="9" presetClass="entr" presetSubtype="0" fill="hold" grpId="0" nodeType="withEffect">
                                  <p:stCondLst>
                                    <p:cond delay="0"/>
                                  </p:stCondLst>
                                  <p:childTnLst>
                                    <p:set>
                                      <p:cBhvr>
                                        <p:cTn id="79" dur="1" fill="hold">
                                          <p:stCondLst>
                                            <p:cond delay="0"/>
                                          </p:stCondLst>
                                        </p:cTn>
                                        <p:tgtEl>
                                          <p:spTgt spid="104466"/>
                                        </p:tgtEl>
                                        <p:attrNameLst>
                                          <p:attrName>style.visibility</p:attrName>
                                        </p:attrNameLst>
                                      </p:cBhvr>
                                      <p:to>
                                        <p:strVal val="visible"/>
                                      </p:to>
                                    </p:set>
                                    <p:animEffect transition="in" filter="dissolve">
                                      <p:cBhvr>
                                        <p:cTn id="80" dur="500"/>
                                        <p:tgtEl>
                                          <p:spTgt spid="104466"/>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104467"/>
                                        </p:tgtEl>
                                        <p:attrNameLst>
                                          <p:attrName>style.visibility</p:attrName>
                                        </p:attrNameLst>
                                      </p:cBhvr>
                                      <p:to>
                                        <p:strVal val="visible"/>
                                      </p:to>
                                    </p:set>
                                    <p:animEffect transition="in" filter="dissolve">
                                      <p:cBhvr>
                                        <p:cTn id="83" dur="500"/>
                                        <p:tgtEl>
                                          <p:spTgt spid="104467"/>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04468"/>
                                        </p:tgtEl>
                                        <p:attrNameLst>
                                          <p:attrName>style.visibility</p:attrName>
                                        </p:attrNameLst>
                                      </p:cBhvr>
                                      <p:to>
                                        <p:strVal val="visible"/>
                                      </p:to>
                                    </p:set>
                                    <p:animEffect transition="in" filter="dissolve">
                                      <p:cBhvr>
                                        <p:cTn id="86" dur="500"/>
                                        <p:tgtEl>
                                          <p:spTgt spid="104468"/>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104470"/>
                                        </p:tgtEl>
                                        <p:attrNameLst>
                                          <p:attrName>style.visibility</p:attrName>
                                        </p:attrNameLst>
                                      </p:cBhvr>
                                      <p:to>
                                        <p:strVal val="visible"/>
                                      </p:to>
                                    </p:set>
                                    <p:animEffect transition="in" filter="dissolve">
                                      <p:cBhvr>
                                        <p:cTn id="89" dur="500"/>
                                        <p:tgtEl>
                                          <p:spTgt spid="104470"/>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104471"/>
                                        </p:tgtEl>
                                        <p:attrNameLst>
                                          <p:attrName>style.visibility</p:attrName>
                                        </p:attrNameLst>
                                      </p:cBhvr>
                                      <p:to>
                                        <p:strVal val="visible"/>
                                      </p:to>
                                    </p:set>
                                    <p:animEffect transition="in" filter="dissolve">
                                      <p:cBhvr>
                                        <p:cTn id="92" dur="500"/>
                                        <p:tgtEl>
                                          <p:spTgt spid="104471"/>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104472"/>
                                        </p:tgtEl>
                                        <p:attrNameLst>
                                          <p:attrName>style.visibility</p:attrName>
                                        </p:attrNameLst>
                                      </p:cBhvr>
                                      <p:to>
                                        <p:strVal val="visible"/>
                                      </p:to>
                                    </p:set>
                                    <p:animEffect transition="in" filter="dissolve">
                                      <p:cBhvr>
                                        <p:cTn id="95" dur="500"/>
                                        <p:tgtEl>
                                          <p:spTgt spid="104472"/>
                                        </p:tgtEl>
                                      </p:cBhvr>
                                    </p:animEffect>
                                  </p:childTnLst>
                                </p:cTn>
                              </p:par>
                              <p:par>
                                <p:cTn id="96" presetID="9" presetClass="entr" presetSubtype="0" fill="hold" grpId="0" nodeType="withEffect">
                                  <p:stCondLst>
                                    <p:cond delay="0"/>
                                  </p:stCondLst>
                                  <p:childTnLst>
                                    <p:set>
                                      <p:cBhvr>
                                        <p:cTn id="97" dur="1" fill="hold">
                                          <p:stCondLst>
                                            <p:cond delay="0"/>
                                          </p:stCondLst>
                                        </p:cTn>
                                        <p:tgtEl>
                                          <p:spTgt spid="104473"/>
                                        </p:tgtEl>
                                        <p:attrNameLst>
                                          <p:attrName>style.visibility</p:attrName>
                                        </p:attrNameLst>
                                      </p:cBhvr>
                                      <p:to>
                                        <p:strVal val="visible"/>
                                      </p:to>
                                    </p:set>
                                    <p:animEffect transition="in" filter="dissolve">
                                      <p:cBhvr>
                                        <p:cTn id="98" dur="500"/>
                                        <p:tgtEl>
                                          <p:spTgt spid="104473"/>
                                        </p:tgtEl>
                                      </p:cBhvr>
                                    </p:animEffect>
                                  </p:childTnLst>
                                </p:cTn>
                              </p:par>
                              <p:par>
                                <p:cTn id="99" presetID="9" presetClass="entr" presetSubtype="0" fill="hold" grpId="0" nodeType="withEffect">
                                  <p:stCondLst>
                                    <p:cond delay="0"/>
                                  </p:stCondLst>
                                  <p:childTnLst>
                                    <p:set>
                                      <p:cBhvr>
                                        <p:cTn id="100" dur="1" fill="hold">
                                          <p:stCondLst>
                                            <p:cond delay="0"/>
                                          </p:stCondLst>
                                        </p:cTn>
                                        <p:tgtEl>
                                          <p:spTgt spid="104474"/>
                                        </p:tgtEl>
                                        <p:attrNameLst>
                                          <p:attrName>style.visibility</p:attrName>
                                        </p:attrNameLst>
                                      </p:cBhvr>
                                      <p:to>
                                        <p:strVal val="visible"/>
                                      </p:to>
                                    </p:set>
                                    <p:animEffect transition="in" filter="dissolve">
                                      <p:cBhvr>
                                        <p:cTn id="101" dur="500"/>
                                        <p:tgtEl>
                                          <p:spTgt spid="104474"/>
                                        </p:tgtEl>
                                      </p:cBhvr>
                                    </p:animEffect>
                                  </p:childTnLst>
                                </p:cTn>
                              </p:par>
                              <p:par>
                                <p:cTn id="102" presetID="9" presetClass="entr" presetSubtype="0" fill="hold" grpId="0" nodeType="withEffect">
                                  <p:stCondLst>
                                    <p:cond delay="0"/>
                                  </p:stCondLst>
                                  <p:childTnLst>
                                    <p:set>
                                      <p:cBhvr>
                                        <p:cTn id="103" dur="1" fill="hold">
                                          <p:stCondLst>
                                            <p:cond delay="0"/>
                                          </p:stCondLst>
                                        </p:cTn>
                                        <p:tgtEl>
                                          <p:spTgt spid="104475"/>
                                        </p:tgtEl>
                                        <p:attrNameLst>
                                          <p:attrName>style.visibility</p:attrName>
                                        </p:attrNameLst>
                                      </p:cBhvr>
                                      <p:to>
                                        <p:strVal val="visible"/>
                                      </p:to>
                                    </p:set>
                                    <p:animEffect transition="in" filter="dissolve">
                                      <p:cBhvr>
                                        <p:cTn id="104" dur="500"/>
                                        <p:tgtEl>
                                          <p:spTgt spid="104475"/>
                                        </p:tgtEl>
                                      </p:cBhvr>
                                    </p:animEffect>
                                  </p:childTnLst>
                                </p:cTn>
                              </p:par>
                              <p:par>
                                <p:cTn id="105" presetID="9" presetClass="entr" presetSubtype="0" fill="hold" grpId="0" nodeType="withEffect">
                                  <p:stCondLst>
                                    <p:cond delay="0"/>
                                  </p:stCondLst>
                                  <p:childTnLst>
                                    <p:set>
                                      <p:cBhvr>
                                        <p:cTn id="106" dur="1" fill="hold">
                                          <p:stCondLst>
                                            <p:cond delay="0"/>
                                          </p:stCondLst>
                                        </p:cTn>
                                        <p:tgtEl>
                                          <p:spTgt spid="104476"/>
                                        </p:tgtEl>
                                        <p:attrNameLst>
                                          <p:attrName>style.visibility</p:attrName>
                                        </p:attrNameLst>
                                      </p:cBhvr>
                                      <p:to>
                                        <p:strVal val="visible"/>
                                      </p:to>
                                    </p:set>
                                    <p:animEffect transition="in" filter="dissolve">
                                      <p:cBhvr>
                                        <p:cTn id="107" dur="500"/>
                                        <p:tgtEl>
                                          <p:spTgt spid="104476"/>
                                        </p:tgtEl>
                                      </p:cBhvr>
                                    </p:animEffect>
                                  </p:childTnLst>
                                </p:cTn>
                              </p:par>
                              <p:par>
                                <p:cTn id="108" presetID="9" presetClass="entr" presetSubtype="0" fill="hold" grpId="0" nodeType="withEffect">
                                  <p:stCondLst>
                                    <p:cond delay="0"/>
                                  </p:stCondLst>
                                  <p:childTnLst>
                                    <p:set>
                                      <p:cBhvr>
                                        <p:cTn id="109" dur="1" fill="hold">
                                          <p:stCondLst>
                                            <p:cond delay="0"/>
                                          </p:stCondLst>
                                        </p:cTn>
                                        <p:tgtEl>
                                          <p:spTgt spid="104507"/>
                                        </p:tgtEl>
                                        <p:attrNameLst>
                                          <p:attrName>style.visibility</p:attrName>
                                        </p:attrNameLst>
                                      </p:cBhvr>
                                      <p:to>
                                        <p:strVal val="visible"/>
                                      </p:to>
                                    </p:set>
                                    <p:animEffect transition="in" filter="dissolve">
                                      <p:cBhvr>
                                        <p:cTn id="110" dur="500"/>
                                        <p:tgtEl>
                                          <p:spTgt spid="104507"/>
                                        </p:tgtEl>
                                      </p:cBhvr>
                                    </p:animEffec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04450"/>
                                        </p:tgtEl>
                                        <p:attrNameLst>
                                          <p:attrName>style.visibility</p:attrName>
                                        </p:attrNameLst>
                                      </p:cBhvr>
                                      <p:to>
                                        <p:strVal val="visible"/>
                                      </p:to>
                                    </p:set>
                                    <p:animEffect transition="in" filter="dissolve">
                                      <p:cBhvr>
                                        <p:cTn id="115" dur="500"/>
                                        <p:tgtEl>
                                          <p:spTgt spid="104450"/>
                                        </p:tgtEl>
                                      </p:cBhvr>
                                    </p:animEffect>
                                  </p:childTnLst>
                                </p:cTn>
                              </p:par>
                              <p:par>
                                <p:cTn id="116" presetID="9" presetClass="entr" presetSubtype="0" fill="hold" grpId="0" nodeType="withEffect">
                                  <p:stCondLst>
                                    <p:cond delay="0"/>
                                  </p:stCondLst>
                                  <p:childTnLst>
                                    <p:set>
                                      <p:cBhvr>
                                        <p:cTn id="117" dur="1" fill="hold">
                                          <p:stCondLst>
                                            <p:cond delay="0"/>
                                          </p:stCondLst>
                                        </p:cTn>
                                        <p:tgtEl>
                                          <p:spTgt spid="104469"/>
                                        </p:tgtEl>
                                        <p:attrNameLst>
                                          <p:attrName>style.visibility</p:attrName>
                                        </p:attrNameLst>
                                      </p:cBhvr>
                                      <p:to>
                                        <p:strVal val="visible"/>
                                      </p:to>
                                    </p:set>
                                    <p:animEffect transition="in" filter="dissolve">
                                      <p:cBhvr>
                                        <p:cTn id="118" dur="500"/>
                                        <p:tgtEl>
                                          <p:spTgt spid="104469"/>
                                        </p:tgtEl>
                                      </p:cBhvr>
                                    </p:animEffect>
                                  </p:childTnLst>
                                </p:cTn>
                              </p:par>
                              <p:par>
                                <p:cTn id="119" presetID="9" presetClass="entr" presetSubtype="0" fill="hold" grpId="0" nodeType="withEffect">
                                  <p:stCondLst>
                                    <p:cond delay="0"/>
                                  </p:stCondLst>
                                  <p:childTnLst>
                                    <p:set>
                                      <p:cBhvr>
                                        <p:cTn id="120" dur="1" fill="hold">
                                          <p:stCondLst>
                                            <p:cond delay="0"/>
                                          </p:stCondLst>
                                        </p:cTn>
                                        <p:tgtEl>
                                          <p:spTgt spid="104452"/>
                                        </p:tgtEl>
                                        <p:attrNameLst>
                                          <p:attrName>style.visibility</p:attrName>
                                        </p:attrNameLst>
                                      </p:cBhvr>
                                      <p:to>
                                        <p:strVal val="visible"/>
                                      </p:to>
                                    </p:set>
                                    <p:animEffect transition="in" filter="dissolve">
                                      <p:cBhvr>
                                        <p:cTn id="121" dur="500"/>
                                        <p:tgtEl>
                                          <p:spTgt spid="104452"/>
                                        </p:tgtEl>
                                      </p:cBhvr>
                                    </p:animEffect>
                                  </p:childTnLst>
                                </p:cTn>
                              </p:par>
                              <p:par>
                                <p:cTn id="122" presetID="9" presetClass="entr" presetSubtype="0" fill="hold" grpId="0" nodeType="withEffect">
                                  <p:stCondLst>
                                    <p:cond delay="0"/>
                                  </p:stCondLst>
                                  <p:childTnLst>
                                    <p:set>
                                      <p:cBhvr>
                                        <p:cTn id="123" dur="1" fill="hold">
                                          <p:stCondLst>
                                            <p:cond delay="0"/>
                                          </p:stCondLst>
                                        </p:cTn>
                                        <p:tgtEl>
                                          <p:spTgt spid="104453"/>
                                        </p:tgtEl>
                                        <p:attrNameLst>
                                          <p:attrName>style.visibility</p:attrName>
                                        </p:attrNameLst>
                                      </p:cBhvr>
                                      <p:to>
                                        <p:strVal val="visible"/>
                                      </p:to>
                                    </p:set>
                                    <p:animEffect transition="in" filter="dissolve">
                                      <p:cBhvr>
                                        <p:cTn id="124" dur="500"/>
                                        <p:tgtEl>
                                          <p:spTgt spid="104453"/>
                                        </p:tgtEl>
                                      </p:cBhvr>
                                    </p:animEffect>
                                  </p:childTnLst>
                                </p:cTn>
                              </p:par>
                              <p:par>
                                <p:cTn id="125" presetID="9" presetClass="entr" presetSubtype="0" fill="hold" grpId="0" nodeType="withEffect">
                                  <p:stCondLst>
                                    <p:cond delay="0"/>
                                  </p:stCondLst>
                                  <p:childTnLst>
                                    <p:set>
                                      <p:cBhvr>
                                        <p:cTn id="126" dur="1" fill="hold">
                                          <p:stCondLst>
                                            <p:cond delay="0"/>
                                          </p:stCondLst>
                                        </p:cTn>
                                        <p:tgtEl>
                                          <p:spTgt spid="104454"/>
                                        </p:tgtEl>
                                        <p:attrNameLst>
                                          <p:attrName>style.visibility</p:attrName>
                                        </p:attrNameLst>
                                      </p:cBhvr>
                                      <p:to>
                                        <p:strVal val="visible"/>
                                      </p:to>
                                    </p:set>
                                    <p:animEffect transition="in" filter="dissolve">
                                      <p:cBhvr>
                                        <p:cTn id="127" dur="500"/>
                                        <p:tgtEl>
                                          <p:spTgt spid="104454"/>
                                        </p:tgtEl>
                                      </p:cBhvr>
                                    </p:animEffect>
                                  </p:childTnLst>
                                </p:cTn>
                              </p:par>
                              <p:par>
                                <p:cTn id="128" presetID="9" presetClass="entr" presetSubtype="0" fill="hold" grpId="0" nodeType="withEffect">
                                  <p:stCondLst>
                                    <p:cond delay="0"/>
                                  </p:stCondLst>
                                  <p:childTnLst>
                                    <p:set>
                                      <p:cBhvr>
                                        <p:cTn id="129" dur="1" fill="hold">
                                          <p:stCondLst>
                                            <p:cond delay="0"/>
                                          </p:stCondLst>
                                        </p:cTn>
                                        <p:tgtEl>
                                          <p:spTgt spid="104451"/>
                                        </p:tgtEl>
                                        <p:attrNameLst>
                                          <p:attrName>style.visibility</p:attrName>
                                        </p:attrNameLst>
                                      </p:cBhvr>
                                      <p:to>
                                        <p:strVal val="visible"/>
                                      </p:to>
                                    </p:set>
                                    <p:animEffect transition="in" filter="dissolve">
                                      <p:cBhvr>
                                        <p:cTn id="130" dur="500"/>
                                        <p:tgtEl>
                                          <p:spTgt spid="104451"/>
                                        </p:tgtEl>
                                      </p:cBhvr>
                                    </p:animEffect>
                                  </p:childTnLst>
                                </p:cTn>
                              </p:par>
                            </p:childTnLst>
                          </p:cTn>
                        </p:par>
                      </p:childTnLst>
                    </p:cTn>
                  </p:par>
                  <p:par>
                    <p:cTn id="131" fill="hold">
                      <p:stCondLst>
                        <p:cond delay="indefinite"/>
                      </p:stCondLst>
                      <p:childTnLst>
                        <p:par>
                          <p:cTn id="132" fill="hold">
                            <p:stCondLst>
                              <p:cond delay="0"/>
                            </p:stCondLst>
                            <p:childTnLst>
                              <p:par>
                                <p:cTn id="133" presetID="9" presetClass="entr" presetSubtype="0" fill="hold" nodeType="clickEffect">
                                  <p:stCondLst>
                                    <p:cond delay="0"/>
                                  </p:stCondLst>
                                  <p:childTnLst>
                                    <p:set>
                                      <p:cBhvr>
                                        <p:cTn id="134" dur="1" fill="hold">
                                          <p:stCondLst>
                                            <p:cond delay="0"/>
                                          </p:stCondLst>
                                        </p:cTn>
                                        <p:tgtEl>
                                          <p:spTgt spid="104477"/>
                                        </p:tgtEl>
                                        <p:attrNameLst>
                                          <p:attrName>style.visibility</p:attrName>
                                        </p:attrNameLst>
                                      </p:cBhvr>
                                      <p:to>
                                        <p:strVal val="visible"/>
                                      </p:to>
                                    </p:set>
                                    <p:animEffect transition="in" filter="dissolve">
                                      <p:cBhvr>
                                        <p:cTn id="135" dur="500"/>
                                        <p:tgtEl>
                                          <p:spTgt spid="104477"/>
                                        </p:tgtEl>
                                      </p:cBhvr>
                                    </p:animEffect>
                                  </p:childTnLst>
                                </p:cTn>
                              </p:par>
                            </p:childTnLst>
                          </p:cTn>
                        </p:par>
                      </p:childTnLst>
                    </p:cTn>
                  </p:par>
                  <p:par>
                    <p:cTn id="136" fill="hold">
                      <p:stCondLst>
                        <p:cond delay="indefinite"/>
                      </p:stCondLst>
                      <p:childTnLst>
                        <p:par>
                          <p:cTn id="137" fill="hold">
                            <p:stCondLst>
                              <p:cond delay="0"/>
                            </p:stCondLst>
                            <p:childTnLst>
                              <p:par>
                                <p:cTn id="138" presetID="2" presetClass="entr" presetSubtype="8" fill="hold" nodeType="clickEffect">
                                  <p:stCondLst>
                                    <p:cond delay="0"/>
                                  </p:stCondLst>
                                  <p:childTnLst>
                                    <p:set>
                                      <p:cBhvr>
                                        <p:cTn id="139" dur="1" fill="hold">
                                          <p:stCondLst>
                                            <p:cond delay="0"/>
                                          </p:stCondLst>
                                        </p:cTn>
                                        <p:tgtEl>
                                          <p:spTgt spid="2">
                                            <p:txEl>
                                              <p:pRg st="0" end="0"/>
                                            </p:txEl>
                                          </p:spTgt>
                                        </p:tgtEl>
                                        <p:attrNameLst>
                                          <p:attrName>style.visibility</p:attrName>
                                        </p:attrNameLst>
                                      </p:cBhvr>
                                      <p:to>
                                        <p:strVal val="visible"/>
                                      </p:to>
                                    </p:set>
                                    <p:anim calcmode="lin" valueType="num">
                                      <p:cBhvr additive="base">
                                        <p:cTn id="140" dur="5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1" dur="5000" fill="hold"/>
                                        <p:tgtEl>
                                          <p:spTgt spid="2">
                                            <p:txEl>
                                              <p:pRg st="0" end="0"/>
                                            </p:txEl>
                                          </p:spTgt>
                                        </p:tgtEl>
                                        <p:attrNameLst>
                                          <p:attrName>ppt_y</p:attrName>
                                        </p:attrNameLst>
                                      </p:cBhvr>
                                      <p:tavLst>
                                        <p:tav tm="0">
                                          <p:val>
                                            <p:strVal val="#ppt_y"/>
                                          </p:val>
                                        </p:tav>
                                        <p:tav tm="100000">
                                          <p:val>
                                            <p:strVal val="#ppt_y"/>
                                          </p:val>
                                        </p:tav>
                                      </p:tavLst>
                                    </p:anim>
                                  </p:childTnLst>
                                </p:cTn>
                              </p:par>
                              <p:par>
                                <p:cTn id="142" presetID="2" presetClass="entr" presetSubtype="8" fill="hold" nodeType="withEffect">
                                  <p:stCondLst>
                                    <p:cond delay="0"/>
                                  </p:stCondLst>
                                  <p:childTnLst>
                                    <p:set>
                                      <p:cBhvr>
                                        <p:cTn id="143" dur="1" fill="hold">
                                          <p:stCondLst>
                                            <p:cond delay="0"/>
                                          </p:stCondLst>
                                        </p:cTn>
                                        <p:tgtEl>
                                          <p:spTgt spid="2">
                                            <p:txEl>
                                              <p:pRg st="1" end="1"/>
                                            </p:txEl>
                                          </p:spTgt>
                                        </p:tgtEl>
                                        <p:attrNameLst>
                                          <p:attrName>style.visibility</p:attrName>
                                        </p:attrNameLst>
                                      </p:cBhvr>
                                      <p:to>
                                        <p:strVal val="visible"/>
                                      </p:to>
                                    </p:set>
                                    <p:anim calcmode="lin" valueType="num">
                                      <p:cBhvr additive="base">
                                        <p:cTn id="144" dur="5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5" dur="5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63" presetClass="path" presetSubtype="0" accel="50000" decel="50000" fill="hold" grpId="0" nodeType="clickEffect">
                                  <p:stCondLst>
                                    <p:cond delay="0"/>
                                  </p:stCondLst>
                                  <p:childTnLst>
                                    <p:animMotion origin="layout" path="M 0 0 L 0.25 0 E" pathEditMode="relative" ptsTypes="">
                                      <p:cBhvr>
                                        <p:cTn id="149"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6" grpId="0" animBg="1"/>
      <p:bldP spid="104467" grpId="0" animBg="1"/>
      <p:bldP spid="104468" grpId="0" animBg="1"/>
      <p:bldP spid="104469" grpId="0" animBg="1"/>
      <p:bldP spid="104470" grpId="0" animBg="1"/>
      <p:bldP spid="104471" grpId="0" animBg="1"/>
      <p:bldP spid="104472" grpId="0" animBg="1"/>
      <p:bldP spid="104473" grpId="0" animBg="1"/>
      <p:bldP spid="104474" grpId="0" animBg="1"/>
      <p:bldP spid="104475" grpId="0" animBg="1"/>
      <p:bldP spid="104476" grpId="0" animBg="1"/>
      <p:bldP spid="104487" grpId="0"/>
      <p:bldP spid="104488" grpId="0"/>
      <p:bldP spid="104489" grpId="0"/>
      <p:bldP spid="104490" grpId="0"/>
      <p:bldP spid="104491" grpId="0"/>
      <p:bldP spid="104492" grpId="0"/>
      <p:bldP spid="104505" grpId="0" animBg="1"/>
      <p:bldP spid="104506" grpId="0" animBg="1"/>
      <p:bldP spid="104507" grpId="0" animBg="1"/>
      <p:bldP spid="3" grpId="0" animBg="1"/>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7"/>
          <p:cNvSpPr>
            <a:spLocks noGrp="1" noChangeArrowheads="1"/>
          </p:cNvSpPr>
          <p:nvPr>
            <p:ph type="title"/>
          </p:nvPr>
        </p:nvSpPr>
        <p:spPr>
          <a:xfrm>
            <a:off x="1485900" y="956072"/>
            <a:ext cx="6172200" cy="1110854"/>
          </a:xfrm>
          <a:noFill/>
        </p:spPr>
        <p:txBody>
          <a:bodyPr>
            <a:normAutofit fontScale="90000"/>
          </a:bodyPr>
          <a:lstStyle/>
          <a:p>
            <a:pPr algn="ctr"/>
            <a:r>
              <a:rPr lang="en-US" dirty="0"/>
              <a:t>“Bad” Multi Tasking</a:t>
            </a:r>
            <a:br>
              <a:rPr lang="en-AU" dirty="0"/>
            </a:br>
            <a:r>
              <a:rPr lang="en-AU" dirty="0"/>
              <a:t>+</a:t>
            </a:r>
            <a:br>
              <a:rPr lang="en-AU" dirty="0"/>
            </a:br>
            <a:r>
              <a:rPr lang="en-AU" b="1" dirty="0"/>
              <a:t>Multiple Set Up Time</a:t>
            </a:r>
            <a:endParaRPr lang="en-GB" b="1" dirty="0"/>
          </a:p>
        </p:txBody>
      </p:sp>
      <p:sp>
        <p:nvSpPr>
          <p:cNvPr id="63" name="מציין מיקום של מספר שקופית 5"/>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C1FA8F80-DC59-45C0-8437-52F121512FDF}" type="slidenum">
              <a:rPr kumimoji="0" lang="he-IL" altLang="en-US" sz="1800" b="0" i="0" u="none" strike="noStrike" kern="0" cap="none" spc="0" normalizeH="0" baseline="0" noProof="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15</a:t>
            </a:fld>
            <a:endParaRPr kumimoji="0" lang="en-US" altLang="en-US" sz="1800" b="0" i="0" u="none" strike="noStrike" kern="0" cap="none" spc="0" normalizeH="0" baseline="0" noProof="0">
              <a:ln>
                <a:noFill/>
              </a:ln>
              <a:solidFill>
                <a:sysClr val="windowText" lastClr="000000"/>
              </a:solidFill>
              <a:effectLst/>
              <a:uLnTx/>
              <a:uFillTx/>
            </a:endParaRPr>
          </a:p>
        </p:txBody>
      </p:sp>
      <p:sp>
        <p:nvSpPr>
          <p:cNvPr id="104450" name="Rectangle 2"/>
          <p:cNvSpPr>
            <a:spLocks noChangeArrowheads="1"/>
          </p:cNvSpPr>
          <p:nvPr/>
        </p:nvSpPr>
        <p:spPr bwMode="auto">
          <a:xfrm>
            <a:off x="6569869"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1" name="Rectangle 3"/>
          <p:cNvSpPr>
            <a:spLocks noChangeArrowheads="1"/>
          </p:cNvSpPr>
          <p:nvPr/>
        </p:nvSpPr>
        <p:spPr bwMode="auto">
          <a:xfrm>
            <a:off x="6137672"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2" name="Rectangle 4"/>
          <p:cNvSpPr>
            <a:spLocks noChangeArrowheads="1"/>
          </p:cNvSpPr>
          <p:nvPr/>
        </p:nvSpPr>
        <p:spPr bwMode="auto">
          <a:xfrm>
            <a:off x="6407944"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3" name="Rectangle 5"/>
          <p:cNvSpPr>
            <a:spLocks noChangeArrowheads="1"/>
          </p:cNvSpPr>
          <p:nvPr/>
        </p:nvSpPr>
        <p:spPr bwMode="auto">
          <a:xfrm>
            <a:off x="6137672"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4" name="Rectangle 6"/>
          <p:cNvSpPr>
            <a:spLocks noChangeArrowheads="1"/>
          </p:cNvSpPr>
          <p:nvPr/>
        </p:nvSpPr>
        <p:spPr bwMode="auto">
          <a:xfrm>
            <a:off x="6299597" y="4455320"/>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60" name="Text Box 8"/>
          <p:cNvSpPr txBox="1">
            <a:spLocks noChangeArrowheads="1"/>
          </p:cNvSpPr>
          <p:nvPr/>
        </p:nvSpPr>
        <p:spPr bwMode="auto">
          <a:xfrm>
            <a:off x="7272338" y="542687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t</a:t>
            </a:r>
          </a:p>
        </p:txBody>
      </p:sp>
      <p:sp>
        <p:nvSpPr>
          <p:cNvPr id="2061" name="Text Box 9"/>
          <p:cNvSpPr txBox="1">
            <a:spLocks noChangeArrowheads="1"/>
          </p:cNvSpPr>
          <p:nvPr/>
        </p:nvSpPr>
        <p:spPr bwMode="auto">
          <a:xfrm>
            <a:off x="1143001" y="1431132"/>
            <a:ext cx="1674019" cy="323165"/>
          </a:xfrm>
          <a:prstGeom prst="rect">
            <a:avLst/>
          </a:prstGeom>
          <a:noFill/>
          <a:ln w="9525">
            <a:noFill/>
            <a:miter lim="800000"/>
            <a:headEnd/>
            <a:tailEnd/>
          </a:ln>
        </p:spPr>
        <p:txBody>
          <a:bodyPr>
            <a:spAutoFit/>
          </a:bodyPr>
          <a:lstStyle/>
          <a:p>
            <a:pPr marL="0" marR="0" lvl="0" indent="0" algn="l" defTabSz="342900" rtl="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Assignments</a:t>
            </a:r>
          </a:p>
        </p:txBody>
      </p:sp>
      <p:sp>
        <p:nvSpPr>
          <p:cNvPr id="104458" name="Rectangle 10"/>
          <p:cNvSpPr>
            <a:spLocks noChangeArrowheads="1"/>
          </p:cNvSpPr>
          <p:nvPr/>
        </p:nvSpPr>
        <p:spPr bwMode="auto">
          <a:xfrm>
            <a:off x="1563291" y="2294335"/>
            <a:ext cx="52388"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9" name="Rectangle 11"/>
          <p:cNvSpPr>
            <a:spLocks noChangeArrowheads="1"/>
          </p:cNvSpPr>
          <p:nvPr/>
        </p:nvSpPr>
        <p:spPr bwMode="auto">
          <a:xfrm>
            <a:off x="2033588"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0" name="Rectangle 12"/>
          <p:cNvSpPr>
            <a:spLocks noChangeArrowheads="1"/>
          </p:cNvSpPr>
          <p:nvPr/>
        </p:nvSpPr>
        <p:spPr bwMode="auto">
          <a:xfrm>
            <a:off x="1601391"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1" name="Rectangle 13"/>
          <p:cNvSpPr>
            <a:spLocks noChangeArrowheads="1"/>
          </p:cNvSpPr>
          <p:nvPr/>
        </p:nvSpPr>
        <p:spPr bwMode="auto">
          <a:xfrm>
            <a:off x="1709738"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2" name="Rectangle 14"/>
          <p:cNvSpPr>
            <a:spLocks noChangeArrowheads="1"/>
          </p:cNvSpPr>
          <p:nvPr/>
        </p:nvSpPr>
        <p:spPr bwMode="auto">
          <a:xfrm>
            <a:off x="2249091"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3" name="Rectangle 15"/>
          <p:cNvSpPr>
            <a:spLocks noChangeArrowheads="1"/>
          </p:cNvSpPr>
          <p:nvPr/>
        </p:nvSpPr>
        <p:spPr bwMode="auto">
          <a:xfrm>
            <a:off x="2789635"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4" name="Rectangle 16"/>
          <p:cNvSpPr>
            <a:spLocks noChangeArrowheads="1"/>
          </p:cNvSpPr>
          <p:nvPr/>
        </p:nvSpPr>
        <p:spPr bwMode="auto">
          <a:xfrm>
            <a:off x="3113486" y="3375424"/>
            <a:ext cx="215503"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5" name="Rectangle 17"/>
          <p:cNvSpPr>
            <a:spLocks noChangeArrowheads="1"/>
          </p:cNvSpPr>
          <p:nvPr/>
        </p:nvSpPr>
        <p:spPr bwMode="auto">
          <a:xfrm>
            <a:off x="1871664" y="3914776"/>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6" name="Rectangle 18"/>
          <p:cNvSpPr>
            <a:spLocks noChangeArrowheads="1"/>
          </p:cNvSpPr>
          <p:nvPr/>
        </p:nvSpPr>
        <p:spPr bwMode="auto">
          <a:xfrm>
            <a:off x="2951560"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7" name="Rectangle 19"/>
          <p:cNvSpPr>
            <a:spLocks noChangeArrowheads="1"/>
          </p:cNvSpPr>
          <p:nvPr/>
        </p:nvSpPr>
        <p:spPr bwMode="auto">
          <a:xfrm>
            <a:off x="2465785" y="4455320"/>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8" name="Rectangle 20"/>
          <p:cNvSpPr>
            <a:spLocks noChangeArrowheads="1"/>
          </p:cNvSpPr>
          <p:nvPr/>
        </p:nvSpPr>
        <p:spPr bwMode="auto">
          <a:xfrm>
            <a:off x="4733925" y="3375424"/>
            <a:ext cx="161925"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9" name="Rectangle 21"/>
          <p:cNvSpPr>
            <a:spLocks noChangeArrowheads="1"/>
          </p:cNvSpPr>
          <p:nvPr/>
        </p:nvSpPr>
        <p:spPr bwMode="auto">
          <a:xfrm>
            <a:off x="6299597"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0" name="Rectangle 22"/>
          <p:cNvSpPr>
            <a:spLocks noChangeArrowheads="1"/>
          </p:cNvSpPr>
          <p:nvPr/>
        </p:nvSpPr>
        <p:spPr bwMode="auto">
          <a:xfrm>
            <a:off x="3708797"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1" name="Rectangle 23"/>
          <p:cNvSpPr>
            <a:spLocks noChangeArrowheads="1"/>
          </p:cNvSpPr>
          <p:nvPr/>
        </p:nvSpPr>
        <p:spPr bwMode="auto">
          <a:xfrm>
            <a:off x="3815954"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2" name="Rectangle 24"/>
          <p:cNvSpPr>
            <a:spLocks noChangeArrowheads="1"/>
          </p:cNvSpPr>
          <p:nvPr/>
        </p:nvSpPr>
        <p:spPr bwMode="auto">
          <a:xfrm>
            <a:off x="4301729"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3" name="Rectangle 25"/>
          <p:cNvSpPr>
            <a:spLocks noChangeArrowheads="1"/>
          </p:cNvSpPr>
          <p:nvPr/>
        </p:nvSpPr>
        <p:spPr bwMode="auto">
          <a:xfrm>
            <a:off x="4463654" y="4994672"/>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4" name="Rectangle 26"/>
          <p:cNvSpPr>
            <a:spLocks noChangeArrowheads="1"/>
          </p:cNvSpPr>
          <p:nvPr/>
        </p:nvSpPr>
        <p:spPr bwMode="auto">
          <a:xfrm>
            <a:off x="4942285" y="2294335"/>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5" name="Rectangle 27"/>
          <p:cNvSpPr>
            <a:spLocks noChangeArrowheads="1"/>
          </p:cNvSpPr>
          <p:nvPr/>
        </p:nvSpPr>
        <p:spPr bwMode="auto">
          <a:xfrm>
            <a:off x="5274470" y="2834878"/>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6" name="Rectangle 28"/>
          <p:cNvSpPr>
            <a:spLocks noChangeArrowheads="1"/>
          </p:cNvSpPr>
          <p:nvPr/>
        </p:nvSpPr>
        <p:spPr bwMode="auto">
          <a:xfrm>
            <a:off x="5543551" y="4994672"/>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aphicFrame>
        <p:nvGraphicFramePr>
          <p:cNvPr id="104477" name="Object 29"/>
          <p:cNvGraphicFramePr>
            <a:graphicFrameLocks noChangeAspect="1"/>
          </p:cNvGraphicFramePr>
          <p:nvPr>
            <p:extLst/>
          </p:nvPr>
        </p:nvGraphicFramePr>
        <p:xfrm>
          <a:off x="6320770" y="1138834"/>
          <a:ext cx="2615804" cy="482204"/>
        </p:xfrm>
        <a:graphic>
          <a:graphicData uri="http://schemas.openxmlformats.org/presentationml/2006/ole">
            <mc:AlternateContent xmlns:mc="http://schemas.openxmlformats.org/markup-compatibility/2006">
              <mc:Choice xmlns:v="urn:schemas-microsoft-com:vml" Requires="v">
                <p:oleObj spid="_x0000_s271387" name="Equation" r:id="rId4" imgW="952200" imgH="215640" progId="Equation.3">
                  <p:embed/>
                </p:oleObj>
              </mc:Choice>
              <mc:Fallback>
                <p:oleObj name="Equation" r:id="rId4" imgW="952200" imgH="215640" progId="Equation.3">
                  <p:embed/>
                  <p:pic>
                    <p:nvPicPr>
                      <p:cNvPr id="104477" name="Object 29"/>
                      <p:cNvPicPr>
                        <a:picLocks noChangeAspect="1" noChangeArrowheads="1"/>
                      </p:cNvPicPr>
                      <p:nvPr/>
                    </p:nvPicPr>
                    <p:blipFill>
                      <a:blip r:embed="rId5"/>
                      <a:srcRect/>
                      <a:stretch>
                        <a:fillRect/>
                      </a:stretch>
                    </p:blipFill>
                    <p:spPr bwMode="auto">
                      <a:xfrm>
                        <a:off x="6320770" y="1138834"/>
                        <a:ext cx="2615804" cy="482204"/>
                      </a:xfrm>
                      <a:prstGeom prst="rect">
                        <a:avLst/>
                      </a:prstGeom>
                      <a:solidFill>
                        <a:schemeClr val="accent1"/>
                      </a:solidFill>
                      <a:ln w="9525">
                        <a:solidFill>
                          <a:schemeClr val="tx1"/>
                        </a:solidFill>
                        <a:miter lim="800000"/>
                        <a:headEnd/>
                        <a:tailEnd/>
                      </a:ln>
                    </p:spPr>
                  </p:pic>
                </p:oleObj>
              </mc:Fallback>
            </mc:AlternateContent>
          </a:graphicData>
        </a:graphic>
      </p:graphicFrame>
      <p:grpSp>
        <p:nvGrpSpPr>
          <p:cNvPr id="2081" name="Group 30"/>
          <p:cNvGrpSpPr>
            <a:grpSpLocks/>
          </p:cNvGrpSpPr>
          <p:nvPr/>
        </p:nvGrpSpPr>
        <p:grpSpPr bwMode="auto">
          <a:xfrm>
            <a:off x="1547813" y="1754982"/>
            <a:ext cx="5697141" cy="3818335"/>
            <a:chOff x="431" y="754"/>
            <a:chExt cx="4853" cy="3434"/>
          </a:xfrm>
        </p:grpSpPr>
        <p:sp>
          <p:nvSpPr>
            <p:cNvPr id="2110" name="Line 31"/>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11" name="Line 32"/>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pSp>
      <p:sp>
        <p:nvSpPr>
          <p:cNvPr id="2082" name="Line 33"/>
          <p:cNvSpPr>
            <a:spLocks noChangeShapeType="1"/>
          </p:cNvSpPr>
          <p:nvPr/>
        </p:nvSpPr>
        <p:spPr bwMode="auto">
          <a:xfrm>
            <a:off x="2412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3" name="Line 34"/>
          <p:cNvSpPr>
            <a:spLocks noChangeShapeType="1"/>
          </p:cNvSpPr>
          <p:nvPr/>
        </p:nvSpPr>
        <p:spPr bwMode="auto">
          <a:xfrm>
            <a:off x="3275410"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4" name="Line 35"/>
          <p:cNvSpPr>
            <a:spLocks noChangeShapeType="1"/>
          </p:cNvSpPr>
          <p:nvPr/>
        </p:nvSpPr>
        <p:spPr bwMode="auto">
          <a:xfrm>
            <a:off x="4139804"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5" name="Line 36"/>
          <p:cNvSpPr>
            <a:spLocks noChangeShapeType="1"/>
          </p:cNvSpPr>
          <p:nvPr/>
        </p:nvSpPr>
        <p:spPr bwMode="auto">
          <a:xfrm>
            <a:off x="5004197"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6" name="Line 37"/>
          <p:cNvSpPr>
            <a:spLocks noChangeShapeType="1"/>
          </p:cNvSpPr>
          <p:nvPr/>
        </p:nvSpPr>
        <p:spPr bwMode="auto">
          <a:xfrm>
            <a:off x="5841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7" name="Line 38"/>
          <p:cNvSpPr>
            <a:spLocks noChangeShapeType="1"/>
          </p:cNvSpPr>
          <p:nvPr/>
        </p:nvSpPr>
        <p:spPr bwMode="auto">
          <a:xfrm>
            <a:off x="6705600" y="5448300"/>
            <a:ext cx="0" cy="248841"/>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87" name="Text Box 39"/>
          <p:cNvSpPr txBox="1">
            <a:spLocks noChangeArrowheads="1"/>
          </p:cNvSpPr>
          <p:nvPr/>
        </p:nvSpPr>
        <p:spPr bwMode="auto">
          <a:xfrm>
            <a:off x="1143000" y="218718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A</a:t>
            </a:r>
          </a:p>
        </p:txBody>
      </p:sp>
      <p:sp>
        <p:nvSpPr>
          <p:cNvPr id="104488" name="Text Box 40"/>
          <p:cNvSpPr txBox="1">
            <a:spLocks noChangeArrowheads="1"/>
          </p:cNvSpPr>
          <p:nvPr/>
        </p:nvSpPr>
        <p:spPr bwMode="auto">
          <a:xfrm>
            <a:off x="1146572" y="272653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B</a:t>
            </a:r>
          </a:p>
        </p:txBody>
      </p:sp>
      <p:sp>
        <p:nvSpPr>
          <p:cNvPr id="104489" name="Text Box 41"/>
          <p:cNvSpPr txBox="1">
            <a:spLocks noChangeArrowheads="1"/>
          </p:cNvSpPr>
          <p:nvPr/>
        </p:nvSpPr>
        <p:spPr bwMode="auto">
          <a:xfrm>
            <a:off x="1154906" y="327779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C</a:t>
            </a:r>
          </a:p>
        </p:txBody>
      </p:sp>
      <p:sp>
        <p:nvSpPr>
          <p:cNvPr id="104490" name="Text Box 42"/>
          <p:cNvSpPr txBox="1">
            <a:spLocks noChangeArrowheads="1"/>
          </p:cNvSpPr>
          <p:nvPr/>
        </p:nvSpPr>
        <p:spPr bwMode="auto">
          <a:xfrm>
            <a:off x="1154906" y="38028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D</a:t>
            </a:r>
          </a:p>
        </p:txBody>
      </p:sp>
      <p:sp>
        <p:nvSpPr>
          <p:cNvPr id="104491" name="Text Box 43"/>
          <p:cNvSpPr txBox="1">
            <a:spLocks noChangeArrowheads="1"/>
          </p:cNvSpPr>
          <p:nvPr/>
        </p:nvSpPr>
        <p:spPr bwMode="auto">
          <a:xfrm>
            <a:off x="1153716" y="437316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E</a:t>
            </a:r>
          </a:p>
        </p:txBody>
      </p:sp>
      <p:sp>
        <p:nvSpPr>
          <p:cNvPr id="104492" name="Text Box 44"/>
          <p:cNvSpPr txBox="1">
            <a:spLocks noChangeArrowheads="1"/>
          </p:cNvSpPr>
          <p:nvPr/>
        </p:nvSpPr>
        <p:spPr bwMode="auto">
          <a:xfrm>
            <a:off x="1153716" y="4913711"/>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F</a:t>
            </a:r>
          </a:p>
        </p:txBody>
      </p:sp>
      <p:sp>
        <p:nvSpPr>
          <p:cNvPr id="2094" name="Text Box 45"/>
          <p:cNvSpPr txBox="1">
            <a:spLocks noChangeArrowheads="1"/>
          </p:cNvSpPr>
          <p:nvPr/>
        </p:nvSpPr>
        <p:spPr bwMode="auto">
          <a:xfrm>
            <a:off x="2141935" y="56697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1</a:t>
            </a:r>
          </a:p>
        </p:txBody>
      </p:sp>
      <p:sp>
        <p:nvSpPr>
          <p:cNvPr id="2095" name="Text Box 46"/>
          <p:cNvSpPr txBox="1">
            <a:spLocks noChangeArrowheads="1"/>
          </p:cNvSpPr>
          <p:nvPr/>
        </p:nvSpPr>
        <p:spPr bwMode="auto">
          <a:xfrm>
            <a:off x="300632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2</a:t>
            </a:r>
          </a:p>
        </p:txBody>
      </p:sp>
      <p:sp>
        <p:nvSpPr>
          <p:cNvPr id="2096" name="Text Box 47"/>
          <p:cNvSpPr txBox="1">
            <a:spLocks noChangeArrowheads="1"/>
          </p:cNvSpPr>
          <p:nvPr/>
        </p:nvSpPr>
        <p:spPr bwMode="auto">
          <a:xfrm>
            <a:off x="3885010"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3</a:t>
            </a:r>
          </a:p>
        </p:txBody>
      </p:sp>
      <p:sp>
        <p:nvSpPr>
          <p:cNvPr id="2097" name="Text Box 48"/>
          <p:cNvSpPr txBox="1">
            <a:spLocks noChangeArrowheads="1"/>
          </p:cNvSpPr>
          <p:nvPr/>
        </p:nvSpPr>
        <p:spPr bwMode="auto">
          <a:xfrm>
            <a:off x="4749404"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4</a:t>
            </a:r>
          </a:p>
        </p:txBody>
      </p:sp>
      <p:sp>
        <p:nvSpPr>
          <p:cNvPr id="2098" name="Text Box 49"/>
          <p:cNvSpPr txBox="1">
            <a:spLocks noChangeArrowheads="1"/>
          </p:cNvSpPr>
          <p:nvPr/>
        </p:nvSpPr>
        <p:spPr bwMode="auto">
          <a:xfrm>
            <a:off x="559831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5</a:t>
            </a:r>
          </a:p>
        </p:txBody>
      </p:sp>
      <p:sp>
        <p:nvSpPr>
          <p:cNvPr id="2099" name="Text Box 50"/>
          <p:cNvSpPr txBox="1">
            <a:spLocks noChangeArrowheads="1"/>
          </p:cNvSpPr>
          <p:nvPr/>
        </p:nvSpPr>
        <p:spPr bwMode="auto">
          <a:xfrm>
            <a:off x="6462713"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6</a:t>
            </a:r>
          </a:p>
        </p:txBody>
      </p:sp>
      <p:sp>
        <p:nvSpPr>
          <p:cNvPr id="2100" name="Line 51"/>
          <p:cNvSpPr>
            <a:spLocks noChangeShapeType="1"/>
          </p:cNvSpPr>
          <p:nvPr/>
        </p:nvSpPr>
        <p:spPr bwMode="auto">
          <a:xfrm>
            <a:off x="1547814" y="2349104"/>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1" name="Line 52"/>
          <p:cNvSpPr>
            <a:spLocks noChangeShapeType="1"/>
          </p:cNvSpPr>
          <p:nvPr/>
        </p:nvSpPr>
        <p:spPr bwMode="auto">
          <a:xfrm>
            <a:off x="1547814" y="2872979"/>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2" name="Line 53"/>
          <p:cNvSpPr>
            <a:spLocks noChangeShapeType="1"/>
          </p:cNvSpPr>
          <p:nvPr/>
        </p:nvSpPr>
        <p:spPr bwMode="auto">
          <a:xfrm>
            <a:off x="1556149" y="342900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3" name="Line 54"/>
          <p:cNvSpPr>
            <a:spLocks noChangeShapeType="1"/>
          </p:cNvSpPr>
          <p:nvPr/>
        </p:nvSpPr>
        <p:spPr bwMode="auto">
          <a:xfrm>
            <a:off x="1547814" y="396121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4" name="Line 55"/>
          <p:cNvSpPr>
            <a:spLocks noChangeShapeType="1"/>
          </p:cNvSpPr>
          <p:nvPr/>
        </p:nvSpPr>
        <p:spPr bwMode="auto">
          <a:xfrm>
            <a:off x="1547814" y="4508897"/>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5" name="Line 56"/>
          <p:cNvSpPr>
            <a:spLocks noChangeShapeType="1"/>
          </p:cNvSpPr>
          <p:nvPr/>
        </p:nvSpPr>
        <p:spPr bwMode="auto">
          <a:xfrm>
            <a:off x="1547814" y="5033963"/>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5" name="Rectangle 57"/>
          <p:cNvSpPr>
            <a:spLocks noChangeArrowheads="1"/>
          </p:cNvSpPr>
          <p:nvPr/>
        </p:nvSpPr>
        <p:spPr bwMode="auto">
          <a:xfrm>
            <a:off x="1980010" y="4455320"/>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6" name="Rectangle 58"/>
          <p:cNvSpPr>
            <a:spLocks noChangeArrowheads="1"/>
          </p:cNvSpPr>
          <p:nvPr/>
        </p:nvSpPr>
        <p:spPr bwMode="auto">
          <a:xfrm>
            <a:off x="2141935"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7" name="Rectangle 59"/>
          <p:cNvSpPr>
            <a:spLocks noChangeArrowheads="1"/>
          </p:cNvSpPr>
          <p:nvPr/>
        </p:nvSpPr>
        <p:spPr bwMode="auto">
          <a:xfrm>
            <a:off x="3330180" y="4455320"/>
            <a:ext cx="215503"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 name="TextBox 1"/>
          <p:cNvSpPr txBox="1"/>
          <p:nvPr/>
        </p:nvSpPr>
        <p:spPr>
          <a:xfrm>
            <a:off x="7026216" y="3024189"/>
            <a:ext cx="1960352" cy="507831"/>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rPr>
              <a:t>TTM (Time to Market)</a:t>
            </a:r>
          </a:p>
          <a:p>
            <a:pPr marL="0" marR="0" lvl="0" indent="0" defTabSz="342900" eaLnBrk="1" fontAlgn="auto" latinLnBrk="0" hangingPunct="1">
              <a:lnSpc>
                <a:spcPct val="100000"/>
              </a:lnSpc>
              <a:spcBef>
                <a:spcPts val="0"/>
              </a:spcBef>
              <a:spcAft>
                <a:spcPts val="0"/>
              </a:spcAft>
              <a:buClrTx/>
              <a:buSzTx/>
              <a:buFontTx/>
              <a:buNone/>
              <a:tabLst/>
              <a:defRPr/>
            </a:pPr>
            <a:r>
              <a:rPr kumimoji="0" lang="he-IL" sz="135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מתארך עוד יותר</a:t>
            </a:r>
            <a:endPar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endParaRPr>
          </a:p>
        </p:txBody>
      </p:sp>
      <p:sp>
        <p:nvSpPr>
          <p:cNvPr id="3" name="Left Arrow 2"/>
          <p:cNvSpPr/>
          <p:nvPr/>
        </p:nvSpPr>
        <p:spPr>
          <a:xfrm rot="10800000">
            <a:off x="6948487" y="3477112"/>
            <a:ext cx="1751747" cy="3577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342900" rtl="0" eaLnBrk="1" fontAlgn="auto" latinLnBrk="0" hangingPunct="1">
              <a:lnSpc>
                <a:spcPct val="100000"/>
              </a:lnSpc>
              <a:spcBef>
                <a:spcPts val="0"/>
              </a:spcBef>
              <a:spcAft>
                <a:spcPts val="0"/>
              </a:spcAft>
              <a:buClrTx/>
              <a:buSzTx/>
              <a:buFontTx/>
              <a:buNone/>
              <a:tabLst/>
              <a:defRPr/>
            </a:pPr>
            <a:endParaRPr kumimoji="0" lang="en-AU" sz="1350" b="0" i="0" u="none" strike="noStrike" kern="0" cap="none" spc="0" normalizeH="0" baseline="0" noProof="0">
              <a:ln>
                <a:noFill/>
              </a:ln>
              <a:solidFill>
                <a:prstClr val="white"/>
              </a:solidFill>
              <a:effectLst/>
              <a:uLnTx/>
              <a:uFillTx/>
            </a:endParaRPr>
          </a:p>
        </p:txBody>
      </p:sp>
    </p:spTree>
    <p:extLst>
      <p:ext uri="{BB962C8B-B14F-4D97-AF65-F5344CB8AC3E}">
        <p14:creationId xmlns:p14="http://schemas.microsoft.com/office/powerpoint/2010/main" val="14084490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4458"/>
                                        </p:tgtEl>
                                        <p:attrNameLst>
                                          <p:attrName>style.visibility</p:attrName>
                                        </p:attrNameLst>
                                      </p:cBhvr>
                                      <p:to>
                                        <p:strVal val="visible"/>
                                      </p:to>
                                    </p:set>
                                    <p:anim calcmode="lin" valueType="num">
                                      <p:cBhvr additive="base">
                                        <p:cTn id="7" dur="500" fill="hold"/>
                                        <p:tgtEl>
                                          <p:spTgt spid="104458"/>
                                        </p:tgtEl>
                                        <p:attrNameLst>
                                          <p:attrName>ppt_x</p:attrName>
                                        </p:attrNameLst>
                                      </p:cBhvr>
                                      <p:tavLst>
                                        <p:tav tm="0">
                                          <p:val>
                                            <p:strVal val="1+#ppt_w/2"/>
                                          </p:val>
                                        </p:tav>
                                        <p:tav tm="100000">
                                          <p:val>
                                            <p:strVal val="#ppt_x"/>
                                          </p:val>
                                        </p:tav>
                                      </p:tavLst>
                                    </p:anim>
                                    <p:anim calcmode="lin" valueType="num">
                                      <p:cBhvr additive="base">
                                        <p:cTn id="8" dur="500" fill="hold"/>
                                        <p:tgtEl>
                                          <p:spTgt spid="10445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04487"/>
                                        </p:tgtEl>
                                        <p:attrNameLst>
                                          <p:attrName>style.visibility</p:attrName>
                                        </p:attrNameLst>
                                      </p:cBhvr>
                                      <p:to>
                                        <p:strVal val="visible"/>
                                      </p:to>
                                    </p:set>
                                    <p:anim calcmode="lin" valueType="num">
                                      <p:cBhvr additive="base">
                                        <p:cTn id="11" dur="500" fill="hold"/>
                                        <p:tgtEl>
                                          <p:spTgt spid="104487"/>
                                        </p:tgtEl>
                                        <p:attrNameLst>
                                          <p:attrName>ppt_x</p:attrName>
                                        </p:attrNameLst>
                                      </p:cBhvr>
                                      <p:tavLst>
                                        <p:tav tm="0">
                                          <p:val>
                                            <p:strVal val="1+#ppt_w/2"/>
                                          </p:val>
                                        </p:tav>
                                        <p:tav tm="100000">
                                          <p:val>
                                            <p:strVal val="#ppt_x"/>
                                          </p:val>
                                        </p:tav>
                                      </p:tavLst>
                                    </p:anim>
                                    <p:anim calcmode="lin" valueType="num">
                                      <p:cBhvr additive="base">
                                        <p:cTn id="12" dur="500" fill="hold"/>
                                        <p:tgtEl>
                                          <p:spTgt spid="104487"/>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104460"/>
                                        </p:tgtEl>
                                        <p:attrNameLst>
                                          <p:attrName>style.visibility</p:attrName>
                                        </p:attrNameLst>
                                      </p:cBhvr>
                                      <p:to>
                                        <p:strVal val="visible"/>
                                      </p:to>
                                    </p:set>
                                    <p:anim calcmode="lin" valueType="num">
                                      <p:cBhvr additive="base">
                                        <p:cTn id="17" dur="500" fill="hold"/>
                                        <p:tgtEl>
                                          <p:spTgt spid="104460"/>
                                        </p:tgtEl>
                                        <p:attrNameLst>
                                          <p:attrName>ppt_x</p:attrName>
                                        </p:attrNameLst>
                                      </p:cBhvr>
                                      <p:tavLst>
                                        <p:tav tm="0">
                                          <p:val>
                                            <p:strVal val="1+#ppt_w/2"/>
                                          </p:val>
                                        </p:tav>
                                        <p:tav tm="100000">
                                          <p:val>
                                            <p:strVal val="#ppt_x"/>
                                          </p:val>
                                        </p:tav>
                                      </p:tavLst>
                                    </p:anim>
                                    <p:anim calcmode="lin" valueType="num">
                                      <p:cBhvr additive="base">
                                        <p:cTn id="18" dur="500" fill="hold"/>
                                        <p:tgtEl>
                                          <p:spTgt spid="104460"/>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4488"/>
                                        </p:tgtEl>
                                        <p:attrNameLst>
                                          <p:attrName>style.visibility</p:attrName>
                                        </p:attrNameLst>
                                      </p:cBhvr>
                                      <p:to>
                                        <p:strVal val="visible"/>
                                      </p:to>
                                    </p:set>
                                    <p:anim calcmode="lin" valueType="num">
                                      <p:cBhvr additive="base">
                                        <p:cTn id="21" dur="500" fill="hold"/>
                                        <p:tgtEl>
                                          <p:spTgt spid="104488"/>
                                        </p:tgtEl>
                                        <p:attrNameLst>
                                          <p:attrName>ppt_x</p:attrName>
                                        </p:attrNameLst>
                                      </p:cBhvr>
                                      <p:tavLst>
                                        <p:tav tm="0">
                                          <p:val>
                                            <p:strVal val="1+#ppt_w/2"/>
                                          </p:val>
                                        </p:tav>
                                        <p:tav tm="100000">
                                          <p:val>
                                            <p:strVal val="#ppt_x"/>
                                          </p:val>
                                        </p:tav>
                                      </p:tavLst>
                                    </p:anim>
                                    <p:anim calcmode="lin" valueType="num">
                                      <p:cBhvr additive="base">
                                        <p:cTn id="22" dur="500" fill="hold"/>
                                        <p:tgtEl>
                                          <p:spTgt spid="104488"/>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3" fill="hold" grpId="0" nodeType="clickEffect">
                                  <p:stCondLst>
                                    <p:cond delay="0"/>
                                  </p:stCondLst>
                                  <p:childTnLst>
                                    <p:set>
                                      <p:cBhvr>
                                        <p:cTn id="26" dur="1" fill="hold">
                                          <p:stCondLst>
                                            <p:cond delay="0"/>
                                          </p:stCondLst>
                                        </p:cTn>
                                        <p:tgtEl>
                                          <p:spTgt spid="104461"/>
                                        </p:tgtEl>
                                        <p:attrNameLst>
                                          <p:attrName>style.visibility</p:attrName>
                                        </p:attrNameLst>
                                      </p:cBhvr>
                                      <p:to>
                                        <p:strVal val="visible"/>
                                      </p:to>
                                    </p:set>
                                    <p:anim calcmode="lin" valueType="num">
                                      <p:cBhvr additive="base">
                                        <p:cTn id="27" dur="500" fill="hold"/>
                                        <p:tgtEl>
                                          <p:spTgt spid="104461"/>
                                        </p:tgtEl>
                                        <p:attrNameLst>
                                          <p:attrName>ppt_x</p:attrName>
                                        </p:attrNameLst>
                                      </p:cBhvr>
                                      <p:tavLst>
                                        <p:tav tm="0">
                                          <p:val>
                                            <p:strVal val="1+#ppt_w/2"/>
                                          </p:val>
                                        </p:tav>
                                        <p:tav tm="100000">
                                          <p:val>
                                            <p:strVal val="#ppt_x"/>
                                          </p:val>
                                        </p:tav>
                                      </p:tavLst>
                                    </p:anim>
                                    <p:anim calcmode="lin" valueType="num">
                                      <p:cBhvr additive="base">
                                        <p:cTn id="28" dur="500" fill="hold"/>
                                        <p:tgtEl>
                                          <p:spTgt spid="104461"/>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04489"/>
                                        </p:tgtEl>
                                        <p:attrNameLst>
                                          <p:attrName>style.visibility</p:attrName>
                                        </p:attrNameLst>
                                      </p:cBhvr>
                                      <p:to>
                                        <p:strVal val="visible"/>
                                      </p:to>
                                    </p:set>
                                    <p:anim calcmode="lin" valueType="num">
                                      <p:cBhvr additive="base">
                                        <p:cTn id="31" dur="500" fill="hold"/>
                                        <p:tgtEl>
                                          <p:spTgt spid="104489"/>
                                        </p:tgtEl>
                                        <p:attrNameLst>
                                          <p:attrName>ppt_x</p:attrName>
                                        </p:attrNameLst>
                                      </p:cBhvr>
                                      <p:tavLst>
                                        <p:tav tm="0">
                                          <p:val>
                                            <p:strVal val="1+#ppt_w/2"/>
                                          </p:val>
                                        </p:tav>
                                        <p:tav tm="100000">
                                          <p:val>
                                            <p:strVal val="#ppt_x"/>
                                          </p:val>
                                        </p:tav>
                                      </p:tavLst>
                                    </p:anim>
                                    <p:anim calcmode="lin" valueType="num">
                                      <p:cBhvr additive="base">
                                        <p:cTn id="32" dur="500" fill="hold"/>
                                        <p:tgtEl>
                                          <p:spTgt spid="104489"/>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104465"/>
                                        </p:tgtEl>
                                        <p:attrNameLst>
                                          <p:attrName>style.visibility</p:attrName>
                                        </p:attrNameLst>
                                      </p:cBhvr>
                                      <p:to>
                                        <p:strVal val="visible"/>
                                      </p:to>
                                    </p:set>
                                    <p:anim calcmode="lin" valueType="num">
                                      <p:cBhvr additive="base">
                                        <p:cTn id="37" dur="500" fill="hold"/>
                                        <p:tgtEl>
                                          <p:spTgt spid="104465"/>
                                        </p:tgtEl>
                                        <p:attrNameLst>
                                          <p:attrName>ppt_x</p:attrName>
                                        </p:attrNameLst>
                                      </p:cBhvr>
                                      <p:tavLst>
                                        <p:tav tm="0">
                                          <p:val>
                                            <p:strVal val="1+#ppt_w/2"/>
                                          </p:val>
                                        </p:tav>
                                        <p:tav tm="100000">
                                          <p:val>
                                            <p:strVal val="#ppt_x"/>
                                          </p:val>
                                        </p:tav>
                                      </p:tavLst>
                                    </p:anim>
                                    <p:anim calcmode="lin" valueType="num">
                                      <p:cBhvr additive="base">
                                        <p:cTn id="38" dur="500" fill="hold"/>
                                        <p:tgtEl>
                                          <p:spTgt spid="104465"/>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4490"/>
                                        </p:tgtEl>
                                        <p:attrNameLst>
                                          <p:attrName>style.visibility</p:attrName>
                                        </p:attrNameLst>
                                      </p:cBhvr>
                                      <p:to>
                                        <p:strVal val="visible"/>
                                      </p:to>
                                    </p:set>
                                    <p:anim calcmode="lin" valueType="num">
                                      <p:cBhvr additive="base">
                                        <p:cTn id="41" dur="500" fill="hold"/>
                                        <p:tgtEl>
                                          <p:spTgt spid="104490"/>
                                        </p:tgtEl>
                                        <p:attrNameLst>
                                          <p:attrName>ppt_x</p:attrName>
                                        </p:attrNameLst>
                                      </p:cBhvr>
                                      <p:tavLst>
                                        <p:tav tm="0">
                                          <p:val>
                                            <p:strVal val="1+#ppt_w/2"/>
                                          </p:val>
                                        </p:tav>
                                        <p:tav tm="100000">
                                          <p:val>
                                            <p:strVal val="#ppt_x"/>
                                          </p:val>
                                        </p:tav>
                                      </p:tavLst>
                                    </p:anim>
                                    <p:anim calcmode="lin" valueType="num">
                                      <p:cBhvr additive="base">
                                        <p:cTn id="42" dur="500" fill="hold"/>
                                        <p:tgtEl>
                                          <p:spTgt spid="104490"/>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04505"/>
                                        </p:tgtEl>
                                        <p:attrNameLst>
                                          <p:attrName>style.visibility</p:attrName>
                                        </p:attrNameLst>
                                      </p:cBhvr>
                                      <p:to>
                                        <p:strVal val="visible"/>
                                      </p:to>
                                    </p:set>
                                    <p:anim calcmode="lin" valueType="num">
                                      <p:cBhvr additive="base">
                                        <p:cTn id="45" dur="500" fill="hold"/>
                                        <p:tgtEl>
                                          <p:spTgt spid="104505"/>
                                        </p:tgtEl>
                                        <p:attrNameLst>
                                          <p:attrName>ppt_x</p:attrName>
                                        </p:attrNameLst>
                                      </p:cBhvr>
                                      <p:tavLst>
                                        <p:tav tm="0">
                                          <p:val>
                                            <p:strVal val="1+#ppt_w/2"/>
                                          </p:val>
                                        </p:tav>
                                        <p:tav tm="100000">
                                          <p:val>
                                            <p:strVal val="#ppt_x"/>
                                          </p:val>
                                        </p:tav>
                                      </p:tavLst>
                                    </p:anim>
                                    <p:anim calcmode="lin" valueType="num">
                                      <p:cBhvr additive="base">
                                        <p:cTn id="46" dur="500" fill="hold"/>
                                        <p:tgtEl>
                                          <p:spTgt spid="10450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4491"/>
                                        </p:tgtEl>
                                        <p:attrNameLst>
                                          <p:attrName>style.visibility</p:attrName>
                                        </p:attrNameLst>
                                      </p:cBhvr>
                                      <p:to>
                                        <p:strVal val="visible"/>
                                      </p:to>
                                    </p:set>
                                    <p:anim calcmode="lin" valueType="num">
                                      <p:cBhvr additive="base">
                                        <p:cTn id="49" dur="500" fill="hold"/>
                                        <p:tgtEl>
                                          <p:spTgt spid="104491"/>
                                        </p:tgtEl>
                                        <p:attrNameLst>
                                          <p:attrName>ppt_x</p:attrName>
                                        </p:attrNameLst>
                                      </p:cBhvr>
                                      <p:tavLst>
                                        <p:tav tm="0">
                                          <p:val>
                                            <p:strVal val="1+#ppt_w/2"/>
                                          </p:val>
                                        </p:tav>
                                        <p:tav tm="100000">
                                          <p:val>
                                            <p:strVal val="#ppt_x"/>
                                          </p:val>
                                        </p:tav>
                                      </p:tavLst>
                                    </p:anim>
                                    <p:anim calcmode="lin" valueType="num">
                                      <p:cBhvr additive="base">
                                        <p:cTn id="50" dur="500" fill="hold"/>
                                        <p:tgtEl>
                                          <p:spTgt spid="104491"/>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04506"/>
                                        </p:tgtEl>
                                        <p:attrNameLst>
                                          <p:attrName>style.visibility</p:attrName>
                                        </p:attrNameLst>
                                      </p:cBhvr>
                                      <p:to>
                                        <p:strVal val="visible"/>
                                      </p:to>
                                    </p:set>
                                    <p:anim calcmode="lin" valueType="num">
                                      <p:cBhvr additive="base">
                                        <p:cTn id="53" dur="500" fill="hold"/>
                                        <p:tgtEl>
                                          <p:spTgt spid="104506"/>
                                        </p:tgtEl>
                                        <p:attrNameLst>
                                          <p:attrName>ppt_x</p:attrName>
                                        </p:attrNameLst>
                                      </p:cBhvr>
                                      <p:tavLst>
                                        <p:tav tm="0">
                                          <p:val>
                                            <p:strVal val="1+#ppt_w/2"/>
                                          </p:val>
                                        </p:tav>
                                        <p:tav tm="100000">
                                          <p:val>
                                            <p:strVal val="#ppt_x"/>
                                          </p:val>
                                        </p:tav>
                                      </p:tavLst>
                                    </p:anim>
                                    <p:anim calcmode="lin" valueType="num">
                                      <p:cBhvr additive="base">
                                        <p:cTn id="54" dur="500" fill="hold"/>
                                        <p:tgtEl>
                                          <p:spTgt spid="104506"/>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04492"/>
                                        </p:tgtEl>
                                        <p:attrNameLst>
                                          <p:attrName>style.visibility</p:attrName>
                                        </p:attrNameLst>
                                      </p:cBhvr>
                                      <p:to>
                                        <p:strVal val="visible"/>
                                      </p:to>
                                    </p:set>
                                    <p:anim calcmode="lin" valueType="num">
                                      <p:cBhvr additive="base">
                                        <p:cTn id="57" dur="500" fill="hold"/>
                                        <p:tgtEl>
                                          <p:spTgt spid="104492"/>
                                        </p:tgtEl>
                                        <p:attrNameLst>
                                          <p:attrName>ppt_x</p:attrName>
                                        </p:attrNameLst>
                                      </p:cBhvr>
                                      <p:tavLst>
                                        <p:tav tm="0">
                                          <p:val>
                                            <p:strVal val="1+#ppt_w/2"/>
                                          </p:val>
                                        </p:tav>
                                        <p:tav tm="100000">
                                          <p:val>
                                            <p:strVal val="#ppt_x"/>
                                          </p:val>
                                        </p:tav>
                                      </p:tavLst>
                                    </p:anim>
                                    <p:anim calcmode="lin" valueType="num">
                                      <p:cBhvr additive="base">
                                        <p:cTn id="58" dur="500" fill="hold"/>
                                        <p:tgtEl>
                                          <p:spTgt spid="104492"/>
                                        </p:tgtEl>
                                        <p:attrNameLst>
                                          <p:attrName>ppt_y</p:attrName>
                                        </p:attrNameLst>
                                      </p:cBhvr>
                                      <p:tavLst>
                                        <p:tav tm="0">
                                          <p:val>
                                            <p:strVal val="0-#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104459"/>
                                        </p:tgtEl>
                                        <p:attrNameLst>
                                          <p:attrName>style.visibility</p:attrName>
                                        </p:attrNameLst>
                                      </p:cBhvr>
                                      <p:to>
                                        <p:strVal val="visible"/>
                                      </p:to>
                                    </p:set>
                                    <p:animEffect transition="in" filter="dissolve">
                                      <p:cBhvr>
                                        <p:cTn id="63" dur="500"/>
                                        <p:tgtEl>
                                          <p:spTgt spid="104459"/>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104462"/>
                                        </p:tgtEl>
                                        <p:attrNameLst>
                                          <p:attrName>style.visibility</p:attrName>
                                        </p:attrNameLst>
                                      </p:cBhvr>
                                      <p:to>
                                        <p:strVal val="visible"/>
                                      </p:to>
                                    </p:set>
                                    <p:animEffect transition="in" filter="dissolve">
                                      <p:cBhvr>
                                        <p:cTn id="66" dur="500"/>
                                        <p:tgtEl>
                                          <p:spTgt spid="10446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104463"/>
                                        </p:tgtEl>
                                        <p:attrNameLst>
                                          <p:attrName>style.visibility</p:attrName>
                                        </p:attrNameLst>
                                      </p:cBhvr>
                                      <p:to>
                                        <p:strVal val="visible"/>
                                      </p:to>
                                    </p:set>
                                    <p:animEffect transition="in" filter="dissolve">
                                      <p:cBhvr>
                                        <p:cTn id="69" dur="500"/>
                                        <p:tgtEl>
                                          <p:spTgt spid="104463"/>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104464"/>
                                        </p:tgtEl>
                                        <p:attrNameLst>
                                          <p:attrName>style.visibility</p:attrName>
                                        </p:attrNameLst>
                                      </p:cBhvr>
                                      <p:to>
                                        <p:strVal val="visible"/>
                                      </p:to>
                                    </p:set>
                                    <p:animEffect transition="in" filter="dissolve">
                                      <p:cBhvr>
                                        <p:cTn id="72" dur="500"/>
                                        <p:tgtEl>
                                          <p:spTgt spid="104464"/>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104466"/>
                                        </p:tgtEl>
                                        <p:attrNameLst>
                                          <p:attrName>style.visibility</p:attrName>
                                        </p:attrNameLst>
                                      </p:cBhvr>
                                      <p:to>
                                        <p:strVal val="visible"/>
                                      </p:to>
                                    </p:set>
                                    <p:animEffect transition="in" filter="dissolve">
                                      <p:cBhvr>
                                        <p:cTn id="75" dur="500"/>
                                        <p:tgtEl>
                                          <p:spTgt spid="104466"/>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104467"/>
                                        </p:tgtEl>
                                        <p:attrNameLst>
                                          <p:attrName>style.visibility</p:attrName>
                                        </p:attrNameLst>
                                      </p:cBhvr>
                                      <p:to>
                                        <p:strVal val="visible"/>
                                      </p:to>
                                    </p:set>
                                    <p:animEffect transition="in" filter="dissolve">
                                      <p:cBhvr>
                                        <p:cTn id="78" dur="500"/>
                                        <p:tgtEl>
                                          <p:spTgt spid="104467"/>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104468"/>
                                        </p:tgtEl>
                                        <p:attrNameLst>
                                          <p:attrName>style.visibility</p:attrName>
                                        </p:attrNameLst>
                                      </p:cBhvr>
                                      <p:to>
                                        <p:strVal val="visible"/>
                                      </p:to>
                                    </p:set>
                                    <p:animEffect transition="in" filter="dissolve">
                                      <p:cBhvr>
                                        <p:cTn id="81" dur="500"/>
                                        <p:tgtEl>
                                          <p:spTgt spid="104468"/>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104470"/>
                                        </p:tgtEl>
                                        <p:attrNameLst>
                                          <p:attrName>style.visibility</p:attrName>
                                        </p:attrNameLst>
                                      </p:cBhvr>
                                      <p:to>
                                        <p:strVal val="visible"/>
                                      </p:to>
                                    </p:set>
                                    <p:animEffect transition="in" filter="dissolve">
                                      <p:cBhvr>
                                        <p:cTn id="84" dur="500"/>
                                        <p:tgtEl>
                                          <p:spTgt spid="104470"/>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104471"/>
                                        </p:tgtEl>
                                        <p:attrNameLst>
                                          <p:attrName>style.visibility</p:attrName>
                                        </p:attrNameLst>
                                      </p:cBhvr>
                                      <p:to>
                                        <p:strVal val="visible"/>
                                      </p:to>
                                    </p:set>
                                    <p:animEffect transition="in" filter="dissolve">
                                      <p:cBhvr>
                                        <p:cTn id="87" dur="500"/>
                                        <p:tgtEl>
                                          <p:spTgt spid="104471"/>
                                        </p:tgtEl>
                                      </p:cBhvr>
                                    </p:animEffect>
                                  </p:childTnLst>
                                </p:cTn>
                              </p:par>
                              <p:par>
                                <p:cTn id="88" presetID="9" presetClass="entr" presetSubtype="0" fill="hold" grpId="0" nodeType="withEffect">
                                  <p:stCondLst>
                                    <p:cond delay="0"/>
                                  </p:stCondLst>
                                  <p:childTnLst>
                                    <p:set>
                                      <p:cBhvr>
                                        <p:cTn id="89" dur="1" fill="hold">
                                          <p:stCondLst>
                                            <p:cond delay="0"/>
                                          </p:stCondLst>
                                        </p:cTn>
                                        <p:tgtEl>
                                          <p:spTgt spid="104472"/>
                                        </p:tgtEl>
                                        <p:attrNameLst>
                                          <p:attrName>style.visibility</p:attrName>
                                        </p:attrNameLst>
                                      </p:cBhvr>
                                      <p:to>
                                        <p:strVal val="visible"/>
                                      </p:to>
                                    </p:set>
                                    <p:animEffect transition="in" filter="dissolve">
                                      <p:cBhvr>
                                        <p:cTn id="90" dur="500"/>
                                        <p:tgtEl>
                                          <p:spTgt spid="104472"/>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104473"/>
                                        </p:tgtEl>
                                        <p:attrNameLst>
                                          <p:attrName>style.visibility</p:attrName>
                                        </p:attrNameLst>
                                      </p:cBhvr>
                                      <p:to>
                                        <p:strVal val="visible"/>
                                      </p:to>
                                    </p:set>
                                    <p:animEffect transition="in" filter="dissolve">
                                      <p:cBhvr>
                                        <p:cTn id="93" dur="500"/>
                                        <p:tgtEl>
                                          <p:spTgt spid="104473"/>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104474"/>
                                        </p:tgtEl>
                                        <p:attrNameLst>
                                          <p:attrName>style.visibility</p:attrName>
                                        </p:attrNameLst>
                                      </p:cBhvr>
                                      <p:to>
                                        <p:strVal val="visible"/>
                                      </p:to>
                                    </p:set>
                                    <p:animEffect transition="in" filter="dissolve">
                                      <p:cBhvr>
                                        <p:cTn id="96" dur="500"/>
                                        <p:tgtEl>
                                          <p:spTgt spid="104474"/>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104475"/>
                                        </p:tgtEl>
                                        <p:attrNameLst>
                                          <p:attrName>style.visibility</p:attrName>
                                        </p:attrNameLst>
                                      </p:cBhvr>
                                      <p:to>
                                        <p:strVal val="visible"/>
                                      </p:to>
                                    </p:set>
                                    <p:animEffect transition="in" filter="dissolve">
                                      <p:cBhvr>
                                        <p:cTn id="99" dur="500"/>
                                        <p:tgtEl>
                                          <p:spTgt spid="104475"/>
                                        </p:tgtEl>
                                      </p:cBhvr>
                                    </p:animEffect>
                                  </p:childTnLst>
                                </p:cTn>
                              </p:par>
                              <p:par>
                                <p:cTn id="100" presetID="9" presetClass="entr" presetSubtype="0" fill="hold" grpId="0" nodeType="withEffect">
                                  <p:stCondLst>
                                    <p:cond delay="0"/>
                                  </p:stCondLst>
                                  <p:childTnLst>
                                    <p:set>
                                      <p:cBhvr>
                                        <p:cTn id="101" dur="1" fill="hold">
                                          <p:stCondLst>
                                            <p:cond delay="0"/>
                                          </p:stCondLst>
                                        </p:cTn>
                                        <p:tgtEl>
                                          <p:spTgt spid="104476"/>
                                        </p:tgtEl>
                                        <p:attrNameLst>
                                          <p:attrName>style.visibility</p:attrName>
                                        </p:attrNameLst>
                                      </p:cBhvr>
                                      <p:to>
                                        <p:strVal val="visible"/>
                                      </p:to>
                                    </p:set>
                                    <p:animEffect transition="in" filter="dissolve">
                                      <p:cBhvr>
                                        <p:cTn id="102" dur="500"/>
                                        <p:tgtEl>
                                          <p:spTgt spid="104476"/>
                                        </p:tgtEl>
                                      </p:cBhvr>
                                    </p:animEffect>
                                  </p:childTnLst>
                                </p:cTn>
                              </p:par>
                              <p:par>
                                <p:cTn id="103" presetID="9" presetClass="entr" presetSubtype="0" fill="hold" grpId="0" nodeType="withEffect">
                                  <p:stCondLst>
                                    <p:cond delay="0"/>
                                  </p:stCondLst>
                                  <p:childTnLst>
                                    <p:set>
                                      <p:cBhvr>
                                        <p:cTn id="104" dur="1" fill="hold">
                                          <p:stCondLst>
                                            <p:cond delay="0"/>
                                          </p:stCondLst>
                                        </p:cTn>
                                        <p:tgtEl>
                                          <p:spTgt spid="104507"/>
                                        </p:tgtEl>
                                        <p:attrNameLst>
                                          <p:attrName>style.visibility</p:attrName>
                                        </p:attrNameLst>
                                      </p:cBhvr>
                                      <p:to>
                                        <p:strVal val="visible"/>
                                      </p:to>
                                    </p:set>
                                    <p:animEffect transition="in" filter="dissolve">
                                      <p:cBhvr>
                                        <p:cTn id="105" dur="500"/>
                                        <p:tgtEl>
                                          <p:spTgt spid="104507"/>
                                        </p:tgtEl>
                                      </p:cBhvr>
                                    </p:animEffect>
                                  </p:childTnLst>
                                </p:cTn>
                              </p:par>
                            </p:childTnLst>
                          </p:cTn>
                        </p:par>
                      </p:childTnLst>
                    </p:cTn>
                  </p:par>
                  <p:par>
                    <p:cTn id="106" fill="hold">
                      <p:stCondLst>
                        <p:cond delay="indefinite"/>
                      </p:stCondLst>
                      <p:childTnLst>
                        <p:par>
                          <p:cTn id="107" fill="hold">
                            <p:stCondLst>
                              <p:cond delay="0"/>
                            </p:stCondLst>
                            <p:childTnLst>
                              <p:par>
                                <p:cTn id="108" presetID="9" presetClass="entr" presetSubtype="0" fill="hold" grpId="0" nodeType="clickEffect">
                                  <p:stCondLst>
                                    <p:cond delay="0"/>
                                  </p:stCondLst>
                                  <p:childTnLst>
                                    <p:set>
                                      <p:cBhvr>
                                        <p:cTn id="109" dur="1" fill="hold">
                                          <p:stCondLst>
                                            <p:cond delay="0"/>
                                          </p:stCondLst>
                                        </p:cTn>
                                        <p:tgtEl>
                                          <p:spTgt spid="104450"/>
                                        </p:tgtEl>
                                        <p:attrNameLst>
                                          <p:attrName>style.visibility</p:attrName>
                                        </p:attrNameLst>
                                      </p:cBhvr>
                                      <p:to>
                                        <p:strVal val="visible"/>
                                      </p:to>
                                    </p:set>
                                    <p:animEffect transition="in" filter="dissolve">
                                      <p:cBhvr>
                                        <p:cTn id="110" dur="500"/>
                                        <p:tgtEl>
                                          <p:spTgt spid="104450"/>
                                        </p:tgtEl>
                                      </p:cBhvr>
                                    </p:animEffect>
                                  </p:childTnLst>
                                </p:cTn>
                              </p:par>
                              <p:par>
                                <p:cTn id="111" presetID="9" presetClass="entr" presetSubtype="0" fill="hold" grpId="0" nodeType="withEffect">
                                  <p:stCondLst>
                                    <p:cond delay="0"/>
                                  </p:stCondLst>
                                  <p:childTnLst>
                                    <p:set>
                                      <p:cBhvr>
                                        <p:cTn id="112" dur="1" fill="hold">
                                          <p:stCondLst>
                                            <p:cond delay="0"/>
                                          </p:stCondLst>
                                        </p:cTn>
                                        <p:tgtEl>
                                          <p:spTgt spid="104469"/>
                                        </p:tgtEl>
                                        <p:attrNameLst>
                                          <p:attrName>style.visibility</p:attrName>
                                        </p:attrNameLst>
                                      </p:cBhvr>
                                      <p:to>
                                        <p:strVal val="visible"/>
                                      </p:to>
                                    </p:set>
                                    <p:animEffect transition="in" filter="dissolve">
                                      <p:cBhvr>
                                        <p:cTn id="113" dur="500"/>
                                        <p:tgtEl>
                                          <p:spTgt spid="104469"/>
                                        </p:tgtEl>
                                      </p:cBhvr>
                                    </p:animEffect>
                                  </p:childTnLst>
                                </p:cTn>
                              </p:par>
                              <p:par>
                                <p:cTn id="114" presetID="9" presetClass="entr" presetSubtype="0" fill="hold" grpId="0" nodeType="withEffect">
                                  <p:stCondLst>
                                    <p:cond delay="0"/>
                                  </p:stCondLst>
                                  <p:childTnLst>
                                    <p:set>
                                      <p:cBhvr>
                                        <p:cTn id="115" dur="1" fill="hold">
                                          <p:stCondLst>
                                            <p:cond delay="0"/>
                                          </p:stCondLst>
                                        </p:cTn>
                                        <p:tgtEl>
                                          <p:spTgt spid="104452"/>
                                        </p:tgtEl>
                                        <p:attrNameLst>
                                          <p:attrName>style.visibility</p:attrName>
                                        </p:attrNameLst>
                                      </p:cBhvr>
                                      <p:to>
                                        <p:strVal val="visible"/>
                                      </p:to>
                                    </p:set>
                                    <p:animEffect transition="in" filter="dissolve">
                                      <p:cBhvr>
                                        <p:cTn id="116" dur="500"/>
                                        <p:tgtEl>
                                          <p:spTgt spid="104452"/>
                                        </p:tgtEl>
                                      </p:cBhvr>
                                    </p:animEffect>
                                  </p:childTnLst>
                                </p:cTn>
                              </p:par>
                              <p:par>
                                <p:cTn id="117" presetID="9" presetClass="entr" presetSubtype="0" fill="hold" grpId="0" nodeType="withEffect">
                                  <p:stCondLst>
                                    <p:cond delay="0"/>
                                  </p:stCondLst>
                                  <p:childTnLst>
                                    <p:set>
                                      <p:cBhvr>
                                        <p:cTn id="118" dur="1" fill="hold">
                                          <p:stCondLst>
                                            <p:cond delay="0"/>
                                          </p:stCondLst>
                                        </p:cTn>
                                        <p:tgtEl>
                                          <p:spTgt spid="104453"/>
                                        </p:tgtEl>
                                        <p:attrNameLst>
                                          <p:attrName>style.visibility</p:attrName>
                                        </p:attrNameLst>
                                      </p:cBhvr>
                                      <p:to>
                                        <p:strVal val="visible"/>
                                      </p:to>
                                    </p:set>
                                    <p:animEffect transition="in" filter="dissolve">
                                      <p:cBhvr>
                                        <p:cTn id="119" dur="500"/>
                                        <p:tgtEl>
                                          <p:spTgt spid="104453"/>
                                        </p:tgtEl>
                                      </p:cBhvr>
                                    </p:animEffect>
                                  </p:childTnLst>
                                </p:cTn>
                              </p:par>
                              <p:par>
                                <p:cTn id="120" presetID="9" presetClass="entr" presetSubtype="0" fill="hold" grpId="0" nodeType="withEffect">
                                  <p:stCondLst>
                                    <p:cond delay="0"/>
                                  </p:stCondLst>
                                  <p:childTnLst>
                                    <p:set>
                                      <p:cBhvr>
                                        <p:cTn id="121" dur="1" fill="hold">
                                          <p:stCondLst>
                                            <p:cond delay="0"/>
                                          </p:stCondLst>
                                        </p:cTn>
                                        <p:tgtEl>
                                          <p:spTgt spid="104454"/>
                                        </p:tgtEl>
                                        <p:attrNameLst>
                                          <p:attrName>style.visibility</p:attrName>
                                        </p:attrNameLst>
                                      </p:cBhvr>
                                      <p:to>
                                        <p:strVal val="visible"/>
                                      </p:to>
                                    </p:set>
                                    <p:animEffect transition="in" filter="dissolve">
                                      <p:cBhvr>
                                        <p:cTn id="122" dur="500"/>
                                        <p:tgtEl>
                                          <p:spTgt spid="104454"/>
                                        </p:tgtEl>
                                      </p:cBhvr>
                                    </p:animEffect>
                                  </p:childTnLst>
                                </p:cTn>
                              </p:par>
                              <p:par>
                                <p:cTn id="123" presetID="9" presetClass="entr" presetSubtype="0" fill="hold" grpId="0" nodeType="withEffect">
                                  <p:stCondLst>
                                    <p:cond delay="0"/>
                                  </p:stCondLst>
                                  <p:childTnLst>
                                    <p:set>
                                      <p:cBhvr>
                                        <p:cTn id="124" dur="1" fill="hold">
                                          <p:stCondLst>
                                            <p:cond delay="0"/>
                                          </p:stCondLst>
                                        </p:cTn>
                                        <p:tgtEl>
                                          <p:spTgt spid="104451"/>
                                        </p:tgtEl>
                                        <p:attrNameLst>
                                          <p:attrName>style.visibility</p:attrName>
                                        </p:attrNameLst>
                                      </p:cBhvr>
                                      <p:to>
                                        <p:strVal val="visible"/>
                                      </p:to>
                                    </p:set>
                                    <p:animEffect transition="in" filter="dissolve">
                                      <p:cBhvr>
                                        <p:cTn id="125" dur="500"/>
                                        <p:tgtEl>
                                          <p:spTgt spid="104451"/>
                                        </p:tgtEl>
                                      </p:cBhvr>
                                    </p:animEffect>
                                  </p:childTnLst>
                                </p:cTn>
                              </p:par>
                            </p:childTnLst>
                          </p:cTn>
                        </p:par>
                      </p:childTnLst>
                    </p:cTn>
                  </p:par>
                  <p:par>
                    <p:cTn id="126" fill="hold">
                      <p:stCondLst>
                        <p:cond delay="indefinite"/>
                      </p:stCondLst>
                      <p:childTnLst>
                        <p:par>
                          <p:cTn id="127" fill="hold">
                            <p:stCondLst>
                              <p:cond delay="0"/>
                            </p:stCondLst>
                            <p:childTnLst>
                              <p:par>
                                <p:cTn id="128" presetID="9" presetClass="entr" presetSubtype="0" fill="hold" nodeType="clickEffect">
                                  <p:stCondLst>
                                    <p:cond delay="0"/>
                                  </p:stCondLst>
                                  <p:childTnLst>
                                    <p:set>
                                      <p:cBhvr>
                                        <p:cTn id="129" dur="1" fill="hold">
                                          <p:stCondLst>
                                            <p:cond delay="0"/>
                                          </p:stCondLst>
                                        </p:cTn>
                                        <p:tgtEl>
                                          <p:spTgt spid="104477"/>
                                        </p:tgtEl>
                                        <p:attrNameLst>
                                          <p:attrName>style.visibility</p:attrName>
                                        </p:attrNameLst>
                                      </p:cBhvr>
                                      <p:to>
                                        <p:strVal val="visible"/>
                                      </p:to>
                                    </p:set>
                                    <p:animEffect transition="in" filter="dissolve">
                                      <p:cBhvr>
                                        <p:cTn id="130" dur="500"/>
                                        <p:tgtEl>
                                          <p:spTgt spid="104477"/>
                                        </p:tgtEl>
                                      </p:cBhvr>
                                    </p:animEffect>
                                  </p:childTnLst>
                                </p:cTn>
                              </p:par>
                            </p:childTnLst>
                          </p:cTn>
                        </p:par>
                      </p:childTnLst>
                    </p:cTn>
                  </p:par>
                  <p:par>
                    <p:cTn id="131" fill="hold">
                      <p:stCondLst>
                        <p:cond delay="indefinite"/>
                      </p:stCondLst>
                      <p:childTnLst>
                        <p:par>
                          <p:cTn id="132" fill="hold">
                            <p:stCondLst>
                              <p:cond delay="0"/>
                            </p:stCondLst>
                            <p:childTnLst>
                              <p:par>
                                <p:cTn id="133" presetID="2" presetClass="entr" presetSubtype="8" fill="hold" nodeType="clickEffect">
                                  <p:stCondLst>
                                    <p:cond delay="0"/>
                                  </p:stCondLst>
                                  <p:childTnLst>
                                    <p:set>
                                      <p:cBhvr>
                                        <p:cTn id="134" dur="1" fill="hold">
                                          <p:stCondLst>
                                            <p:cond delay="0"/>
                                          </p:stCondLst>
                                        </p:cTn>
                                        <p:tgtEl>
                                          <p:spTgt spid="2">
                                            <p:txEl>
                                              <p:pRg st="0" end="0"/>
                                            </p:txEl>
                                          </p:spTgt>
                                        </p:tgtEl>
                                        <p:attrNameLst>
                                          <p:attrName>style.visibility</p:attrName>
                                        </p:attrNameLst>
                                      </p:cBhvr>
                                      <p:to>
                                        <p:strVal val="visible"/>
                                      </p:to>
                                    </p:set>
                                    <p:anim calcmode="lin" valueType="num">
                                      <p:cBhvr additive="base">
                                        <p:cTn id="135" dur="5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36" dur="5000" fill="hold"/>
                                        <p:tgtEl>
                                          <p:spTgt spid="2">
                                            <p:txEl>
                                              <p:pRg st="0" end="0"/>
                                            </p:txEl>
                                          </p:spTgt>
                                        </p:tgtEl>
                                        <p:attrNameLst>
                                          <p:attrName>ppt_y</p:attrName>
                                        </p:attrNameLst>
                                      </p:cBhvr>
                                      <p:tavLst>
                                        <p:tav tm="0">
                                          <p:val>
                                            <p:strVal val="#ppt_y"/>
                                          </p:val>
                                        </p:tav>
                                        <p:tav tm="100000">
                                          <p:val>
                                            <p:strVal val="#ppt_y"/>
                                          </p:val>
                                        </p:tav>
                                      </p:tavLst>
                                    </p:anim>
                                  </p:childTnLst>
                                </p:cTn>
                              </p:par>
                              <p:par>
                                <p:cTn id="137" presetID="2" presetClass="entr" presetSubtype="8" fill="hold" nodeType="withEffect">
                                  <p:stCondLst>
                                    <p:cond delay="0"/>
                                  </p:stCondLst>
                                  <p:childTnLst>
                                    <p:set>
                                      <p:cBhvr>
                                        <p:cTn id="138" dur="1" fill="hold">
                                          <p:stCondLst>
                                            <p:cond delay="0"/>
                                          </p:stCondLst>
                                        </p:cTn>
                                        <p:tgtEl>
                                          <p:spTgt spid="2">
                                            <p:txEl>
                                              <p:pRg st="1" end="1"/>
                                            </p:txEl>
                                          </p:spTgt>
                                        </p:tgtEl>
                                        <p:attrNameLst>
                                          <p:attrName>style.visibility</p:attrName>
                                        </p:attrNameLst>
                                      </p:cBhvr>
                                      <p:to>
                                        <p:strVal val="visible"/>
                                      </p:to>
                                    </p:set>
                                    <p:anim calcmode="lin" valueType="num">
                                      <p:cBhvr additive="base">
                                        <p:cTn id="139" dur="5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0" dur="5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63" presetClass="path" presetSubtype="0" accel="50000" decel="50000" fill="hold" grpId="0" nodeType="clickEffect">
                                  <p:stCondLst>
                                    <p:cond delay="0"/>
                                  </p:stCondLst>
                                  <p:childTnLst>
                                    <p:animMotion origin="layout" path="M 1.04167E-6 -1.48148E-6 L 0.25 -1.48148E-6 " pathEditMode="relative" rAng="0" ptsTypes="AA">
                                      <p:cBhvr>
                                        <p:cTn id="144" dur="2000" fill="hold"/>
                                        <p:tgtEl>
                                          <p:spTgt spid="3"/>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6" grpId="0" animBg="1"/>
      <p:bldP spid="104467" grpId="0" animBg="1"/>
      <p:bldP spid="104468" grpId="0" animBg="1"/>
      <p:bldP spid="104469" grpId="0" animBg="1"/>
      <p:bldP spid="104470" grpId="0" animBg="1"/>
      <p:bldP spid="104471" grpId="0" animBg="1"/>
      <p:bldP spid="104472" grpId="0" animBg="1"/>
      <p:bldP spid="104473" grpId="0" animBg="1"/>
      <p:bldP spid="104474" grpId="0" animBg="1"/>
      <p:bldP spid="104475" grpId="0" animBg="1"/>
      <p:bldP spid="104476" grpId="0" animBg="1"/>
      <p:bldP spid="104487" grpId="0"/>
      <p:bldP spid="104488" grpId="0"/>
      <p:bldP spid="104489" grpId="0"/>
      <p:bldP spid="104490" grpId="0"/>
      <p:bldP spid="104491" grpId="0"/>
      <p:bldP spid="104492" grpId="0"/>
      <p:bldP spid="104505" grpId="0" animBg="1"/>
      <p:bldP spid="104506" grpId="0" animBg="1"/>
      <p:bldP spid="104507" grpId="0" animBg="1"/>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0430" y="1104674"/>
            <a:ext cx="6683765" cy="960668"/>
          </a:xfrm>
        </p:spPr>
        <p:txBody>
          <a:bodyPr/>
          <a:lstStyle/>
          <a:p>
            <a:pPr algn="ctr" rtl="1"/>
            <a:r>
              <a:rPr lang="he-IL" b="1" i="1" u="sng" dirty="0"/>
              <a:t>ה- </a:t>
            </a:r>
            <a:r>
              <a:rPr lang="en-AU" b="1" i="1" u="sng" dirty="0"/>
              <a:t>Bad Multi-Tasking</a:t>
            </a:r>
            <a:r>
              <a:rPr lang="he-IL" b="1" i="1" u="sng" dirty="0"/>
              <a:t> מתגלגל על הנתיבים של הפעילויות של הפרויקטים!!!</a:t>
            </a:r>
            <a:endParaRPr lang="en-AU" b="1" i="1" u="sng" dirty="0"/>
          </a:p>
        </p:txBody>
      </p:sp>
      <p:pic>
        <p:nvPicPr>
          <p:cNvPr id="6" name="Content Placeholder 5"/>
          <p:cNvPicPr>
            <a:picLocks noGrp="1" noChangeAspect="1"/>
          </p:cNvPicPr>
          <p:nvPr>
            <p:ph idx="1"/>
          </p:nvPr>
        </p:nvPicPr>
        <p:blipFill>
          <a:blip r:embed="rId3"/>
          <a:stretch>
            <a:fillRect/>
          </a:stretch>
        </p:blipFill>
        <p:spPr>
          <a:xfrm>
            <a:off x="318176" y="2412319"/>
            <a:ext cx="2111118" cy="1267748"/>
          </a:xfrm>
          <a:prstGeom prst="rect">
            <a:avLst/>
          </a:prstGeom>
        </p:spPr>
      </p:pic>
      <p:sp>
        <p:nvSpPr>
          <p:cNvPr id="5" name="Slide Number Placeholder 4"/>
          <p:cNvSpPr>
            <a:spLocks noGrp="1"/>
          </p:cNvSpPr>
          <p:nvPr>
            <p:ph type="sldNum" sz="quarter" idx="12"/>
          </p:nvPr>
        </p:nvSpPr>
        <p:spPr/>
        <p:txBody>
          <a:bodyPr/>
          <a:lstStyle/>
          <a:p>
            <a:pPr algn="r" defTabSz="685800" eaLnBrk="1" fontAlgn="auto" hangingPunct="1">
              <a:spcBef>
                <a:spcPts val="0"/>
              </a:spcBef>
              <a:spcAft>
                <a:spcPts val="0"/>
              </a:spcAft>
            </a:pPr>
            <a:fld id="{D57F1E4F-1CFF-5643-939E-217C01CDF565}" type="slidenum">
              <a:rPr kumimoji="0" lang="en-US" sz="1350" kern="0">
                <a:solidFill>
                  <a:sysClr val="windowText" lastClr="000000"/>
                </a:solidFill>
              </a:rPr>
              <a:pPr algn="r" defTabSz="685800" eaLnBrk="1" fontAlgn="auto" hangingPunct="1">
                <a:spcBef>
                  <a:spcPts val="0"/>
                </a:spcBef>
                <a:spcAft>
                  <a:spcPts val="0"/>
                </a:spcAft>
              </a:pPr>
              <a:t>16</a:t>
            </a:fld>
            <a:endParaRPr kumimoji="0" lang="en-US" sz="1350" kern="0" dirty="0">
              <a:solidFill>
                <a:sysClr val="windowText" lastClr="000000"/>
              </a:solidFill>
            </a:endParaRPr>
          </a:p>
        </p:txBody>
      </p:sp>
      <p:pic>
        <p:nvPicPr>
          <p:cNvPr id="7" name="Picture 6"/>
          <p:cNvPicPr>
            <a:picLocks noChangeAspect="1"/>
          </p:cNvPicPr>
          <p:nvPr/>
        </p:nvPicPr>
        <p:blipFill>
          <a:blip r:embed="rId4"/>
          <a:stretch>
            <a:fillRect/>
          </a:stretch>
        </p:blipFill>
        <p:spPr>
          <a:xfrm>
            <a:off x="2429294" y="2413513"/>
            <a:ext cx="2107875" cy="1266554"/>
          </a:xfrm>
          <a:prstGeom prst="rect">
            <a:avLst/>
          </a:prstGeom>
        </p:spPr>
      </p:pic>
      <p:pic>
        <p:nvPicPr>
          <p:cNvPr id="8" name="Picture 7"/>
          <p:cNvPicPr>
            <a:picLocks noChangeAspect="1"/>
          </p:cNvPicPr>
          <p:nvPr/>
        </p:nvPicPr>
        <p:blipFill>
          <a:blip r:embed="rId4"/>
          <a:stretch>
            <a:fillRect/>
          </a:stretch>
        </p:blipFill>
        <p:spPr>
          <a:xfrm>
            <a:off x="4537169" y="2413513"/>
            <a:ext cx="2107875" cy="1266554"/>
          </a:xfrm>
          <a:prstGeom prst="rect">
            <a:avLst/>
          </a:prstGeom>
        </p:spPr>
      </p:pic>
      <p:pic>
        <p:nvPicPr>
          <p:cNvPr id="9" name="Picture 8"/>
          <p:cNvPicPr>
            <a:picLocks noChangeAspect="1"/>
          </p:cNvPicPr>
          <p:nvPr/>
        </p:nvPicPr>
        <p:blipFill>
          <a:blip r:embed="rId4"/>
          <a:stretch>
            <a:fillRect/>
          </a:stretch>
        </p:blipFill>
        <p:spPr>
          <a:xfrm>
            <a:off x="6906722" y="2413513"/>
            <a:ext cx="2107875" cy="1266554"/>
          </a:xfrm>
          <a:prstGeom prst="rect">
            <a:avLst/>
          </a:prstGeom>
        </p:spPr>
      </p:pic>
      <p:pic>
        <p:nvPicPr>
          <p:cNvPr id="10" name="Picture 9"/>
          <p:cNvPicPr>
            <a:picLocks noChangeAspect="1"/>
          </p:cNvPicPr>
          <p:nvPr/>
        </p:nvPicPr>
        <p:blipFill>
          <a:blip r:embed="rId4"/>
          <a:stretch>
            <a:fillRect/>
          </a:stretch>
        </p:blipFill>
        <p:spPr>
          <a:xfrm>
            <a:off x="321419" y="4261453"/>
            <a:ext cx="2107875" cy="1266554"/>
          </a:xfrm>
          <a:prstGeom prst="rect">
            <a:avLst/>
          </a:prstGeom>
        </p:spPr>
      </p:pic>
      <p:pic>
        <p:nvPicPr>
          <p:cNvPr id="11" name="Picture 10"/>
          <p:cNvPicPr>
            <a:picLocks noChangeAspect="1"/>
          </p:cNvPicPr>
          <p:nvPr/>
        </p:nvPicPr>
        <p:blipFill>
          <a:blip r:embed="rId4"/>
          <a:stretch>
            <a:fillRect/>
          </a:stretch>
        </p:blipFill>
        <p:spPr>
          <a:xfrm>
            <a:off x="2933116" y="4289179"/>
            <a:ext cx="2107875" cy="1266554"/>
          </a:xfrm>
          <a:prstGeom prst="rect">
            <a:avLst/>
          </a:prstGeom>
        </p:spPr>
      </p:pic>
      <p:pic>
        <p:nvPicPr>
          <p:cNvPr id="12" name="Picture 11"/>
          <p:cNvPicPr>
            <a:picLocks noChangeAspect="1"/>
          </p:cNvPicPr>
          <p:nvPr/>
        </p:nvPicPr>
        <p:blipFill>
          <a:blip r:embed="rId4"/>
          <a:stretch>
            <a:fillRect/>
          </a:stretch>
        </p:blipFill>
        <p:spPr>
          <a:xfrm>
            <a:off x="5441901" y="4327423"/>
            <a:ext cx="2107875" cy="1266554"/>
          </a:xfrm>
          <a:prstGeom prst="rect">
            <a:avLst/>
          </a:prstGeom>
        </p:spPr>
      </p:pic>
      <p:pic>
        <p:nvPicPr>
          <p:cNvPr id="13" name="Picture 12"/>
          <p:cNvPicPr>
            <a:picLocks noChangeAspect="1"/>
          </p:cNvPicPr>
          <p:nvPr/>
        </p:nvPicPr>
        <p:blipFill>
          <a:blip r:embed="rId5"/>
          <a:stretch>
            <a:fillRect/>
          </a:stretch>
        </p:blipFill>
        <p:spPr>
          <a:xfrm>
            <a:off x="7771209" y="4436316"/>
            <a:ext cx="1446376" cy="598612"/>
          </a:xfrm>
          <a:prstGeom prst="rect">
            <a:avLst/>
          </a:prstGeom>
        </p:spPr>
      </p:pic>
    </p:spTree>
    <p:extLst>
      <p:ext uri="{BB962C8B-B14F-4D97-AF65-F5344CB8AC3E}">
        <p14:creationId xmlns:p14="http://schemas.microsoft.com/office/powerpoint/2010/main" val="461371686"/>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14:presetBounceEnd="20000">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14:bounceEnd="20000">
                                          <p:cBhvr additive="base">
                                            <p:cTn id="49" dur="5000" fill="hold"/>
                                            <p:tgtEl>
                                              <p:spTgt spid="13"/>
                                            </p:tgtEl>
                                            <p:attrNameLst>
                                              <p:attrName>ppt_x</p:attrName>
                                            </p:attrNameLst>
                                          </p:cBhvr>
                                          <p:tavLst>
                                            <p:tav tm="0">
                                              <p:val>
                                                <p:strVal val="0-#ppt_w/2"/>
                                              </p:val>
                                            </p:tav>
                                            <p:tav tm="100000">
                                              <p:val>
                                                <p:strVal val="#ppt_x"/>
                                              </p:val>
                                            </p:tav>
                                          </p:tavLst>
                                        </p:anim>
                                        <p:anim calcmode="lin" valueType="num" p14:bounceEnd="20000">
                                          <p:cBhvr additive="base">
                                            <p:cTn id="50" dur="5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0-#ppt_w/2"/>
                                              </p:val>
                                            </p:tav>
                                            <p:tav tm="100000">
                                              <p:val>
                                                <p:strVal val="#ppt_x"/>
                                              </p:val>
                                            </p:tav>
                                          </p:tavLst>
                                        </p:anim>
                                        <p:anim calcmode="lin" valueType="num">
                                          <p:cBhvr additive="base">
                                            <p:cTn id="2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0-#ppt_w/2"/>
                                              </p:val>
                                            </p:tav>
                                            <p:tav tm="100000">
                                              <p:val>
                                                <p:strVal val="#ppt_x"/>
                                              </p:val>
                                            </p:tav>
                                          </p:tavLst>
                                        </p:anim>
                                        <p:anim calcmode="lin" valueType="num">
                                          <p:cBhvr additive="base">
                                            <p:cTn id="3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0" fill="hold"/>
                                            <p:tgtEl>
                                              <p:spTgt spid="13"/>
                                            </p:tgtEl>
                                            <p:attrNameLst>
                                              <p:attrName>ppt_x</p:attrName>
                                            </p:attrNameLst>
                                          </p:cBhvr>
                                          <p:tavLst>
                                            <p:tav tm="0">
                                              <p:val>
                                                <p:strVal val="0-#ppt_w/2"/>
                                              </p:val>
                                            </p:tav>
                                            <p:tav tm="100000">
                                              <p:val>
                                                <p:strVal val="#ppt_x"/>
                                              </p:val>
                                            </p:tav>
                                          </p:tavLst>
                                        </p:anim>
                                        <p:anim calcmode="lin" valueType="num">
                                          <p:cBhvr additive="base">
                                            <p:cTn id="50" dur="5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7820" y="203302"/>
            <a:ext cx="6683765" cy="504056"/>
          </a:xfrm>
        </p:spPr>
        <p:txBody>
          <a:bodyPr>
            <a:normAutofit fontScale="90000"/>
          </a:bodyPr>
          <a:lstStyle/>
          <a:p>
            <a:pPr algn="ctr" rtl="1"/>
            <a:r>
              <a:rPr lang="he-IL" sz="4400" dirty="0"/>
              <a:t>תוצאות </a:t>
            </a:r>
            <a:endParaRPr lang="en-AU" sz="4400" b="1" dirty="0"/>
          </a:p>
        </p:txBody>
      </p:sp>
      <p:sp>
        <p:nvSpPr>
          <p:cNvPr id="3" name="Content Placeholder 2"/>
          <p:cNvSpPr>
            <a:spLocks noGrp="1"/>
          </p:cNvSpPr>
          <p:nvPr>
            <p:ph idx="1"/>
          </p:nvPr>
        </p:nvSpPr>
        <p:spPr>
          <a:xfrm>
            <a:off x="1835473" y="443903"/>
            <a:ext cx="7156127" cy="4432899"/>
          </a:xfrm>
        </p:spPr>
        <p:txBody>
          <a:bodyPr>
            <a:noAutofit/>
          </a:bodyPr>
          <a:lstStyle/>
          <a:p>
            <a:pPr algn="r" rtl="1"/>
            <a:r>
              <a:rPr lang="he-IL" sz="3600" dirty="0"/>
              <a:t>אי עמידה </a:t>
            </a:r>
            <a:r>
              <a:rPr lang="he-IL" sz="3600" dirty="0" err="1"/>
              <a:t>בת"ע</a:t>
            </a:r>
            <a:r>
              <a:rPr lang="he-IL" sz="3600" dirty="0"/>
              <a:t> </a:t>
            </a:r>
          </a:p>
          <a:p>
            <a:pPr algn="r" rtl="1"/>
            <a:r>
              <a:rPr lang="he-IL" sz="3600" dirty="0"/>
              <a:t>עמידה בלו"ז דורשת תוספת משאבים (תקציב ) ו/או פגיעה במפרט.</a:t>
            </a:r>
          </a:p>
          <a:p>
            <a:pPr algn="r" rtl="1"/>
            <a:r>
              <a:rPr lang="he-IL" sz="3600" dirty="0"/>
              <a:t>הצטברות של "מלאי בתהליך" – כלומר משימות פתוחות.</a:t>
            </a:r>
          </a:p>
          <a:p>
            <a:pPr algn="r" rtl="1"/>
            <a:r>
              <a:rPr lang="he-IL" sz="3600" b="1" dirty="0"/>
              <a:t>התובנה </a:t>
            </a:r>
            <a:r>
              <a:rPr lang="he-IL" sz="3600" dirty="0"/>
              <a:t>היא, שהרצון להתחיל כל "הזמנה", כלומר  פרויקט, כמה שיותר מוקדם לא בהכרח עוזר לנו לעמוד בתוכנית.  ההפך, הוא יכול ל</a:t>
            </a:r>
            <a:r>
              <a:rPr lang="he-IL" sz="3600" b="1" dirty="0"/>
              <a:t>פגוע</a:t>
            </a:r>
            <a:r>
              <a:rPr lang="he-IL" sz="3600" dirty="0"/>
              <a:t> בתוכנית עבודה.   </a:t>
            </a:r>
            <a:endParaRPr lang="en-AU" sz="3600" dirty="0"/>
          </a:p>
        </p:txBody>
      </p:sp>
      <p:sp>
        <p:nvSpPr>
          <p:cNvPr id="5" name="Slide Number Placeholder 4"/>
          <p:cNvSpPr>
            <a:spLocks noGrp="1"/>
          </p:cNvSpPr>
          <p:nvPr>
            <p:ph type="sldNum" sz="quarter" idx="12"/>
          </p:nvPr>
        </p:nvSpPr>
        <p:spPr/>
        <p:txBody>
          <a:bodyPr/>
          <a:lstStyle/>
          <a:p>
            <a:pPr algn="r" defTabSz="685800" eaLnBrk="1" fontAlgn="auto" hangingPunct="1">
              <a:spcBef>
                <a:spcPts val="0"/>
              </a:spcBef>
              <a:spcAft>
                <a:spcPts val="0"/>
              </a:spcAft>
            </a:pPr>
            <a:fld id="{D57F1E4F-1CFF-5643-939E-217C01CDF565}" type="slidenum">
              <a:rPr kumimoji="0" lang="en-US" sz="1350" kern="0">
                <a:solidFill>
                  <a:sysClr val="windowText" lastClr="000000"/>
                </a:solidFill>
              </a:rPr>
              <a:pPr algn="r" defTabSz="685800" eaLnBrk="1" fontAlgn="auto" hangingPunct="1">
                <a:spcBef>
                  <a:spcPts val="0"/>
                </a:spcBef>
                <a:spcAft>
                  <a:spcPts val="0"/>
                </a:spcAft>
              </a:pPr>
              <a:t>17</a:t>
            </a:fld>
            <a:endParaRPr kumimoji="0" lang="en-US" sz="1350" kern="0" dirty="0">
              <a:solidFill>
                <a:sysClr val="windowText" lastClr="000000"/>
              </a:solidFill>
            </a:endParaRPr>
          </a:p>
        </p:txBody>
      </p:sp>
    </p:spTree>
    <p:extLst>
      <p:ext uri="{BB962C8B-B14F-4D97-AF65-F5344CB8AC3E}">
        <p14:creationId xmlns:p14="http://schemas.microsoft.com/office/powerpoint/2010/main" val="28015125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8000" fill="hold" nodeType="clickEffect" p14:presetBounceEnd="6000">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14:bounceEnd="6000">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14:bounceEnd="6000">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800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a:xfrm>
            <a:off x="8316416" y="6309320"/>
            <a:ext cx="536848" cy="381000"/>
          </a:xfrm>
        </p:spPr>
        <p:txBody>
          <a:bodyPr/>
          <a:lstStyle/>
          <a:p>
            <a:pPr marL="0" marR="0" lvl="0" indent="0" algn="r" defTabSz="914400" rtl="1" eaLnBrk="0" fontAlgn="base" latinLnBrk="0" hangingPunct="0">
              <a:lnSpc>
                <a:spcPct val="100000"/>
              </a:lnSpc>
              <a:spcBef>
                <a:spcPct val="0"/>
              </a:spcBef>
              <a:spcAft>
                <a:spcPct val="0"/>
              </a:spcAft>
              <a:buClrTx/>
              <a:buSzTx/>
              <a:buFontTx/>
              <a:buNone/>
              <a:tabLst/>
              <a:defRPr/>
            </a:pPr>
            <a:fld id="{7B385E14-D714-4080-B3C4-8C80EE02E862}" type="slidenum">
              <a:rPr kumimoji="1" lang="he-IL"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r" defTabSz="914400" rtl="1" eaLnBrk="0" fontAlgn="base" latinLnBrk="0" hangingPunct="0">
                <a:lnSpc>
                  <a:spcPct val="100000"/>
                </a:lnSpc>
                <a:spcBef>
                  <a:spcPct val="0"/>
                </a:spcBef>
                <a:spcAft>
                  <a:spcPct val="0"/>
                </a:spcAft>
                <a:buClrTx/>
                <a:buSzTx/>
                <a:buFontTx/>
                <a:buNone/>
                <a:tabLst/>
                <a:defRPr/>
              </a:pPr>
              <a:t>18</a:t>
            </a:fld>
            <a:endParaRPr kumimoji="1" lang="en-GB" sz="1200" b="0" i="0" u="none" strike="noStrike" kern="1200" cap="none" spc="0" normalizeH="0" baseline="0" noProof="0">
              <a:ln>
                <a:noFill/>
              </a:ln>
              <a:solidFill>
                <a:srgbClr val="000000"/>
              </a:solidFill>
              <a:effectLst/>
              <a:uLnTx/>
              <a:uFillTx/>
              <a:latin typeface="Candara"/>
              <a:cs typeface="+mn-cs"/>
            </a:endParaRPr>
          </a:p>
        </p:txBody>
      </p:sp>
      <p:sp>
        <p:nvSpPr>
          <p:cNvPr id="92162" name="Rectangle 2"/>
          <p:cNvSpPr>
            <a:spLocks noGrp="1" noChangeArrowheads="1"/>
          </p:cNvSpPr>
          <p:nvPr>
            <p:ph type="title"/>
          </p:nvPr>
        </p:nvSpPr>
        <p:spPr>
          <a:xfrm>
            <a:off x="963389" y="2092620"/>
            <a:ext cx="7287683" cy="838200"/>
          </a:xfrm>
        </p:spPr>
        <p:txBody>
          <a:bodyPr/>
          <a:lstStyle/>
          <a:p>
            <a:pPr algn="ctr" eaLnBrk="1" hangingPunct="1">
              <a:defRPr/>
            </a:pPr>
            <a:r>
              <a:rPr lang="he-IL" sz="4800" dirty="0"/>
              <a:t>פתרון</a:t>
            </a:r>
            <a:r>
              <a:rPr lang="en-AU" sz="4800" dirty="0"/>
              <a:t> </a:t>
            </a:r>
            <a:r>
              <a:rPr lang="en-US" sz="4800" dirty="0"/>
              <a:t>D</a:t>
            </a:r>
            <a:r>
              <a:rPr lang="en-AU" sz="4800" dirty="0"/>
              <a:t>rum Buffer Rope </a:t>
            </a:r>
            <a:endParaRPr lang="en-GB" sz="4800" dirty="0"/>
          </a:p>
        </p:txBody>
      </p:sp>
      <p:graphicFrame>
        <p:nvGraphicFramePr>
          <p:cNvPr id="1026" name="Object 3"/>
          <p:cNvGraphicFramePr>
            <a:graphicFrameLocks noGrp="1" noChangeAspect="1"/>
          </p:cNvGraphicFramePr>
          <p:nvPr>
            <p:ph idx="1"/>
          </p:nvPr>
        </p:nvGraphicFramePr>
        <p:xfrm>
          <a:off x="3506788" y="1835150"/>
          <a:ext cx="2128837" cy="4064000"/>
        </p:xfrm>
        <a:graphic>
          <a:graphicData uri="http://schemas.openxmlformats.org/presentationml/2006/ole">
            <mc:AlternateContent xmlns:mc="http://schemas.openxmlformats.org/markup-compatibility/2006">
              <mc:Choice xmlns:v="urn:schemas-microsoft-com:vml" Requires="v">
                <p:oleObj spid="_x0000_s274458" name="Equation" r:id="rId4" imgW="139680" imgH="266400" progId="Equation.3">
                  <p:embed/>
                </p:oleObj>
              </mc:Choice>
              <mc:Fallback>
                <p:oleObj name="Equation" r:id="rId4" imgW="139680" imgH="266400" progId="Equation.3">
                  <p:embed/>
                  <p:pic>
                    <p:nvPicPr>
                      <p:cNvPr id="102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6788" y="1835150"/>
                        <a:ext cx="2128837" cy="406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5"/>
          <p:cNvGrpSpPr>
            <a:grpSpLocks/>
          </p:cNvGrpSpPr>
          <p:nvPr/>
        </p:nvGrpSpPr>
        <p:grpSpPr bwMode="auto">
          <a:xfrm>
            <a:off x="2267744" y="4125975"/>
            <a:ext cx="3141662" cy="2192337"/>
            <a:chOff x="-790" y="2627"/>
            <a:chExt cx="2574" cy="1807"/>
          </a:xfrm>
        </p:grpSpPr>
        <p:pic>
          <p:nvPicPr>
            <p:cNvPr id="1031" name="Picture 6" descr="j0336839"/>
            <p:cNvPicPr>
              <a:picLocks noChangeAspect="1" noChangeArrowheads="1" noCrop="1"/>
            </p:cNvPicPr>
            <p:nvPr/>
          </p:nvPicPr>
          <p:blipFill>
            <a:blip r:embed="rId6"/>
            <a:srcRect/>
            <a:stretch>
              <a:fillRect/>
            </a:stretch>
          </p:blipFill>
          <p:spPr bwMode="auto">
            <a:xfrm>
              <a:off x="312" y="2627"/>
              <a:ext cx="1435" cy="1384"/>
            </a:xfrm>
            <a:prstGeom prst="rect">
              <a:avLst/>
            </a:prstGeom>
            <a:noFill/>
            <a:ln w="9525">
              <a:noFill/>
              <a:miter lim="800000"/>
              <a:headEnd/>
              <a:tailEnd/>
            </a:ln>
          </p:spPr>
        </p:pic>
        <p:sp>
          <p:nvSpPr>
            <p:cNvPr id="1032" name="Text Box 6"/>
            <p:cNvSpPr txBox="1">
              <a:spLocks noChangeArrowheads="1"/>
            </p:cNvSpPr>
            <p:nvPr/>
          </p:nvSpPr>
          <p:spPr bwMode="auto">
            <a:xfrm>
              <a:off x="576" y="2709"/>
              <a:ext cx="1208" cy="478"/>
            </a:xfrm>
            <a:prstGeom prst="rect">
              <a:avLst/>
            </a:prstGeom>
            <a:noFill/>
            <a:ln w="12700" cap="sq">
              <a:noFill/>
              <a:miter lim="800000"/>
              <a:headEnd type="none" w="sm" len="sm"/>
              <a:tailEnd type="none" w="sm" len="sm"/>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1" lang="en-US" sz="3200" b="1" i="1" u="none" strike="noStrike" kern="1200" cap="none" spc="0" normalizeH="0" baseline="0" noProof="0" dirty="0">
                  <a:ln>
                    <a:noFill/>
                  </a:ln>
                  <a:solidFill>
                    <a:srgbClr val="FF6600"/>
                  </a:solidFill>
                  <a:effectLst/>
                  <a:uLnTx/>
                  <a:uFillTx/>
                  <a:latin typeface="Tahoma" pitchFamily="34" charset="0"/>
                  <a:ea typeface="+mn-ea"/>
                  <a:cs typeface="Tahoma" pitchFamily="34" charset="0"/>
                </a:rPr>
                <a:t>DBR</a:t>
              </a:r>
            </a:p>
          </p:txBody>
        </p:sp>
        <p:grpSp>
          <p:nvGrpSpPr>
            <p:cNvPr id="3" name="Group 8"/>
            <p:cNvGrpSpPr>
              <a:grpSpLocks/>
            </p:cNvGrpSpPr>
            <p:nvPr/>
          </p:nvGrpSpPr>
          <p:grpSpPr bwMode="auto">
            <a:xfrm>
              <a:off x="444" y="3596"/>
              <a:ext cx="473" cy="226"/>
              <a:chOff x="1796" y="876"/>
              <a:chExt cx="1160" cy="437"/>
            </a:xfrm>
          </p:grpSpPr>
          <p:sp>
            <p:nvSpPr>
              <p:cNvPr id="1037" name="Freeform 12"/>
              <p:cNvSpPr>
                <a:spLocks/>
              </p:cNvSpPr>
              <p:nvPr/>
            </p:nvSpPr>
            <p:spPr bwMode="auto">
              <a:xfrm>
                <a:off x="2031" y="876"/>
                <a:ext cx="925" cy="437"/>
              </a:xfrm>
              <a:custGeom>
                <a:avLst/>
                <a:gdLst>
                  <a:gd name="T0" fmla="*/ 0 w 4127"/>
                  <a:gd name="T1" fmla="*/ 0 h 2676"/>
                  <a:gd name="T2" fmla="*/ 0 w 4127"/>
                  <a:gd name="T3" fmla="*/ 2 h 2676"/>
                  <a:gd name="T4" fmla="*/ 10 w 4127"/>
                  <a:gd name="T5" fmla="*/ 2 h 2676"/>
                  <a:gd name="T6" fmla="*/ 0 60000 65536"/>
                  <a:gd name="T7" fmla="*/ 0 60000 65536"/>
                  <a:gd name="T8" fmla="*/ 0 60000 65536"/>
                  <a:gd name="T9" fmla="*/ 0 w 4127"/>
                  <a:gd name="T10" fmla="*/ 0 h 2676"/>
                  <a:gd name="T11" fmla="*/ 4127 w 4127"/>
                  <a:gd name="T12" fmla="*/ 2676 h 2676"/>
                </a:gdLst>
                <a:ahLst/>
                <a:cxnLst>
                  <a:cxn ang="T6">
                    <a:pos x="T0" y="T1"/>
                  </a:cxn>
                  <a:cxn ang="T7">
                    <a:pos x="T2" y="T3"/>
                  </a:cxn>
                  <a:cxn ang="T8">
                    <a:pos x="T4" y="T5"/>
                  </a:cxn>
                </a:cxnLst>
                <a:rect l="T9" t="T10" r="T11" b="T12"/>
                <a:pathLst>
                  <a:path w="4127" h="2676">
                    <a:moveTo>
                      <a:pt x="0" y="0"/>
                    </a:moveTo>
                    <a:lnTo>
                      <a:pt x="0" y="2676"/>
                    </a:lnTo>
                    <a:lnTo>
                      <a:pt x="4127" y="2676"/>
                    </a:lnTo>
                  </a:path>
                </a:pathLst>
              </a:custGeom>
              <a:noFill/>
              <a:ln w="19050" cap="sq">
                <a:solidFill>
                  <a:schemeClr val="accent2"/>
                </a:solidFill>
                <a:round/>
                <a:headEnd type="triangle" w="med" len="med"/>
                <a:tailEnd type="triangle" w="med" len="med"/>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he-IL" sz="2400" b="0" i="0" u="none" strike="noStrike" kern="1200" cap="none" spc="0" normalizeH="0" baseline="0" noProof="0">
                  <a:ln>
                    <a:noFill/>
                  </a:ln>
                  <a:solidFill>
                    <a:srgbClr val="000000"/>
                  </a:solidFill>
                  <a:effectLst/>
                  <a:uLnTx/>
                  <a:uFillTx/>
                  <a:latin typeface="Times New Roman" pitchFamily="18" charset="0"/>
                  <a:ea typeface="+mn-ea"/>
                  <a:cs typeface="Arial" pitchFamily="34" charset="0"/>
                </a:endParaRPr>
              </a:p>
            </p:txBody>
          </p:sp>
          <p:grpSp>
            <p:nvGrpSpPr>
              <p:cNvPr id="6" name="Group 13"/>
              <p:cNvGrpSpPr>
                <a:grpSpLocks/>
              </p:cNvGrpSpPr>
              <p:nvPr/>
            </p:nvGrpSpPr>
            <p:grpSpPr bwMode="auto">
              <a:xfrm>
                <a:off x="1796" y="880"/>
                <a:ext cx="0" cy="430"/>
                <a:chOff x="2413" y="1027"/>
                <a:chExt cx="2710" cy="2027"/>
              </a:xfrm>
            </p:grpSpPr>
            <p:sp>
              <p:nvSpPr>
                <p:cNvPr id="1039" name="Line 10"/>
                <p:cNvSpPr>
                  <a:spLocks noChangeShapeType="1"/>
                </p:cNvSpPr>
                <p:nvPr/>
              </p:nvSpPr>
              <p:spPr bwMode="auto">
                <a:xfrm flipV="1">
                  <a:off x="2413" y="1027"/>
                  <a:ext cx="1" cy="2027"/>
                </a:xfrm>
                <a:prstGeom prst="line">
                  <a:avLst/>
                </a:prstGeom>
                <a:noFill/>
                <a:ln w="19050" cap="sq">
                  <a:solidFill>
                    <a:schemeClr val="accent2"/>
                  </a:solidFill>
                  <a:round/>
                  <a:headEnd type="none" w="sm" len="sm"/>
                  <a:tailEnd type="none" w="sm" len="sm"/>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he-IL" sz="2400" b="0" i="0" u="none" strike="noStrike" kern="1200" cap="none" spc="0" normalizeH="0" baseline="0" noProof="0">
                    <a:ln>
                      <a:noFill/>
                    </a:ln>
                    <a:solidFill>
                      <a:srgbClr val="000000"/>
                    </a:solidFill>
                    <a:effectLst/>
                    <a:uLnTx/>
                    <a:uFillTx/>
                    <a:latin typeface="Times New Roman" pitchFamily="18" charset="0"/>
                    <a:ea typeface="+mn-ea"/>
                    <a:cs typeface="Arial" pitchFamily="34" charset="0"/>
                  </a:endParaRPr>
                </a:p>
              </p:txBody>
            </p:sp>
            <p:sp>
              <p:nvSpPr>
                <p:cNvPr id="1040" name="Line 11"/>
                <p:cNvSpPr>
                  <a:spLocks noChangeShapeType="1"/>
                </p:cNvSpPr>
                <p:nvPr/>
              </p:nvSpPr>
              <p:spPr bwMode="auto">
                <a:xfrm flipV="1">
                  <a:off x="3767" y="1027"/>
                  <a:ext cx="1" cy="2027"/>
                </a:xfrm>
                <a:prstGeom prst="line">
                  <a:avLst/>
                </a:prstGeom>
                <a:noFill/>
                <a:ln w="19050" cap="sq">
                  <a:solidFill>
                    <a:schemeClr val="accent2"/>
                  </a:solidFill>
                  <a:round/>
                  <a:headEnd type="none" w="sm" len="sm"/>
                  <a:tailEnd type="none" w="sm" len="sm"/>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he-IL" sz="2400" b="0" i="0" u="none" strike="noStrike" kern="1200" cap="none" spc="0" normalizeH="0" baseline="0" noProof="0">
                    <a:ln>
                      <a:noFill/>
                    </a:ln>
                    <a:solidFill>
                      <a:srgbClr val="000000"/>
                    </a:solidFill>
                    <a:effectLst/>
                    <a:uLnTx/>
                    <a:uFillTx/>
                    <a:latin typeface="Times New Roman" pitchFamily="18" charset="0"/>
                    <a:ea typeface="+mn-ea"/>
                    <a:cs typeface="Arial" pitchFamily="34" charset="0"/>
                  </a:endParaRPr>
                </a:p>
              </p:txBody>
            </p:sp>
            <p:sp>
              <p:nvSpPr>
                <p:cNvPr id="1041" name="Line 12"/>
                <p:cNvSpPr>
                  <a:spLocks noChangeShapeType="1"/>
                </p:cNvSpPr>
                <p:nvPr/>
              </p:nvSpPr>
              <p:spPr bwMode="auto">
                <a:xfrm flipV="1">
                  <a:off x="5122" y="1027"/>
                  <a:ext cx="1" cy="2027"/>
                </a:xfrm>
                <a:prstGeom prst="line">
                  <a:avLst/>
                </a:prstGeom>
                <a:noFill/>
                <a:ln w="19050" cap="sq">
                  <a:solidFill>
                    <a:schemeClr val="accent2"/>
                  </a:solidFill>
                  <a:round/>
                  <a:headEnd type="none" w="sm" len="sm"/>
                  <a:tailEnd type="none" w="sm" len="sm"/>
                </a:ln>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he-IL" sz="2400" b="0" i="0" u="none" strike="noStrike" kern="1200" cap="none" spc="0" normalizeH="0" baseline="0" noProof="0">
                    <a:ln>
                      <a:noFill/>
                    </a:ln>
                    <a:solidFill>
                      <a:srgbClr val="000000"/>
                    </a:solidFill>
                    <a:effectLst/>
                    <a:uLnTx/>
                    <a:uFillTx/>
                    <a:latin typeface="Times New Roman" pitchFamily="18" charset="0"/>
                    <a:ea typeface="+mn-ea"/>
                    <a:cs typeface="Arial" pitchFamily="34" charset="0"/>
                  </a:endParaRPr>
                </a:p>
              </p:txBody>
            </p:sp>
          </p:grpSp>
        </p:grpSp>
        <p:grpSp>
          <p:nvGrpSpPr>
            <p:cNvPr id="7" name="Group 9"/>
            <p:cNvGrpSpPr>
              <a:grpSpLocks/>
            </p:cNvGrpSpPr>
            <p:nvPr/>
          </p:nvGrpSpPr>
          <p:grpSpPr bwMode="auto">
            <a:xfrm>
              <a:off x="-790" y="3715"/>
              <a:ext cx="2263" cy="719"/>
              <a:chOff x="1068" y="1421"/>
              <a:chExt cx="4307" cy="2401"/>
            </a:xfrm>
          </p:grpSpPr>
          <p:pic>
            <p:nvPicPr>
              <p:cNvPr id="1035" name="Picture 10" descr="EN00466_"/>
              <p:cNvPicPr>
                <a:picLocks noChangeAspect="1" noChangeArrowheads="1"/>
              </p:cNvPicPr>
              <p:nvPr/>
            </p:nvPicPr>
            <p:blipFill>
              <a:blip r:embed="rId7"/>
              <a:srcRect/>
              <a:stretch>
                <a:fillRect/>
              </a:stretch>
            </p:blipFill>
            <p:spPr bwMode="auto">
              <a:xfrm>
                <a:off x="1068" y="3595"/>
                <a:ext cx="453" cy="227"/>
              </a:xfrm>
              <a:prstGeom prst="rect">
                <a:avLst/>
              </a:prstGeom>
              <a:noFill/>
              <a:ln w="9525">
                <a:noFill/>
                <a:miter lim="800000"/>
                <a:headEnd/>
                <a:tailEnd/>
              </a:ln>
            </p:spPr>
          </p:pic>
          <p:sp>
            <p:nvSpPr>
              <p:cNvPr id="1036" name="WordArt 15"/>
              <p:cNvSpPr>
                <a:spLocks noChangeArrowheads="1" noChangeShapeType="1" noTextEdit="1"/>
              </p:cNvSpPr>
              <p:nvPr/>
            </p:nvSpPr>
            <p:spPr bwMode="auto">
              <a:xfrm>
                <a:off x="4694" y="1421"/>
                <a:ext cx="681" cy="227"/>
              </a:xfrm>
              <a:prstGeom prst="rect">
                <a:avLst/>
              </a:prstGeom>
            </p:spPr>
            <p:txBody>
              <a:bodyPr wrap="none" fromWordArt="1">
                <a:prstTxWarp prst="textDeflateTop">
                  <a:avLst>
                    <a:gd name="adj" fmla="val 46875"/>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sz="2000" b="0" i="0" u="none" strike="noStrike" kern="10" cap="none" spc="0" normalizeH="0" baseline="0" noProof="0">
                    <a:ln w="9525" cap="sq">
                      <a:noFill/>
                      <a:round/>
                      <a:headEnd type="none" w="sm" len="sm"/>
                      <a:tailEnd type="none" w="sm" len="sm"/>
                    </a:ln>
                    <a:solidFill>
                      <a:srgbClr val="000000"/>
                    </a:solidFill>
                    <a:effectLst/>
                    <a:uLnTx/>
                    <a:uFillTx/>
                    <a:latin typeface="Arial Black"/>
                    <a:ea typeface="+mn-ea"/>
                    <a:cs typeface="Arial" pitchFamily="34" charset="0"/>
                  </a:rPr>
                  <a:t>DRUM</a:t>
                </a:r>
                <a:endParaRPr kumimoji="1" lang="he-IL" sz="2000" b="0" i="0" u="none" strike="noStrike" kern="10" cap="none" spc="0" normalizeH="0" baseline="0" noProof="0">
                  <a:ln w="9525" cap="sq">
                    <a:noFill/>
                    <a:round/>
                    <a:headEnd type="none" w="sm" len="sm"/>
                    <a:tailEnd type="none" w="sm" len="sm"/>
                  </a:ln>
                  <a:solidFill>
                    <a:srgbClr val="000000"/>
                  </a:solidFill>
                  <a:effectLst/>
                  <a:uLnTx/>
                  <a:uFillTx/>
                  <a:latin typeface="Arial Black"/>
                  <a:ea typeface="+mn-ea"/>
                  <a:cs typeface="Arial" pitchFamily="34" charset="0"/>
                </a:endParaRPr>
              </a:p>
            </p:txBody>
          </p:sp>
        </p:grpSp>
      </p:grpSp>
      <p:pic>
        <p:nvPicPr>
          <p:cNvPr id="17" name="Picture 16">
            <a:extLst>
              <a:ext uri="{FF2B5EF4-FFF2-40B4-BE49-F238E27FC236}">
                <a16:creationId xmlns:a16="http://schemas.microsoft.com/office/drawing/2014/main" id="{715C320E-A1E7-4326-87F8-3B88EDE077A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22645"/>
            <a:ext cx="3204109" cy="1758577"/>
          </a:xfrm>
          <a:prstGeom prst="rect">
            <a:avLst/>
          </a:prstGeom>
        </p:spPr>
      </p:pic>
    </p:spTree>
    <p:extLst>
      <p:ext uri="{BB962C8B-B14F-4D97-AF65-F5344CB8AC3E}">
        <p14:creationId xmlns:p14="http://schemas.microsoft.com/office/powerpoint/2010/main" val="25760854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219200"/>
            <a:ext cx="6629400" cy="838200"/>
          </a:xfrm>
        </p:spPr>
        <p:txBody>
          <a:bodyPr/>
          <a:lstStyle/>
          <a:p>
            <a:pPr algn="ctr" rtl="0"/>
            <a:r>
              <a:rPr lang="en-AU" dirty="0"/>
              <a:t>Creative Solution </a:t>
            </a:r>
            <a:br>
              <a:rPr lang="en-AU" dirty="0"/>
            </a:br>
            <a:r>
              <a:rPr lang="en-AU" dirty="0"/>
              <a:t>expose an incorrect assumption</a:t>
            </a:r>
          </a:p>
        </p:txBody>
      </p:sp>
      <p:pic>
        <p:nvPicPr>
          <p:cNvPr id="5" name="Content Placeholder 4" descr="ASSUME POSITIVE INTENT. Work from the &lt;strong&gt;assumption&lt;/strong&gt; that people are good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1988" y="2780928"/>
            <a:ext cx="3996655" cy="3335961"/>
          </a:xfrm>
        </p:spPr>
      </p:pic>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19</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Tree>
    <p:extLst>
      <p:ext uri="{BB962C8B-B14F-4D97-AF65-F5344CB8AC3E}">
        <p14:creationId xmlns:p14="http://schemas.microsoft.com/office/powerpoint/2010/main" val="3519315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ChangeArrowheads="1"/>
          </p:cNvSpPr>
          <p:nvPr>
            <p:ph type="title"/>
          </p:nvPr>
        </p:nvSpPr>
        <p:spPr>
          <a:xfrm>
            <a:off x="250825" y="157164"/>
            <a:ext cx="8741271" cy="1257300"/>
          </a:xfrm>
        </p:spPr>
        <p:txBody>
          <a:bodyPr/>
          <a:lstStyle/>
          <a:p>
            <a:pPr algn="ctr" rtl="1">
              <a:defRPr/>
            </a:pPr>
            <a:r>
              <a:rPr lang="he-IL" sz="4400" i="1" dirty="0">
                <a:solidFill>
                  <a:schemeClr val="accent2"/>
                </a:solidFill>
                <a:effectLst>
                  <a:outerShdw blurRad="38100" dist="38100" dir="2700000" algn="tl">
                    <a:srgbClr val="000000"/>
                  </a:outerShdw>
                </a:effectLst>
              </a:rPr>
              <a:t>הקונפליקט הטבוע במערכי "תפעול"</a:t>
            </a:r>
            <a:br>
              <a:rPr lang="en-AU" sz="4400" i="1" dirty="0">
                <a:solidFill>
                  <a:schemeClr val="accent2"/>
                </a:solidFill>
                <a:effectLst>
                  <a:outerShdw blurRad="38100" dist="38100" dir="2700000" algn="tl">
                    <a:srgbClr val="000000"/>
                  </a:outerShdw>
                </a:effectLst>
              </a:rPr>
            </a:br>
            <a:r>
              <a:rPr lang="he-IL" sz="4400" i="1" dirty="0">
                <a:solidFill>
                  <a:schemeClr val="accent2"/>
                </a:solidFill>
                <a:effectLst>
                  <a:outerShdw blurRad="38100" dist="38100" dir="2700000" algn="tl">
                    <a:srgbClr val="000000"/>
                  </a:outerShdw>
                </a:effectLst>
              </a:rPr>
              <a:t>סביבה רב פרויטאלית</a:t>
            </a:r>
            <a:endParaRPr lang="en-US" sz="4400" i="1" dirty="0">
              <a:solidFill>
                <a:schemeClr val="accent2"/>
              </a:solidFill>
              <a:effectLst>
                <a:outerShdw blurRad="38100" dist="38100" dir="2700000" algn="tl">
                  <a:srgbClr val="000000"/>
                </a:outerShdw>
              </a:effectLst>
            </a:endParaRPr>
          </a:p>
        </p:txBody>
      </p:sp>
      <p:sp>
        <p:nvSpPr>
          <p:cNvPr id="27" name="מציין מיקום של מספר שקופית 5"/>
          <p:cNvSpPr>
            <a:spLocks noGrp="1"/>
          </p:cNvSpPr>
          <p:nvPr>
            <p:ph type="sldNum" sz="quarter" idx="12"/>
          </p:nvPr>
        </p:nvSpPr>
        <p:spPr>
          <a:xfrm>
            <a:off x="7002983" y="6477000"/>
            <a:ext cx="1905000" cy="381000"/>
          </a:xfrm>
        </p:spPr>
        <p:txBody>
          <a:bodyPr/>
          <a:lstStyle/>
          <a:p>
            <a:pPr algn="r">
              <a:defRPr/>
            </a:pPr>
            <a:fld id="{8B82C413-67CB-4886-9430-FD960380C5A2}" type="slidenum">
              <a:rPr lang="he-IL" altLang="en-US"/>
              <a:pPr algn="r">
                <a:defRPr/>
              </a:pPr>
              <a:t>20</a:t>
            </a:fld>
            <a:endParaRPr lang="en-US" altLang="en-US" dirty="0"/>
          </a:p>
        </p:txBody>
      </p:sp>
      <p:grpSp>
        <p:nvGrpSpPr>
          <p:cNvPr id="2" name="Group 14"/>
          <p:cNvGrpSpPr>
            <a:grpSpLocks/>
          </p:cNvGrpSpPr>
          <p:nvPr/>
        </p:nvGrpSpPr>
        <p:grpSpPr bwMode="auto">
          <a:xfrm>
            <a:off x="250825" y="3717925"/>
            <a:ext cx="1657350" cy="1295400"/>
            <a:chOff x="158" y="1888"/>
            <a:chExt cx="1316" cy="1040"/>
          </a:xfrm>
        </p:grpSpPr>
        <p:pic>
          <p:nvPicPr>
            <p:cNvPr id="1050" name="Picture 6" descr="3-00728_bar_or"/>
            <p:cNvPicPr>
              <a:picLocks noChangeAspect="1" noChangeArrowheads="1"/>
            </p:cNvPicPr>
            <p:nvPr/>
          </p:nvPicPr>
          <p:blipFill>
            <a:blip r:embed="rId4" cstate="print"/>
            <a:srcRect/>
            <a:stretch>
              <a:fillRect/>
            </a:stretch>
          </p:blipFill>
          <p:spPr bwMode="auto">
            <a:xfrm>
              <a:off x="158" y="1888"/>
              <a:ext cx="1180" cy="1040"/>
            </a:xfrm>
            <a:prstGeom prst="rect">
              <a:avLst/>
            </a:prstGeom>
            <a:noFill/>
            <a:ln w="9525">
              <a:noFill/>
              <a:miter lim="800000"/>
              <a:headEnd/>
              <a:tailEnd/>
            </a:ln>
          </p:spPr>
        </p:pic>
        <p:sp>
          <p:nvSpPr>
            <p:cNvPr id="1051" name="Text Box 9"/>
            <p:cNvSpPr txBox="1">
              <a:spLocks noChangeArrowheads="1"/>
            </p:cNvSpPr>
            <p:nvPr/>
          </p:nvSpPr>
          <p:spPr bwMode="auto">
            <a:xfrm>
              <a:off x="190" y="1998"/>
              <a:ext cx="1284" cy="660"/>
            </a:xfrm>
            <a:prstGeom prst="rect">
              <a:avLst/>
            </a:prstGeom>
            <a:noFill/>
            <a:ln w="9525" algn="ctr">
              <a:noFill/>
              <a:miter lim="800000"/>
              <a:headEnd/>
              <a:tailEnd/>
            </a:ln>
          </p:spPr>
          <p:txBody>
            <a:bodyPr>
              <a:spAutoFit/>
            </a:bodyPr>
            <a:lstStyle/>
            <a:p>
              <a:pPr rtl="1">
                <a:spcBef>
                  <a:spcPct val="50000"/>
                </a:spcBef>
              </a:pPr>
              <a:r>
                <a:rPr lang="he-IL" b="1">
                  <a:latin typeface="Arial" pitchFamily="34" charset="0"/>
                </a:rPr>
                <a:t>להיות מנהל טוב</a:t>
              </a:r>
              <a:endParaRPr lang="en-US" b="1">
                <a:latin typeface="Arial" pitchFamily="34" charset="0"/>
              </a:endParaRPr>
            </a:p>
          </p:txBody>
        </p:sp>
      </p:grpSp>
      <p:grpSp>
        <p:nvGrpSpPr>
          <p:cNvPr id="3" name="Group 24"/>
          <p:cNvGrpSpPr>
            <a:grpSpLocks/>
          </p:cNvGrpSpPr>
          <p:nvPr/>
        </p:nvGrpSpPr>
        <p:grpSpPr bwMode="auto">
          <a:xfrm>
            <a:off x="2700338" y="2420938"/>
            <a:ext cx="3024187" cy="1008062"/>
            <a:chOff x="1473" y="1233"/>
            <a:chExt cx="1905" cy="635"/>
          </a:xfrm>
        </p:grpSpPr>
        <p:pic>
          <p:nvPicPr>
            <p:cNvPr id="1048" name="Picture 12" descr="3-00728_bar_or"/>
            <p:cNvPicPr>
              <a:picLocks noChangeAspect="1" noChangeArrowheads="1"/>
            </p:cNvPicPr>
            <p:nvPr/>
          </p:nvPicPr>
          <p:blipFill>
            <a:blip r:embed="rId5" cstate="print"/>
            <a:srcRect/>
            <a:stretch>
              <a:fillRect/>
            </a:stretch>
          </p:blipFill>
          <p:spPr bwMode="auto">
            <a:xfrm>
              <a:off x="1473" y="1233"/>
              <a:ext cx="1905" cy="635"/>
            </a:xfrm>
            <a:prstGeom prst="rect">
              <a:avLst/>
            </a:prstGeom>
            <a:noFill/>
            <a:ln w="9525">
              <a:noFill/>
              <a:miter lim="800000"/>
              <a:headEnd/>
              <a:tailEnd/>
            </a:ln>
          </p:spPr>
        </p:pic>
        <p:sp>
          <p:nvSpPr>
            <p:cNvPr id="1049" name="Text Box 13"/>
            <p:cNvSpPr txBox="1">
              <a:spLocks noChangeArrowheads="1"/>
            </p:cNvSpPr>
            <p:nvPr/>
          </p:nvSpPr>
          <p:spPr bwMode="auto">
            <a:xfrm>
              <a:off x="1473" y="1253"/>
              <a:ext cx="1815" cy="518"/>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מאבק תמידי לצמצום הבזבוז</a:t>
              </a:r>
              <a:endParaRPr lang="en-US" b="1" dirty="0">
                <a:latin typeface="Arial" pitchFamily="34" charset="0"/>
              </a:endParaRPr>
            </a:p>
          </p:txBody>
        </p:sp>
      </p:grpSp>
      <p:grpSp>
        <p:nvGrpSpPr>
          <p:cNvPr id="4" name="Group 23"/>
          <p:cNvGrpSpPr>
            <a:grpSpLocks/>
          </p:cNvGrpSpPr>
          <p:nvPr/>
        </p:nvGrpSpPr>
        <p:grpSpPr bwMode="auto">
          <a:xfrm>
            <a:off x="6302375" y="2411413"/>
            <a:ext cx="2590800" cy="1008062"/>
            <a:chOff x="3560" y="1227"/>
            <a:chExt cx="1905" cy="635"/>
          </a:xfrm>
        </p:grpSpPr>
        <p:pic>
          <p:nvPicPr>
            <p:cNvPr id="1046" name="Picture 16" descr="3-00728_bar_or"/>
            <p:cNvPicPr>
              <a:picLocks noChangeAspect="1" noChangeArrowheads="1"/>
            </p:cNvPicPr>
            <p:nvPr/>
          </p:nvPicPr>
          <p:blipFill>
            <a:blip r:embed="rId6" cstate="print"/>
            <a:srcRect/>
            <a:stretch>
              <a:fillRect/>
            </a:stretch>
          </p:blipFill>
          <p:spPr bwMode="auto">
            <a:xfrm>
              <a:off x="3560" y="1227"/>
              <a:ext cx="1905" cy="635"/>
            </a:xfrm>
            <a:prstGeom prst="rect">
              <a:avLst/>
            </a:prstGeom>
            <a:noFill/>
            <a:ln w="9525">
              <a:noFill/>
              <a:miter lim="800000"/>
              <a:headEnd/>
              <a:tailEnd/>
            </a:ln>
          </p:spPr>
        </p:pic>
        <p:sp>
          <p:nvSpPr>
            <p:cNvPr id="1047" name="Text Box 15"/>
            <p:cNvSpPr txBox="1">
              <a:spLocks noChangeArrowheads="1"/>
            </p:cNvSpPr>
            <p:nvPr/>
          </p:nvSpPr>
          <p:spPr bwMode="auto">
            <a:xfrm>
              <a:off x="3606" y="1253"/>
              <a:ext cx="1815" cy="518"/>
            </a:xfrm>
            <a:prstGeom prst="rect">
              <a:avLst/>
            </a:prstGeom>
            <a:noFill/>
            <a:ln w="9525" algn="ctr">
              <a:noFill/>
              <a:miter lim="800000"/>
              <a:headEnd/>
              <a:tailEnd/>
            </a:ln>
          </p:spPr>
          <p:txBody>
            <a:bodyPr>
              <a:spAutoFit/>
            </a:bodyPr>
            <a:lstStyle/>
            <a:p>
              <a:pPr algn="r" rtl="1">
                <a:spcBef>
                  <a:spcPct val="50000"/>
                </a:spcBef>
              </a:pPr>
              <a:r>
                <a:rPr lang="he-IL" b="1">
                  <a:latin typeface="Arial" pitchFamily="34" charset="0"/>
                </a:rPr>
                <a:t>צריכים למדוד לפי יעילות </a:t>
              </a:r>
              <a:r>
                <a:rPr lang="en-US" sz="1400" b="1">
                  <a:latin typeface="Arial" pitchFamily="34" charset="0"/>
                </a:rPr>
                <a:t>EFFICIENCY</a:t>
              </a:r>
            </a:p>
          </p:txBody>
        </p:sp>
      </p:grpSp>
      <p:grpSp>
        <p:nvGrpSpPr>
          <p:cNvPr id="5" name="Group 22"/>
          <p:cNvGrpSpPr>
            <a:grpSpLocks/>
          </p:cNvGrpSpPr>
          <p:nvPr/>
        </p:nvGrpSpPr>
        <p:grpSpPr bwMode="auto">
          <a:xfrm>
            <a:off x="2668588" y="5445127"/>
            <a:ext cx="3024187" cy="1231901"/>
            <a:chOff x="1474" y="3430"/>
            <a:chExt cx="1905" cy="776"/>
          </a:xfrm>
        </p:grpSpPr>
        <p:pic>
          <p:nvPicPr>
            <p:cNvPr id="1044" name="Picture 17" descr="3-00728_bar_or"/>
            <p:cNvPicPr>
              <a:picLocks noChangeAspect="1" noChangeArrowheads="1"/>
            </p:cNvPicPr>
            <p:nvPr/>
          </p:nvPicPr>
          <p:blipFill>
            <a:blip r:embed="rId5" cstate="print"/>
            <a:srcRect/>
            <a:stretch>
              <a:fillRect/>
            </a:stretch>
          </p:blipFill>
          <p:spPr bwMode="auto">
            <a:xfrm>
              <a:off x="1474" y="3430"/>
              <a:ext cx="1905" cy="635"/>
            </a:xfrm>
            <a:prstGeom prst="rect">
              <a:avLst/>
            </a:prstGeom>
            <a:noFill/>
            <a:ln w="9525">
              <a:noFill/>
              <a:miter lim="800000"/>
              <a:headEnd/>
              <a:tailEnd/>
            </a:ln>
          </p:spPr>
        </p:pic>
        <p:sp>
          <p:nvSpPr>
            <p:cNvPr id="1045" name="Text Box 18"/>
            <p:cNvSpPr txBox="1">
              <a:spLocks noChangeArrowheads="1"/>
            </p:cNvSpPr>
            <p:nvPr/>
          </p:nvSpPr>
          <p:spPr bwMode="auto">
            <a:xfrm>
              <a:off x="1474" y="3450"/>
              <a:ext cx="1815" cy="756"/>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מאבק תמידי להגברת התפוקה – כמה שיותר בפחות זמן</a:t>
              </a:r>
              <a:endParaRPr lang="en-US" b="1" dirty="0">
                <a:latin typeface="Arial" pitchFamily="34" charset="0"/>
              </a:endParaRPr>
            </a:p>
          </p:txBody>
        </p:sp>
      </p:grpSp>
      <p:grpSp>
        <p:nvGrpSpPr>
          <p:cNvPr id="6" name="Group 21"/>
          <p:cNvGrpSpPr>
            <a:grpSpLocks/>
          </p:cNvGrpSpPr>
          <p:nvPr/>
        </p:nvGrpSpPr>
        <p:grpSpPr bwMode="auto">
          <a:xfrm>
            <a:off x="6302375" y="5199063"/>
            <a:ext cx="2519363" cy="1244600"/>
            <a:chOff x="3560" y="3275"/>
            <a:chExt cx="1905" cy="784"/>
          </a:xfrm>
        </p:grpSpPr>
        <p:pic>
          <p:nvPicPr>
            <p:cNvPr id="1042" name="Picture 19" descr="3-00728_bar_or"/>
            <p:cNvPicPr>
              <a:picLocks noChangeAspect="1" noChangeArrowheads="1"/>
            </p:cNvPicPr>
            <p:nvPr/>
          </p:nvPicPr>
          <p:blipFill>
            <a:blip r:embed="rId4" cstate="print"/>
            <a:srcRect/>
            <a:stretch>
              <a:fillRect/>
            </a:stretch>
          </p:blipFill>
          <p:spPr bwMode="auto">
            <a:xfrm>
              <a:off x="3560" y="3288"/>
              <a:ext cx="1905" cy="771"/>
            </a:xfrm>
            <a:prstGeom prst="rect">
              <a:avLst/>
            </a:prstGeom>
            <a:noFill/>
            <a:ln w="9525">
              <a:noFill/>
              <a:miter lim="800000"/>
              <a:headEnd/>
              <a:tailEnd/>
            </a:ln>
          </p:spPr>
        </p:pic>
        <p:sp>
          <p:nvSpPr>
            <p:cNvPr id="1043" name="Text Box 20"/>
            <p:cNvSpPr txBox="1">
              <a:spLocks noChangeArrowheads="1"/>
            </p:cNvSpPr>
            <p:nvPr/>
          </p:nvSpPr>
          <p:spPr bwMode="auto">
            <a:xfrm>
              <a:off x="3606" y="3275"/>
              <a:ext cx="1815" cy="748"/>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אל תשתמש ב"יעילות" להגברת הזרימה</a:t>
              </a:r>
              <a:endParaRPr lang="en-US" b="1" dirty="0">
                <a:latin typeface="Arial" pitchFamily="34" charset="0"/>
              </a:endParaRPr>
            </a:p>
          </p:txBody>
        </p:sp>
      </p:grpSp>
      <p:sp>
        <p:nvSpPr>
          <p:cNvPr id="52251" name="Line 27"/>
          <p:cNvSpPr>
            <a:spLocks noChangeShapeType="1"/>
          </p:cNvSpPr>
          <p:nvPr/>
        </p:nvSpPr>
        <p:spPr bwMode="auto">
          <a:xfrm flipH="1">
            <a:off x="1692275" y="2852738"/>
            <a:ext cx="1008063" cy="1368425"/>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52252" name="Line 28"/>
          <p:cNvSpPr>
            <a:spLocks noChangeShapeType="1"/>
          </p:cNvSpPr>
          <p:nvPr/>
        </p:nvSpPr>
        <p:spPr bwMode="auto">
          <a:xfrm flipH="1" flipV="1">
            <a:off x="1692275" y="4437063"/>
            <a:ext cx="946150" cy="1512887"/>
          </a:xfrm>
          <a:prstGeom prst="line">
            <a:avLst/>
          </a:prstGeom>
          <a:noFill/>
          <a:ln w="57150">
            <a:solidFill>
              <a:schemeClr val="accent2"/>
            </a:solidFill>
            <a:round/>
            <a:headEnd/>
            <a:tailEnd type="triangle" w="med" len="med"/>
          </a:ln>
          <a:effectLst>
            <a:prstShdw prst="shdw18" dist="17961" dir="13500000">
              <a:schemeClr val="accent2">
                <a:gamma/>
                <a:shade val="60000"/>
                <a:invGamma/>
              </a:schemeClr>
            </a:prstShdw>
          </a:effectLst>
        </p:spPr>
        <p:txBody>
          <a:bodyPr/>
          <a:lstStyle/>
          <a:p>
            <a:pPr>
              <a:defRPr/>
            </a:pPr>
            <a:endParaRPr lang="he-IL"/>
          </a:p>
        </p:txBody>
      </p:sp>
      <p:sp>
        <p:nvSpPr>
          <p:cNvPr id="52253" name="Line 29"/>
          <p:cNvSpPr>
            <a:spLocks noChangeShapeType="1"/>
          </p:cNvSpPr>
          <p:nvPr/>
        </p:nvSpPr>
        <p:spPr bwMode="auto">
          <a:xfrm flipH="1">
            <a:off x="5651500" y="2924175"/>
            <a:ext cx="649288"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52254" name="Line 30"/>
          <p:cNvSpPr>
            <a:spLocks noChangeShapeType="1"/>
          </p:cNvSpPr>
          <p:nvPr/>
        </p:nvSpPr>
        <p:spPr bwMode="auto">
          <a:xfrm flipH="1">
            <a:off x="5651500" y="5949950"/>
            <a:ext cx="649288"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52256" name="Line 32"/>
          <p:cNvSpPr>
            <a:spLocks noChangeShapeType="1"/>
          </p:cNvSpPr>
          <p:nvPr/>
        </p:nvSpPr>
        <p:spPr bwMode="auto">
          <a:xfrm rot="16200000" flipH="1">
            <a:off x="6731794" y="4293394"/>
            <a:ext cx="1511300" cy="1588"/>
          </a:xfrm>
          <a:prstGeom prst="line">
            <a:avLst/>
          </a:prstGeom>
          <a:noFill/>
          <a:ln w="57150">
            <a:solidFill>
              <a:srgbClr val="FF0000"/>
            </a:solidFill>
            <a:round/>
            <a:headEnd type="triangle" w="med" len="med"/>
            <a:tailEnd type="triangle" w="med" len="med"/>
          </a:ln>
          <a:effectLst>
            <a:prstShdw prst="shdw17" dist="17961" dir="2700000">
              <a:srgbClr val="990000"/>
            </a:prstShdw>
          </a:effectLst>
        </p:spPr>
        <p:txBody>
          <a:bodyPr/>
          <a:lstStyle/>
          <a:p>
            <a:endParaRPr lang="he-IL"/>
          </a:p>
        </p:txBody>
      </p:sp>
      <p:pic>
        <p:nvPicPr>
          <p:cNvPr id="52257" name="Picture 33" descr="j0336554"/>
          <p:cNvPicPr>
            <a:picLocks noChangeAspect="1" noChangeArrowheads="1" noCrop="1"/>
          </p:cNvPicPr>
          <p:nvPr/>
        </p:nvPicPr>
        <p:blipFill>
          <a:blip r:embed="rId7" cstate="print"/>
          <a:srcRect/>
          <a:stretch>
            <a:fillRect/>
          </a:stretch>
        </p:blipFill>
        <p:spPr bwMode="auto">
          <a:xfrm>
            <a:off x="7164388" y="3573463"/>
            <a:ext cx="900112" cy="1008062"/>
          </a:xfrm>
          <a:prstGeom prst="rect">
            <a:avLst/>
          </a:prstGeom>
          <a:noFill/>
          <a:ln w="9525">
            <a:noFill/>
            <a:miter lim="800000"/>
            <a:headEnd/>
            <a:tailEnd/>
          </a:ln>
        </p:spPr>
      </p:pic>
      <p:graphicFrame>
        <p:nvGraphicFramePr>
          <p:cNvPr id="1026" name="Object 34">
            <a:hlinkClick r:id="" action="ppaction://ole?verb=0"/>
          </p:cNvPr>
          <p:cNvGraphicFramePr>
            <a:graphicFrameLocks noChangeAspect="1"/>
          </p:cNvGraphicFramePr>
          <p:nvPr/>
        </p:nvGraphicFramePr>
        <p:xfrm>
          <a:off x="395288" y="6237288"/>
          <a:ext cx="304800" cy="304800"/>
        </p:xfrm>
        <a:graphic>
          <a:graphicData uri="http://schemas.openxmlformats.org/presentationml/2006/ole">
            <mc:AlternateContent xmlns:mc="http://schemas.openxmlformats.org/markup-compatibility/2006">
              <mc:Choice xmlns:v="urn:schemas-microsoft-com:vml" Requires="v">
                <p:oleObj spid="_x0000_s278554" name="Sound Recorder Document" r:id="rId8" imgW="304520" imgH="304520" progId="Package">
                  <p:embed/>
                </p:oleObj>
              </mc:Choice>
              <mc:Fallback>
                <p:oleObj name="Sound Recorder Document" r:id="rId8" imgW="304520" imgH="304520" progId="Package">
                  <p:embed/>
                  <p:pic>
                    <p:nvPicPr>
                      <p:cNvPr id="1026" name="Object 34">
                        <a:hlinkClick r:id="" action="ppaction://ole?verb=0"/>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288" y="6237288"/>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 name="הסבר אליפטי 27">
            <a:extLst>
              <a:ext uri="{FF2B5EF4-FFF2-40B4-BE49-F238E27FC236}">
                <a16:creationId xmlns:a16="http://schemas.microsoft.com/office/drawing/2014/main" id="{619F6B79-39E1-487F-A7CD-1524A4E39FE5}"/>
              </a:ext>
            </a:extLst>
          </p:cNvPr>
          <p:cNvSpPr/>
          <p:nvPr/>
        </p:nvSpPr>
        <p:spPr bwMode="auto">
          <a:xfrm>
            <a:off x="5429256" y="928670"/>
            <a:ext cx="2286016" cy="1143008"/>
          </a:xfrm>
          <a:prstGeom prst="wedgeEllipseCallout">
            <a:avLst>
              <a:gd name="adj1" fmla="val -27997"/>
              <a:gd name="adj2" fmla="val 119813"/>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lang="he-IL" sz="1600" b="1" dirty="0"/>
              <a:t>"המחדר"- </a:t>
            </a:r>
            <a:r>
              <a:rPr kumimoji="1" lang="he-IL" sz="1600" b="1" i="0" u="none" strike="noStrike" cap="none" normalizeH="0" baseline="0" dirty="0">
                <a:ln>
                  <a:noFill/>
                </a:ln>
                <a:solidFill>
                  <a:schemeClr val="tx1"/>
                </a:solidFill>
                <a:effectLst/>
                <a:latin typeface="Times New Roman" pitchFamily="18" charset="0"/>
                <a:cs typeface="Arial" pitchFamily="34" charset="0"/>
              </a:rPr>
              <a:t>משאב שעומד בטל  הוא לא בהכרח בזבוז </a:t>
            </a:r>
          </a:p>
        </p:txBody>
      </p:sp>
    </p:spTree>
    <p:extLst>
      <p:ext uri="{BB962C8B-B14F-4D97-AF65-F5344CB8AC3E}">
        <p14:creationId xmlns:p14="http://schemas.microsoft.com/office/powerpoint/2010/main" val="26115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52228"/>
                                        </p:tgtEl>
                                        <p:attrNameLst>
                                          <p:attrName>style.visibility</p:attrName>
                                        </p:attrNameLst>
                                      </p:cBhvr>
                                      <p:to>
                                        <p:strVal val="visible"/>
                                      </p:to>
                                    </p:set>
                                    <p:animEffect transition="in" filter="wipe(right)">
                                      <p:cBhvr>
                                        <p:cTn id="7" dur="1000"/>
                                        <p:tgtEl>
                                          <p:spTgt spid="522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52251"/>
                                        </p:tgtEl>
                                        <p:attrNameLst>
                                          <p:attrName>style.visibility</p:attrName>
                                        </p:attrNameLst>
                                      </p:cBhvr>
                                      <p:to>
                                        <p:strVal val="visible"/>
                                      </p:to>
                                    </p:set>
                                    <p:animEffect transition="in" filter="fade">
                                      <p:cBhvr>
                                        <p:cTn id="22" dur="1000"/>
                                        <p:tgtEl>
                                          <p:spTgt spid="52251"/>
                                        </p:tgtEl>
                                      </p:cBhvr>
                                    </p:animEffect>
                                    <p:anim calcmode="lin" valueType="num">
                                      <p:cBhvr>
                                        <p:cTn id="23" dur="1000" fill="hold"/>
                                        <p:tgtEl>
                                          <p:spTgt spid="52251"/>
                                        </p:tgtEl>
                                        <p:attrNameLst>
                                          <p:attrName>ppt_x</p:attrName>
                                        </p:attrNameLst>
                                      </p:cBhvr>
                                      <p:tavLst>
                                        <p:tav tm="0">
                                          <p:val>
                                            <p:strVal val="#ppt_x"/>
                                          </p:val>
                                        </p:tav>
                                        <p:tav tm="100000">
                                          <p:val>
                                            <p:strVal val="#ppt_x"/>
                                          </p:val>
                                        </p:tav>
                                      </p:tavLst>
                                    </p:anim>
                                    <p:anim calcmode="lin" valueType="num">
                                      <p:cBhvr>
                                        <p:cTn id="24" dur="1000" fill="hold"/>
                                        <p:tgtEl>
                                          <p:spTgt spid="5225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52252"/>
                                        </p:tgtEl>
                                        <p:attrNameLst>
                                          <p:attrName>style.visibility</p:attrName>
                                        </p:attrNameLst>
                                      </p:cBhvr>
                                      <p:to>
                                        <p:strVal val="visible"/>
                                      </p:to>
                                    </p:set>
                                    <p:animEffect transition="in" filter="fade">
                                      <p:cBhvr>
                                        <p:cTn id="29" dur="1000"/>
                                        <p:tgtEl>
                                          <p:spTgt spid="52252"/>
                                        </p:tgtEl>
                                      </p:cBhvr>
                                    </p:animEffect>
                                    <p:anim calcmode="lin" valueType="num">
                                      <p:cBhvr>
                                        <p:cTn id="30" dur="1000" fill="hold"/>
                                        <p:tgtEl>
                                          <p:spTgt spid="52252"/>
                                        </p:tgtEl>
                                        <p:attrNameLst>
                                          <p:attrName>ppt_x</p:attrName>
                                        </p:attrNameLst>
                                      </p:cBhvr>
                                      <p:tavLst>
                                        <p:tav tm="0">
                                          <p:val>
                                            <p:strVal val="#ppt_x"/>
                                          </p:val>
                                        </p:tav>
                                        <p:tav tm="100000">
                                          <p:val>
                                            <p:strVal val="#ppt_x"/>
                                          </p:val>
                                        </p:tav>
                                      </p:tavLst>
                                    </p:anim>
                                    <p:anim calcmode="lin" valueType="num">
                                      <p:cBhvr>
                                        <p:cTn id="31" dur="1000" fill="hold"/>
                                        <p:tgtEl>
                                          <p:spTgt spid="52252"/>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1000"/>
                                        <p:tgtEl>
                                          <p:spTgt spid="4"/>
                                        </p:tgtEl>
                                      </p:cBhvr>
                                    </p:animEffect>
                                    <p:anim calcmode="lin" valueType="num">
                                      <p:cBhvr>
                                        <p:cTn id="42" dur="1000" fill="hold"/>
                                        <p:tgtEl>
                                          <p:spTgt spid="4"/>
                                        </p:tgtEl>
                                        <p:attrNameLst>
                                          <p:attrName>ppt_x</p:attrName>
                                        </p:attrNameLst>
                                      </p:cBhvr>
                                      <p:tavLst>
                                        <p:tav tm="0">
                                          <p:val>
                                            <p:strVal val="#ppt_x"/>
                                          </p:val>
                                        </p:tav>
                                        <p:tav tm="100000">
                                          <p:val>
                                            <p:strVal val="#ppt_x"/>
                                          </p:val>
                                        </p:tav>
                                      </p:tavLst>
                                    </p:anim>
                                    <p:anim calcmode="lin" valueType="num">
                                      <p:cBhvr>
                                        <p:cTn id="43" dur="1000" fill="hold"/>
                                        <p:tgtEl>
                                          <p:spTgt spid="4"/>
                                        </p:tgtEl>
                                        <p:attrNameLst>
                                          <p:attrName>ppt_y</p:attrName>
                                        </p:attrNameLst>
                                      </p:cBhvr>
                                      <p:tavLst>
                                        <p:tav tm="0">
                                          <p:val>
                                            <p:strVal val="#ppt_y-.1"/>
                                          </p:val>
                                        </p:tav>
                                        <p:tav tm="100000">
                                          <p:val>
                                            <p:strVal val="#ppt_y"/>
                                          </p:val>
                                        </p:tav>
                                      </p:tavLst>
                                    </p:anim>
                                  </p:childTnLst>
                                </p:cTn>
                              </p:par>
                              <p:par>
                                <p:cTn id="44" presetID="47" presetClass="entr" presetSubtype="0" fill="hold" nodeType="withEffect">
                                  <p:stCondLst>
                                    <p:cond delay="0"/>
                                  </p:stCondLst>
                                  <p:childTnLst>
                                    <p:set>
                                      <p:cBhvr>
                                        <p:cTn id="45" dur="1" fill="hold">
                                          <p:stCondLst>
                                            <p:cond delay="0"/>
                                          </p:stCondLst>
                                        </p:cTn>
                                        <p:tgtEl>
                                          <p:spTgt spid="52253"/>
                                        </p:tgtEl>
                                        <p:attrNameLst>
                                          <p:attrName>style.visibility</p:attrName>
                                        </p:attrNameLst>
                                      </p:cBhvr>
                                      <p:to>
                                        <p:strVal val="visible"/>
                                      </p:to>
                                    </p:set>
                                    <p:animEffect transition="in" filter="fade">
                                      <p:cBhvr>
                                        <p:cTn id="46" dur="1000"/>
                                        <p:tgtEl>
                                          <p:spTgt spid="52253"/>
                                        </p:tgtEl>
                                      </p:cBhvr>
                                    </p:animEffect>
                                    <p:anim calcmode="lin" valueType="num">
                                      <p:cBhvr>
                                        <p:cTn id="47" dur="1000" fill="hold"/>
                                        <p:tgtEl>
                                          <p:spTgt spid="52253"/>
                                        </p:tgtEl>
                                        <p:attrNameLst>
                                          <p:attrName>ppt_x</p:attrName>
                                        </p:attrNameLst>
                                      </p:cBhvr>
                                      <p:tavLst>
                                        <p:tav tm="0">
                                          <p:val>
                                            <p:strVal val="#ppt_x"/>
                                          </p:val>
                                        </p:tav>
                                        <p:tav tm="100000">
                                          <p:val>
                                            <p:strVal val="#ppt_x"/>
                                          </p:val>
                                        </p:tav>
                                      </p:tavLst>
                                    </p:anim>
                                    <p:anim calcmode="lin" valueType="num">
                                      <p:cBhvr>
                                        <p:cTn id="48" dur="1000" fill="hold"/>
                                        <p:tgtEl>
                                          <p:spTgt spid="52253"/>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7" presetClass="entr" presetSubtype="0" fill="hold" nodeType="click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1000"/>
                                        <p:tgtEl>
                                          <p:spTgt spid="6"/>
                                        </p:tgtEl>
                                      </p:cBhvr>
                                    </p:animEffect>
                                    <p:anim calcmode="lin" valueType="num">
                                      <p:cBhvr>
                                        <p:cTn id="54" dur="1000" fill="hold"/>
                                        <p:tgtEl>
                                          <p:spTgt spid="6"/>
                                        </p:tgtEl>
                                        <p:attrNameLst>
                                          <p:attrName>ppt_x</p:attrName>
                                        </p:attrNameLst>
                                      </p:cBhvr>
                                      <p:tavLst>
                                        <p:tav tm="0">
                                          <p:val>
                                            <p:strVal val="#ppt_x"/>
                                          </p:val>
                                        </p:tav>
                                        <p:tav tm="100000">
                                          <p:val>
                                            <p:strVal val="#ppt_x"/>
                                          </p:val>
                                        </p:tav>
                                      </p:tavLst>
                                    </p:anim>
                                    <p:anim calcmode="lin" valueType="num">
                                      <p:cBhvr>
                                        <p:cTn id="55" dur="1000" fill="hold"/>
                                        <p:tgtEl>
                                          <p:spTgt spid="6"/>
                                        </p:tgtEl>
                                        <p:attrNameLst>
                                          <p:attrName>ppt_y</p:attrName>
                                        </p:attrNameLst>
                                      </p:cBhvr>
                                      <p:tavLst>
                                        <p:tav tm="0">
                                          <p:val>
                                            <p:strVal val="#ppt_y-.1"/>
                                          </p:val>
                                        </p:tav>
                                        <p:tav tm="100000">
                                          <p:val>
                                            <p:strVal val="#ppt_y"/>
                                          </p:val>
                                        </p:tav>
                                      </p:tavLst>
                                    </p:anim>
                                  </p:childTnLst>
                                </p:cTn>
                              </p:par>
                              <p:par>
                                <p:cTn id="56" presetID="47" presetClass="entr" presetSubtype="0" fill="hold" nodeType="withEffect">
                                  <p:stCondLst>
                                    <p:cond delay="0"/>
                                  </p:stCondLst>
                                  <p:childTnLst>
                                    <p:set>
                                      <p:cBhvr>
                                        <p:cTn id="57" dur="1" fill="hold">
                                          <p:stCondLst>
                                            <p:cond delay="0"/>
                                          </p:stCondLst>
                                        </p:cTn>
                                        <p:tgtEl>
                                          <p:spTgt spid="52254"/>
                                        </p:tgtEl>
                                        <p:attrNameLst>
                                          <p:attrName>style.visibility</p:attrName>
                                        </p:attrNameLst>
                                      </p:cBhvr>
                                      <p:to>
                                        <p:strVal val="visible"/>
                                      </p:to>
                                    </p:set>
                                    <p:animEffect transition="in" filter="fade">
                                      <p:cBhvr>
                                        <p:cTn id="58" dur="1000"/>
                                        <p:tgtEl>
                                          <p:spTgt spid="52254"/>
                                        </p:tgtEl>
                                      </p:cBhvr>
                                    </p:animEffect>
                                    <p:anim calcmode="lin" valueType="num">
                                      <p:cBhvr>
                                        <p:cTn id="59" dur="1000" fill="hold"/>
                                        <p:tgtEl>
                                          <p:spTgt spid="52254"/>
                                        </p:tgtEl>
                                        <p:attrNameLst>
                                          <p:attrName>ppt_x</p:attrName>
                                        </p:attrNameLst>
                                      </p:cBhvr>
                                      <p:tavLst>
                                        <p:tav tm="0">
                                          <p:val>
                                            <p:strVal val="#ppt_x"/>
                                          </p:val>
                                        </p:tav>
                                        <p:tav tm="100000">
                                          <p:val>
                                            <p:strVal val="#ppt_x"/>
                                          </p:val>
                                        </p:tav>
                                      </p:tavLst>
                                    </p:anim>
                                    <p:anim calcmode="lin" valueType="num">
                                      <p:cBhvr>
                                        <p:cTn id="60" dur="1000" fill="hold"/>
                                        <p:tgtEl>
                                          <p:spTgt spid="52254"/>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grpId="0" nodeType="clickEffect">
                                  <p:stCondLst>
                                    <p:cond delay="0"/>
                                  </p:stCondLst>
                                  <p:childTnLst>
                                    <p:set>
                                      <p:cBhvr>
                                        <p:cTn id="64" dur="1" fill="hold">
                                          <p:stCondLst>
                                            <p:cond delay="0"/>
                                          </p:stCondLst>
                                        </p:cTn>
                                        <p:tgtEl>
                                          <p:spTgt spid="52256"/>
                                        </p:tgtEl>
                                        <p:attrNameLst>
                                          <p:attrName>style.visibility</p:attrName>
                                        </p:attrNameLst>
                                      </p:cBhvr>
                                      <p:to>
                                        <p:strVal val="visible"/>
                                      </p:to>
                                    </p:set>
                                    <p:animEffect transition="in" filter="dissolve">
                                      <p:cBhvr>
                                        <p:cTn id="65" dur="2000"/>
                                        <p:tgtEl>
                                          <p:spTgt spid="52256"/>
                                        </p:tgtEl>
                                      </p:cBhvr>
                                    </p:animEffect>
                                  </p:childTnLst>
                                </p:cTn>
                              </p:par>
                              <p:par>
                                <p:cTn id="66" presetID="8" presetClass="emph" presetSubtype="0" fill="hold" grpId="1" nodeType="withEffect">
                                  <p:stCondLst>
                                    <p:cond delay="0"/>
                                  </p:stCondLst>
                                  <p:childTnLst>
                                    <p:animRot by="21600000">
                                      <p:cBhvr>
                                        <p:cTn id="67" dur="2000" fill="hold"/>
                                        <p:tgtEl>
                                          <p:spTgt spid="52256"/>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nodeType="clickEffect">
                                  <p:stCondLst>
                                    <p:cond delay="0"/>
                                  </p:stCondLst>
                                  <p:childTnLst>
                                    <p:set>
                                      <p:cBhvr>
                                        <p:cTn id="71" dur="1" fill="hold">
                                          <p:stCondLst>
                                            <p:cond delay="0"/>
                                          </p:stCondLst>
                                        </p:cTn>
                                        <p:tgtEl>
                                          <p:spTgt spid="52257"/>
                                        </p:tgtEl>
                                        <p:attrNameLst>
                                          <p:attrName>style.visibility</p:attrName>
                                        </p:attrNameLst>
                                      </p:cBhvr>
                                      <p:to>
                                        <p:strVal val="visible"/>
                                      </p:to>
                                    </p:set>
                                    <p:animEffect transition="in" filter="dissolve">
                                      <p:cBhvr>
                                        <p:cTn id="72" dur="500"/>
                                        <p:tgtEl>
                                          <p:spTgt spid="52257"/>
                                        </p:tgtEl>
                                      </p:cBhvr>
                                    </p:animEffect>
                                  </p:childTnLst>
                                </p:cTn>
                              </p:par>
                            </p:childTnLst>
                          </p:cTn>
                        </p:par>
                      </p:childTnLst>
                    </p:cTn>
                  </p:par>
                  <p:par>
                    <p:cTn id="73" fill="hold">
                      <p:stCondLst>
                        <p:cond delay="indefinite"/>
                      </p:stCondLst>
                      <p:childTnLst>
                        <p:par>
                          <p:cTn id="74" fill="hold">
                            <p:stCondLst>
                              <p:cond delay="0"/>
                            </p:stCondLst>
                            <p:childTnLst>
                              <p:par>
                                <p:cTn id="75" presetID="8" presetClass="entr" presetSubtype="16" fill="hold" grpId="0"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diamond(in)">
                                      <p:cBhvr>
                                        <p:cTn id="77"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p:bldP spid="52256" grpId="0" animBg="1"/>
      <p:bldP spid="52256" grpId="1"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483768" y="647115"/>
            <a:ext cx="4500562" cy="593725"/>
          </a:xfrm>
        </p:spPr>
        <p:txBody>
          <a:bodyPr/>
          <a:lstStyle/>
          <a:p>
            <a:pPr algn="ctr" rtl="1" eaLnBrk="1" hangingPunct="1"/>
            <a:r>
              <a:rPr lang="he-IL" altLang="en-US" sz="5400" i="1" u="sng" dirty="0"/>
              <a:t>אפקטיבי</a:t>
            </a:r>
            <a:endParaRPr lang="en-US" altLang="en-US" sz="5400" i="1" u="sng" dirty="0"/>
          </a:p>
        </p:txBody>
      </p:sp>
      <p:sp>
        <p:nvSpPr>
          <p:cNvPr id="11267" name="Rectangle 3"/>
          <p:cNvSpPr>
            <a:spLocks noGrp="1" noChangeArrowheads="1"/>
          </p:cNvSpPr>
          <p:nvPr>
            <p:ph idx="1"/>
          </p:nvPr>
        </p:nvSpPr>
        <p:spPr>
          <a:xfrm>
            <a:off x="755576" y="1844823"/>
            <a:ext cx="8244408" cy="4176465"/>
          </a:xfrm>
        </p:spPr>
        <p:txBody>
          <a:bodyPr/>
          <a:lstStyle/>
          <a:p>
            <a:pPr algn="just" rtl="1"/>
            <a:r>
              <a:rPr lang="he-IL" sz="4000" dirty="0"/>
              <a:t>מועילות במקום יעילות</a:t>
            </a:r>
          </a:p>
          <a:p>
            <a:pPr lvl="1" algn="just" rtl="1"/>
            <a:r>
              <a:rPr lang="he-IL" sz="4000" dirty="0"/>
              <a:t>"יעילות" </a:t>
            </a:r>
            <a:r>
              <a:rPr lang="he-IL" sz="3200" dirty="0"/>
              <a:t>– היחס בין תפוקות לתשומות ברמה מקומית. </a:t>
            </a:r>
            <a:r>
              <a:rPr lang="he-IL" sz="3200" i="1" dirty="0"/>
              <a:t>לעשות דבר </a:t>
            </a:r>
            <a:r>
              <a:rPr lang="he-IL" sz="4000" b="1" i="1" u="sng" dirty="0"/>
              <a:t>נכון</a:t>
            </a:r>
            <a:r>
              <a:rPr lang="he-IL" sz="3200" i="1" dirty="0"/>
              <a:t>!!</a:t>
            </a:r>
            <a:endParaRPr lang="he-IL" sz="3200" dirty="0"/>
          </a:p>
          <a:p>
            <a:pPr lvl="1" algn="just" rtl="1"/>
            <a:r>
              <a:rPr lang="he-IL" sz="4000" dirty="0"/>
              <a:t>"מועילות" </a:t>
            </a:r>
            <a:r>
              <a:rPr lang="he-IL" sz="3200" dirty="0"/>
              <a:t>(אפקטיביות) – מעשים בארגון שמביאים אותו קרוב יותר למטרת הארגון. </a:t>
            </a:r>
          </a:p>
          <a:p>
            <a:pPr marL="457200" lvl="1" indent="0" algn="just" rtl="1">
              <a:buNone/>
            </a:pPr>
            <a:r>
              <a:rPr lang="he-IL" sz="3200" dirty="0"/>
              <a:t>	</a:t>
            </a:r>
            <a:r>
              <a:rPr lang="he-IL" sz="3200" i="1" dirty="0"/>
              <a:t>לעשות את </a:t>
            </a:r>
            <a:r>
              <a:rPr lang="he-IL" sz="4000" b="1" i="1" u="sng" dirty="0"/>
              <a:t>הדבר</a:t>
            </a:r>
            <a:r>
              <a:rPr lang="he-IL" sz="3200" i="1" dirty="0"/>
              <a:t> הנכון!! </a:t>
            </a:r>
            <a:r>
              <a:rPr lang="he-IL" sz="3200" i="1" dirty="0">
                <a:solidFill>
                  <a:srgbClr val="FFFF00"/>
                </a:solidFill>
              </a:rPr>
              <a:t>                               </a:t>
            </a:r>
          </a:p>
          <a:p>
            <a:pPr algn="r" eaLnBrk="1" hangingPunct="1"/>
            <a:endParaRPr lang="en-US" altLang="he-IL" sz="4000" dirty="0"/>
          </a:p>
        </p:txBody>
      </p:sp>
      <p:sp>
        <p:nvSpPr>
          <p:cNvPr id="6" name="מציין מיקום של מספר שקופית 5"/>
          <p:cNvSpPr>
            <a:spLocks noGrp="1"/>
          </p:cNvSpPr>
          <p:nvPr>
            <p:ph type="sldNum" sz="quarter" idx="12"/>
          </p:nvPr>
        </p:nvSpPr>
        <p:spPr>
          <a:xfrm rot="10800000" flipV="1">
            <a:off x="8172400" y="6231695"/>
            <a:ext cx="827584" cy="571500"/>
          </a:xfrm>
        </p:spPr>
        <p:txBody>
          <a:bodyPr/>
          <a:lstStyle/>
          <a:p>
            <a:pPr algn="r">
              <a:defRPr/>
            </a:pPr>
            <a:fld id="{BD53DEA0-BACA-431C-8F9D-1B08687F76E8}" type="slidenum">
              <a:rPr lang="he-IL"/>
              <a:pPr algn="r">
                <a:defRPr/>
              </a:pPr>
              <a:t>21</a:t>
            </a:fld>
            <a:endParaRPr lang="en-US" dirty="0"/>
          </a:p>
        </p:txBody>
      </p:sp>
    </p:spTree>
    <p:extLst>
      <p:ext uri="{BB962C8B-B14F-4D97-AF65-F5344CB8AC3E}">
        <p14:creationId xmlns:p14="http://schemas.microsoft.com/office/powerpoint/2010/main" val="241706352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animEffect transition="in" filter="diamond(in)">
                                      <p:cBhvr>
                                        <p:cTn id="7" dur="1000"/>
                                        <p:tgtEl>
                                          <p:spTgt spid="112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diamond(in)">
                                      <p:cBhvr>
                                        <p:cTn id="12" dur="1000"/>
                                        <p:tgtEl>
                                          <p:spTgt spid="112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267">
                                            <p:txEl>
                                              <p:pRg st="3" end="3"/>
                                            </p:txEl>
                                          </p:spTgt>
                                        </p:tgtEl>
                                        <p:attrNameLst>
                                          <p:attrName>style.visibility</p:attrName>
                                        </p:attrNameLst>
                                      </p:cBhvr>
                                      <p:to>
                                        <p:strVal val="visible"/>
                                      </p:to>
                                    </p:set>
                                    <p:animEffect transition="in" filter="diamond(in)">
                                      <p:cBhvr>
                                        <p:cTn id="17" dur="1000"/>
                                        <p:tgtEl>
                                          <p:spTgt spid="11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56" name="Rectangle 40"/>
          <p:cNvSpPr>
            <a:spLocks noGrp="1" noChangeArrowheads="1"/>
          </p:cNvSpPr>
          <p:nvPr>
            <p:ph type="title"/>
          </p:nvPr>
        </p:nvSpPr>
        <p:spPr>
          <a:xfrm>
            <a:off x="285720" y="0"/>
            <a:ext cx="8596312" cy="792162"/>
          </a:xfrm>
        </p:spPr>
        <p:txBody>
          <a:bodyPr/>
          <a:lstStyle/>
          <a:p>
            <a:pPr algn="ctr">
              <a:defRPr/>
            </a:pPr>
            <a:r>
              <a:rPr lang="he-IL" sz="6000" i="1" dirty="0">
                <a:solidFill>
                  <a:schemeClr val="accent2"/>
                </a:solidFill>
                <a:effectLst>
                  <a:outerShdw blurRad="38100" dist="38100" dir="2700000" algn="tl">
                    <a:srgbClr val="000000"/>
                  </a:outerShdw>
                </a:effectLst>
              </a:rPr>
              <a:t>הפתרון</a:t>
            </a:r>
            <a:endParaRPr lang="en-US" sz="6000" i="1" dirty="0">
              <a:solidFill>
                <a:schemeClr val="accent2"/>
              </a:solidFill>
              <a:effectLst>
                <a:outerShdw blurRad="38100" dist="38100" dir="2700000" algn="tl">
                  <a:srgbClr val="000000"/>
                </a:outerShdw>
              </a:effectLst>
            </a:endParaRPr>
          </a:p>
        </p:txBody>
      </p:sp>
      <p:pic>
        <p:nvPicPr>
          <p:cNvPr id="60457" name="Picture 41"/>
          <p:cNvPicPr>
            <a:picLocks noGrp="1" noChangeAspect="1" noChangeArrowheads="1"/>
          </p:cNvPicPr>
          <p:nvPr>
            <p:ph idx="1"/>
          </p:nvPr>
        </p:nvPicPr>
        <p:blipFill>
          <a:blip r:embed="rId2" cstate="print"/>
          <a:srcRect/>
          <a:stretch>
            <a:fillRect/>
          </a:stretch>
        </p:blipFill>
        <p:spPr>
          <a:xfrm>
            <a:off x="6473825" y="2285992"/>
            <a:ext cx="1263650" cy="1439863"/>
          </a:xfrm>
          <a:noFill/>
        </p:spPr>
      </p:pic>
      <p:sp>
        <p:nvSpPr>
          <p:cNvPr id="24" name="מציין מיקום של מספר שקופית 5"/>
          <p:cNvSpPr>
            <a:spLocks noGrp="1"/>
          </p:cNvSpPr>
          <p:nvPr>
            <p:ph type="sldNum" sz="quarter" idx="12"/>
          </p:nvPr>
        </p:nvSpPr>
        <p:spPr/>
        <p:txBody>
          <a:bodyPr/>
          <a:lstStyle/>
          <a:p>
            <a:pPr>
              <a:defRPr/>
            </a:pPr>
            <a:fld id="{1F04C8BE-789E-4AE8-B5AE-23359A51BB52}" type="slidenum">
              <a:rPr lang="he-IL" altLang="en-US"/>
              <a:pPr>
                <a:defRPr/>
              </a:pPr>
              <a:t>22</a:t>
            </a:fld>
            <a:endParaRPr lang="en-US" altLang="en-US"/>
          </a:p>
        </p:txBody>
      </p:sp>
      <p:grpSp>
        <p:nvGrpSpPr>
          <p:cNvPr id="2" name="Group 18"/>
          <p:cNvGrpSpPr>
            <a:grpSpLocks/>
          </p:cNvGrpSpPr>
          <p:nvPr/>
        </p:nvGrpSpPr>
        <p:grpSpPr bwMode="auto">
          <a:xfrm>
            <a:off x="0" y="2359017"/>
            <a:ext cx="1873250" cy="1651000"/>
            <a:chOff x="158" y="1888"/>
            <a:chExt cx="1316" cy="1040"/>
          </a:xfrm>
        </p:grpSpPr>
        <p:pic>
          <p:nvPicPr>
            <p:cNvPr id="31767" name="Picture 19" descr="3-00728_bar_or"/>
            <p:cNvPicPr>
              <a:picLocks noChangeAspect="1" noChangeArrowheads="1"/>
            </p:cNvPicPr>
            <p:nvPr/>
          </p:nvPicPr>
          <p:blipFill>
            <a:blip r:embed="rId3" cstate="print"/>
            <a:srcRect/>
            <a:stretch>
              <a:fillRect/>
            </a:stretch>
          </p:blipFill>
          <p:spPr bwMode="auto">
            <a:xfrm>
              <a:off x="158" y="1888"/>
              <a:ext cx="1180" cy="1040"/>
            </a:xfrm>
            <a:prstGeom prst="rect">
              <a:avLst/>
            </a:prstGeom>
            <a:noFill/>
            <a:ln w="9525">
              <a:noFill/>
              <a:miter lim="800000"/>
              <a:headEnd/>
              <a:tailEnd/>
            </a:ln>
          </p:spPr>
        </p:pic>
        <p:sp>
          <p:nvSpPr>
            <p:cNvPr id="31768" name="Text Box 20"/>
            <p:cNvSpPr txBox="1">
              <a:spLocks noChangeArrowheads="1"/>
            </p:cNvSpPr>
            <p:nvPr/>
          </p:nvSpPr>
          <p:spPr bwMode="auto">
            <a:xfrm>
              <a:off x="189" y="1997"/>
              <a:ext cx="1285" cy="518"/>
            </a:xfrm>
            <a:prstGeom prst="rect">
              <a:avLst/>
            </a:prstGeom>
            <a:noFill/>
            <a:ln w="9525" algn="ctr">
              <a:noFill/>
              <a:miter lim="800000"/>
              <a:headEnd/>
              <a:tailEnd/>
            </a:ln>
          </p:spPr>
          <p:txBody>
            <a:bodyPr>
              <a:spAutoFit/>
            </a:bodyPr>
            <a:lstStyle/>
            <a:p>
              <a:pPr algn="l" rtl="1">
                <a:spcBef>
                  <a:spcPct val="50000"/>
                </a:spcBef>
              </a:pPr>
              <a:r>
                <a:rPr lang="he-IL" b="1"/>
                <a:t>להיות מנהל טוב</a:t>
              </a:r>
              <a:endParaRPr lang="en-US" b="1">
                <a:latin typeface="Arial" pitchFamily="34" charset="0"/>
              </a:endParaRPr>
            </a:p>
          </p:txBody>
        </p:sp>
      </p:grpSp>
      <p:grpSp>
        <p:nvGrpSpPr>
          <p:cNvPr id="3" name="Group 21"/>
          <p:cNvGrpSpPr>
            <a:grpSpLocks/>
          </p:cNvGrpSpPr>
          <p:nvPr/>
        </p:nvGrpSpPr>
        <p:grpSpPr bwMode="auto">
          <a:xfrm>
            <a:off x="2520950" y="1206492"/>
            <a:ext cx="3024187" cy="1008063"/>
            <a:chOff x="1473" y="1233"/>
            <a:chExt cx="1905" cy="635"/>
          </a:xfrm>
        </p:grpSpPr>
        <p:pic>
          <p:nvPicPr>
            <p:cNvPr id="31765" name="Picture 22" descr="3-00728_bar_or"/>
            <p:cNvPicPr>
              <a:picLocks noChangeAspect="1" noChangeArrowheads="1"/>
            </p:cNvPicPr>
            <p:nvPr/>
          </p:nvPicPr>
          <p:blipFill>
            <a:blip r:embed="rId4" cstate="print"/>
            <a:srcRect/>
            <a:stretch>
              <a:fillRect/>
            </a:stretch>
          </p:blipFill>
          <p:spPr bwMode="auto">
            <a:xfrm>
              <a:off x="1473" y="1233"/>
              <a:ext cx="1905" cy="635"/>
            </a:xfrm>
            <a:prstGeom prst="rect">
              <a:avLst/>
            </a:prstGeom>
            <a:noFill/>
            <a:ln w="9525">
              <a:noFill/>
              <a:miter lim="800000"/>
              <a:headEnd/>
              <a:tailEnd/>
            </a:ln>
          </p:spPr>
        </p:pic>
        <p:sp>
          <p:nvSpPr>
            <p:cNvPr id="31766" name="Text Box 23"/>
            <p:cNvSpPr txBox="1">
              <a:spLocks noChangeArrowheads="1"/>
            </p:cNvSpPr>
            <p:nvPr/>
          </p:nvSpPr>
          <p:spPr bwMode="auto">
            <a:xfrm>
              <a:off x="1473" y="1253"/>
              <a:ext cx="1815" cy="518"/>
            </a:xfrm>
            <a:prstGeom prst="rect">
              <a:avLst/>
            </a:prstGeom>
            <a:noFill/>
            <a:ln w="9525" algn="ctr">
              <a:noFill/>
              <a:miter lim="800000"/>
              <a:headEnd/>
              <a:tailEnd/>
            </a:ln>
          </p:spPr>
          <p:txBody>
            <a:bodyPr>
              <a:spAutoFit/>
            </a:bodyPr>
            <a:lstStyle/>
            <a:p>
              <a:pPr algn="r" rtl="1">
                <a:spcBef>
                  <a:spcPct val="50000"/>
                </a:spcBef>
              </a:pPr>
              <a:r>
                <a:rPr lang="he-IL" b="1"/>
                <a:t>מאבק תמידי לצמצום הבזבוז</a:t>
              </a:r>
              <a:endParaRPr lang="en-US" b="1">
                <a:latin typeface="Arial" pitchFamily="34" charset="0"/>
              </a:endParaRPr>
            </a:p>
          </p:txBody>
        </p:sp>
      </p:grpSp>
      <p:pic>
        <p:nvPicPr>
          <p:cNvPr id="60441" name="Picture 25" descr="3-00728_bar_or"/>
          <p:cNvPicPr>
            <a:picLocks noChangeAspect="1" noChangeArrowheads="1"/>
          </p:cNvPicPr>
          <p:nvPr/>
        </p:nvPicPr>
        <p:blipFill>
          <a:blip r:embed="rId5" cstate="print"/>
          <a:srcRect/>
          <a:stretch>
            <a:fillRect/>
          </a:stretch>
        </p:blipFill>
        <p:spPr bwMode="auto">
          <a:xfrm>
            <a:off x="6122987" y="1196967"/>
            <a:ext cx="2590800" cy="1008063"/>
          </a:xfrm>
          <a:prstGeom prst="rect">
            <a:avLst/>
          </a:prstGeom>
          <a:noFill/>
          <a:ln w="9525">
            <a:noFill/>
            <a:miter lim="800000"/>
            <a:headEnd/>
            <a:tailEnd/>
          </a:ln>
        </p:spPr>
      </p:pic>
      <p:sp>
        <p:nvSpPr>
          <p:cNvPr id="60442" name="Text Box 26"/>
          <p:cNvSpPr txBox="1">
            <a:spLocks noChangeArrowheads="1"/>
          </p:cNvSpPr>
          <p:nvPr/>
        </p:nvSpPr>
        <p:spPr bwMode="auto">
          <a:xfrm>
            <a:off x="6000760" y="1285860"/>
            <a:ext cx="2916237" cy="822325"/>
          </a:xfrm>
          <a:prstGeom prst="rect">
            <a:avLst/>
          </a:prstGeom>
          <a:noFill/>
          <a:ln w="9525" algn="ctr">
            <a:noFill/>
            <a:miter lim="800000"/>
            <a:headEnd/>
            <a:tailEnd/>
          </a:ln>
        </p:spPr>
        <p:txBody>
          <a:bodyPr>
            <a:spAutoFit/>
          </a:bodyPr>
          <a:lstStyle/>
          <a:p>
            <a:pPr>
              <a:spcBef>
                <a:spcPct val="50000"/>
              </a:spcBef>
            </a:pPr>
            <a:r>
              <a:rPr lang="he-IL" b="1" dirty="0">
                <a:latin typeface="Arial" pitchFamily="34" charset="0"/>
              </a:rPr>
              <a:t>יש להשתמש ב"מועילות"</a:t>
            </a:r>
            <a:endParaRPr lang="en-US" b="1" dirty="0">
              <a:latin typeface="Arial" pitchFamily="34" charset="0"/>
            </a:endParaRPr>
          </a:p>
        </p:txBody>
      </p:sp>
      <p:grpSp>
        <p:nvGrpSpPr>
          <p:cNvPr id="4" name="Group 27"/>
          <p:cNvGrpSpPr>
            <a:grpSpLocks/>
          </p:cNvGrpSpPr>
          <p:nvPr/>
        </p:nvGrpSpPr>
        <p:grpSpPr bwMode="auto">
          <a:xfrm>
            <a:off x="2489200" y="4230678"/>
            <a:ext cx="3024187" cy="1231899"/>
            <a:chOff x="1474" y="3430"/>
            <a:chExt cx="1905" cy="776"/>
          </a:xfrm>
        </p:grpSpPr>
        <p:pic>
          <p:nvPicPr>
            <p:cNvPr id="31763" name="Picture 28" descr="3-00728_bar_or"/>
            <p:cNvPicPr>
              <a:picLocks noChangeAspect="1" noChangeArrowheads="1"/>
            </p:cNvPicPr>
            <p:nvPr/>
          </p:nvPicPr>
          <p:blipFill>
            <a:blip r:embed="rId4" cstate="print"/>
            <a:srcRect/>
            <a:stretch>
              <a:fillRect/>
            </a:stretch>
          </p:blipFill>
          <p:spPr bwMode="auto">
            <a:xfrm>
              <a:off x="1474" y="3430"/>
              <a:ext cx="1905" cy="635"/>
            </a:xfrm>
            <a:prstGeom prst="rect">
              <a:avLst/>
            </a:prstGeom>
            <a:noFill/>
            <a:ln w="9525">
              <a:noFill/>
              <a:miter lim="800000"/>
              <a:headEnd/>
              <a:tailEnd/>
            </a:ln>
          </p:spPr>
        </p:pic>
        <p:sp>
          <p:nvSpPr>
            <p:cNvPr id="31764" name="Text Box 29"/>
            <p:cNvSpPr txBox="1">
              <a:spLocks noChangeArrowheads="1"/>
            </p:cNvSpPr>
            <p:nvPr/>
          </p:nvSpPr>
          <p:spPr bwMode="auto">
            <a:xfrm>
              <a:off x="1474" y="3450"/>
              <a:ext cx="1815" cy="756"/>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מאבק תמידי להגברת התפוקה – כמה שיותר בפחות זמן</a:t>
              </a:r>
              <a:endParaRPr lang="en-US" b="1" dirty="0">
                <a:latin typeface="Arial" pitchFamily="34" charset="0"/>
              </a:endParaRPr>
            </a:p>
          </p:txBody>
        </p:sp>
      </p:grpSp>
      <p:grpSp>
        <p:nvGrpSpPr>
          <p:cNvPr id="5" name="Group 30"/>
          <p:cNvGrpSpPr>
            <a:grpSpLocks/>
          </p:cNvGrpSpPr>
          <p:nvPr/>
        </p:nvGrpSpPr>
        <p:grpSpPr bwMode="auto">
          <a:xfrm>
            <a:off x="6122987" y="3984617"/>
            <a:ext cx="2519363" cy="1244600"/>
            <a:chOff x="3560" y="3275"/>
            <a:chExt cx="1905" cy="784"/>
          </a:xfrm>
        </p:grpSpPr>
        <p:pic>
          <p:nvPicPr>
            <p:cNvPr id="31761" name="Picture 31" descr="3-00728_bar_or"/>
            <p:cNvPicPr>
              <a:picLocks noChangeAspect="1" noChangeArrowheads="1"/>
            </p:cNvPicPr>
            <p:nvPr/>
          </p:nvPicPr>
          <p:blipFill>
            <a:blip r:embed="rId3" cstate="print"/>
            <a:srcRect/>
            <a:stretch>
              <a:fillRect/>
            </a:stretch>
          </p:blipFill>
          <p:spPr bwMode="auto">
            <a:xfrm>
              <a:off x="3560" y="3288"/>
              <a:ext cx="1905" cy="771"/>
            </a:xfrm>
            <a:prstGeom prst="rect">
              <a:avLst/>
            </a:prstGeom>
            <a:noFill/>
            <a:ln w="9525">
              <a:noFill/>
              <a:miter lim="800000"/>
              <a:headEnd/>
              <a:tailEnd/>
            </a:ln>
          </p:spPr>
        </p:pic>
        <p:sp>
          <p:nvSpPr>
            <p:cNvPr id="31762" name="Text Box 32"/>
            <p:cNvSpPr txBox="1">
              <a:spLocks noChangeArrowheads="1"/>
            </p:cNvSpPr>
            <p:nvPr/>
          </p:nvSpPr>
          <p:spPr bwMode="auto">
            <a:xfrm>
              <a:off x="3606" y="3275"/>
              <a:ext cx="1815" cy="756"/>
            </a:xfrm>
            <a:prstGeom prst="rect">
              <a:avLst/>
            </a:prstGeom>
            <a:noFill/>
            <a:ln w="9525" algn="ctr">
              <a:noFill/>
              <a:miter lim="800000"/>
              <a:headEnd/>
              <a:tailEnd/>
            </a:ln>
          </p:spPr>
          <p:txBody>
            <a:bodyPr>
              <a:spAutoFit/>
            </a:bodyPr>
            <a:lstStyle/>
            <a:p>
              <a:pPr algn="r" rtl="1">
                <a:spcBef>
                  <a:spcPct val="50000"/>
                </a:spcBef>
              </a:pPr>
              <a:r>
                <a:rPr lang="he-IL" b="1" dirty="0">
                  <a:latin typeface="Arial" pitchFamily="34" charset="0"/>
                </a:rPr>
                <a:t>אל תשתמש ב"יעילות" להגברת הזרימה</a:t>
              </a:r>
              <a:endParaRPr lang="en-US" b="1" dirty="0">
                <a:latin typeface="Arial" pitchFamily="34" charset="0"/>
              </a:endParaRPr>
            </a:p>
          </p:txBody>
        </p:sp>
      </p:grpSp>
      <p:sp>
        <p:nvSpPr>
          <p:cNvPr id="60449" name="Line 33"/>
          <p:cNvSpPr>
            <a:spLocks noChangeShapeType="1"/>
          </p:cNvSpPr>
          <p:nvPr/>
        </p:nvSpPr>
        <p:spPr bwMode="auto">
          <a:xfrm flipH="1">
            <a:off x="1512887" y="1638292"/>
            <a:ext cx="1008063" cy="1368425"/>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60450" name="Line 34"/>
          <p:cNvSpPr>
            <a:spLocks noChangeShapeType="1"/>
          </p:cNvSpPr>
          <p:nvPr/>
        </p:nvSpPr>
        <p:spPr bwMode="auto">
          <a:xfrm flipH="1" flipV="1">
            <a:off x="1512887" y="3222617"/>
            <a:ext cx="946150" cy="1512888"/>
          </a:xfrm>
          <a:prstGeom prst="line">
            <a:avLst/>
          </a:prstGeom>
          <a:noFill/>
          <a:ln w="57150">
            <a:solidFill>
              <a:schemeClr val="accent2"/>
            </a:solidFill>
            <a:round/>
            <a:headEnd/>
            <a:tailEnd type="triangle" w="med" len="med"/>
          </a:ln>
          <a:effectLst>
            <a:prstShdw prst="shdw18" dist="17961" dir="13500000">
              <a:schemeClr val="accent2">
                <a:gamma/>
                <a:shade val="60000"/>
                <a:invGamma/>
              </a:schemeClr>
            </a:prstShdw>
          </a:effectLst>
        </p:spPr>
        <p:txBody>
          <a:bodyPr/>
          <a:lstStyle/>
          <a:p>
            <a:pPr>
              <a:defRPr/>
            </a:pPr>
            <a:endParaRPr lang="he-IL"/>
          </a:p>
        </p:txBody>
      </p:sp>
      <p:sp>
        <p:nvSpPr>
          <p:cNvPr id="60451" name="Line 35"/>
          <p:cNvSpPr>
            <a:spLocks noChangeShapeType="1"/>
          </p:cNvSpPr>
          <p:nvPr/>
        </p:nvSpPr>
        <p:spPr bwMode="auto">
          <a:xfrm flipH="1">
            <a:off x="5472112" y="1709730"/>
            <a:ext cx="649288"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60452" name="Line 36"/>
          <p:cNvSpPr>
            <a:spLocks noChangeShapeType="1"/>
          </p:cNvSpPr>
          <p:nvPr/>
        </p:nvSpPr>
        <p:spPr bwMode="auto">
          <a:xfrm flipH="1">
            <a:off x="5472112" y="4735505"/>
            <a:ext cx="649288"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a:defRPr/>
            </a:pPr>
            <a:endParaRPr lang="he-IL"/>
          </a:p>
        </p:txBody>
      </p:sp>
      <p:sp>
        <p:nvSpPr>
          <p:cNvPr id="25" name="TextBox 24"/>
          <p:cNvSpPr txBox="1"/>
          <p:nvPr/>
        </p:nvSpPr>
        <p:spPr>
          <a:xfrm>
            <a:off x="4643438" y="5572140"/>
            <a:ext cx="4000528" cy="461665"/>
          </a:xfrm>
          <a:prstGeom prst="rect">
            <a:avLst/>
          </a:prstGeom>
          <a:noFill/>
        </p:spPr>
        <p:txBody>
          <a:bodyPr wrap="square" rtlCol="1">
            <a:spAutoFit/>
          </a:bodyPr>
          <a:lstStyle/>
          <a:p>
            <a:pPr algn="r" rtl="1"/>
            <a:r>
              <a:rPr lang="en-US" dirty="0"/>
              <a:t> </a:t>
            </a:r>
            <a:r>
              <a:rPr lang="en-US" b="1" dirty="0"/>
              <a:t> Win-Win</a:t>
            </a:r>
          </a:p>
        </p:txBody>
      </p:sp>
      <p:sp>
        <p:nvSpPr>
          <p:cNvPr id="26" name="TextBox 25"/>
          <p:cNvSpPr txBox="1"/>
          <p:nvPr/>
        </p:nvSpPr>
        <p:spPr>
          <a:xfrm>
            <a:off x="5286380" y="6000768"/>
            <a:ext cx="3500462" cy="461665"/>
          </a:xfrm>
          <a:prstGeom prst="rect">
            <a:avLst/>
          </a:prstGeom>
          <a:noFill/>
        </p:spPr>
        <p:txBody>
          <a:bodyPr wrap="square" rtlCol="1">
            <a:spAutoFit/>
          </a:bodyPr>
          <a:lstStyle/>
          <a:p>
            <a:pPr algn="r" rtl="1"/>
            <a:r>
              <a:rPr lang="he-IL" b="1" dirty="0"/>
              <a:t>היתרונות של 2 צרכים</a:t>
            </a:r>
          </a:p>
        </p:txBody>
      </p:sp>
    </p:spTree>
    <p:extLst>
      <p:ext uri="{BB962C8B-B14F-4D97-AF65-F5344CB8AC3E}">
        <p14:creationId xmlns:p14="http://schemas.microsoft.com/office/powerpoint/2010/main" val="4181612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60452"/>
                                        </p:tgtEl>
                                        <p:attrNameLst>
                                          <p:attrName>style.visibility</p:attrName>
                                        </p:attrNameLst>
                                      </p:cBhvr>
                                      <p:to>
                                        <p:strVal val="visible"/>
                                      </p:to>
                                    </p:set>
                                    <p:animEffect transition="in" filter="fade">
                                      <p:cBhvr>
                                        <p:cTn id="10" dur="1000"/>
                                        <p:tgtEl>
                                          <p:spTgt spid="60452"/>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60450"/>
                                        </p:tgtEl>
                                        <p:attrNameLst>
                                          <p:attrName>style.visibility</p:attrName>
                                        </p:attrNameLst>
                                      </p:cBhvr>
                                      <p:to>
                                        <p:strVal val="visible"/>
                                      </p:to>
                                    </p:set>
                                    <p:animEffect transition="in" filter="fade">
                                      <p:cBhvr>
                                        <p:cTn id="16" dur="1000"/>
                                        <p:tgtEl>
                                          <p:spTgt spid="60450"/>
                                        </p:tgtEl>
                                      </p:cBhvr>
                                    </p:animEffec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childTnLst>
                                </p:cTn>
                              </p:par>
                              <p:par>
                                <p:cTn id="20" presetID="10" presetClass="entr" presetSubtype="0" fill="hold" nodeType="withEffect">
                                  <p:stCondLst>
                                    <p:cond delay="0"/>
                                  </p:stCondLst>
                                  <p:childTnLst>
                                    <p:set>
                                      <p:cBhvr>
                                        <p:cTn id="21" dur="1" fill="hold">
                                          <p:stCondLst>
                                            <p:cond delay="0"/>
                                          </p:stCondLst>
                                        </p:cTn>
                                        <p:tgtEl>
                                          <p:spTgt spid="60449"/>
                                        </p:tgtEl>
                                        <p:attrNameLst>
                                          <p:attrName>style.visibility</p:attrName>
                                        </p:attrNameLst>
                                      </p:cBhvr>
                                      <p:to>
                                        <p:strVal val="visible"/>
                                      </p:to>
                                    </p:set>
                                    <p:animEffect transition="in" filter="fade">
                                      <p:cBhvr>
                                        <p:cTn id="22" dur="1000"/>
                                        <p:tgtEl>
                                          <p:spTgt spid="60449"/>
                                        </p:tgtEl>
                                      </p:cBhvr>
                                    </p:animEffect>
                                  </p:childTnLst>
                                </p:cTn>
                              </p:par>
                              <p:par>
                                <p:cTn id="23" presetID="1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1000"/>
                                        <p:tgtEl>
                                          <p:spTgt spid="3"/>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60451"/>
                                        </p:tgtEl>
                                        <p:attrNameLst>
                                          <p:attrName>style.visibility</p:attrName>
                                        </p:attrNameLst>
                                      </p:cBhvr>
                                      <p:to>
                                        <p:strVal val="visible"/>
                                      </p:to>
                                    </p:set>
                                    <p:anim calcmode="lin" valueType="num">
                                      <p:cBhvr additive="base">
                                        <p:cTn id="30" dur="500" fill="hold"/>
                                        <p:tgtEl>
                                          <p:spTgt spid="60451"/>
                                        </p:tgtEl>
                                        <p:attrNameLst>
                                          <p:attrName>ppt_x</p:attrName>
                                        </p:attrNameLst>
                                      </p:cBhvr>
                                      <p:tavLst>
                                        <p:tav tm="0">
                                          <p:val>
                                            <p:strVal val="#ppt_x"/>
                                          </p:val>
                                        </p:tav>
                                        <p:tav tm="100000">
                                          <p:val>
                                            <p:strVal val="#ppt_x"/>
                                          </p:val>
                                        </p:tav>
                                      </p:tavLst>
                                    </p:anim>
                                    <p:anim calcmode="lin" valueType="num">
                                      <p:cBhvr additive="base">
                                        <p:cTn id="31" dur="500" fill="hold"/>
                                        <p:tgtEl>
                                          <p:spTgt spid="6045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60441"/>
                                        </p:tgtEl>
                                        <p:attrNameLst>
                                          <p:attrName>style.visibility</p:attrName>
                                        </p:attrNameLst>
                                      </p:cBhvr>
                                      <p:to>
                                        <p:strVal val="visible"/>
                                      </p:to>
                                    </p:set>
                                    <p:anim calcmode="lin" valueType="num">
                                      <p:cBhvr additive="base">
                                        <p:cTn id="34" dur="500" fill="hold"/>
                                        <p:tgtEl>
                                          <p:spTgt spid="60441"/>
                                        </p:tgtEl>
                                        <p:attrNameLst>
                                          <p:attrName>ppt_x</p:attrName>
                                        </p:attrNameLst>
                                      </p:cBhvr>
                                      <p:tavLst>
                                        <p:tav tm="0">
                                          <p:val>
                                            <p:strVal val="#ppt_x"/>
                                          </p:val>
                                        </p:tav>
                                        <p:tav tm="100000">
                                          <p:val>
                                            <p:strVal val="#ppt_x"/>
                                          </p:val>
                                        </p:tav>
                                      </p:tavLst>
                                    </p:anim>
                                    <p:anim calcmode="lin" valueType="num">
                                      <p:cBhvr additive="base">
                                        <p:cTn id="35" dur="500" fill="hold"/>
                                        <p:tgtEl>
                                          <p:spTgt spid="6044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60442"/>
                                        </p:tgtEl>
                                        <p:attrNameLst>
                                          <p:attrName>style.visibility</p:attrName>
                                        </p:attrNameLst>
                                      </p:cBhvr>
                                      <p:to>
                                        <p:strVal val="visible"/>
                                      </p:to>
                                    </p:set>
                                    <p:anim calcmode="lin" valueType="num">
                                      <p:cBhvr additive="base">
                                        <p:cTn id="38" dur="500" fill="hold"/>
                                        <p:tgtEl>
                                          <p:spTgt spid="60442"/>
                                        </p:tgtEl>
                                        <p:attrNameLst>
                                          <p:attrName>ppt_x</p:attrName>
                                        </p:attrNameLst>
                                      </p:cBhvr>
                                      <p:tavLst>
                                        <p:tav tm="0">
                                          <p:val>
                                            <p:strVal val="#ppt_x"/>
                                          </p:val>
                                        </p:tav>
                                        <p:tav tm="100000">
                                          <p:val>
                                            <p:strVal val="#ppt_x"/>
                                          </p:val>
                                        </p:tav>
                                      </p:tavLst>
                                    </p:anim>
                                    <p:anim calcmode="lin" valueType="num">
                                      <p:cBhvr additive="base">
                                        <p:cTn id="39" dur="500" fill="hold"/>
                                        <p:tgtEl>
                                          <p:spTgt spid="60442"/>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9" fill="hold" nodeType="clickEffect">
                                  <p:stCondLst>
                                    <p:cond delay="0"/>
                                  </p:stCondLst>
                                  <p:childTnLst>
                                    <p:set>
                                      <p:cBhvr>
                                        <p:cTn id="43" dur="1" fill="hold">
                                          <p:stCondLst>
                                            <p:cond delay="0"/>
                                          </p:stCondLst>
                                        </p:cTn>
                                        <p:tgtEl>
                                          <p:spTgt spid="60457"/>
                                        </p:tgtEl>
                                        <p:attrNameLst>
                                          <p:attrName>style.visibility</p:attrName>
                                        </p:attrNameLst>
                                      </p:cBhvr>
                                      <p:to>
                                        <p:strVal val="visible"/>
                                      </p:to>
                                    </p:set>
                                    <p:anim calcmode="lin" valueType="num">
                                      <p:cBhvr additive="base">
                                        <p:cTn id="44" dur="500" fill="hold"/>
                                        <p:tgtEl>
                                          <p:spTgt spid="60457"/>
                                        </p:tgtEl>
                                        <p:attrNameLst>
                                          <p:attrName>ppt_x</p:attrName>
                                        </p:attrNameLst>
                                      </p:cBhvr>
                                      <p:tavLst>
                                        <p:tav tm="0">
                                          <p:val>
                                            <p:strVal val="0-#ppt_w/2"/>
                                          </p:val>
                                        </p:tav>
                                        <p:tav tm="100000">
                                          <p:val>
                                            <p:strVal val="#ppt_x"/>
                                          </p:val>
                                        </p:tav>
                                      </p:tavLst>
                                    </p:anim>
                                    <p:anim calcmode="lin" valueType="num">
                                      <p:cBhvr additive="base">
                                        <p:cTn id="45" dur="500" fill="hold"/>
                                        <p:tgtEl>
                                          <p:spTgt spid="6045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628800"/>
            <a:ext cx="8001000" cy="1621904"/>
          </a:xfrm>
        </p:spPr>
        <p:txBody>
          <a:bodyPr/>
          <a:lstStyle/>
          <a:p>
            <a:pPr algn="ctr"/>
            <a:br>
              <a:rPr lang="en-AU" sz="5400" i="1" dirty="0">
                <a:latin typeface="Californian FB" pitchFamily="18" charset="0"/>
              </a:rPr>
            </a:br>
            <a:r>
              <a:rPr lang="he-IL" sz="5400" i="1" dirty="0">
                <a:latin typeface="Californian FB" pitchFamily="18" charset="0"/>
              </a:rPr>
              <a:t>להגדיר את המטרה</a:t>
            </a:r>
            <a:endParaRPr lang="en-AU" sz="5400" i="1" dirty="0">
              <a:latin typeface="Californian FB" pitchFamily="18" charset="0"/>
            </a:endParaRPr>
          </a:p>
        </p:txBody>
      </p:sp>
      <p:sp>
        <p:nvSpPr>
          <p:cNvPr id="6" name="Slide Number Placeholder 5"/>
          <p:cNvSpPr>
            <a:spLocks noGrp="1"/>
          </p:cNvSpPr>
          <p:nvPr>
            <p:ph type="sldNum" sz="quarter" idx="12"/>
          </p:nvPr>
        </p:nvSpPr>
        <p:spPr/>
        <p:txBody>
          <a:bodyPr/>
          <a:lstStyle/>
          <a:p>
            <a:fld id="{C611F63B-33E6-4C8A-9247-A113E6AB228D}" type="slidenum">
              <a:rPr lang="he-IL" smtClean="0"/>
              <a:pPr/>
              <a:t>23</a:t>
            </a:fld>
            <a:endParaRPr lang="he-IL"/>
          </a:p>
        </p:txBody>
      </p:sp>
    </p:spTree>
    <p:extLst>
      <p:ext uri="{BB962C8B-B14F-4D97-AF65-F5344CB8AC3E}">
        <p14:creationId xmlns:p14="http://schemas.microsoft.com/office/powerpoint/2010/main" val="2788543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9" name="Rectangle 3"/>
          <p:cNvSpPr>
            <a:spLocks noGrp="1" noChangeArrowheads="1"/>
          </p:cNvSpPr>
          <p:nvPr>
            <p:ph type="body" idx="1"/>
          </p:nvPr>
        </p:nvSpPr>
        <p:spPr>
          <a:xfrm>
            <a:off x="859510" y="800708"/>
            <a:ext cx="7200800" cy="5828692"/>
          </a:xfrm>
        </p:spPr>
        <p:txBody>
          <a:bodyPr/>
          <a:lstStyle/>
          <a:p>
            <a:pPr>
              <a:buNone/>
            </a:pPr>
            <a:r>
              <a:rPr lang="he-IL" altLang="en-US" sz="3200" i="1" dirty="0">
                <a:latin typeface="Candara" pitchFamily="34" charset="0"/>
                <a:cs typeface="Times New Roman" pitchFamily="18" charset="0"/>
              </a:rPr>
              <a:t>גוף מסחרי</a:t>
            </a:r>
            <a:endParaRPr lang="en-US" altLang="en-US" sz="3200" i="1" dirty="0">
              <a:latin typeface="Candara" pitchFamily="34" charset="0"/>
              <a:cs typeface="Times New Roman" pitchFamily="18" charset="0"/>
            </a:endParaRPr>
          </a:p>
          <a:p>
            <a:pPr>
              <a:buFont typeface="Wingdings" pitchFamily="2" charset="2"/>
              <a:buChar char="Ø"/>
            </a:pPr>
            <a:r>
              <a:rPr lang="he-IL" altLang="en-US" sz="3000" dirty="0">
                <a:latin typeface="Candara" pitchFamily="34" charset="0"/>
                <a:cs typeface="Times New Roman" pitchFamily="18" charset="0"/>
              </a:rPr>
              <a:t>להשביח את הערך / שיפור מתמיד</a:t>
            </a:r>
            <a:endParaRPr lang="en-US" altLang="en-US" sz="3000" dirty="0">
              <a:latin typeface="Candara" pitchFamily="34" charset="0"/>
              <a:cs typeface="Times New Roman" pitchFamily="18" charset="0"/>
            </a:endParaRPr>
          </a:p>
          <a:p>
            <a:pPr>
              <a:buFont typeface="Wingdings" pitchFamily="2" charset="2"/>
              <a:buChar char="Ø"/>
            </a:pPr>
            <a:r>
              <a:rPr lang="en-US" altLang="en-US" sz="3000" dirty="0">
                <a:latin typeface="Candara" pitchFamily="34" charset="0"/>
                <a:cs typeface="Times New Roman" pitchFamily="18" charset="0"/>
              </a:rPr>
              <a:t> </a:t>
            </a:r>
            <a:r>
              <a:rPr lang="he-IL" altLang="en-US" sz="3000" dirty="0">
                <a:latin typeface="Candara" pitchFamily="34" charset="0"/>
                <a:cs typeface="Times New Roman" pitchFamily="18" charset="0"/>
              </a:rPr>
              <a:t>אין סופי         קיום אילוץ</a:t>
            </a:r>
            <a:endParaRPr lang="en-US" altLang="en-US" sz="3000" dirty="0">
              <a:latin typeface="Candara" pitchFamily="34" charset="0"/>
              <a:cs typeface="Times New Roman" pitchFamily="18" charset="0"/>
            </a:endParaRPr>
          </a:p>
          <a:p>
            <a:pPr lvl="1">
              <a:buClr>
                <a:schemeClr val="tx1"/>
              </a:buClr>
              <a:buFont typeface="Wingdings" pitchFamily="2" charset="2"/>
              <a:buChar char="Ø"/>
            </a:pPr>
            <a:endParaRPr lang="en-US" altLang="en-US" dirty="0">
              <a:latin typeface="Candara" pitchFamily="34" charset="0"/>
              <a:cs typeface="Times New Roman" pitchFamily="18" charset="0"/>
            </a:endParaRPr>
          </a:p>
          <a:p>
            <a:pPr>
              <a:buNone/>
            </a:pPr>
            <a:r>
              <a:rPr lang="he-IL" altLang="en-US" sz="3200" i="1" dirty="0">
                <a:latin typeface="Candara" pitchFamily="34" charset="0"/>
                <a:cs typeface="Times New Roman" pitchFamily="18" charset="0"/>
              </a:rPr>
              <a:t>גוף לא מסחרי - </a:t>
            </a:r>
            <a:r>
              <a:rPr lang="en-US" altLang="en-US" sz="3200" i="1" dirty="0">
                <a:latin typeface="Candara" pitchFamily="34" charset="0"/>
                <a:cs typeface="Times New Roman" pitchFamily="18" charset="0"/>
              </a:rPr>
              <a:t> </a:t>
            </a:r>
            <a:r>
              <a:rPr lang="en-US" altLang="en-US" sz="2800" i="1" dirty="0">
                <a:latin typeface="Candara" pitchFamily="34" charset="0"/>
                <a:cs typeface="Times New Roman" pitchFamily="18" charset="0"/>
              </a:rPr>
              <a:t>– </a:t>
            </a:r>
            <a:r>
              <a:rPr lang="he-IL" altLang="en-US" sz="2800" i="1" dirty="0">
                <a:latin typeface="Candara" pitchFamily="34" charset="0"/>
                <a:cs typeface="Times New Roman" pitchFamily="18" charset="0"/>
              </a:rPr>
              <a:t>אותו לוגיקה</a:t>
            </a:r>
            <a:endParaRPr lang="en-US" altLang="en-US" sz="2800" i="1" dirty="0">
              <a:latin typeface="Candara" pitchFamily="34" charset="0"/>
              <a:cs typeface="Times New Roman" pitchFamily="18" charset="0"/>
            </a:endParaRPr>
          </a:p>
          <a:p>
            <a:pPr>
              <a:buFont typeface="Wingdings" pitchFamily="2" charset="2"/>
              <a:buChar char="Ø"/>
            </a:pPr>
            <a:r>
              <a:rPr lang="he-IL" altLang="en-US" sz="3000" dirty="0">
                <a:latin typeface="Candara" pitchFamily="34" charset="0"/>
                <a:cs typeface="Times New Roman" pitchFamily="18" charset="0"/>
              </a:rPr>
              <a:t>לשפר ביצועים בהגבלת המשאבים בראשותם</a:t>
            </a:r>
          </a:p>
          <a:p>
            <a:pPr>
              <a:buFont typeface="Wingdings" pitchFamily="2" charset="2"/>
              <a:buChar char="Ø"/>
            </a:pPr>
            <a:endParaRPr lang="en-US" altLang="en-US" sz="3000" dirty="0">
              <a:latin typeface="Candara" pitchFamily="34" charset="0"/>
              <a:cs typeface="Times New Roman" pitchFamily="18" charset="0"/>
            </a:endParaRPr>
          </a:p>
          <a:p>
            <a:pPr>
              <a:buClr>
                <a:schemeClr val="tx1"/>
              </a:buClr>
              <a:buNone/>
            </a:pPr>
            <a:r>
              <a:rPr lang="he-IL" altLang="en-US" sz="2800" i="1" dirty="0">
                <a:latin typeface="Candara" pitchFamily="34" charset="0"/>
                <a:cs typeface="Times New Roman" pitchFamily="18" charset="0"/>
              </a:rPr>
              <a:t>האילוץ         הוא המנוף לשיפור  </a:t>
            </a:r>
            <a:endParaRPr lang="en-US" altLang="en-US" sz="2800" i="1" dirty="0">
              <a:latin typeface="Candara" pitchFamily="34" charset="0"/>
              <a:cs typeface="Times New Roman" pitchFamily="18" charset="0"/>
            </a:endParaRPr>
          </a:p>
          <a:p>
            <a:pPr lvl="1">
              <a:buClr>
                <a:schemeClr val="tx1"/>
              </a:buClr>
              <a:buFont typeface="Wingdings" pitchFamily="2" charset="2"/>
              <a:buChar char="Ø"/>
            </a:pPr>
            <a:endParaRPr lang="en-US" altLang="en-US" sz="2800" dirty="0">
              <a:latin typeface="Candara" pitchFamily="34" charset="0"/>
            </a:endParaRPr>
          </a:p>
        </p:txBody>
      </p:sp>
      <p:pic>
        <p:nvPicPr>
          <p:cNvPr id="6" name="Picture 2" descr="http://t1.gstatic.com/images?q=tbn:ANd9GcRiDbCk1YZ7hJVj79cLkekKdBtDzAEkWCjyJbHGzkFiBgouyOV0psk52FE">
            <a:hlinkClick r:id="rId3" tooltip="Goal - psychology - psych"/>
          </p:cNvPr>
          <p:cNvPicPr>
            <a:picLocks noChangeAspect="1" noChangeArrowheads="1"/>
          </p:cNvPicPr>
          <p:nvPr/>
        </p:nvPicPr>
        <p:blipFill>
          <a:blip r:embed="rId4" cstate="print"/>
          <a:srcRect/>
          <a:stretch>
            <a:fillRect/>
          </a:stretch>
        </p:blipFill>
        <p:spPr bwMode="auto">
          <a:xfrm>
            <a:off x="0" y="-28095"/>
            <a:ext cx="2123728" cy="1588479"/>
          </a:xfrm>
          <a:prstGeom prst="rect">
            <a:avLst/>
          </a:prstGeom>
          <a:noFill/>
        </p:spPr>
      </p:pic>
      <p:sp>
        <p:nvSpPr>
          <p:cNvPr id="7" name="חץ ימינה 7"/>
          <p:cNvSpPr/>
          <p:nvPr/>
        </p:nvSpPr>
        <p:spPr bwMode="auto">
          <a:xfrm rot="10800000">
            <a:off x="5796136" y="2276872"/>
            <a:ext cx="432048" cy="360040"/>
          </a:xfrm>
          <a:prstGeom prst="rightArrow">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ctr" rtl="1" eaLnBrk="0" hangingPunct="0"/>
            <a:endParaRPr lang="he-IL">
              <a:solidFill>
                <a:srgbClr val="EAEAEA"/>
              </a:solidFill>
            </a:endParaRPr>
          </a:p>
        </p:txBody>
      </p:sp>
      <p:sp>
        <p:nvSpPr>
          <p:cNvPr id="10" name="חץ ימינה 8"/>
          <p:cNvSpPr/>
          <p:nvPr/>
        </p:nvSpPr>
        <p:spPr bwMode="auto">
          <a:xfrm rot="10800000">
            <a:off x="6516216" y="5445224"/>
            <a:ext cx="432048" cy="403011"/>
          </a:xfrm>
          <a:prstGeom prst="rightArrow">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ctr" rtl="1" eaLnBrk="0" hangingPunct="0"/>
            <a:endParaRPr lang="he-IL">
              <a:solidFill>
                <a:srgbClr val="EAEAEA"/>
              </a:solidFill>
            </a:endParaRPr>
          </a:p>
        </p:txBody>
      </p:sp>
      <p:sp>
        <p:nvSpPr>
          <p:cNvPr id="4" name="Slide Number Placeholder 3"/>
          <p:cNvSpPr>
            <a:spLocks noGrp="1"/>
          </p:cNvSpPr>
          <p:nvPr>
            <p:ph type="sldNum" sz="quarter" idx="12"/>
          </p:nvPr>
        </p:nvSpPr>
        <p:spPr/>
        <p:txBody>
          <a:bodyPr/>
          <a:lstStyle/>
          <a:p>
            <a:fld id="{24E582B3-F299-4149-BAE8-6FE3BE33A46F}" type="slidenum">
              <a:rPr lang="he-IL" smtClean="0"/>
              <a:pPr/>
              <a:t>24</a:t>
            </a:fld>
            <a:endParaRPr lang="he-IL"/>
          </a:p>
        </p:txBody>
      </p:sp>
    </p:spTree>
    <p:extLst>
      <p:ext uri="{BB962C8B-B14F-4D97-AF65-F5344CB8AC3E}">
        <p14:creationId xmlns:p14="http://schemas.microsoft.com/office/powerpoint/2010/main" val="137485388"/>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389">
                                            <p:txEl>
                                              <p:pRg st="0" end="0"/>
                                            </p:txEl>
                                          </p:spTgt>
                                        </p:tgtEl>
                                        <p:attrNameLst>
                                          <p:attrName>style.visibility</p:attrName>
                                        </p:attrNameLst>
                                      </p:cBhvr>
                                      <p:to>
                                        <p:strVal val="visible"/>
                                      </p:to>
                                    </p:set>
                                    <p:anim calcmode="lin" valueType="num">
                                      <p:cBhvr additive="base">
                                        <p:cTn id="7" dur="500" fill="hold"/>
                                        <p:tgtEl>
                                          <p:spTgt spid="1638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6389">
                                            <p:txEl>
                                              <p:pRg st="1" end="1"/>
                                            </p:txEl>
                                          </p:spTgt>
                                        </p:tgtEl>
                                        <p:attrNameLst>
                                          <p:attrName>style.visibility</p:attrName>
                                        </p:attrNameLst>
                                      </p:cBhvr>
                                      <p:to>
                                        <p:strVal val="visible"/>
                                      </p:to>
                                    </p:set>
                                    <p:anim calcmode="lin" valueType="num">
                                      <p:cBhvr additive="base">
                                        <p:cTn id="13" dur="500" fill="hold"/>
                                        <p:tgtEl>
                                          <p:spTgt spid="1638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63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389">
                                            <p:txEl>
                                              <p:pRg st="2" end="2"/>
                                            </p:txEl>
                                          </p:spTgt>
                                        </p:tgtEl>
                                        <p:attrNameLst>
                                          <p:attrName>style.visibility</p:attrName>
                                        </p:attrNameLst>
                                      </p:cBhvr>
                                      <p:to>
                                        <p:strVal val="visible"/>
                                      </p:to>
                                    </p:set>
                                    <p:anim calcmode="lin" valueType="num">
                                      <p:cBhvr additive="base">
                                        <p:cTn id="19" dur="500" fill="hold"/>
                                        <p:tgtEl>
                                          <p:spTgt spid="1638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389">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6389">
                                            <p:txEl>
                                              <p:pRg st="4" end="4"/>
                                            </p:txEl>
                                          </p:spTgt>
                                        </p:tgtEl>
                                        <p:attrNameLst>
                                          <p:attrName>style.visibility</p:attrName>
                                        </p:attrNameLst>
                                      </p:cBhvr>
                                      <p:to>
                                        <p:strVal val="visible"/>
                                      </p:to>
                                    </p:set>
                                    <p:anim calcmode="lin" valueType="num">
                                      <p:cBhvr additive="base">
                                        <p:cTn id="29" dur="500" fill="hold"/>
                                        <p:tgtEl>
                                          <p:spTgt spid="16389">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638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6389">
                                            <p:txEl>
                                              <p:pRg st="5" end="5"/>
                                            </p:txEl>
                                          </p:spTgt>
                                        </p:tgtEl>
                                        <p:attrNameLst>
                                          <p:attrName>style.visibility</p:attrName>
                                        </p:attrNameLst>
                                      </p:cBhvr>
                                      <p:to>
                                        <p:strVal val="visible"/>
                                      </p:to>
                                    </p:set>
                                    <p:anim calcmode="lin" valueType="num">
                                      <p:cBhvr additive="base">
                                        <p:cTn id="35" dur="500" fill="hold"/>
                                        <p:tgtEl>
                                          <p:spTgt spid="1638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38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16389">
                                            <p:txEl>
                                              <p:pRg st="7" end="7"/>
                                            </p:txEl>
                                          </p:spTgt>
                                        </p:tgtEl>
                                        <p:attrNameLst>
                                          <p:attrName>style.visibility</p:attrName>
                                        </p:attrNameLst>
                                      </p:cBhvr>
                                      <p:to>
                                        <p:strVal val="visible"/>
                                      </p:to>
                                    </p:set>
                                    <p:anim calcmode="lin" valueType="num">
                                      <p:cBhvr additive="base">
                                        <p:cTn id="41" dur="500" fill="hold"/>
                                        <p:tgtEl>
                                          <p:spTgt spid="16389">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6389">
                                            <p:txEl>
                                              <p:pRg st="7" end="7"/>
                                            </p:txEl>
                                          </p:spTgt>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6383" y="476929"/>
            <a:ext cx="6683765" cy="960668"/>
          </a:xfrm>
        </p:spPr>
        <p:txBody>
          <a:bodyPr>
            <a:normAutofit/>
          </a:bodyPr>
          <a:lstStyle/>
          <a:p>
            <a:pPr algn="ctr" rtl="1"/>
            <a:r>
              <a:rPr lang="he-IL" sz="3600" b="1" dirty="0"/>
              <a:t>המטרה</a:t>
            </a:r>
            <a:r>
              <a:rPr lang="he-IL" sz="3600" dirty="0"/>
              <a:t>?</a:t>
            </a:r>
            <a:endParaRPr lang="en-AU" sz="3600" dirty="0"/>
          </a:p>
        </p:txBody>
      </p:sp>
      <p:sp>
        <p:nvSpPr>
          <p:cNvPr id="3" name="Content Placeholder 2"/>
          <p:cNvSpPr>
            <a:spLocks noGrp="1"/>
          </p:cNvSpPr>
          <p:nvPr>
            <p:ph idx="1"/>
          </p:nvPr>
        </p:nvSpPr>
        <p:spPr>
          <a:xfrm>
            <a:off x="1712390" y="1523472"/>
            <a:ext cx="6686550" cy="2199175"/>
          </a:xfrm>
        </p:spPr>
        <p:txBody>
          <a:bodyPr>
            <a:normAutofit/>
          </a:bodyPr>
          <a:lstStyle/>
          <a:p>
            <a:pPr marL="0" indent="0" algn="ctr">
              <a:buNone/>
            </a:pPr>
            <a:r>
              <a:rPr lang="he-IL" sz="2700" dirty="0"/>
              <a:t>און סופי</a:t>
            </a:r>
          </a:p>
          <a:p>
            <a:pPr marL="0" indent="0" algn="ctr">
              <a:buNone/>
            </a:pPr>
            <a:endParaRPr lang="he-IL" sz="2700" dirty="0"/>
          </a:p>
          <a:p>
            <a:pPr marL="0" indent="0" algn="ctr">
              <a:buNone/>
            </a:pPr>
            <a:endParaRPr lang="en-AU" sz="2700" dirty="0"/>
          </a:p>
        </p:txBody>
      </p:sp>
      <p:sp>
        <p:nvSpPr>
          <p:cNvPr id="22" name="Date Placeholder 21"/>
          <p:cNvSpPr>
            <a:spLocks noGrp="1"/>
          </p:cNvSpPr>
          <p:nvPr>
            <p:ph type="dt" sz="half"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F129692-BCBA-4290-9285-9341B1AB70A7}" type="datetime1">
              <a:rPr kumimoji="0" lang="en-US" sz="1800" b="0" i="0" u="none" strike="noStrike" kern="0" cap="none" spc="0" normalizeH="0" baseline="0" noProof="0" smtClean="0">
                <a:ln>
                  <a:noFill/>
                </a:ln>
                <a:solidFill>
                  <a:prstClr val="black">
                    <a:tint val="75000"/>
                  </a:prstClr>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7/24/2017</a:t>
            </a:fld>
            <a:endParaRPr kumimoji="0" lang="en-US" sz="1800" b="0" i="0" u="none" strike="noStrike" kern="0" cap="none" spc="0" normalizeH="0" baseline="0" noProof="0" dirty="0">
              <a:ln>
                <a:noFill/>
              </a:ln>
              <a:solidFill>
                <a:prstClr val="black">
                  <a:tint val="75000"/>
                </a:prstClr>
              </a:solidFill>
              <a:effectLst/>
              <a:uLnTx/>
              <a:uFillTx/>
            </a:endParaRPr>
          </a:p>
        </p:txBody>
      </p:sp>
      <p:sp>
        <p:nvSpPr>
          <p:cNvPr id="23" name="Slide Number Placeholder 22"/>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57F1E4F-1CFF-5643-939E-217C01CDF565}"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25</a:t>
            </a:fld>
            <a:endParaRPr kumimoji="0" lang="en-US" sz="1800" b="0" i="0" u="none" strike="noStrike" kern="0" cap="none" spc="0" normalizeH="0" baseline="0" noProof="0" dirty="0">
              <a:ln>
                <a:noFill/>
              </a:ln>
              <a:solidFill>
                <a:sysClr val="windowText" lastClr="000000"/>
              </a:solidFill>
              <a:effectLst/>
              <a:uLnTx/>
              <a:uFillTx/>
            </a:endParaRPr>
          </a:p>
        </p:txBody>
      </p:sp>
      <p:sp>
        <p:nvSpPr>
          <p:cNvPr id="24" name="AutoShape 5"/>
          <p:cNvSpPr>
            <a:spLocks noChangeArrowheads="1"/>
          </p:cNvSpPr>
          <p:nvPr/>
        </p:nvSpPr>
        <p:spPr bwMode="auto">
          <a:xfrm>
            <a:off x="2715955" y="2348880"/>
            <a:ext cx="3594871" cy="2556102"/>
          </a:xfrm>
          <a:prstGeom prst="triangle">
            <a:avLst>
              <a:gd name="adj" fmla="val 50000"/>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5" name="Text Box 6"/>
          <p:cNvSpPr txBox="1">
            <a:spLocks noChangeArrowheads="1"/>
          </p:cNvSpPr>
          <p:nvPr/>
        </p:nvSpPr>
        <p:spPr bwMode="auto">
          <a:xfrm>
            <a:off x="5786449" y="3053213"/>
            <a:ext cx="893194" cy="461665"/>
          </a:xfrm>
          <a:prstGeom prst="rect">
            <a:avLst/>
          </a:prstGeom>
          <a:noFill/>
          <a:ln w="9525">
            <a:noFill/>
            <a:miter lim="800000"/>
            <a:headEnd/>
            <a:tailEnd/>
          </a:ln>
        </p:spPr>
        <p:txBody>
          <a:bodyPr wrap="none">
            <a:spAutoFit/>
          </a:bodyPr>
          <a:lstStyle/>
          <a:p>
            <a:pPr marL="0" marR="0" lvl="0" indent="0" algn="r" defTabSz="342900" eaLnBrk="1" fontAlgn="auto" latinLnBrk="0" hangingPunct="1">
              <a:lnSpc>
                <a:spcPct val="100000"/>
              </a:lnSpc>
              <a:spcBef>
                <a:spcPts val="0"/>
              </a:spcBef>
              <a:spcAft>
                <a:spcPts val="0"/>
              </a:spcAft>
              <a:buClrTx/>
              <a:buSzTx/>
              <a:buFontTx/>
              <a:buNone/>
              <a:tabLst/>
              <a:defRPr/>
            </a:pPr>
            <a:r>
              <a:rPr kumimoji="0" lang="he-IL"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 / $</a:t>
            </a:r>
            <a:endParaRPr kumimoji="0" lang="en-US"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p:txBody>
      </p:sp>
      <p:sp>
        <p:nvSpPr>
          <p:cNvPr id="26" name="AutoShape 7"/>
          <p:cNvSpPr>
            <a:spLocks noChangeArrowheads="1"/>
          </p:cNvSpPr>
          <p:nvPr/>
        </p:nvSpPr>
        <p:spPr bwMode="auto">
          <a:xfrm rot="2113406">
            <a:off x="3227732" y="2629091"/>
            <a:ext cx="372555" cy="1748650"/>
          </a:xfrm>
          <a:prstGeom prst="upArrow">
            <a:avLst>
              <a:gd name="adj1" fmla="val 75977"/>
              <a:gd name="adj2" fmla="val 91295"/>
            </a:avLst>
          </a:prstGeom>
          <a:solidFill>
            <a:srgbClr val="FF6600"/>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7" name="Text Box 8"/>
          <p:cNvSpPr txBox="1">
            <a:spLocks noChangeArrowheads="1"/>
          </p:cNvSpPr>
          <p:nvPr/>
        </p:nvSpPr>
        <p:spPr bwMode="auto">
          <a:xfrm>
            <a:off x="2122173" y="2998369"/>
            <a:ext cx="974947" cy="461665"/>
          </a:xfrm>
          <a:prstGeom prst="rect">
            <a:avLst/>
          </a:prstGeom>
          <a:noFill/>
          <a:ln w="9525">
            <a:noFill/>
            <a:miter lim="800000"/>
            <a:headEnd/>
            <a:tailEnd/>
          </a:ln>
        </p:spPr>
        <p:txBody>
          <a:bodyPr wrap="none">
            <a:spAutoFit/>
          </a:bodyPr>
          <a:lstStyle/>
          <a:p>
            <a:pPr marL="0" marR="0" lvl="0" indent="0" algn="l" defTabSz="342900" eaLnBrk="1" fontAlgn="auto" latinLnBrk="0" hangingPunct="1">
              <a:lnSpc>
                <a:spcPct val="100000"/>
              </a:lnSpc>
              <a:spcBef>
                <a:spcPts val="0"/>
              </a:spcBef>
              <a:spcAft>
                <a:spcPts val="0"/>
              </a:spcAft>
              <a:buClrTx/>
              <a:buSzTx/>
              <a:buFontTx/>
              <a:buNone/>
              <a:tabLst/>
              <a:defRPr/>
            </a:pPr>
            <a:r>
              <a:rPr kumimoji="0" lang="he-IL"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מפרט </a:t>
            </a:r>
            <a:endParaRPr kumimoji="0" lang="en-US"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p:txBody>
      </p:sp>
      <p:sp>
        <p:nvSpPr>
          <p:cNvPr id="28" name="Text Box 9"/>
          <p:cNvSpPr txBox="1">
            <a:spLocks noChangeArrowheads="1"/>
          </p:cNvSpPr>
          <p:nvPr/>
        </p:nvSpPr>
        <p:spPr bwMode="auto">
          <a:xfrm>
            <a:off x="4330607" y="5346745"/>
            <a:ext cx="633507" cy="461665"/>
          </a:xfrm>
          <a:prstGeom prst="rect">
            <a:avLst/>
          </a:prstGeom>
          <a:noFill/>
          <a:ln w="9525">
            <a:noFill/>
            <a:miter lim="800000"/>
            <a:headEnd/>
            <a:tailEnd/>
          </a:ln>
        </p:spPr>
        <p:txBody>
          <a:bodyPr wrap="none">
            <a:spAutoFit/>
          </a:bodyPr>
          <a:lstStyle/>
          <a:p>
            <a:pPr marL="0" marR="0" lvl="0" indent="0" algn="l" defTabSz="342900" eaLnBrk="1" fontAlgn="auto" latinLnBrk="0" hangingPunct="1">
              <a:lnSpc>
                <a:spcPct val="100000"/>
              </a:lnSpc>
              <a:spcBef>
                <a:spcPts val="0"/>
              </a:spcBef>
              <a:spcAft>
                <a:spcPts val="0"/>
              </a:spcAft>
              <a:buClrTx/>
              <a:buSzTx/>
              <a:buFontTx/>
              <a:buNone/>
              <a:tabLst/>
              <a:defRPr/>
            </a:pPr>
            <a:r>
              <a:rPr kumimoji="0" lang="he-IL"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לו"ז</a:t>
            </a:r>
            <a:endParaRPr kumimoji="0" lang="en-US"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p:txBody>
      </p:sp>
      <p:sp>
        <p:nvSpPr>
          <p:cNvPr id="29" name="Slide Number Placeholder 22"/>
          <p:cNvSpPr txBox="1">
            <a:spLocks/>
          </p:cNvSpPr>
          <p:nvPr/>
        </p:nvSpPr>
        <p:spPr bwMode="gray">
          <a:xfrm>
            <a:off x="7462955" y="5275826"/>
            <a:ext cx="584825" cy="365125"/>
          </a:xfrm>
          <a:prstGeom prst="rect">
            <a:avLst/>
          </a:prstGeom>
        </p:spPr>
        <p:txBody>
          <a:bodyPr vert="horz" lIns="91440" tIns="45720" rIns="91440" bIns="45720" rtlCol="0" anchor="ctr"/>
          <a:lstStyle>
            <a:defPPr>
              <a:defRPr lang="he-IL"/>
            </a:defPPr>
            <a:lvl1pPr algn="r" rtl="1" eaLnBrk="0" fontAlgn="base" hangingPunct="0">
              <a:spcBef>
                <a:spcPct val="0"/>
              </a:spcBef>
              <a:spcAft>
                <a:spcPct val="0"/>
              </a:spcAft>
              <a:defRPr sz="1500" b="1" kern="1200">
                <a:solidFill>
                  <a:srgbClr val="FEFFFF"/>
                </a:solidFill>
                <a:latin typeface="Times New Roman" pitchFamily="18" charset="0"/>
                <a:ea typeface="+mn-ea"/>
                <a:cs typeface="Times New Roman" pitchFamily="18" charset="0"/>
              </a:defRPr>
            </a:lvl1pPr>
            <a:lvl2pPr marL="457200" algn="ctr" rtl="1" eaLnBrk="0" fontAlgn="base" hangingPunct="0">
              <a:spcBef>
                <a:spcPct val="0"/>
              </a:spcBef>
              <a:spcAft>
                <a:spcPct val="0"/>
              </a:spcAft>
              <a:defRPr sz="2400" b="1" kern="1200">
                <a:solidFill>
                  <a:schemeClr val="tx1"/>
                </a:solidFill>
                <a:latin typeface="Times New Roman" pitchFamily="18" charset="0"/>
                <a:ea typeface="+mn-ea"/>
                <a:cs typeface="Times New Roman" pitchFamily="18" charset="0"/>
              </a:defRPr>
            </a:lvl2pPr>
            <a:lvl3pPr marL="914400" algn="ctr" rtl="1" eaLnBrk="0" fontAlgn="base" hangingPunct="0">
              <a:spcBef>
                <a:spcPct val="0"/>
              </a:spcBef>
              <a:spcAft>
                <a:spcPct val="0"/>
              </a:spcAft>
              <a:defRPr sz="2400" b="1" kern="1200">
                <a:solidFill>
                  <a:schemeClr val="tx1"/>
                </a:solidFill>
                <a:latin typeface="Times New Roman" pitchFamily="18" charset="0"/>
                <a:ea typeface="+mn-ea"/>
                <a:cs typeface="Times New Roman" pitchFamily="18" charset="0"/>
              </a:defRPr>
            </a:lvl3pPr>
            <a:lvl4pPr marL="1371600" algn="ctr" rtl="1" eaLnBrk="0" fontAlgn="base" hangingPunct="0">
              <a:spcBef>
                <a:spcPct val="0"/>
              </a:spcBef>
              <a:spcAft>
                <a:spcPct val="0"/>
              </a:spcAft>
              <a:defRPr sz="2400" b="1" kern="1200">
                <a:solidFill>
                  <a:schemeClr val="tx1"/>
                </a:solidFill>
                <a:latin typeface="Times New Roman" pitchFamily="18" charset="0"/>
                <a:ea typeface="+mn-ea"/>
                <a:cs typeface="Times New Roman" pitchFamily="18" charset="0"/>
              </a:defRPr>
            </a:lvl4pPr>
            <a:lvl5pPr marL="1828800" algn="ctr" rtl="1" eaLnBrk="0" fontAlgn="base" hangingPunct="0">
              <a:spcBef>
                <a:spcPct val="0"/>
              </a:spcBef>
              <a:spcAft>
                <a:spcPct val="0"/>
              </a:spcAft>
              <a:defRPr sz="2400" b="1" kern="1200">
                <a:solidFill>
                  <a:schemeClr val="tx1"/>
                </a:solidFill>
                <a:latin typeface="Times New Roman" pitchFamily="18" charset="0"/>
                <a:ea typeface="+mn-ea"/>
                <a:cs typeface="Times New Roman" pitchFamily="18" charset="0"/>
              </a:defRPr>
            </a:lvl5pPr>
            <a:lvl6pPr marL="2286000" algn="r" defTabSz="914400" rtl="1" eaLnBrk="1" latinLnBrk="0" hangingPunct="1">
              <a:defRPr sz="2400" b="1" kern="1200">
                <a:solidFill>
                  <a:schemeClr val="tx1"/>
                </a:solidFill>
                <a:latin typeface="Times New Roman" pitchFamily="18" charset="0"/>
                <a:ea typeface="+mn-ea"/>
                <a:cs typeface="Times New Roman" pitchFamily="18" charset="0"/>
              </a:defRPr>
            </a:lvl6pPr>
            <a:lvl7pPr marL="2743200" algn="r" defTabSz="914400" rtl="1" eaLnBrk="1" latinLnBrk="0" hangingPunct="1">
              <a:defRPr sz="2400" b="1" kern="1200">
                <a:solidFill>
                  <a:schemeClr val="tx1"/>
                </a:solidFill>
                <a:latin typeface="Times New Roman" pitchFamily="18" charset="0"/>
                <a:ea typeface="+mn-ea"/>
                <a:cs typeface="Times New Roman" pitchFamily="18" charset="0"/>
              </a:defRPr>
            </a:lvl7pPr>
            <a:lvl8pPr marL="3200400" algn="r" defTabSz="914400" rtl="1" eaLnBrk="1" latinLnBrk="0" hangingPunct="1">
              <a:defRPr sz="2400" b="1" kern="1200">
                <a:solidFill>
                  <a:schemeClr val="tx1"/>
                </a:solidFill>
                <a:latin typeface="Times New Roman" pitchFamily="18" charset="0"/>
                <a:ea typeface="+mn-ea"/>
                <a:cs typeface="Times New Roman" pitchFamily="18" charset="0"/>
              </a:defRPr>
            </a:lvl8pPr>
            <a:lvl9pPr marL="3657600" algn="r" defTabSz="914400" rtl="1" eaLnBrk="1" latinLnBrk="0" hangingPunct="1">
              <a:defRPr sz="2400" b="1" kern="1200">
                <a:solidFill>
                  <a:schemeClr val="tx1"/>
                </a:solidFill>
                <a:latin typeface="Times New Roman" pitchFamily="18" charset="0"/>
                <a:ea typeface="+mn-ea"/>
                <a:cs typeface="Times New Roman" pitchFamily="18" charset="0"/>
              </a:defRPr>
            </a:lvl9pPr>
          </a:lstStyle>
          <a:p>
            <a:pPr marL="0" marR="0" lvl="0" indent="0" algn="r" defTabSz="914400" rtl="1" eaLnBrk="0" fontAlgn="base" latinLnBrk="0" hangingPunct="0">
              <a:lnSpc>
                <a:spcPct val="100000"/>
              </a:lnSpc>
              <a:spcBef>
                <a:spcPct val="0"/>
              </a:spcBef>
              <a:spcAft>
                <a:spcPct val="0"/>
              </a:spcAft>
              <a:buClrTx/>
              <a:buSzTx/>
              <a:buFontTx/>
              <a:buNone/>
              <a:tabLst/>
              <a:defRPr/>
            </a:pPr>
            <a:fld id="{D57F1E4F-1CFF-5643-939E-217C01CDF565}" type="slidenum">
              <a:rPr kumimoji="0" lang="en-US" sz="1500" b="1" i="0" u="none" strike="noStrike" kern="1200" cap="none" spc="0" normalizeH="0" baseline="0" noProof="0" smtClean="0">
                <a:ln>
                  <a:noFill/>
                </a:ln>
                <a:solidFill>
                  <a:srgbClr val="FEFFFF"/>
                </a:solidFill>
                <a:effectLst/>
                <a:uLnTx/>
                <a:uFillTx/>
                <a:latin typeface="Times New Roman" pitchFamily="18" charset="0"/>
                <a:ea typeface="+mn-ea"/>
                <a:cs typeface="Times New Roman" pitchFamily="18" charset="0"/>
              </a:rPr>
              <a:pPr marL="0" marR="0" lvl="0" indent="0" algn="r" defTabSz="914400" rtl="1" eaLnBrk="0" fontAlgn="base" latinLnBrk="0" hangingPunct="0">
                <a:lnSpc>
                  <a:spcPct val="100000"/>
                </a:lnSpc>
                <a:spcBef>
                  <a:spcPct val="0"/>
                </a:spcBef>
                <a:spcAft>
                  <a:spcPct val="0"/>
                </a:spcAft>
                <a:buClrTx/>
                <a:buSzTx/>
                <a:buFontTx/>
                <a:buNone/>
                <a:tabLst/>
                <a:defRPr/>
              </a:pPr>
              <a:t>25</a:t>
            </a:fld>
            <a:endParaRPr kumimoji="0" lang="en-US" sz="1500" b="1" i="0" u="none" strike="noStrike" kern="1200" cap="none" spc="0" normalizeH="0" baseline="0" noProof="0" dirty="0">
              <a:ln>
                <a:noFill/>
              </a:ln>
              <a:solidFill>
                <a:srgbClr val="FEFFFF"/>
              </a:solidFill>
              <a:effectLst/>
              <a:uLnTx/>
              <a:uFillTx/>
              <a:latin typeface="Times New Roman" pitchFamily="18" charset="0"/>
              <a:ea typeface="+mn-ea"/>
              <a:cs typeface="Times New Roman" pitchFamily="18" charset="0"/>
            </a:endParaRPr>
          </a:p>
        </p:txBody>
      </p:sp>
      <p:sp>
        <p:nvSpPr>
          <p:cNvPr id="30" name="AutoShape 7"/>
          <p:cNvSpPr>
            <a:spLocks noChangeArrowheads="1"/>
          </p:cNvSpPr>
          <p:nvPr/>
        </p:nvSpPr>
        <p:spPr bwMode="auto">
          <a:xfrm rot="8575521">
            <a:off x="5576285" y="2678181"/>
            <a:ext cx="372555" cy="1748650"/>
          </a:xfrm>
          <a:prstGeom prst="upArrow">
            <a:avLst>
              <a:gd name="adj1" fmla="val 75977"/>
              <a:gd name="adj2" fmla="val 91295"/>
            </a:avLst>
          </a:prstGeom>
          <a:solidFill>
            <a:srgbClr val="FF6600"/>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31" name="AutoShape 7"/>
          <p:cNvSpPr>
            <a:spLocks noChangeArrowheads="1"/>
          </p:cNvSpPr>
          <p:nvPr/>
        </p:nvSpPr>
        <p:spPr bwMode="auto">
          <a:xfrm rot="16200000">
            <a:off x="4461083" y="4363509"/>
            <a:ext cx="372555" cy="1748650"/>
          </a:xfrm>
          <a:prstGeom prst="upArrow">
            <a:avLst>
              <a:gd name="adj1" fmla="val 75977"/>
              <a:gd name="adj2" fmla="val 91295"/>
            </a:avLst>
          </a:prstGeom>
          <a:solidFill>
            <a:srgbClr val="FF6600"/>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Tree>
    <p:extLst>
      <p:ext uri="{BB962C8B-B14F-4D97-AF65-F5344CB8AC3E}">
        <p14:creationId xmlns:p14="http://schemas.microsoft.com/office/powerpoint/2010/main" val="895585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1000" fill="hold"/>
                                        <p:tgtEl>
                                          <p:spTgt spid="26"/>
                                        </p:tgtEl>
                                        <p:attrNameLst>
                                          <p:attrName>ppt_w</p:attrName>
                                        </p:attrNameLst>
                                      </p:cBhvr>
                                      <p:tavLst>
                                        <p:tav tm="0">
                                          <p:val>
                                            <p:fltVal val="0"/>
                                          </p:val>
                                        </p:tav>
                                        <p:tav tm="100000">
                                          <p:val>
                                            <p:strVal val="#ppt_w"/>
                                          </p:val>
                                        </p:tav>
                                      </p:tavLst>
                                    </p:anim>
                                    <p:anim calcmode="lin" valueType="num">
                                      <p:cBhvr>
                                        <p:cTn id="18" dur="1000" fill="hold"/>
                                        <p:tgtEl>
                                          <p:spTgt spid="26"/>
                                        </p:tgtEl>
                                        <p:attrNameLst>
                                          <p:attrName>ppt_h</p:attrName>
                                        </p:attrNameLst>
                                      </p:cBhvr>
                                      <p:tavLst>
                                        <p:tav tm="0">
                                          <p:val>
                                            <p:fltVal val="0"/>
                                          </p:val>
                                        </p:tav>
                                        <p:tav tm="100000">
                                          <p:val>
                                            <p:strVal val="#ppt_h"/>
                                          </p:val>
                                        </p:tav>
                                      </p:tavLst>
                                    </p:anim>
                                    <p:anim calcmode="lin" valueType="num">
                                      <p:cBhvr>
                                        <p:cTn id="19" dur="1000" fill="hold"/>
                                        <p:tgtEl>
                                          <p:spTgt spid="26"/>
                                        </p:tgtEl>
                                        <p:attrNameLst>
                                          <p:attrName>style.rotation</p:attrName>
                                        </p:attrNameLst>
                                      </p:cBhvr>
                                      <p:tavLst>
                                        <p:tav tm="0">
                                          <p:val>
                                            <p:fltVal val="90"/>
                                          </p:val>
                                        </p:tav>
                                        <p:tav tm="100000">
                                          <p:val>
                                            <p:fltVal val="0"/>
                                          </p:val>
                                        </p:tav>
                                      </p:tavLst>
                                    </p:anim>
                                    <p:animEffect transition="in" filter="fade">
                                      <p:cBhvr>
                                        <p:cTn id="20" dur="1000"/>
                                        <p:tgtEl>
                                          <p:spTgt spid="2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fade">
                                      <p:cBhvr>
                                        <p:cTn id="23" dur="500"/>
                                        <p:tgtEl>
                                          <p:spTgt spid="2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 calcmode="lin" valueType="num">
                                      <p:cBhvr>
                                        <p:cTn id="33" dur="1000" fill="hold"/>
                                        <p:tgtEl>
                                          <p:spTgt spid="30"/>
                                        </p:tgtEl>
                                        <p:attrNameLst>
                                          <p:attrName>ppt_w</p:attrName>
                                        </p:attrNameLst>
                                      </p:cBhvr>
                                      <p:tavLst>
                                        <p:tav tm="0">
                                          <p:val>
                                            <p:fltVal val="0"/>
                                          </p:val>
                                        </p:tav>
                                        <p:tav tm="100000">
                                          <p:val>
                                            <p:strVal val="#ppt_w"/>
                                          </p:val>
                                        </p:tav>
                                      </p:tavLst>
                                    </p:anim>
                                    <p:anim calcmode="lin" valueType="num">
                                      <p:cBhvr>
                                        <p:cTn id="34" dur="1000" fill="hold"/>
                                        <p:tgtEl>
                                          <p:spTgt spid="30"/>
                                        </p:tgtEl>
                                        <p:attrNameLst>
                                          <p:attrName>ppt_h</p:attrName>
                                        </p:attrNameLst>
                                      </p:cBhvr>
                                      <p:tavLst>
                                        <p:tav tm="0">
                                          <p:val>
                                            <p:fltVal val="0"/>
                                          </p:val>
                                        </p:tav>
                                        <p:tav tm="100000">
                                          <p:val>
                                            <p:strVal val="#ppt_h"/>
                                          </p:val>
                                        </p:tav>
                                      </p:tavLst>
                                    </p:anim>
                                    <p:anim calcmode="lin" valueType="num">
                                      <p:cBhvr>
                                        <p:cTn id="35" dur="1000" fill="hold"/>
                                        <p:tgtEl>
                                          <p:spTgt spid="30"/>
                                        </p:tgtEl>
                                        <p:attrNameLst>
                                          <p:attrName>style.rotation</p:attrName>
                                        </p:attrNameLst>
                                      </p:cBhvr>
                                      <p:tavLst>
                                        <p:tav tm="0">
                                          <p:val>
                                            <p:fltVal val="90"/>
                                          </p:val>
                                        </p:tav>
                                        <p:tav tm="100000">
                                          <p:val>
                                            <p:fltVal val="0"/>
                                          </p:val>
                                        </p:tav>
                                      </p:tavLst>
                                    </p:anim>
                                    <p:animEffect transition="in" filter="fade">
                                      <p:cBhvr>
                                        <p:cTn id="36" dur="1000"/>
                                        <p:tgtEl>
                                          <p:spTgt spid="3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p:cTn id="44" dur="1000" fill="hold"/>
                                        <p:tgtEl>
                                          <p:spTgt spid="31"/>
                                        </p:tgtEl>
                                        <p:attrNameLst>
                                          <p:attrName>ppt_w</p:attrName>
                                        </p:attrNameLst>
                                      </p:cBhvr>
                                      <p:tavLst>
                                        <p:tav tm="0">
                                          <p:val>
                                            <p:fltVal val="0"/>
                                          </p:val>
                                        </p:tav>
                                        <p:tav tm="100000">
                                          <p:val>
                                            <p:strVal val="#ppt_w"/>
                                          </p:val>
                                        </p:tav>
                                      </p:tavLst>
                                    </p:anim>
                                    <p:anim calcmode="lin" valueType="num">
                                      <p:cBhvr>
                                        <p:cTn id="45" dur="1000" fill="hold"/>
                                        <p:tgtEl>
                                          <p:spTgt spid="31"/>
                                        </p:tgtEl>
                                        <p:attrNameLst>
                                          <p:attrName>ppt_h</p:attrName>
                                        </p:attrNameLst>
                                      </p:cBhvr>
                                      <p:tavLst>
                                        <p:tav tm="0">
                                          <p:val>
                                            <p:fltVal val="0"/>
                                          </p:val>
                                        </p:tav>
                                        <p:tav tm="100000">
                                          <p:val>
                                            <p:strVal val="#ppt_h"/>
                                          </p:val>
                                        </p:tav>
                                      </p:tavLst>
                                    </p:anim>
                                    <p:anim calcmode="lin" valueType="num">
                                      <p:cBhvr>
                                        <p:cTn id="46" dur="1000" fill="hold"/>
                                        <p:tgtEl>
                                          <p:spTgt spid="31"/>
                                        </p:tgtEl>
                                        <p:attrNameLst>
                                          <p:attrName>style.rotation</p:attrName>
                                        </p:attrNameLst>
                                      </p:cBhvr>
                                      <p:tavLst>
                                        <p:tav tm="0">
                                          <p:val>
                                            <p:fltVal val="90"/>
                                          </p:val>
                                        </p:tav>
                                        <p:tav tm="100000">
                                          <p:val>
                                            <p:fltVal val="0"/>
                                          </p:val>
                                        </p:tav>
                                      </p:tavLst>
                                    </p:anim>
                                    <p:animEffect transition="in" filter="fade">
                                      <p:cBhvr>
                                        <p:cTn id="47"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animBg="1"/>
      <p:bldP spid="27" grpId="0"/>
      <p:bldP spid="28" grpId="0"/>
      <p:bldP spid="30" grpId="0" animBg="1"/>
      <p:bldP spid="31"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0" name="תמונה 9"/>
          <p:cNvPicPr>
            <a:picLocks noChangeAspect="1"/>
          </p:cNvPicPr>
          <p:nvPr/>
        </p:nvPicPr>
        <p:blipFill>
          <a:blip r:embed="rId3" cstate="print">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9277" y="0"/>
            <a:ext cx="1708655" cy="1701820"/>
          </a:xfrm>
          <a:prstGeom prst="rect">
            <a:avLst/>
          </a:prstGeom>
        </p:spPr>
      </p:pic>
      <p:sp>
        <p:nvSpPr>
          <p:cNvPr id="16388" name="Rectangle 2"/>
          <p:cNvSpPr>
            <a:spLocks noGrp="1" noChangeArrowheads="1"/>
          </p:cNvSpPr>
          <p:nvPr>
            <p:ph type="title"/>
          </p:nvPr>
        </p:nvSpPr>
        <p:spPr>
          <a:xfrm>
            <a:off x="1459794" y="135396"/>
            <a:ext cx="5184576" cy="715516"/>
          </a:xfrm>
        </p:spPr>
        <p:txBody>
          <a:bodyPr/>
          <a:lstStyle/>
          <a:p>
            <a:pPr algn="ctr"/>
            <a:r>
              <a:rPr lang="he-IL" altLang="en-US" sz="4000" i="1" dirty="0">
                <a:latin typeface="Californian FB" pitchFamily="18" charset="0"/>
              </a:rPr>
              <a:t>יעד</a:t>
            </a:r>
            <a:endParaRPr lang="en-US" altLang="en-US" sz="4000" i="1" dirty="0">
              <a:solidFill>
                <a:schemeClr val="tx1"/>
              </a:solidFill>
              <a:latin typeface="Californian FB" pitchFamily="18" charset="0"/>
            </a:endParaRPr>
          </a:p>
        </p:txBody>
      </p:sp>
      <p:sp>
        <p:nvSpPr>
          <p:cNvPr id="16389" name="Rectangle 3"/>
          <p:cNvSpPr>
            <a:spLocks noGrp="1" noChangeArrowheads="1"/>
          </p:cNvSpPr>
          <p:nvPr>
            <p:ph type="body" idx="1"/>
          </p:nvPr>
        </p:nvSpPr>
        <p:spPr>
          <a:xfrm>
            <a:off x="1222592" y="1124744"/>
            <a:ext cx="6517759" cy="4977558"/>
          </a:xfrm>
        </p:spPr>
        <p:txBody>
          <a:bodyPr/>
          <a:lstStyle/>
          <a:p>
            <a:pPr>
              <a:buClr>
                <a:schemeClr val="tx1"/>
              </a:buClr>
              <a:buNone/>
            </a:pPr>
            <a:r>
              <a:rPr lang="he-IL" altLang="en-US" sz="3200" dirty="0">
                <a:latin typeface="Candara" pitchFamily="34" charset="0"/>
                <a:cs typeface="Times New Roman" pitchFamily="18" charset="0"/>
              </a:rPr>
              <a:t>שונה מהמטרה</a:t>
            </a:r>
            <a:r>
              <a:rPr lang="en-US" altLang="en-US" sz="3200" i="1" dirty="0">
                <a:latin typeface="Times New Roman" pitchFamily="18" charset="0"/>
                <a:cs typeface="Times New Roman" pitchFamily="18" charset="0"/>
              </a:rPr>
              <a:t>           </a:t>
            </a:r>
            <a:r>
              <a:rPr lang="he-IL" altLang="en-US" sz="3200" i="1" dirty="0">
                <a:latin typeface="Candara" panose="020E0502030303020204" pitchFamily="34" charset="0"/>
                <a:cs typeface="Times New Roman" pitchFamily="18" charset="0"/>
              </a:rPr>
              <a:t>ניתן להשגה</a:t>
            </a:r>
            <a:endParaRPr lang="en-US" altLang="en-US" sz="3200" i="1" dirty="0">
              <a:latin typeface="Candara" panose="020E0502030303020204" pitchFamily="34" charset="0"/>
              <a:cs typeface="Times New Roman" pitchFamily="18" charset="0"/>
            </a:endParaRPr>
          </a:p>
          <a:p>
            <a:r>
              <a:rPr lang="he-IL" altLang="en-US" sz="3200" i="1" dirty="0">
                <a:latin typeface="Candara" panose="020E0502030303020204" pitchFamily="34" charset="0"/>
                <a:cs typeface="Times New Roman" pitchFamily="18" charset="0"/>
              </a:rPr>
              <a:t>תאריכי אספקה</a:t>
            </a:r>
            <a:endParaRPr lang="en-US" altLang="en-US" sz="3200" i="1" dirty="0">
              <a:latin typeface="Candara" panose="020E0502030303020204" pitchFamily="34" charset="0"/>
              <a:cs typeface="Times New Roman" pitchFamily="18" charset="0"/>
            </a:endParaRPr>
          </a:p>
          <a:p>
            <a:r>
              <a:rPr lang="he-IL" altLang="en-US" sz="3200" i="1" dirty="0">
                <a:latin typeface="Candara" panose="020E0502030303020204" pitchFamily="34" charset="0"/>
                <a:cs typeface="Times New Roman" pitchFamily="18" charset="0"/>
              </a:rPr>
              <a:t>מפרט / איכות</a:t>
            </a:r>
            <a:endParaRPr lang="en-US" altLang="en-US" sz="3200" i="1" dirty="0">
              <a:latin typeface="Candara" panose="020E0502030303020204" pitchFamily="34" charset="0"/>
              <a:cs typeface="Times New Roman" pitchFamily="18" charset="0"/>
            </a:endParaRPr>
          </a:p>
          <a:p>
            <a:r>
              <a:rPr lang="he-IL" altLang="en-US" sz="3200" i="1" dirty="0">
                <a:latin typeface="Candara" panose="020E0502030303020204" pitchFamily="34" charset="0"/>
                <a:cs typeface="Times New Roman" pitchFamily="18" charset="0"/>
              </a:rPr>
              <a:t>תקציב / משאבים</a:t>
            </a:r>
            <a:endParaRPr lang="en-US" altLang="en-US" sz="3200" i="1" dirty="0">
              <a:latin typeface="Candara" panose="020E0502030303020204" pitchFamily="34" charset="0"/>
              <a:cs typeface="Times New Roman" pitchFamily="18" charset="0"/>
            </a:endParaRPr>
          </a:p>
          <a:p>
            <a:pPr marL="0" indent="0">
              <a:buNone/>
            </a:pPr>
            <a:endParaRPr lang="en-US" altLang="en-US" sz="3200" i="1" dirty="0">
              <a:latin typeface="Times New Roman" pitchFamily="18" charset="0"/>
              <a:cs typeface="Times New Roman" pitchFamily="18" charset="0"/>
            </a:endParaRPr>
          </a:p>
          <a:p>
            <a:pPr marL="0" indent="0">
              <a:buNone/>
            </a:pPr>
            <a:r>
              <a:rPr lang="he-IL" altLang="en-US" sz="3200" dirty="0">
                <a:latin typeface="Candara" pitchFamily="34" charset="0"/>
                <a:cs typeface="Times New Roman" pitchFamily="18" charset="0"/>
              </a:rPr>
              <a:t>אם קיים קושי בהשגה       קיום אילוץ </a:t>
            </a:r>
            <a:endParaRPr lang="en-US" altLang="en-US" sz="3200" dirty="0">
              <a:latin typeface="Candara" pitchFamily="34" charset="0"/>
              <a:cs typeface="Times New Roman" pitchFamily="18" charset="0"/>
            </a:endParaRPr>
          </a:p>
          <a:p>
            <a:endParaRPr lang="en-US" altLang="en-US" sz="3200" i="1" dirty="0">
              <a:latin typeface="Times New Roman" pitchFamily="18" charset="0"/>
              <a:cs typeface="Times New Roman" pitchFamily="18" charset="0"/>
            </a:endParaRPr>
          </a:p>
          <a:p>
            <a:endParaRPr lang="en-US" altLang="en-US" sz="3200" i="1" dirty="0">
              <a:latin typeface="Times New Roman" pitchFamily="18" charset="0"/>
              <a:cs typeface="Times New Roman" pitchFamily="18" charset="0"/>
            </a:endParaRPr>
          </a:p>
          <a:p>
            <a:endParaRPr lang="en-US" altLang="en-US" sz="3200" i="1" dirty="0">
              <a:latin typeface="Times New Roman" pitchFamily="18" charset="0"/>
              <a:cs typeface="Times New Roman" pitchFamily="18" charset="0"/>
            </a:endParaRPr>
          </a:p>
          <a:p>
            <a:endParaRPr lang="en-US" altLang="en-US" sz="3200" i="1" dirty="0">
              <a:latin typeface="Times New Roman" pitchFamily="18" charset="0"/>
              <a:cs typeface="Times New Roman" pitchFamily="18" charset="0"/>
            </a:endParaRPr>
          </a:p>
          <a:p>
            <a:pPr>
              <a:buClr>
                <a:schemeClr val="tx1"/>
              </a:buClr>
              <a:buNone/>
            </a:pPr>
            <a:r>
              <a:rPr lang="en-US" altLang="en-US" sz="3200" dirty="0">
                <a:latin typeface="Candara" pitchFamily="34" charset="0"/>
                <a:cs typeface="Times New Roman" pitchFamily="18" charset="0"/>
              </a:rPr>
              <a:t> </a:t>
            </a:r>
          </a:p>
          <a:p>
            <a:pPr>
              <a:buClr>
                <a:schemeClr val="tx1"/>
              </a:buClr>
              <a:buNone/>
            </a:pPr>
            <a:r>
              <a:rPr lang="en-US" altLang="en-US" sz="3200" i="1" dirty="0">
                <a:latin typeface="Candara" pitchFamily="34" charset="0"/>
                <a:cs typeface="Times New Roman" pitchFamily="18" charset="0"/>
              </a:rPr>
              <a:t>	</a:t>
            </a:r>
            <a:endParaRPr lang="en-US" altLang="en-US" sz="2800" dirty="0"/>
          </a:p>
        </p:txBody>
      </p:sp>
      <p:sp>
        <p:nvSpPr>
          <p:cNvPr id="9" name="חץ ימינה 8"/>
          <p:cNvSpPr/>
          <p:nvPr/>
        </p:nvSpPr>
        <p:spPr bwMode="auto">
          <a:xfrm rot="10800000">
            <a:off x="5076056" y="1268760"/>
            <a:ext cx="432048" cy="291480"/>
          </a:xfrm>
          <a:prstGeom prst="rightArrow">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ctr" rtl="0" eaLnBrk="0" hangingPunct="0"/>
            <a:endParaRPr lang="he-IL" dirty="0">
              <a:solidFill>
                <a:srgbClr val="EAEAEA"/>
              </a:solidFill>
            </a:endParaRPr>
          </a:p>
        </p:txBody>
      </p:sp>
      <p:sp>
        <p:nvSpPr>
          <p:cNvPr id="7" name="חץ ימינה 8"/>
          <p:cNvSpPr/>
          <p:nvPr/>
        </p:nvSpPr>
        <p:spPr bwMode="auto">
          <a:xfrm rot="10800000">
            <a:off x="4139952" y="4941168"/>
            <a:ext cx="432048" cy="291480"/>
          </a:xfrm>
          <a:prstGeom prst="rightArrow">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algn="ctr" rtl="0" eaLnBrk="0" hangingPunct="0"/>
            <a:endParaRPr lang="he-IL" dirty="0">
              <a:solidFill>
                <a:srgbClr val="EAEAEA"/>
              </a:solidFill>
            </a:endParaRPr>
          </a:p>
        </p:txBody>
      </p:sp>
      <p:sp>
        <p:nvSpPr>
          <p:cNvPr id="4" name="Slide Number Placeholder 3"/>
          <p:cNvSpPr>
            <a:spLocks noGrp="1"/>
          </p:cNvSpPr>
          <p:nvPr>
            <p:ph type="sldNum" sz="quarter" idx="12"/>
          </p:nvPr>
        </p:nvSpPr>
        <p:spPr/>
        <p:txBody>
          <a:bodyPr/>
          <a:lstStyle/>
          <a:p>
            <a:fld id="{24E582B3-F299-4149-BAE8-6FE3BE33A46F}" type="slidenum">
              <a:rPr lang="he-IL" smtClean="0"/>
              <a:pPr/>
              <a:t>26</a:t>
            </a:fld>
            <a:endParaRPr lang="he-IL"/>
          </a:p>
        </p:txBody>
      </p:sp>
    </p:spTree>
    <p:extLst>
      <p:ext uri="{BB962C8B-B14F-4D97-AF65-F5344CB8AC3E}">
        <p14:creationId xmlns:p14="http://schemas.microsoft.com/office/powerpoint/2010/main" val="2541110292"/>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389">
                                            <p:txEl>
                                              <p:pRg st="0" end="0"/>
                                            </p:txEl>
                                          </p:spTgt>
                                        </p:tgtEl>
                                        <p:attrNameLst>
                                          <p:attrName>style.visibility</p:attrName>
                                        </p:attrNameLst>
                                      </p:cBhvr>
                                      <p:to>
                                        <p:strVal val="visible"/>
                                      </p:to>
                                    </p:set>
                                    <p:anim calcmode="lin" valueType="num">
                                      <p:cBhvr additive="base">
                                        <p:cTn id="7" dur="500" fill="hold"/>
                                        <p:tgtEl>
                                          <p:spTgt spid="1638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389">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6389">
                                            <p:txEl>
                                              <p:pRg st="1" end="1"/>
                                            </p:txEl>
                                          </p:spTgt>
                                        </p:tgtEl>
                                        <p:attrNameLst>
                                          <p:attrName>style.visibility</p:attrName>
                                        </p:attrNameLst>
                                      </p:cBhvr>
                                      <p:to>
                                        <p:strVal val="visible"/>
                                      </p:to>
                                    </p:set>
                                    <p:anim calcmode="lin" valueType="num">
                                      <p:cBhvr additive="base">
                                        <p:cTn id="17" dur="500" fill="hold"/>
                                        <p:tgtEl>
                                          <p:spTgt spid="16389">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38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6389">
                                            <p:txEl>
                                              <p:pRg st="2" end="2"/>
                                            </p:txEl>
                                          </p:spTgt>
                                        </p:tgtEl>
                                        <p:attrNameLst>
                                          <p:attrName>style.visibility</p:attrName>
                                        </p:attrNameLst>
                                      </p:cBhvr>
                                      <p:to>
                                        <p:strVal val="visible"/>
                                      </p:to>
                                    </p:set>
                                    <p:anim calcmode="lin" valueType="num">
                                      <p:cBhvr additive="base">
                                        <p:cTn id="23" dur="500" fill="hold"/>
                                        <p:tgtEl>
                                          <p:spTgt spid="16389">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38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6389">
                                            <p:txEl>
                                              <p:pRg st="3" end="3"/>
                                            </p:txEl>
                                          </p:spTgt>
                                        </p:tgtEl>
                                        <p:attrNameLst>
                                          <p:attrName>style.visibility</p:attrName>
                                        </p:attrNameLst>
                                      </p:cBhvr>
                                      <p:to>
                                        <p:strVal val="visible"/>
                                      </p:to>
                                    </p:set>
                                    <p:anim calcmode="lin" valueType="num">
                                      <p:cBhvr additive="base">
                                        <p:cTn id="29" dur="500" fill="hold"/>
                                        <p:tgtEl>
                                          <p:spTgt spid="16389">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638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16389">
                                            <p:txEl>
                                              <p:pRg st="5" end="5"/>
                                            </p:txEl>
                                          </p:spTgt>
                                        </p:tgtEl>
                                        <p:attrNameLst>
                                          <p:attrName>style.visibility</p:attrName>
                                        </p:attrNameLst>
                                      </p:cBhvr>
                                      <p:to>
                                        <p:strVal val="visible"/>
                                      </p:to>
                                    </p:set>
                                    <p:anim calcmode="lin" valueType="num">
                                      <p:cBhvr additive="base">
                                        <p:cTn id="35" dur="500" fill="hold"/>
                                        <p:tgtEl>
                                          <p:spTgt spid="1638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38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1547664" y="836712"/>
            <a:ext cx="5400600" cy="1446550"/>
          </a:xfrm>
          <a:prstGeom prst="rect">
            <a:avLst/>
          </a:prstGeom>
          <a:noFill/>
        </p:spPr>
        <p:txBody>
          <a:bodyPr wrap="square" rtlCol="0">
            <a:spAutoFit/>
          </a:bodyPr>
          <a:lstStyle/>
          <a:p>
            <a:pPr marL="0" marR="0" lvl="0" indent="0" defTabSz="342900" eaLnBrk="1" fontAlgn="auto" latinLnBrk="0" hangingPunct="1">
              <a:lnSpc>
                <a:spcPct val="100000"/>
              </a:lnSpc>
              <a:spcBef>
                <a:spcPts val="0"/>
              </a:spcBef>
              <a:spcAft>
                <a:spcPts val="0"/>
              </a:spcAft>
              <a:buClrTx/>
              <a:buSzTx/>
              <a:buFontTx/>
              <a:buNone/>
              <a:tabLst/>
              <a:defRPr/>
            </a:pPr>
            <a:r>
              <a:rPr kumimoji="0" lang="he-IL" sz="4000" b="0" i="0" u="none" strike="noStrike" kern="0" cap="none" spc="0" normalizeH="0" baseline="0" noProof="0" dirty="0">
                <a:ln>
                  <a:noFill/>
                </a:ln>
                <a:solidFill>
                  <a:prstClr val="black">
                    <a:lumMod val="85000"/>
                    <a:lumOff val="15000"/>
                  </a:prstClr>
                </a:solidFill>
                <a:effectLst/>
                <a:uLnTx/>
                <a:uFillTx/>
                <a:latin typeface="Century Gothic" panose="020B0502020202020204"/>
                <a:cs typeface="Gisha" panose="020B0502040204020203" pitchFamily="34" charset="-79"/>
              </a:rPr>
              <a:t>היעדים?</a:t>
            </a:r>
            <a:endParaRPr kumimoji="0" lang="he-IL" sz="21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a:p>
            <a:pPr defTabSz="342900" eaLnBrk="1" fontAlgn="auto" hangingPunct="1">
              <a:spcBef>
                <a:spcPts val="0"/>
              </a:spcBef>
              <a:spcAft>
                <a:spcPts val="0"/>
              </a:spcAft>
              <a:defRPr/>
            </a:pPr>
            <a:r>
              <a:rPr lang="he-IL" dirty="0"/>
              <a:t>עמידה ב"משולש הקדוש"</a:t>
            </a:r>
          </a:p>
          <a:p>
            <a:pPr marL="0" marR="0" lvl="0" indent="0" defTabSz="342900" eaLnBrk="1" fontAlgn="auto" latinLnBrk="0" hangingPunct="1">
              <a:lnSpc>
                <a:spcPct val="100000"/>
              </a:lnSpc>
              <a:spcBef>
                <a:spcPts val="0"/>
              </a:spcBef>
              <a:spcAft>
                <a:spcPts val="0"/>
              </a:spcAft>
              <a:buClrTx/>
              <a:buSzTx/>
              <a:buFontTx/>
              <a:buNone/>
              <a:tabLst/>
              <a:defRPr/>
            </a:pPr>
            <a:endParaRPr kumimoji="0" lang="en-AU" sz="2100" b="0" i="0" u="none" strike="noStrike" kern="0" cap="none" spc="0" normalizeH="0" baseline="0" noProof="0" dirty="0">
              <a:ln>
                <a:noFill/>
              </a:ln>
              <a:solidFill>
                <a:prstClr val="black"/>
              </a:solidFill>
              <a:effectLst/>
              <a:uLnTx/>
              <a:uFillTx/>
              <a:latin typeface="Century Gothic" panose="020B0502020202020204"/>
              <a:cs typeface="Arial" pitchFamily="34" charset="0"/>
            </a:endParaRPr>
          </a:p>
        </p:txBody>
      </p:sp>
      <p:sp>
        <p:nvSpPr>
          <p:cNvPr id="15" name="AutoShape 5"/>
          <p:cNvSpPr>
            <a:spLocks noChangeArrowheads="1"/>
          </p:cNvSpPr>
          <p:nvPr/>
        </p:nvSpPr>
        <p:spPr bwMode="auto">
          <a:xfrm>
            <a:off x="2633312" y="2673098"/>
            <a:ext cx="3594871" cy="2556102"/>
          </a:xfrm>
          <a:prstGeom prst="triangle">
            <a:avLst>
              <a:gd name="adj" fmla="val 50000"/>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6" name="Text Box 6"/>
          <p:cNvSpPr txBox="1">
            <a:spLocks noChangeArrowheads="1"/>
          </p:cNvSpPr>
          <p:nvPr/>
        </p:nvSpPr>
        <p:spPr bwMode="auto">
          <a:xfrm>
            <a:off x="5699716" y="3383362"/>
            <a:ext cx="893194" cy="461665"/>
          </a:xfrm>
          <a:prstGeom prst="rect">
            <a:avLst/>
          </a:prstGeom>
          <a:noFill/>
          <a:ln w="9525">
            <a:noFill/>
            <a:miter lim="800000"/>
            <a:headEnd/>
            <a:tailEnd/>
          </a:ln>
        </p:spPr>
        <p:txBody>
          <a:bodyPr wrap="none">
            <a:spAutoFit/>
          </a:bodyPr>
          <a:lstStyle/>
          <a:p>
            <a:pPr marL="0" marR="0" lvl="0" indent="0" algn="r" defTabSz="342900" eaLnBrk="1" fontAlgn="auto" latinLnBrk="0" hangingPunct="1">
              <a:lnSpc>
                <a:spcPct val="100000"/>
              </a:lnSpc>
              <a:spcBef>
                <a:spcPts val="0"/>
              </a:spcBef>
              <a:spcAft>
                <a:spcPts val="0"/>
              </a:spcAft>
              <a:buClrTx/>
              <a:buSzTx/>
              <a:buFontTx/>
              <a:buNone/>
              <a:tabLst/>
              <a:defRPr/>
            </a:pPr>
            <a:r>
              <a:rPr kumimoji="0" lang="he-IL"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 / $</a:t>
            </a:r>
            <a:endParaRPr kumimoji="0" lang="en-US"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p:txBody>
      </p:sp>
      <p:sp>
        <p:nvSpPr>
          <p:cNvPr id="18" name="Text Box 8"/>
          <p:cNvSpPr txBox="1">
            <a:spLocks noChangeArrowheads="1"/>
          </p:cNvSpPr>
          <p:nvPr/>
        </p:nvSpPr>
        <p:spPr bwMode="auto">
          <a:xfrm>
            <a:off x="2039530" y="3322587"/>
            <a:ext cx="974947" cy="461665"/>
          </a:xfrm>
          <a:prstGeom prst="rect">
            <a:avLst/>
          </a:prstGeom>
          <a:noFill/>
          <a:ln w="9525">
            <a:noFill/>
            <a:miter lim="800000"/>
            <a:headEnd/>
            <a:tailEnd/>
          </a:ln>
        </p:spPr>
        <p:txBody>
          <a:bodyPr wrap="none">
            <a:spAutoFit/>
          </a:bodyPr>
          <a:lstStyle/>
          <a:p>
            <a:pPr marL="0" marR="0" lvl="0" indent="0" algn="l" defTabSz="342900" eaLnBrk="1" fontAlgn="auto" latinLnBrk="0" hangingPunct="1">
              <a:lnSpc>
                <a:spcPct val="100000"/>
              </a:lnSpc>
              <a:spcBef>
                <a:spcPts val="0"/>
              </a:spcBef>
              <a:spcAft>
                <a:spcPts val="0"/>
              </a:spcAft>
              <a:buClrTx/>
              <a:buSzTx/>
              <a:buFontTx/>
              <a:buNone/>
              <a:tabLst/>
              <a:defRPr/>
            </a:pPr>
            <a:r>
              <a:rPr kumimoji="0" lang="he-IL"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מפרט </a:t>
            </a:r>
            <a:endParaRPr kumimoji="0" lang="en-US"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p:txBody>
      </p:sp>
      <p:sp>
        <p:nvSpPr>
          <p:cNvPr id="19" name="Text Box 9"/>
          <p:cNvSpPr txBox="1">
            <a:spLocks noChangeArrowheads="1"/>
          </p:cNvSpPr>
          <p:nvPr/>
        </p:nvSpPr>
        <p:spPr bwMode="auto">
          <a:xfrm>
            <a:off x="4247964" y="5670963"/>
            <a:ext cx="633507" cy="461665"/>
          </a:xfrm>
          <a:prstGeom prst="rect">
            <a:avLst/>
          </a:prstGeom>
          <a:noFill/>
          <a:ln w="9525">
            <a:noFill/>
            <a:miter lim="800000"/>
            <a:headEnd/>
            <a:tailEnd/>
          </a:ln>
        </p:spPr>
        <p:txBody>
          <a:bodyPr wrap="none">
            <a:spAutoFit/>
          </a:bodyPr>
          <a:lstStyle/>
          <a:p>
            <a:pPr marL="0" marR="0" lvl="0" indent="0" algn="l" defTabSz="342900" eaLnBrk="1" fontAlgn="auto" latinLnBrk="0" hangingPunct="1">
              <a:lnSpc>
                <a:spcPct val="100000"/>
              </a:lnSpc>
              <a:spcBef>
                <a:spcPts val="0"/>
              </a:spcBef>
              <a:spcAft>
                <a:spcPts val="0"/>
              </a:spcAft>
              <a:buClrTx/>
              <a:buSzTx/>
              <a:buFontTx/>
              <a:buNone/>
              <a:tabLst/>
              <a:defRPr/>
            </a:pPr>
            <a:r>
              <a:rPr kumimoji="0" lang="he-IL"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לו"ז</a:t>
            </a:r>
            <a:endParaRPr kumimoji="0" lang="en-US" altLang="he-IL" sz="180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endParaRPr>
          </a:p>
        </p:txBody>
      </p:sp>
      <p:sp>
        <p:nvSpPr>
          <p:cNvPr id="22" name="Date Placeholder 21"/>
          <p:cNvSpPr>
            <a:spLocks noGrp="1"/>
          </p:cNvSpPr>
          <p:nvPr>
            <p:ph type="dt" sz="half"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F129692-BCBA-4290-9285-9341B1AB70A7}" type="datetime1">
              <a:rPr kumimoji="0" lang="en-US" sz="1800" b="0" i="0" u="none" strike="noStrike" kern="0" cap="none" spc="0" normalizeH="0" baseline="0" noProof="0" smtClean="0">
                <a:ln>
                  <a:noFill/>
                </a:ln>
                <a:solidFill>
                  <a:prstClr val="black">
                    <a:tint val="75000"/>
                  </a:prstClr>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7/24/2017</a:t>
            </a:fld>
            <a:endParaRPr kumimoji="0" lang="en-US" sz="1800" b="0" i="0" u="none" strike="noStrike" kern="0" cap="none" spc="0" normalizeH="0" baseline="0" noProof="0" dirty="0">
              <a:ln>
                <a:noFill/>
              </a:ln>
              <a:solidFill>
                <a:prstClr val="black">
                  <a:tint val="75000"/>
                </a:prstClr>
              </a:solidFill>
              <a:effectLst/>
              <a:uLnTx/>
              <a:uFillTx/>
            </a:endParaRPr>
          </a:p>
        </p:txBody>
      </p:sp>
      <p:sp>
        <p:nvSpPr>
          <p:cNvPr id="23" name="Slide Number Placeholder 22"/>
          <p:cNvSpPr>
            <a:spLocks noGrp="1"/>
          </p:cNvSpPr>
          <p:nvPr>
            <p:ph type="sldNum" sz="quarter" idx="12"/>
          </p:nvPr>
        </p:nvSpPr>
        <p:spPr>
          <a:xfrm>
            <a:off x="7380312" y="5600044"/>
            <a:ext cx="584825" cy="365125"/>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D57F1E4F-1CFF-5643-939E-217C01CDF565}"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27</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092348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500" fill="hold"/>
                                        <p:tgtEl>
                                          <p:spTgt spid="16"/>
                                        </p:tgtEl>
                                        <p:attrNameLst>
                                          <p:attrName>ppt_x</p:attrName>
                                        </p:attrNameLst>
                                      </p:cBhvr>
                                      <p:tavLst>
                                        <p:tav tm="0">
                                          <p:val>
                                            <p:strVal val="#ppt_x"/>
                                          </p:val>
                                        </p:tav>
                                        <p:tav tm="100000">
                                          <p:val>
                                            <p:strVal val="#ppt_x"/>
                                          </p:val>
                                        </p:tav>
                                      </p:tavLst>
                                    </p:anim>
                                    <p:anim calcmode="lin" valueType="num">
                                      <p:cBhvr additive="base">
                                        <p:cTn id="1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ppt_x"/>
                                          </p:val>
                                        </p:tav>
                                        <p:tav tm="100000">
                                          <p:val>
                                            <p:strVal val="#ppt_x"/>
                                          </p:val>
                                        </p:tav>
                                      </p:tavLst>
                                    </p:anim>
                                    <p:anim calcmode="lin" valueType="num">
                                      <p:cBhvr additive="base">
                                        <p:cTn id="2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204864"/>
            <a:ext cx="8001000" cy="1765920"/>
          </a:xfrm>
        </p:spPr>
        <p:txBody>
          <a:bodyPr/>
          <a:lstStyle/>
          <a:p>
            <a:pPr algn="ctr"/>
            <a:r>
              <a:rPr lang="he-IL" sz="5400" i="1" dirty="0">
                <a:latin typeface="Californian FB" pitchFamily="18" charset="0"/>
              </a:rPr>
              <a:t>שלב 1</a:t>
            </a:r>
            <a:br>
              <a:rPr lang="en-AU" sz="5400" i="1" dirty="0">
                <a:latin typeface="Californian FB" pitchFamily="18" charset="0"/>
              </a:rPr>
            </a:br>
            <a:r>
              <a:rPr lang="he-IL" sz="5400" i="1" dirty="0">
                <a:latin typeface="Californian FB" pitchFamily="18" charset="0"/>
              </a:rPr>
              <a:t>לזהות את האילוץ</a:t>
            </a:r>
            <a:br>
              <a:rPr lang="he-IL" sz="5400" i="1" dirty="0">
                <a:latin typeface="Californian FB" pitchFamily="18" charset="0"/>
              </a:rPr>
            </a:br>
            <a:r>
              <a:rPr lang="he-IL" sz="5400" i="1" dirty="0">
                <a:latin typeface="Californian FB" pitchFamily="18" charset="0"/>
              </a:rPr>
              <a:t>ה- </a:t>
            </a:r>
            <a:r>
              <a:rPr lang="en-US" sz="5400" i="1" dirty="0">
                <a:latin typeface="Californian FB" pitchFamily="18" charset="0"/>
              </a:rPr>
              <a:t>DRUM</a:t>
            </a:r>
            <a:endParaRPr lang="en-AU" sz="5400" i="1" dirty="0">
              <a:latin typeface="Californian FB" pitchFamily="18" charset="0"/>
            </a:endParaRPr>
          </a:p>
        </p:txBody>
      </p:sp>
      <p:sp>
        <p:nvSpPr>
          <p:cNvPr id="5" name="Slide Number Placeholder 4"/>
          <p:cNvSpPr>
            <a:spLocks noGrp="1"/>
          </p:cNvSpPr>
          <p:nvPr>
            <p:ph type="sldNum" sz="quarter" idx="12"/>
          </p:nvPr>
        </p:nvSpPr>
        <p:spPr/>
        <p:txBody>
          <a:bodyPr/>
          <a:lstStyle/>
          <a:p>
            <a:fld id="{C611F63B-33E6-4C8A-9247-A113E6AB228D}" type="slidenum">
              <a:rPr lang="he-IL" smtClean="0"/>
              <a:pPr/>
              <a:t>28</a:t>
            </a:fld>
            <a:endParaRPr lang="he-IL"/>
          </a:p>
        </p:txBody>
      </p:sp>
    </p:spTree>
    <p:extLst>
      <p:ext uri="{BB962C8B-B14F-4D97-AF65-F5344CB8AC3E}">
        <p14:creationId xmlns:p14="http://schemas.microsoft.com/office/powerpoint/2010/main" val="35003846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1" name="Picture 9" descr="Click To Preview"/>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29</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8" name="Text Box 18">
            <a:extLst>
              <a:ext uri="{FF2B5EF4-FFF2-40B4-BE49-F238E27FC236}">
                <a16:creationId xmlns:a16="http://schemas.microsoft.com/office/drawing/2014/main" id="{283CED98-3DDF-4E8E-81D3-2609AA6E862F}"/>
              </a:ext>
            </a:extLst>
          </p:cNvPr>
          <p:cNvSpPr txBox="1">
            <a:spLocks noChangeArrowheads="1"/>
          </p:cNvSpPr>
          <p:nvPr/>
        </p:nvSpPr>
        <p:spPr bwMode="auto">
          <a:xfrm>
            <a:off x="8601023" y="4978400"/>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19">
            <a:extLst>
              <a:ext uri="{FF2B5EF4-FFF2-40B4-BE49-F238E27FC236}">
                <a16:creationId xmlns:a16="http://schemas.microsoft.com/office/drawing/2014/main" id="{58A5CBDC-2FB8-441A-9363-632C92C74151}"/>
              </a:ext>
            </a:extLst>
          </p:cNvPr>
          <p:cNvSpPr txBox="1">
            <a:spLocks noChangeArrowheads="1"/>
          </p:cNvSpPr>
          <p:nvPr/>
        </p:nvSpPr>
        <p:spPr bwMode="auto">
          <a:xfrm>
            <a:off x="8601023" y="3825875"/>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20">
            <a:extLst>
              <a:ext uri="{FF2B5EF4-FFF2-40B4-BE49-F238E27FC236}">
                <a16:creationId xmlns:a16="http://schemas.microsoft.com/office/drawing/2014/main" id="{90470D49-0B3F-4452-95DC-076FB78EFE52}"/>
              </a:ext>
            </a:extLst>
          </p:cNvPr>
          <p:cNvSpPr txBox="1">
            <a:spLocks noChangeArrowheads="1"/>
          </p:cNvSpPr>
          <p:nvPr/>
        </p:nvSpPr>
        <p:spPr bwMode="auto">
          <a:xfrm>
            <a:off x="8601023" y="2817812"/>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21">
            <a:extLst>
              <a:ext uri="{FF2B5EF4-FFF2-40B4-BE49-F238E27FC236}">
                <a16:creationId xmlns:a16="http://schemas.microsoft.com/office/drawing/2014/main" id="{9BB94F89-316A-42D7-AA92-CBCF0EEC8809}"/>
              </a:ext>
            </a:extLst>
          </p:cNvPr>
          <p:cNvSpPr txBox="1">
            <a:spLocks noChangeArrowheads="1"/>
          </p:cNvSpPr>
          <p:nvPr/>
        </p:nvSpPr>
        <p:spPr bwMode="auto">
          <a:xfrm>
            <a:off x="8601023" y="1736725"/>
            <a:ext cx="360363" cy="215900"/>
          </a:xfrm>
          <a:prstGeom prst="rect">
            <a:avLst/>
          </a:prstGeom>
          <a:noFill/>
          <a:ln w="9525">
            <a:noFill/>
            <a:miter lim="800000"/>
            <a:headEnd/>
            <a:tailEnd/>
          </a:ln>
        </p:spPr>
        <p:txBody>
          <a:bodyPr>
            <a:spAutoFit/>
          </a:bodyPr>
          <a:lstStyle/>
          <a:p>
            <a:pPr algn="l" rtl="0">
              <a:spcBef>
                <a:spcPct val="50000"/>
              </a:spcBef>
            </a:pPr>
            <a:r>
              <a:rPr lang="en-US" sz="800" dirty="0">
                <a:latin typeface="Tahoma" pitchFamily="34" charset="0"/>
              </a:rPr>
              <a:t>15</a:t>
            </a:r>
            <a:endParaRPr lang="en-GB" sz="800" dirty="0">
              <a:latin typeface="Tahoma" pitchFamily="34" charset="0"/>
            </a:endParaRPr>
          </a:p>
        </p:txBody>
      </p:sp>
    </p:spTree>
    <p:extLst>
      <p:ext uri="{BB962C8B-B14F-4D97-AF65-F5344CB8AC3E}">
        <p14:creationId xmlns:p14="http://schemas.microsoft.com/office/powerpoint/2010/main" val="2464658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box(in)">
                                      <p:cBhvr>
                                        <p:cTn id="7" dur="500"/>
                                        <p:tgtEl>
                                          <p:spTgt spid="68"/>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box(in)">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box(in)">
                                      <p:cBhvr>
                                        <p:cTn id="17" dur="500"/>
                                        <p:tgtEl>
                                          <p:spTgt spid="7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box(in)">
                                      <p:cBhvr>
                                        <p:cTn id="22" dur="500"/>
                                        <p:tgtEl>
                                          <p:spTgt spid="73"/>
                                        </p:tgtEl>
                                      </p:cBhvr>
                                    </p:animEffect>
                                  </p:childTnLst>
                                </p:cTn>
                              </p:par>
                              <p:par>
                                <p:cTn id="23" presetID="6" presetClass="emph" presetSubtype="0" fill="hold" grpId="1" nodeType="withEffect">
                                  <p:stCondLst>
                                    <p:cond delay="0"/>
                                  </p:stCondLst>
                                  <p:childTnLst>
                                    <p:animScale>
                                      <p:cBhvr>
                                        <p:cTn id="24" dur="2000" fill="hold"/>
                                        <p:tgtEl>
                                          <p:spTgt spid="7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p:bldP spid="69" grpId="0"/>
      <p:bldP spid="73" grpId="0"/>
      <p:bldP spid="73" grpId="1"/>
      <p:bldP spid="7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61" name="Picture 9"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30</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505539" y="4357940"/>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1" name="Text Box 2">
            <a:extLst>
              <a:ext uri="{FF2B5EF4-FFF2-40B4-BE49-F238E27FC236}">
                <a16:creationId xmlns:a16="http://schemas.microsoft.com/office/drawing/2014/main" id="{E28FAF19-9365-4A4B-B2AC-7EC5A2FB018E}"/>
              </a:ext>
            </a:extLst>
          </p:cNvPr>
          <p:cNvSpPr txBox="1">
            <a:spLocks noChangeArrowheads="1"/>
          </p:cNvSpPr>
          <p:nvPr/>
        </p:nvSpPr>
        <p:spPr bwMode="auto">
          <a:xfrm>
            <a:off x="8628563" y="166766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63" name="Text Box 28">
            <a:extLst>
              <a:ext uri="{FF2B5EF4-FFF2-40B4-BE49-F238E27FC236}">
                <a16:creationId xmlns:a16="http://schemas.microsoft.com/office/drawing/2014/main" id="{9CCDAAD2-1950-4438-AC48-D864B2BC812A}"/>
              </a:ext>
            </a:extLst>
          </p:cNvPr>
          <p:cNvSpPr txBox="1">
            <a:spLocks noChangeArrowheads="1"/>
          </p:cNvSpPr>
          <p:nvPr/>
        </p:nvSpPr>
        <p:spPr bwMode="auto">
          <a:xfrm>
            <a:off x="8628563" y="49093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29">
            <a:extLst>
              <a:ext uri="{FF2B5EF4-FFF2-40B4-BE49-F238E27FC236}">
                <a16:creationId xmlns:a16="http://schemas.microsoft.com/office/drawing/2014/main" id="{0A5EB18A-4A1D-4828-B1A4-747246AA2277}"/>
              </a:ext>
            </a:extLst>
          </p:cNvPr>
          <p:cNvSpPr txBox="1">
            <a:spLocks noChangeArrowheads="1"/>
          </p:cNvSpPr>
          <p:nvPr/>
        </p:nvSpPr>
        <p:spPr bwMode="auto">
          <a:xfrm>
            <a:off x="8628563" y="50522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5" name="Text Box 30">
            <a:extLst>
              <a:ext uri="{FF2B5EF4-FFF2-40B4-BE49-F238E27FC236}">
                <a16:creationId xmlns:a16="http://schemas.microsoft.com/office/drawing/2014/main" id="{3373C1E5-27B7-4D1D-AF44-BE0FCA7C6E7C}"/>
              </a:ext>
            </a:extLst>
          </p:cNvPr>
          <p:cNvSpPr txBox="1">
            <a:spLocks noChangeArrowheads="1"/>
          </p:cNvSpPr>
          <p:nvPr/>
        </p:nvSpPr>
        <p:spPr bwMode="auto">
          <a:xfrm>
            <a:off x="8628563" y="37568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8" name="Text Box 31">
            <a:extLst>
              <a:ext uri="{FF2B5EF4-FFF2-40B4-BE49-F238E27FC236}">
                <a16:creationId xmlns:a16="http://schemas.microsoft.com/office/drawing/2014/main" id="{73F570C1-2A44-4EF0-8E1D-CC94E148AFE8}"/>
              </a:ext>
            </a:extLst>
          </p:cNvPr>
          <p:cNvSpPr txBox="1">
            <a:spLocks noChangeArrowheads="1"/>
          </p:cNvSpPr>
          <p:nvPr/>
        </p:nvSpPr>
        <p:spPr bwMode="auto">
          <a:xfrm>
            <a:off x="8628563" y="3901281"/>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32">
            <a:extLst>
              <a:ext uri="{FF2B5EF4-FFF2-40B4-BE49-F238E27FC236}">
                <a16:creationId xmlns:a16="http://schemas.microsoft.com/office/drawing/2014/main" id="{9A6911E6-D59A-4344-BD68-93B8D54EE54D}"/>
              </a:ext>
            </a:extLst>
          </p:cNvPr>
          <p:cNvSpPr txBox="1">
            <a:spLocks noChangeArrowheads="1"/>
          </p:cNvSpPr>
          <p:nvPr/>
        </p:nvSpPr>
        <p:spPr bwMode="auto">
          <a:xfrm>
            <a:off x="8628563" y="2748756"/>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3" name="Text Box 33">
            <a:extLst>
              <a:ext uri="{FF2B5EF4-FFF2-40B4-BE49-F238E27FC236}">
                <a16:creationId xmlns:a16="http://schemas.microsoft.com/office/drawing/2014/main" id="{11E222F1-7E98-4856-ABB9-E77D35A51748}"/>
              </a:ext>
            </a:extLst>
          </p:cNvPr>
          <p:cNvSpPr txBox="1">
            <a:spLocks noChangeArrowheads="1"/>
          </p:cNvSpPr>
          <p:nvPr/>
        </p:nvSpPr>
        <p:spPr bwMode="auto">
          <a:xfrm>
            <a:off x="8628563" y="289163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40">
            <a:extLst>
              <a:ext uri="{FF2B5EF4-FFF2-40B4-BE49-F238E27FC236}">
                <a16:creationId xmlns:a16="http://schemas.microsoft.com/office/drawing/2014/main" id="{656D0D2B-D25C-46B3-9547-FD45996BC237}"/>
              </a:ext>
            </a:extLst>
          </p:cNvPr>
          <p:cNvSpPr txBox="1">
            <a:spLocks noChangeArrowheads="1"/>
          </p:cNvSpPr>
          <p:nvPr/>
        </p:nvSpPr>
        <p:spPr bwMode="auto">
          <a:xfrm>
            <a:off x="8628563" y="18105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Tree>
    <p:extLst>
      <p:ext uri="{BB962C8B-B14F-4D97-AF65-F5344CB8AC3E}">
        <p14:creationId xmlns:p14="http://schemas.microsoft.com/office/powerpoint/2010/main" val="1044519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grpId="0" nodeType="clickEffect">
                                  <p:stCondLst>
                                    <p:cond delay="0"/>
                                  </p:stCondLst>
                                  <p:childTnLst>
                                    <p:set>
                                      <p:cBhvr rctx="PPT">
                                        <p:cTn id="6" dur="indefinite"/>
                                        <p:tgtEl>
                                          <p:spTgt spid="61"/>
                                        </p:tgtEl>
                                        <p:attrNameLst>
                                          <p:attrName>style.opacity</p:attrName>
                                        </p:attrNameLst>
                                      </p:cBhvr>
                                      <p:to>
                                        <p:strVal val="0.5"/>
                                      </p:to>
                                    </p:set>
                                    <p:animEffect filter="image" prLst="opacity: 0.5">
                                      <p:cBhvr rctx="IE">
                                        <p:cTn id="7" dur="indefinite"/>
                                        <p:tgtEl>
                                          <p:spTgt spid="61"/>
                                        </p:tgtEl>
                                      </p:cBhvr>
                                    </p:animEffect>
                                  </p:childTnLst>
                                </p:cTn>
                              </p:par>
                              <p:par>
                                <p:cTn id="8" presetID="4" presetClass="entr" presetSubtype="16" fill="hold" nodeType="withEffect">
                                  <p:stCondLst>
                                    <p:cond delay="0"/>
                                  </p:stCondLst>
                                  <p:childTnLst>
                                    <p:set>
                                      <p:cBhvr>
                                        <p:cTn id="9" dur="1" fill="hold">
                                          <p:stCondLst>
                                            <p:cond delay="0"/>
                                          </p:stCondLst>
                                        </p:cTn>
                                        <p:tgtEl>
                                          <p:spTgt spid="74">
                                            <p:txEl>
                                              <p:pRg st="0" end="0"/>
                                            </p:txEl>
                                          </p:spTgt>
                                        </p:tgtEl>
                                        <p:attrNameLst>
                                          <p:attrName>style.visibility</p:attrName>
                                        </p:attrNameLst>
                                      </p:cBhvr>
                                      <p:to>
                                        <p:strVal val="visible"/>
                                      </p:to>
                                    </p:set>
                                    <p:animEffect transition="in" filter="box(in)">
                                      <p:cBhvr>
                                        <p:cTn id="10" dur="500"/>
                                        <p:tgtEl>
                                          <p:spTgt spid="74">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mph" presetSubtype="0" grpId="0" nodeType="clickEffect">
                                  <p:stCondLst>
                                    <p:cond delay="0"/>
                                  </p:stCondLst>
                                  <p:childTnLst>
                                    <p:set>
                                      <p:cBhvr rctx="PPT">
                                        <p:cTn id="14" dur="indefinite"/>
                                        <p:tgtEl>
                                          <p:spTgt spid="65"/>
                                        </p:tgtEl>
                                        <p:attrNameLst>
                                          <p:attrName>style.opacity</p:attrName>
                                        </p:attrNameLst>
                                      </p:cBhvr>
                                      <p:to>
                                        <p:strVal val="0.5"/>
                                      </p:to>
                                    </p:set>
                                    <p:animEffect filter="image" prLst="opacity: 0.5">
                                      <p:cBhvr rctx="IE">
                                        <p:cTn id="15" dur="indefinite"/>
                                        <p:tgtEl>
                                          <p:spTgt spid="65"/>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68"/>
                                        </p:tgtEl>
                                        <p:attrNameLst>
                                          <p:attrName>style.visibility</p:attrName>
                                        </p:attrNameLst>
                                      </p:cBhvr>
                                      <p:to>
                                        <p:strVal val="visible"/>
                                      </p:to>
                                    </p:set>
                                    <p:animEffect transition="in" filter="box(in)">
                                      <p:cBhvr>
                                        <p:cTn id="18" dur="500"/>
                                        <p:tgtEl>
                                          <p:spTgt spid="68"/>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mph" presetSubtype="0" grpId="0" nodeType="clickEffect">
                                  <p:stCondLst>
                                    <p:cond delay="0"/>
                                  </p:stCondLst>
                                  <p:childTnLst>
                                    <p:set>
                                      <p:cBhvr rctx="PPT">
                                        <p:cTn id="22" dur="indefinite"/>
                                        <p:tgtEl>
                                          <p:spTgt spid="63"/>
                                        </p:tgtEl>
                                        <p:attrNameLst>
                                          <p:attrName>style.opacity</p:attrName>
                                        </p:attrNameLst>
                                      </p:cBhvr>
                                      <p:to>
                                        <p:strVal val="0.5"/>
                                      </p:to>
                                    </p:set>
                                    <p:animEffect filter="image" prLst="opacity: 0.5">
                                      <p:cBhvr rctx="IE">
                                        <p:cTn id="23" dur="indefinite"/>
                                        <p:tgtEl>
                                          <p:spTgt spid="63"/>
                                        </p:tgtEl>
                                      </p:cBhvr>
                                    </p:animEffect>
                                  </p:childTnLst>
                                </p:cTn>
                              </p:par>
                              <p:par>
                                <p:cTn id="24" presetID="4" presetClass="entr" presetSubtype="16" fill="hold" grpId="0" nodeType="withEffect">
                                  <p:stCondLst>
                                    <p:cond delay="0"/>
                                  </p:stCondLst>
                                  <p:childTnLst>
                                    <p:set>
                                      <p:cBhvr>
                                        <p:cTn id="25" dur="1" fill="hold">
                                          <p:stCondLst>
                                            <p:cond delay="0"/>
                                          </p:stCondLst>
                                        </p:cTn>
                                        <p:tgtEl>
                                          <p:spTgt spid="64"/>
                                        </p:tgtEl>
                                        <p:attrNameLst>
                                          <p:attrName>style.visibility</p:attrName>
                                        </p:attrNameLst>
                                      </p:cBhvr>
                                      <p:to>
                                        <p:strVal val="visible"/>
                                      </p:to>
                                    </p:set>
                                    <p:animEffect transition="in" filter="box(in)">
                                      <p:cBhvr>
                                        <p:cTn id="26" dur="500"/>
                                        <p:tgtEl>
                                          <p:spTgt spid="64"/>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mph" presetSubtype="0" grpId="0" nodeType="clickEffect">
                                  <p:stCondLst>
                                    <p:cond delay="0"/>
                                  </p:stCondLst>
                                  <p:childTnLst>
                                    <p:set>
                                      <p:cBhvr rctx="PPT">
                                        <p:cTn id="30" dur="indefinite"/>
                                        <p:tgtEl>
                                          <p:spTgt spid="69"/>
                                        </p:tgtEl>
                                        <p:attrNameLst>
                                          <p:attrName>style.opacity</p:attrName>
                                        </p:attrNameLst>
                                      </p:cBhvr>
                                      <p:to>
                                        <p:strVal val="0.5"/>
                                      </p:to>
                                    </p:set>
                                    <p:animEffect filter="image" prLst="opacity: 0.5">
                                      <p:cBhvr rctx="IE">
                                        <p:cTn id="31" dur="indefinite"/>
                                        <p:tgtEl>
                                          <p:spTgt spid="69"/>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box(in)">
                                      <p:cBhvr>
                                        <p:cTn id="34" dur="500"/>
                                        <p:tgtEl>
                                          <p:spTgt spid="73"/>
                                        </p:tgtEl>
                                      </p:cBhvr>
                                    </p:animEffect>
                                  </p:childTnLst>
                                </p:cTn>
                              </p:par>
                              <p:par>
                                <p:cTn id="35" presetID="6" presetClass="emph" presetSubtype="0" fill="hold" grpId="1" nodeType="withEffect">
                                  <p:stCondLst>
                                    <p:cond delay="0"/>
                                  </p:stCondLst>
                                  <p:childTnLst>
                                    <p:animScale>
                                      <p:cBhvr>
                                        <p:cTn id="36" dur="2000" fill="hold"/>
                                        <p:tgtEl>
                                          <p:spTgt spid="7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3" grpId="0"/>
      <p:bldP spid="64" grpId="0"/>
      <p:bldP spid="65" grpId="0"/>
      <p:bldP spid="68" grpId="0"/>
      <p:bldP spid="69" grpId="0"/>
      <p:bldP spid="73" grpId="0"/>
      <p:bldP spid="73" grpId="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60" name="Picture 8"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31</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1" name="Text Box 40">
            <a:extLst>
              <a:ext uri="{FF2B5EF4-FFF2-40B4-BE49-F238E27FC236}">
                <a16:creationId xmlns:a16="http://schemas.microsoft.com/office/drawing/2014/main" id="{14C8D24F-81E7-456C-A280-EEEA5020AFF2}"/>
              </a:ext>
            </a:extLst>
          </p:cNvPr>
          <p:cNvSpPr txBox="1">
            <a:spLocks noChangeArrowheads="1"/>
          </p:cNvSpPr>
          <p:nvPr/>
        </p:nvSpPr>
        <p:spPr bwMode="auto">
          <a:xfrm>
            <a:off x="8545461" y="49093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41">
            <a:extLst>
              <a:ext uri="{FF2B5EF4-FFF2-40B4-BE49-F238E27FC236}">
                <a16:creationId xmlns:a16="http://schemas.microsoft.com/office/drawing/2014/main" id="{7978973E-D6AD-4A1C-B224-3E2511CFAD87}"/>
              </a:ext>
            </a:extLst>
          </p:cNvPr>
          <p:cNvSpPr txBox="1">
            <a:spLocks noChangeArrowheads="1"/>
          </p:cNvSpPr>
          <p:nvPr/>
        </p:nvSpPr>
        <p:spPr bwMode="auto">
          <a:xfrm>
            <a:off x="8545461" y="50522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42">
            <a:extLst>
              <a:ext uri="{FF2B5EF4-FFF2-40B4-BE49-F238E27FC236}">
                <a16:creationId xmlns:a16="http://schemas.microsoft.com/office/drawing/2014/main" id="{B0C6D058-2F59-4D60-945E-23DB23EFCB01}"/>
              </a:ext>
            </a:extLst>
          </p:cNvPr>
          <p:cNvSpPr txBox="1">
            <a:spLocks noChangeArrowheads="1"/>
          </p:cNvSpPr>
          <p:nvPr/>
        </p:nvSpPr>
        <p:spPr bwMode="auto">
          <a:xfrm>
            <a:off x="8545461" y="519668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43">
            <a:extLst>
              <a:ext uri="{FF2B5EF4-FFF2-40B4-BE49-F238E27FC236}">
                <a16:creationId xmlns:a16="http://schemas.microsoft.com/office/drawing/2014/main" id="{3400C952-A13C-4727-A1ED-E138519F90B6}"/>
              </a:ext>
            </a:extLst>
          </p:cNvPr>
          <p:cNvSpPr txBox="1">
            <a:spLocks noChangeArrowheads="1"/>
          </p:cNvSpPr>
          <p:nvPr/>
        </p:nvSpPr>
        <p:spPr bwMode="auto">
          <a:xfrm>
            <a:off x="8545461" y="37568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8" name="Text Box 44">
            <a:extLst>
              <a:ext uri="{FF2B5EF4-FFF2-40B4-BE49-F238E27FC236}">
                <a16:creationId xmlns:a16="http://schemas.microsoft.com/office/drawing/2014/main" id="{71DD1F5D-1E8F-4082-82C5-1283E0D38DFF}"/>
              </a:ext>
            </a:extLst>
          </p:cNvPr>
          <p:cNvSpPr txBox="1">
            <a:spLocks noChangeArrowheads="1"/>
          </p:cNvSpPr>
          <p:nvPr/>
        </p:nvSpPr>
        <p:spPr bwMode="auto">
          <a:xfrm>
            <a:off x="8545461" y="3901281"/>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45">
            <a:extLst>
              <a:ext uri="{FF2B5EF4-FFF2-40B4-BE49-F238E27FC236}">
                <a16:creationId xmlns:a16="http://schemas.microsoft.com/office/drawing/2014/main" id="{8BD00554-B487-42BD-8869-CF4CAFE92573}"/>
              </a:ext>
            </a:extLst>
          </p:cNvPr>
          <p:cNvSpPr txBox="1">
            <a:spLocks noChangeArrowheads="1"/>
          </p:cNvSpPr>
          <p:nvPr/>
        </p:nvSpPr>
        <p:spPr bwMode="auto">
          <a:xfrm>
            <a:off x="8545461" y="4044156"/>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3" name="Text Box 46">
            <a:extLst>
              <a:ext uri="{FF2B5EF4-FFF2-40B4-BE49-F238E27FC236}">
                <a16:creationId xmlns:a16="http://schemas.microsoft.com/office/drawing/2014/main" id="{3E146953-D2A0-45EE-B2D1-ED335F0538CA}"/>
              </a:ext>
            </a:extLst>
          </p:cNvPr>
          <p:cNvSpPr txBox="1">
            <a:spLocks noChangeArrowheads="1"/>
          </p:cNvSpPr>
          <p:nvPr/>
        </p:nvSpPr>
        <p:spPr bwMode="auto">
          <a:xfrm>
            <a:off x="8545461" y="2748756"/>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47">
            <a:extLst>
              <a:ext uri="{FF2B5EF4-FFF2-40B4-BE49-F238E27FC236}">
                <a16:creationId xmlns:a16="http://schemas.microsoft.com/office/drawing/2014/main" id="{BA46CD34-1BF8-46A4-B737-D95737472BA6}"/>
              </a:ext>
            </a:extLst>
          </p:cNvPr>
          <p:cNvSpPr txBox="1">
            <a:spLocks noChangeArrowheads="1"/>
          </p:cNvSpPr>
          <p:nvPr/>
        </p:nvSpPr>
        <p:spPr bwMode="auto">
          <a:xfrm>
            <a:off x="8545461" y="289163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5" name="Text Box 48">
            <a:extLst>
              <a:ext uri="{FF2B5EF4-FFF2-40B4-BE49-F238E27FC236}">
                <a16:creationId xmlns:a16="http://schemas.microsoft.com/office/drawing/2014/main" id="{C3FC6CA3-8EC6-41F7-B19B-3A322C5596AF}"/>
              </a:ext>
            </a:extLst>
          </p:cNvPr>
          <p:cNvSpPr txBox="1">
            <a:spLocks noChangeArrowheads="1"/>
          </p:cNvSpPr>
          <p:nvPr/>
        </p:nvSpPr>
        <p:spPr bwMode="auto">
          <a:xfrm>
            <a:off x="8545461" y="303609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49">
            <a:extLst>
              <a:ext uri="{FF2B5EF4-FFF2-40B4-BE49-F238E27FC236}">
                <a16:creationId xmlns:a16="http://schemas.microsoft.com/office/drawing/2014/main" id="{7B3AF6E1-30E8-4C95-821F-450623BC91E3}"/>
              </a:ext>
            </a:extLst>
          </p:cNvPr>
          <p:cNvSpPr txBox="1">
            <a:spLocks noChangeArrowheads="1"/>
          </p:cNvSpPr>
          <p:nvPr/>
        </p:nvSpPr>
        <p:spPr bwMode="auto">
          <a:xfrm>
            <a:off x="8545461" y="166766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77" name="Text Box 50">
            <a:extLst>
              <a:ext uri="{FF2B5EF4-FFF2-40B4-BE49-F238E27FC236}">
                <a16:creationId xmlns:a16="http://schemas.microsoft.com/office/drawing/2014/main" id="{BAA85C51-5712-4199-95E3-4AFAFDF8A513}"/>
              </a:ext>
            </a:extLst>
          </p:cNvPr>
          <p:cNvSpPr txBox="1">
            <a:spLocks noChangeArrowheads="1"/>
          </p:cNvSpPr>
          <p:nvPr/>
        </p:nvSpPr>
        <p:spPr bwMode="auto">
          <a:xfrm>
            <a:off x="8545461" y="18105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78" name="Text Box 51">
            <a:extLst>
              <a:ext uri="{FF2B5EF4-FFF2-40B4-BE49-F238E27FC236}">
                <a16:creationId xmlns:a16="http://schemas.microsoft.com/office/drawing/2014/main" id="{3729D9B4-EF69-419F-96FE-91DE07105FED}"/>
              </a:ext>
            </a:extLst>
          </p:cNvPr>
          <p:cNvSpPr txBox="1">
            <a:spLocks noChangeArrowheads="1"/>
          </p:cNvSpPr>
          <p:nvPr/>
        </p:nvSpPr>
        <p:spPr bwMode="auto">
          <a:xfrm>
            <a:off x="8545461" y="1955006"/>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spTree>
    <p:extLst>
      <p:ext uri="{BB962C8B-B14F-4D97-AF65-F5344CB8AC3E}">
        <p14:creationId xmlns:p14="http://schemas.microsoft.com/office/powerpoint/2010/main" val="2541854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6"/>
                                        </p:tgtEl>
                                        <p:attrNameLst>
                                          <p:attrName>style.opacity</p:attrName>
                                        </p:attrNameLst>
                                      </p:cBhvr>
                                      <p:to>
                                        <p:strVal val="0.5"/>
                                      </p:to>
                                    </p:set>
                                    <p:animEffect filter="image" prLst="opacity: 0.5">
                                      <p:cBhvr rctx="IE">
                                        <p:cTn id="7" dur="indefinite"/>
                                        <p:tgtEl>
                                          <p:spTgt spid="76"/>
                                        </p:tgtEl>
                                      </p:cBhvr>
                                    </p:animEffect>
                                  </p:childTnLst>
                                </p:cTn>
                              </p:par>
                              <p:par>
                                <p:cTn id="8" presetID="9" presetClass="emph" presetSubtype="0" grpId="0" nodeType="withEffect">
                                  <p:stCondLst>
                                    <p:cond delay="0"/>
                                  </p:stCondLst>
                                  <p:childTnLst>
                                    <p:set>
                                      <p:cBhvr rctx="PPT">
                                        <p:cTn id="9" dur="indefinite"/>
                                        <p:tgtEl>
                                          <p:spTgt spid="77"/>
                                        </p:tgtEl>
                                        <p:attrNameLst>
                                          <p:attrName>style.opacity</p:attrName>
                                        </p:attrNameLst>
                                      </p:cBhvr>
                                      <p:to>
                                        <p:strVal val="0.5"/>
                                      </p:to>
                                    </p:set>
                                    <p:animEffect filter="image" prLst="opacity: 0.5">
                                      <p:cBhvr rctx="IE">
                                        <p:cTn id="10" dur="indefinite"/>
                                        <p:tgtEl>
                                          <p:spTgt spid="77"/>
                                        </p:tgtEl>
                                      </p:cBhvr>
                                    </p:animEffect>
                                  </p:childTnLst>
                                </p:cTn>
                              </p:par>
                              <p:par>
                                <p:cTn id="11" presetID="9" presetClass="emph" presetSubtype="0" grpId="0" nodeType="withEffect">
                                  <p:stCondLst>
                                    <p:cond delay="0"/>
                                  </p:stCondLst>
                                  <p:childTnLst>
                                    <p:set>
                                      <p:cBhvr rctx="PPT">
                                        <p:cTn id="12" dur="indefinite"/>
                                        <p:tgtEl>
                                          <p:spTgt spid="61"/>
                                        </p:tgtEl>
                                        <p:attrNameLst>
                                          <p:attrName>style.opacity</p:attrName>
                                        </p:attrNameLst>
                                      </p:cBhvr>
                                      <p:to>
                                        <p:strVal val="0.5"/>
                                      </p:to>
                                    </p:set>
                                    <p:animEffect filter="image" prLst="opacity: 0.5">
                                      <p:cBhvr rctx="IE">
                                        <p:cTn id="13" dur="indefinite"/>
                                        <p:tgtEl>
                                          <p:spTgt spid="61"/>
                                        </p:tgtEl>
                                      </p:cBhvr>
                                    </p:animEffect>
                                  </p:childTnLst>
                                </p:cTn>
                              </p:par>
                              <p:par>
                                <p:cTn id="14" presetID="9" presetClass="emph" presetSubtype="0" grpId="0" nodeType="withEffect">
                                  <p:stCondLst>
                                    <p:cond delay="0"/>
                                  </p:stCondLst>
                                  <p:childTnLst>
                                    <p:set>
                                      <p:cBhvr rctx="PPT">
                                        <p:cTn id="15" dur="indefinite"/>
                                        <p:tgtEl>
                                          <p:spTgt spid="63"/>
                                        </p:tgtEl>
                                        <p:attrNameLst>
                                          <p:attrName>style.opacity</p:attrName>
                                        </p:attrNameLst>
                                      </p:cBhvr>
                                      <p:to>
                                        <p:strVal val="0.5"/>
                                      </p:to>
                                    </p:set>
                                    <p:animEffect filter="image" prLst="opacity: 0.5">
                                      <p:cBhvr rctx="IE">
                                        <p:cTn id="16" dur="indefinite"/>
                                        <p:tgtEl>
                                          <p:spTgt spid="63"/>
                                        </p:tgtEl>
                                      </p:cBhvr>
                                    </p:animEffect>
                                  </p:childTnLst>
                                </p:cTn>
                              </p:par>
                              <p:par>
                                <p:cTn id="17" presetID="9" presetClass="emph" presetSubtype="0" grpId="0" nodeType="withEffect">
                                  <p:stCondLst>
                                    <p:cond delay="0"/>
                                  </p:stCondLst>
                                  <p:childTnLst>
                                    <p:set>
                                      <p:cBhvr rctx="PPT">
                                        <p:cTn id="18" dur="indefinite"/>
                                        <p:tgtEl>
                                          <p:spTgt spid="65"/>
                                        </p:tgtEl>
                                        <p:attrNameLst>
                                          <p:attrName>style.opacity</p:attrName>
                                        </p:attrNameLst>
                                      </p:cBhvr>
                                      <p:to>
                                        <p:strVal val="0.5"/>
                                      </p:to>
                                    </p:set>
                                    <p:animEffect filter="image" prLst="opacity: 0.5">
                                      <p:cBhvr rctx="IE">
                                        <p:cTn id="19" dur="indefinite"/>
                                        <p:tgtEl>
                                          <p:spTgt spid="65"/>
                                        </p:tgtEl>
                                      </p:cBhvr>
                                    </p:animEffect>
                                  </p:childTnLst>
                                </p:cTn>
                              </p:par>
                              <p:par>
                                <p:cTn id="20" presetID="9" presetClass="emph" presetSubtype="0" grpId="0" nodeType="withEffect">
                                  <p:stCondLst>
                                    <p:cond delay="0"/>
                                  </p:stCondLst>
                                  <p:childTnLst>
                                    <p:set>
                                      <p:cBhvr rctx="PPT">
                                        <p:cTn id="21" dur="indefinite"/>
                                        <p:tgtEl>
                                          <p:spTgt spid="68"/>
                                        </p:tgtEl>
                                        <p:attrNameLst>
                                          <p:attrName>style.opacity</p:attrName>
                                        </p:attrNameLst>
                                      </p:cBhvr>
                                      <p:to>
                                        <p:strVal val="0.5"/>
                                      </p:to>
                                    </p:set>
                                    <p:animEffect filter="image" prLst="opacity: 0.5">
                                      <p:cBhvr rctx="IE">
                                        <p:cTn id="22" dur="indefinite"/>
                                        <p:tgtEl>
                                          <p:spTgt spid="68"/>
                                        </p:tgtEl>
                                      </p:cBhvr>
                                    </p:animEffect>
                                  </p:childTnLst>
                                </p:cTn>
                              </p:par>
                              <p:par>
                                <p:cTn id="23" presetID="9" presetClass="emph" presetSubtype="0" grpId="0" nodeType="withEffect">
                                  <p:stCondLst>
                                    <p:cond delay="0"/>
                                  </p:stCondLst>
                                  <p:childTnLst>
                                    <p:set>
                                      <p:cBhvr rctx="PPT">
                                        <p:cTn id="24" dur="indefinite"/>
                                        <p:tgtEl>
                                          <p:spTgt spid="73"/>
                                        </p:tgtEl>
                                        <p:attrNameLst>
                                          <p:attrName>style.opacity</p:attrName>
                                        </p:attrNameLst>
                                      </p:cBhvr>
                                      <p:to>
                                        <p:strVal val="0.5"/>
                                      </p:to>
                                    </p:set>
                                    <p:animEffect filter="image" prLst="opacity: 0.5">
                                      <p:cBhvr rctx="IE">
                                        <p:cTn id="25" dur="indefinite"/>
                                        <p:tgtEl>
                                          <p:spTgt spid="73"/>
                                        </p:tgtEl>
                                      </p:cBhvr>
                                    </p:animEffect>
                                  </p:childTnLst>
                                </p:cTn>
                              </p:par>
                              <p:par>
                                <p:cTn id="26" presetID="9" presetClass="emph" presetSubtype="0" grpId="0" nodeType="withEffect">
                                  <p:stCondLst>
                                    <p:cond delay="0"/>
                                  </p:stCondLst>
                                  <p:childTnLst>
                                    <p:set>
                                      <p:cBhvr rctx="PPT">
                                        <p:cTn id="27" dur="indefinite"/>
                                        <p:tgtEl>
                                          <p:spTgt spid="74"/>
                                        </p:tgtEl>
                                        <p:attrNameLst>
                                          <p:attrName>style.opacity</p:attrName>
                                        </p:attrNameLst>
                                      </p:cBhvr>
                                      <p:to>
                                        <p:strVal val="0.5"/>
                                      </p:to>
                                    </p:set>
                                    <p:animEffect filter="image" prLst="opacity: 0.5">
                                      <p:cBhvr rctx="IE">
                                        <p:cTn id="28" dur="indefinite"/>
                                        <p:tgtEl>
                                          <p:spTgt spid="74"/>
                                        </p:tgtEl>
                                      </p:cBhvr>
                                    </p:animEffect>
                                  </p:childTnLst>
                                </p:cTn>
                              </p:par>
                            </p:childTnLst>
                          </p:cTn>
                        </p:par>
                      </p:childTnLst>
                    </p:cTn>
                  </p:par>
                  <p:par>
                    <p:cTn id="29" fill="hold">
                      <p:stCondLst>
                        <p:cond delay="indefinite"/>
                      </p:stCondLst>
                      <p:childTnLst>
                        <p:par>
                          <p:cTn id="30" fill="hold">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78"/>
                                        </p:tgtEl>
                                        <p:attrNameLst>
                                          <p:attrName>style.visibility</p:attrName>
                                        </p:attrNameLst>
                                      </p:cBhvr>
                                      <p:to>
                                        <p:strVal val="visible"/>
                                      </p:to>
                                    </p:set>
                                    <p:animEffect transition="in" filter="box(in)">
                                      <p:cBhvr>
                                        <p:cTn id="33" dur="500"/>
                                        <p:tgtEl>
                                          <p:spTgt spid="78"/>
                                        </p:tgtEl>
                                      </p:cBhvr>
                                    </p:animEffect>
                                  </p:childTnLst>
                                </p:cTn>
                              </p:par>
                            </p:childTnLst>
                          </p:cTn>
                        </p:par>
                      </p:childTnLst>
                    </p:cTn>
                  </p:par>
                  <p:par>
                    <p:cTn id="34" fill="hold">
                      <p:stCondLst>
                        <p:cond delay="indefinite"/>
                      </p:stCondLst>
                      <p:childTnLst>
                        <p:par>
                          <p:cTn id="35" fill="hold">
                            <p:stCondLst>
                              <p:cond delay="0"/>
                            </p:stCondLst>
                            <p:childTnLst>
                              <p:par>
                                <p:cTn id="36" presetID="4" presetClass="entr" presetSubtype="16" fill="hold" grpId="0" nodeType="clickEffect">
                                  <p:stCondLst>
                                    <p:cond delay="0"/>
                                  </p:stCondLst>
                                  <p:childTnLst>
                                    <p:set>
                                      <p:cBhvr>
                                        <p:cTn id="37" dur="1" fill="hold">
                                          <p:stCondLst>
                                            <p:cond delay="0"/>
                                          </p:stCondLst>
                                        </p:cTn>
                                        <p:tgtEl>
                                          <p:spTgt spid="64"/>
                                        </p:tgtEl>
                                        <p:attrNameLst>
                                          <p:attrName>style.visibility</p:attrName>
                                        </p:attrNameLst>
                                      </p:cBhvr>
                                      <p:to>
                                        <p:strVal val="visible"/>
                                      </p:to>
                                    </p:set>
                                    <p:animEffect transition="in" filter="box(in)">
                                      <p:cBhvr>
                                        <p:cTn id="38" dur="500"/>
                                        <p:tgtEl>
                                          <p:spTgt spid="64"/>
                                        </p:tgtEl>
                                      </p:cBhvr>
                                    </p:animEffect>
                                  </p:childTnLst>
                                </p:cTn>
                              </p:par>
                            </p:childTnLst>
                          </p:cTn>
                        </p:par>
                      </p:childTnLst>
                    </p:cTn>
                  </p:par>
                  <p:par>
                    <p:cTn id="39" fill="hold">
                      <p:stCondLst>
                        <p:cond delay="indefinite"/>
                      </p:stCondLst>
                      <p:childTnLst>
                        <p:par>
                          <p:cTn id="40" fill="hold">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69"/>
                                        </p:tgtEl>
                                        <p:attrNameLst>
                                          <p:attrName>style.visibility</p:attrName>
                                        </p:attrNameLst>
                                      </p:cBhvr>
                                      <p:to>
                                        <p:strVal val="visible"/>
                                      </p:to>
                                    </p:set>
                                    <p:animEffect transition="in" filter="box(in)">
                                      <p:cBhvr>
                                        <p:cTn id="43" dur="500"/>
                                        <p:tgtEl>
                                          <p:spTgt spid="69"/>
                                        </p:tgtEl>
                                      </p:cBhvr>
                                    </p:animEffect>
                                  </p:childTnLst>
                                </p:cTn>
                              </p:par>
                            </p:childTnLst>
                          </p:cTn>
                        </p:par>
                      </p:childTnLst>
                    </p:cTn>
                  </p:par>
                  <p:par>
                    <p:cTn id="44" fill="hold">
                      <p:stCondLst>
                        <p:cond delay="indefinite"/>
                      </p:stCondLst>
                      <p:childTnLst>
                        <p:par>
                          <p:cTn id="45" fill="hold">
                            <p:stCondLst>
                              <p:cond delay="0"/>
                            </p:stCondLst>
                            <p:childTnLst>
                              <p:par>
                                <p:cTn id="46" presetID="4" presetClass="entr" presetSubtype="16" fill="hold" grpId="0" nodeType="click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box(in)">
                                      <p:cBhvr>
                                        <p:cTn id="48" dur="500"/>
                                        <p:tgtEl>
                                          <p:spTgt spid="75"/>
                                        </p:tgtEl>
                                      </p:cBhvr>
                                    </p:animEffect>
                                  </p:childTnLst>
                                </p:cTn>
                              </p:par>
                              <p:par>
                                <p:cTn id="49" presetID="6" presetClass="emph" presetSubtype="0" fill="hold" grpId="1" nodeType="withEffect">
                                  <p:stCondLst>
                                    <p:cond delay="0"/>
                                  </p:stCondLst>
                                  <p:childTnLst>
                                    <p:animScale>
                                      <p:cBhvr>
                                        <p:cTn id="50" dur="2000" fill="hold"/>
                                        <p:tgtEl>
                                          <p:spTgt spid="7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3" grpId="0"/>
      <p:bldP spid="64" grpId="0"/>
      <p:bldP spid="65" grpId="0"/>
      <p:bldP spid="68" grpId="0"/>
      <p:bldP spid="69" grpId="0"/>
      <p:bldP spid="73" grpId="0"/>
      <p:bldP spid="74" grpId="0"/>
      <p:bldP spid="75" grpId="0"/>
      <p:bldP spid="75" grpId="1"/>
      <p:bldP spid="76" grpId="0"/>
      <p:bldP spid="77" grpId="0"/>
      <p:bldP spid="7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59" name="Picture 7"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8"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4" name="Oval 12"/>
          <p:cNvSpPr>
            <a:spLocks noChangeArrowheads="1"/>
          </p:cNvSpPr>
          <p:nvPr/>
        </p:nvSpPr>
        <p:spPr bwMode="auto">
          <a:xfrm>
            <a:off x="971550" y="5949950"/>
            <a:ext cx="792163" cy="287338"/>
          </a:xfrm>
          <a:prstGeom prst="ellipse">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7" name="Rectangle 15"/>
          <p:cNvSpPr>
            <a:spLocks noChangeArrowheads="1"/>
          </p:cNvSpPr>
          <p:nvPr/>
        </p:nvSpPr>
        <p:spPr bwMode="auto">
          <a:xfrm>
            <a:off x="1198563" y="82550"/>
            <a:ext cx="1662112"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40 Gamma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9" name="AutoShape 37"/>
          <p:cNvSpPr>
            <a:spLocks noChangeArrowheads="1"/>
          </p:cNvSpPr>
          <p:nvPr/>
        </p:nvSpPr>
        <p:spPr bwMode="auto">
          <a:xfrm>
            <a:off x="1260475" y="5445125"/>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0" name="AutoShape 38"/>
          <p:cNvSpPr>
            <a:spLocks noChangeArrowheads="1"/>
          </p:cNvSpPr>
          <p:nvPr/>
        </p:nvSpPr>
        <p:spPr bwMode="auto">
          <a:xfrm>
            <a:off x="1260475" y="42211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1" name="AutoShape 39"/>
          <p:cNvSpPr>
            <a:spLocks noChangeArrowheads="1"/>
          </p:cNvSpPr>
          <p:nvPr/>
        </p:nvSpPr>
        <p:spPr bwMode="auto">
          <a:xfrm>
            <a:off x="1260475" y="299720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2" name="AutoShape 40"/>
          <p:cNvSpPr>
            <a:spLocks noChangeArrowheads="1"/>
          </p:cNvSpPr>
          <p:nvPr/>
        </p:nvSpPr>
        <p:spPr bwMode="auto">
          <a:xfrm>
            <a:off x="1260475" y="1773238"/>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3" name="AutoShape 41"/>
          <p:cNvSpPr>
            <a:spLocks noChangeArrowheads="1"/>
          </p:cNvSpPr>
          <p:nvPr/>
        </p:nvSpPr>
        <p:spPr bwMode="auto">
          <a:xfrm>
            <a:off x="1260475" y="62071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3" name="Text Box 51"/>
          <p:cNvSpPr txBox="1">
            <a:spLocks noChangeArrowheads="1"/>
          </p:cNvSpPr>
          <p:nvPr/>
        </p:nvSpPr>
        <p:spPr bwMode="auto">
          <a:xfrm>
            <a:off x="287338" y="119697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4" name="Text Box 52"/>
          <p:cNvSpPr txBox="1">
            <a:spLocks noChangeArrowheads="1"/>
          </p:cNvSpPr>
          <p:nvPr/>
        </p:nvSpPr>
        <p:spPr bwMode="auto">
          <a:xfrm>
            <a:off x="287338" y="2349500"/>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605" name="Text Box 53"/>
          <p:cNvSpPr txBox="1">
            <a:spLocks noChangeArrowheads="1"/>
          </p:cNvSpPr>
          <p:nvPr/>
        </p:nvSpPr>
        <p:spPr bwMode="auto">
          <a:xfrm>
            <a:off x="287338" y="35020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6" name="Text Box 54"/>
          <p:cNvSpPr txBox="1">
            <a:spLocks noChangeArrowheads="1"/>
          </p:cNvSpPr>
          <p:nvPr/>
        </p:nvSpPr>
        <p:spPr bwMode="auto">
          <a:xfrm>
            <a:off x="287338" y="47974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0" name="Text Box 58"/>
          <p:cNvSpPr txBox="1">
            <a:spLocks noChangeArrowheads="1"/>
          </p:cNvSpPr>
          <p:nvPr/>
        </p:nvSpPr>
        <p:spPr bwMode="auto">
          <a:xfrm>
            <a:off x="118745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D</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32</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67" name="Picture 66">
            <a:extLst>
              <a:ext uri="{FF2B5EF4-FFF2-40B4-BE49-F238E27FC236}">
                <a16:creationId xmlns:a16="http://schemas.microsoft.com/office/drawing/2014/main" id="{7C437EE3-BDBB-45DF-9600-0B08817E4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51016" y="110424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1" name="Picture 70">
            <a:extLst>
              <a:ext uri="{FF2B5EF4-FFF2-40B4-BE49-F238E27FC236}">
                <a16:creationId xmlns:a16="http://schemas.microsoft.com/office/drawing/2014/main" id="{1BDF28CF-C207-4DC7-A6FF-87E8AD1532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526" y="4716255"/>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28248" y="1617689"/>
            <a:ext cx="778598" cy="583948"/>
          </a:xfrm>
          <a:prstGeom prst="rect">
            <a:avLst/>
          </a:prstGeom>
        </p:spPr>
      </p:pic>
      <p:pic>
        <p:nvPicPr>
          <p:cNvPr id="86" name="Picture 85">
            <a:extLst>
              <a:ext uri="{FF2B5EF4-FFF2-40B4-BE49-F238E27FC236}">
                <a16:creationId xmlns:a16="http://schemas.microsoft.com/office/drawing/2014/main" id="{9BB8E401-2B37-43BD-98E5-27CBDBA5792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57374" y="3441032"/>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pic>
        <p:nvPicPr>
          <p:cNvPr id="95" name="Picture 94">
            <a:extLst>
              <a:ext uri="{FF2B5EF4-FFF2-40B4-BE49-F238E27FC236}">
                <a16:creationId xmlns:a16="http://schemas.microsoft.com/office/drawing/2014/main" id="{7150CE90-B089-4ED2-824F-E7773B1BF1F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754" y="2210398"/>
            <a:ext cx="975190" cy="647701"/>
          </a:xfrm>
          <a:prstGeom prst="rect">
            <a:avLst/>
          </a:prstGeom>
        </p:spPr>
      </p:pic>
      <p:sp>
        <p:nvSpPr>
          <p:cNvPr id="61" name="Text Box 55">
            <a:extLst>
              <a:ext uri="{FF2B5EF4-FFF2-40B4-BE49-F238E27FC236}">
                <a16:creationId xmlns:a16="http://schemas.microsoft.com/office/drawing/2014/main" id="{D8599189-731E-4814-9AB4-1E878CAC5019}"/>
              </a:ext>
            </a:extLst>
          </p:cNvPr>
          <p:cNvSpPr txBox="1">
            <a:spLocks noChangeArrowheads="1"/>
          </p:cNvSpPr>
          <p:nvPr/>
        </p:nvSpPr>
        <p:spPr bwMode="auto">
          <a:xfrm>
            <a:off x="8633546" y="48548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56">
            <a:extLst>
              <a:ext uri="{FF2B5EF4-FFF2-40B4-BE49-F238E27FC236}">
                <a16:creationId xmlns:a16="http://schemas.microsoft.com/office/drawing/2014/main" id="{2883DBCE-92CE-4F2E-8A90-BE707AEA3DB7}"/>
              </a:ext>
            </a:extLst>
          </p:cNvPr>
          <p:cNvSpPr txBox="1">
            <a:spLocks noChangeArrowheads="1"/>
          </p:cNvSpPr>
          <p:nvPr/>
        </p:nvSpPr>
        <p:spPr bwMode="auto">
          <a:xfrm>
            <a:off x="8633546" y="49977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57">
            <a:extLst>
              <a:ext uri="{FF2B5EF4-FFF2-40B4-BE49-F238E27FC236}">
                <a16:creationId xmlns:a16="http://schemas.microsoft.com/office/drawing/2014/main" id="{FC8DDBC8-7928-4D0F-9D91-85FDA6DF5F3B}"/>
              </a:ext>
            </a:extLst>
          </p:cNvPr>
          <p:cNvSpPr txBox="1">
            <a:spLocks noChangeArrowheads="1"/>
          </p:cNvSpPr>
          <p:nvPr/>
        </p:nvSpPr>
        <p:spPr bwMode="auto">
          <a:xfrm>
            <a:off x="8633546" y="514218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58">
            <a:extLst>
              <a:ext uri="{FF2B5EF4-FFF2-40B4-BE49-F238E27FC236}">
                <a16:creationId xmlns:a16="http://schemas.microsoft.com/office/drawing/2014/main" id="{69F26821-DAD6-459D-99A2-94C3F6DDE5E3}"/>
              </a:ext>
            </a:extLst>
          </p:cNvPr>
          <p:cNvSpPr txBox="1">
            <a:spLocks noChangeArrowheads="1"/>
          </p:cNvSpPr>
          <p:nvPr/>
        </p:nvSpPr>
        <p:spPr bwMode="auto">
          <a:xfrm>
            <a:off x="8633546" y="52866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sp>
        <p:nvSpPr>
          <p:cNvPr id="68" name="Text Box 59">
            <a:extLst>
              <a:ext uri="{FF2B5EF4-FFF2-40B4-BE49-F238E27FC236}">
                <a16:creationId xmlns:a16="http://schemas.microsoft.com/office/drawing/2014/main" id="{19EBF1D7-0AF6-4098-9914-44CE5EF2671B}"/>
              </a:ext>
            </a:extLst>
          </p:cNvPr>
          <p:cNvSpPr txBox="1">
            <a:spLocks noChangeArrowheads="1"/>
          </p:cNvSpPr>
          <p:nvPr/>
        </p:nvSpPr>
        <p:spPr bwMode="auto">
          <a:xfrm>
            <a:off x="8633546" y="37023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60">
            <a:extLst>
              <a:ext uri="{FF2B5EF4-FFF2-40B4-BE49-F238E27FC236}">
                <a16:creationId xmlns:a16="http://schemas.microsoft.com/office/drawing/2014/main" id="{32D50DDB-EB4C-4081-8ACB-03C2765F3247}"/>
              </a:ext>
            </a:extLst>
          </p:cNvPr>
          <p:cNvSpPr txBox="1">
            <a:spLocks noChangeArrowheads="1"/>
          </p:cNvSpPr>
          <p:nvPr/>
        </p:nvSpPr>
        <p:spPr bwMode="auto">
          <a:xfrm>
            <a:off x="8633546" y="384678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61">
            <a:extLst>
              <a:ext uri="{FF2B5EF4-FFF2-40B4-BE49-F238E27FC236}">
                <a16:creationId xmlns:a16="http://schemas.microsoft.com/office/drawing/2014/main" id="{CD21ADE7-08E1-4AF0-9772-E96BB82A6597}"/>
              </a:ext>
            </a:extLst>
          </p:cNvPr>
          <p:cNvSpPr txBox="1">
            <a:spLocks noChangeArrowheads="1"/>
          </p:cNvSpPr>
          <p:nvPr/>
        </p:nvSpPr>
        <p:spPr bwMode="auto">
          <a:xfrm>
            <a:off x="8633546" y="39896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4" name="Text Box 62">
            <a:extLst>
              <a:ext uri="{FF2B5EF4-FFF2-40B4-BE49-F238E27FC236}">
                <a16:creationId xmlns:a16="http://schemas.microsoft.com/office/drawing/2014/main" id="{B6665174-B40D-4687-B350-E84F1791B8DA}"/>
              </a:ext>
            </a:extLst>
          </p:cNvPr>
          <p:cNvSpPr txBox="1">
            <a:spLocks noChangeArrowheads="1"/>
          </p:cNvSpPr>
          <p:nvPr/>
        </p:nvSpPr>
        <p:spPr bwMode="auto">
          <a:xfrm>
            <a:off x="8633546" y="41341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50</a:t>
            </a:r>
            <a:endParaRPr lang="en-GB" sz="800">
              <a:latin typeface="Tahoma" pitchFamily="34" charset="0"/>
            </a:endParaRPr>
          </a:p>
        </p:txBody>
      </p:sp>
      <p:sp>
        <p:nvSpPr>
          <p:cNvPr id="75" name="Text Box 63">
            <a:extLst>
              <a:ext uri="{FF2B5EF4-FFF2-40B4-BE49-F238E27FC236}">
                <a16:creationId xmlns:a16="http://schemas.microsoft.com/office/drawing/2014/main" id="{FDA4D0FF-8E5B-4E65-83CC-286A1B2E5D3E}"/>
              </a:ext>
            </a:extLst>
          </p:cNvPr>
          <p:cNvSpPr txBox="1">
            <a:spLocks noChangeArrowheads="1"/>
          </p:cNvSpPr>
          <p:nvPr/>
        </p:nvSpPr>
        <p:spPr bwMode="auto">
          <a:xfrm>
            <a:off x="8633546" y="2694264"/>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64">
            <a:extLst>
              <a:ext uri="{FF2B5EF4-FFF2-40B4-BE49-F238E27FC236}">
                <a16:creationId xmlns:a16="http://schemas.microsoft.com/office/drawing/2014/main" id="{6BB456AE-1A7C-4BE1-8ED5-A99AB6DA1004}"/>
              </a:ext>
            </a:extLst>
          </p:cNvPr>
          <p:cNvSpPr txBox="1">
            <a:spLocks noChangeArrowheads="1"/>
          </p:cNvSpPr>
          <p:nvPr/>
        </p:nvSpPr>
        <p:spPr bwMode="auto">
          <a:xfrm>
            <a:off x="8633546" y="283713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7" name="Text Box 65">
            <a:extLst>
              <a:ext uri="{FF2B5EF4-FFF2-40B4-BE49-F238E27FC236}">
                <a16:creationId xmlns:a16="http://schemas.microsoft.com/office/drawing/2014/main" id="{3A33B4F5-60AC-4C68-AF13-1AEBE02691AF}"/>
              </a:ext>
            </a:extLst>
          </p:cNvPr>
          <p:cNvSpPr txBox="1">
            <a:spLocks noChangeArrowheads="1"/>
          </p:cNvSpPr>
          <p:nvPr/>
        </p:nvSpPr>
        <p:spPr bwMode="auto">
          <a:xfrm>
            <a:off x="8633546" y="298160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8" name="Text Box 66">
            <a:extLst>
              <a:ext uri="{FF2B5EF4-FFF2-40B4-BE49-F238E27FC236}">
                <a16:creationId xmlns:a16="http://schemas.microsoft.com/office/drawing/2014/main" id="{66E460DC-86E5-4CE9-81F1-EEF087EF1D73}"/>
              </a:ext>
            </a:extLst>
          </p:cNvPr>
          <p:cNvSpPr txBox="1">
            <a:spLocks noChangeArrowheads="1"/>
          </p:cNvSpPr>
          <p:nvPr/>
        </p:nvSpPr>
        <p:spPr bwMode="auto">
          <a:xfrm>
            <a:off x="8633546" y="31260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70</a:t>
            </a:r>
            <a:endParaRPr lang="en-GB" sz="800">
              <a:latin typeface="Tahoma" pitchFamily="34" charset="0"/>
            </a:endParaRPr>
          </a:p>
        </p:txBody>
      </p:sp>
      <p:sp>
        <p:nvSpPr>
          <p:cNvPr id="79" name="Text Box 67">
            <a:extLst>
              <a:ext uri="{FF2B5EF4-FFF2-40B4-BE49-F238E27FC236}">
                <a16:creationId xmlns:a16="http://schemas.microsoft.com/office/drawing/2014/main" id="{3AFE3A39-2C27-4C1B-AECC-8827FE6BA439}"/>
              </a:ext>
            </a:extLst>
          </p:cNvPr>
          <p:cNvSpPr txBox="1">
            <a:spLocks noChangeArrowheads="1"/>
          </p:cNvSpPr>
          <p:nvPr/>
        </p:nvSpPr>
        <p:spPr bwMode="auto">
          <a:xfrm>
            <a:off x="8633546" y="1613177"/>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80" name="Text Box 68">
            <a:extLst>
              <a:ext uri="{FF2B5EF4-FFF2-40B4-BE49-F238E27FC236}">
                <a16:creationId xmlns:a16="http://schemas.microsoft.com/office/drawing/2014/main" id="{0D962FB3-8722-4940-AF3D-F585E1745523}"/>
              </a:ext>
            </a:extLst>
          </p:cNvPr>
          <p:cNvSpPr txBox="1">
            <a:spLocks noChangeArrowheads="1"/>
          </p:cNvSpPr>
          <p:nvPr/>
        </p:nvSpPr>
        <p:spPr bwMode="auto">
          <a:xfrm>
            <a:off x="8633546" y="17560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81" name="Text Box 69">
            <a:extLst>
              <a:ext uri="{FF2B5EF4-FFF2-40B4-BE49-F238E27FC236}">
                <a16:creationId xmlns:a16="http://schemas.microsoft.com/office/drawing/2014/main" id="{BD8D4F2C-9525-438B-9E8A-CD42068E432D}"/>
              </a:ext>
            </a:extLst>
          </p:cNvPr>
          <p:cNvSpPr txBox="1">
            <a:spLocks noChangeArrowheads="1"/>
          </p:cNvSpPr>
          <p:nvPr/>
        </p:nvSpPr>
        <p:spPr bwMode="auto">
          <a:xfrm>
            <a:off x="8633546" y="190051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sp>
        <p:nvSpPr>
          <p:cNvPr id="84" name="Text Box 70">
            <a:extLst>
              <a:ext uri="{FF2B5EF4-FFF2-40B4-BE49-F238E27FC236}">
                <a16:creationId xmlns:a16="http://schemas.microsoft.com/office/drawing/2014/main" id="{48222F80-AAA3-4D19-B2F6-2F6FA1ED2523}"/>
              </a:ext>
            </a:extLst>
          </p:cNvPr>
          <p:cNvSpPr txBox="1">
            <a:spLocks noChangeArrowheads="1"/>
          </p:cNvSpPr>
          <p:nvPr/>
        </p:nvSpPr>
        <p:spPr bwMode="auto">
          <a:xfrm>
            <a:off x="8633546" y="204497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spTree>
    <p:extLst>
      <p:ext uri="{BB962C8B-B14F-4D97-AF65-F5344CB8AC3E}">
        <p14:creationId xmlns:p14="http://schemas.microsoft.com/office/powerpoint/2010/main" val="422834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1"/>
                                        </p:tgtEl>
                                        <p:attrNameLst>
                                          <p:attrName>style.opacity</p:attrName>
                                        </p:attrNameLst>
                                      </p:cBhvr>
                                      <p:to>
                                        <p:strVal val="0.5"/>
                                      </p:to>
                                    </p:set>
                                    <p:animEffect filter="image" prLst="opacity: 0.5">
                                      <p:cBhvr rctx="IE">
                                        <p:cTn id="7" dur="indefinite"/>
                                        <p:tgtEl>
                                          <p:spTgt spid="61"/>
                                        </p:tgtEl>
                                      </p:cBhvr>
                                    </p:animEffect>
                                  </p:childTnLst>
                                </p:cTn>
                              </p:par>
                              <p:par>
                                <p:cTn id="8" presetID="9" presetClass="emph" presetSubtype="0" grpId="0" nodeType="withEffect">
                                  <p:stCondLst>
                                    <p:cond delay="0"/>
                                  </p:stCondLst>
                                  <p:childTnLst>
                                    <p:set>
                                      <p:cBhvr rctx="PPT">
                                        <p:cTn id="9" dur="indefinite"/>
                                        <p:tgtEl>
                                          <p:spTgt spid="63"/>
                                        </p:tgtEl>
                                        <p:attrNameLst>
                                          <p:attrName>style.opacity</p:attrName>
                                        </p:attrNameLst>
                                      </p:cBhvr>
                                      <p:to>
                                        <p:strVal val="0.5"/>
                                      </p:to>
                                    </p:set>
                                    <p:animEffect filter="image" prLst="opacity: 0.5">
                                      <p:cBhvr rctx="IE">
                                        <p:cTn id="10" dur="indefinite"/>
                                        <p:tgtEl>
                                          <p:spTgt spid="63"/>
                                        </p:tgtEl>
                                      </p:cBhvr>
                                    </p:animEffect>
                                  </p:childTnLst>
                                </p:cTn>
                              </p:par>
                              <p:par>
                                <p:cTn id="11" presetID="9" presetClass="emph" presetSubtype="0" grpId="0" nodeType="withEffect">
                                  <p:stCondLst>
                                    <p:cond delay="0"/>
                                  </p:stCondLst>
                                  <p:childTnLst>
                                    <p:set>
                                      <p:cBhvr rctx="PPT">
                                        <p:cTn id="12" dur="indefinite"/>
                                        <p:tgtEl>
                                          <p:spTgt spid="64"/>
                                        </p:tgtEl>
                                        <p:attrNameLst>
                                          <p:attrName>style.opacity</p:attrName>
                                        </p:attrNameLst>
                                      </p:cBhvr>
                                      <p:to>
                                        <p:strVal val="0.5"/>
                                      </p:to>
                                    </p:set>
                                    <p:animEffect filter="image" prLst="opacity: 0.5">
                                      <p:cBhvr rctx="IE">
                                        <p:cTn id="13" dur="indefinite"/>
                                        <p:tgtEl>
                                          <p:spTgt spid="64"/>
                                        </p:tgtEl>
                                      </p:cBhvr>
                                    </p:animEffect>
                                  </p:childTnLst>
                                </p:cTn>
                              </p:par>
                              <p:par>
                                <p:cTn id="14" presetID="9" presetClass="emph" presetSubtype="0" grpId="0" nodeType="withEffect">
                                  <p:stCondLst>
                                    <p:cond delay="0"/>
                                  </p:stCondLst>
                                  <p:childTnLst>
                                    <p:set>
                                      <p:cBhvr rctx="PPT">
                                        <p:cTn id="15" dur="indefinite"/>
                                        <p:tgtEl>
                                          <p:spTgt spid="68"/>
                                        </p:tgtEl>
                                        <p:attrNameLst>
                                          <p:attrName>style.opacity</p:attrName>
                                        </p:attrNameLst>
                                      </p:cBhvr>
                                      <p:to>
                                        <p:strVal val="0.5"/>
                                      </p:to>
                                    </p:set>
                                    <p:animEffect filter="image" prLst="opacity: 0.5">
                                      <p:cBhvr rctx="IE">
                                        <p:cTn id="16" dur="indefinite"/>
                                        <p:tgtEl>
                                          <p:spTgt spid="68"/>
                                        </p:tgtEl>
                                      </p:cBhvr>
                                    </p:animEffect>
                                  </p:childTnLst>
                                </p:cTn>
                              </p:par>
                              <p:par>
                                <p:cTn id="17" presetID="9" presetClass="emph" presetSubtype="0" grpId="0" nodeType="withEffect">
                                  <p:stCondLst>
                                    <p:cond delay="0"/>
                                  </p:stCondLst>
                                  <p:childTnLst>
                                    <p:set>
                                      <p:cBhvr rctx="PPT">
                                        <p:cTn id="18" dur="indefinite"/>
                                        <p:tgtEl>
                                          <p:spTgt spid="69"/>
                                        </p:tgtEl>
                                        <p:attrNameLst>
                                          <p:attrName>style.opacity</p:attrName>
                                        </p:attrNameLst>
                                      </p:cBhvr>
                                      <p:to>
                                        <p:strVal val="0.5"/>
                                      </p:to>
                                    </p:set>
                                    <p:animEffect filter="image" prLst="opacity: 0.5">
                                      <p:cBhvr rctx="IE">
                                        <p:cTn id="19" dur="indefinite"/>
                                        <p:tgtEl>
                                          <p:spTgt spid="69"/>
                                        </p:tgtEl>
                                      </p:cBhvr>
                                    </p:animEffect>
                                  </p:childTnLst>
                                </p:cTn>
                              </p:par>
                              <p:par>
                                <p:cTn id="20" presetID="9" presetClass="emph" presetSubtype="0" grpId="0" nodeType="withEffect">
                                  <p:stCondLst>
                                    <p:cond delay="0"/>
                                  </p:stCondLst>
                                  <p:childTnLst>
                                    <p:set>
                                      <p:cBhvr rctx="PPT">
                                        <p:cTn id="21" dur="indefinite"/>
                                        <p:tgtEl>
                                          <p:spTgt spid="73"/>
                                        </p:tgtEl>
                                        <p:attrNameLst>
                                          <p:attrName>style.opacity</p:attrName>
                                        </p:attrNameLst>
                                      </p:cBhvr>
                                      <p:to>
                                        <p:strVal val="0.5"/>
                                      </p:to>
                                    </p:set>
                                    <p:animEffect filter="image" prLst="opacity: 0.5">
                                      <p:cBhvr rctx="IE">
                                        <p:cTn id="22" dur="indefinite"/>
                                        <p:tgtEl>
                                          <p:spTgt spid="73"/>
                                        </p:tgtEl>
                                      </p:cBhvr>
                                    </p:animEffect>
                                  </p:childTnLst>
                                </p:cTn>
                              </p:par>
                              <p:par>
                                <p:cTn id="23" presetID="9" presetClass="emph" presetSubtype="0" grpId="0" nodeType="withEffect">
                                  <p:stCondLst>
                                    <p:cond delay="0"/>
                                  </p:stCondLst>
                                  <p:childTnLst>
                                    <p:set>
                                      <p:cBhvr rctx="PPT">
                                        <p:cTn id="24" dur="indefinite"/>
                                        <p:tgtEl>
                                          <p:spTgt spid="75"/>
                                        </p:tgtEl>
                                        <p:attrNameLst>
                                          <p:attrName>style.opacity</p:attrName>
                                        </p:attrNameLst>
                                      </p:cBhvr>
                                      <p:to>
                                        <p:strVal val="0.5"/>
                                      </p:to>
                                    </p:set>
                                    <p:animEffect filter="image" prLst="opacity: 0.5">
                                      <p:cBhvr rctx="IE">
                                        <p:cTn id="25" dur="indefinite"/>
                                        <p:tgtEl>
                                          <p:spTgt spid="75"/>
                                        </p:tgtEl>
                                      </p:cBhvr>
                                    </p:animEffect>
                                  </p:childTnLst>
                                </p:cTn>
                              </p:par>
                              <p:par>
                                <p:cTn id="26" presetID="9" presetClass="emph" presetSubtype="0" grpId="0" nodeType="withEffect">
                                  <p:stCondLst>
                                    <p:cond delay="0"/>
                                  </p:stCondLst>
                                  <p:childTnLst>
                                    <p:set>
                                      <p:cBhvr rctx="PPT">
                                        <p:cTn id="27" dur="indefinite"/>
                                        <p:tgtEl>
                                          <p:spTgt spid="76"/>
                                        </p:tgtEl>
                                        <p:attrNameLst>
                                          <p:attrName>style.opacity</p:attrName>
                                        </p:attrNameLst>
                                      </p:cBhvr>
                                      <p:to>
                                        <p:strVal val="0.5"/>
                                      </p:to>
                                    </p:set>
                                    <p:animEffect filter="image" prLst="opacity: 0.5">
                                      <p:cBhvr rctx="IE">
                                        <p:cTn id="28" dur="indefinite"/>
                                        <p:tgtEl>
                                          <p:spTgt spid="76"/>
                                        </p:tgtEl>
                                      </p:cBhvr>
                                    </p:animEffect>
                                  </p:childTnLst>
                                </p:cTn>
                              </p:par>
                              <p:par>
                                <p:cTn id="29" presetID="9" presetClass="emph" presetSubtype="0" grpId="0" nodeType="withEffect">
                                  <p:stCondLst>
                                    <p:cond delay="0"/>
                                  </p:stCondLst>
                                  <p:childTnLst>
                                    <p:set>
                                      <p:cBhvr rctx="PPT">
                                        <p:cTn id="30" dur="indefinite"/>
                                        <p:tgtEl>
                                          <p:spTgt spid="77"/>
                                        </p:tgtEl>
                                        <p:attrNameLst>
                                          <p:attrName>style.opacity</p:attrName>
                                        </p:attrNameLst>
                                      </p:cBhvr>
                                      <p:to>
                                        <p:strVal val="0.5"/>
                                      </p:to>
                                    </p:set>
                                    <p:animEffect filter="image" prLst="opacity: 0.5">
                                      <p:cBhvr rctx="IE">
                                        <p:cTn id="31" dur="indefinite"/>
                                        <p:tgtEl>
                                          <p:spTgt spid="77"/>
                                        </p:tgtEl>
                                      </p:cBhvr>
                                    </p:animEffect>
                                  </p:childTnLst>
                                </p:cTn>
                              </p:par>
                              <p:par>
                                <p:cTn id="32" presetID="9" presetClass="emph" presetSubtype="0" grpId="0" nodeType="withEffect">
                                  <p:stCondLst>
                                    <p:cond delay="0"/>
                                  </p:stCondLst>
                                  <p:childTnLst>
                                    <p:set>
                                      <p:cBhvr rctx="PPT">
                                        <p:cTn id="33" dur="indefinite"/>
                                        <p:tgtEl>
                                          <p:spTgt spid="79"/>
                                        </p:tgtEl>
                                        <p:attrNameLst>
                                          <p:attrName>style.opacity</p:attrName>
                                        </p:attrNameLst>
                                      </p:cBhvr>
                                      <p:to>
                                        <p:strVal val="0.5"/>
                                      </p:to>
                                    </p:set>
                                    <p:animEffect filter="image" prLst="opacity: 0.5">
                                      <p:cBhvr rctx="IE">
                                        <p:cTn id="34" dur="indefinite"/>
                                        <p:tgtEl>
                                          <p:spTgt spid="79"/>
                                        </p:tgtEl>
                                      </p:cBhvr>
                                    </p:animEffect>
                                  </p:childTnLst>
                                </p:cTn>
                              </p:par>
                              <p:par>
                                <p:cTn id="35" presetID="9" presetClass="emph" presetSubtype="0" grpId="0" nodeType="withEffect">
                                  <p:stCondLst>
                                    <p:cond delay="0"/>
                                  </p:stCondLst>
                                  <p:childTnLst>
                                    <p:set>
                                      <p:cBhvr rctx="PPT">
                                        <p:cTn id="36" dur="indefinite"/>
                                        <p:tgtEl>
                                          <p:spTgt spid="80"/>
                                        </p:tgtEl>
                                        <p:attrNameLst>
                                          <p:attrName>style.opacity</p:attrName>
                                        </p:attrNameLst>
                                      </p:cBhvr>
                                      <p:to>
                                        <p:strVal val="0.5"/>
                                      </p:to>
                                    </p:set>
                                    <p:animEffect filter="image" prLst="opacity: 0.5">
                                      <p:cBhvr rctx="IE">
                                        <p:cTn id="37" dur="indefinite"/>
                                        <p:tgtEl>
                                          <p:spTgt spid="80"/>
                                        </p:tgtEl>
                                      </p:cBhvr>
                                    </p:animEffect>
                                  </p:childTnLst>
                                </p:cTn>
                              </p:par>
                              <p:par>
                                <p:cTn id="38" presetID="9" presetClass="emph" presetSubtype="0" grpId="0" nodeType="withEffect">
                                  <p:stCondLst>
                                    <p:cond delay="0"/>
                                  </p:stCondLst>
                                  <p:childTnLst>
                                    <p:set>
                                      <p:cBhvr rctx="PPT">
                                        <p:cTn id="39" dur="indefinite"/>
                                        <p:tgtEl>
                                          <p:spTgt spid="81"/>
                                        </p:tgtEl>
                                        <p:attrNameLst>
                                          <p:attrName>style.opacity</p:attrName>
                                        </p:attrNameLst>
                                      </p:cBhvr>
                                      <p:to>
                                        <p:strVal val="0.5"/>
                                      </p:to>
                                    </p:set>
                                    <p:animEffect filter="image" prLst="opacity: 0.5">
                                      <p:cBhvr rctx="IE">
                                        <p:cTn id="40" dur="indefinite"/>
                                        <p:tgtEl>
                                          <p:spTgt spid="81"/>
                                        </p:tgtEl>
                                      </p:cBhvr>
                                    </p:animEffect>
                                  </p:childTnLst>
                                </p:cTn>
                              </p:par>
                            </p:childTnLst>
                          </p:cTn>
                        </p:par>
                      </p:childTnLst>
                    </p:cTn>
                  </p:par>
                  <p:par>
                    <p:cTn id="41" fill="hold">
                      <p:stCondLst>
                        <p:cond delay="indefinite"/>
                      </p:stCondLst>
                      <p:childTnLst>
                        <p:par>
                          <p:cTn id="42" fill="hold">
                            <p:stCondLst>
                              <p:cond delay="0"/>
                            </p:stCondLst>
                            <p:childTnLst>
                              <p:par>
                                <p:cTn id="43" presetID="4" presetClass="entr" presetSubtype="16" fill="hold" grpId="0" nodeType="clickEffect">
                                  <p:stCondLst>
                                    <p:cond delay="0"/>
                                  </p:stCondLst>
                                  <p:childTnLst>
                                    <p:set>
                                      <p:cBhvr>
                                        <p:cTn id="44" dur="1" fill="hold">
                                          <p:stCondLst>
                                            <p:cond delay="0"/>
                                          </p:stCondLst>
                                        </p:cTn>
                                        <p:tgtEl>
                                          <p:spTgt spid="74"/>
                                        </p:tgtEl>
                                        <p:attrNameLst>
                                          <p:attrName>style.visibility</p:attrName>
                                        </p:attrNameLst>
                                      </p:cBhvr>
                                      <p:to>
                                        <p:strVal val="visible"/>
                                      </p:to>
                                    </p:set>
                                    <p:animEffect transition="in" filter="box(in)">
                                      <p:cBhvr>
                                        <p:cTn id="45" dur="500"/>
                                        <p:tgtEl>
                                          <p:spTgt spid="74"/>
                                        </p:tgtEl>
                                      </p:cBhvr>
                                    </p:animEffect>
                                  </p:childTnLst>
                                </p:cTn>
                              </p:par>
                            </p:childTnLst>
                          </p:cTn>
                        </p:par>
                      </p:childTnLst>
                    </p:cTn>
                  </p:par>
                  <p:par>
                    <p:cTn id="46" fill="hold">
                      <p:stCondLst>
                        <p:cond delay="indefinite"/>
                      </p:stCondLst>
                      <p:childTnLst>
                        <p:par>
                          <p:cTn id="47" fill="hold">
                            <p:stCondLst>
                              <p:cond delay="0"/>
                            </p:stCondLst>
                            <p:childTnLst>
                              <p:par>
                                <p:cTn id="48" presetID="4" presetClass="entr" presetSubtype="16" fill="hold" grpId="0" nodeType="clickEffect">
                                  <p:stCondLst>
                                    <p:cond delay="0"/>
                                  </p:stCondLst>
                                  <p:childTnLst>
                                    <p:set>
                                      <p:cBhvr>
                                        <p:cTn id="49" dur="1" fill="hold">
                                          <p:stCondLst>
                                            <p:cond delay="0"/>
                                          </p:stCondLst>
                                        </p:cTn>
                                        <p:tgtEl>
                                          <p:spTgt spid="84"/>
                                        </p:tgtEl>
                                        <p:attrNameLst>
                                          <p:attrName>style.visibility</p:attrName>
                                        </p:attrNameLst>
                                      </p:cBhvr>
                                      <p:to>
                                        <p:strVal val="visible"/>
                                      </p:to>
                                    </p:set>
                                    <p:animEffect transition="in" filter="box(in)">
                                      <p:cBhvr>
                                        <p:cTn id="50" dur="500"/>
                                        <p:tgtEl>
                                          <p:spTgt spid="84"/>
                                        </p:tgtEl>
                                      </p:cBhvr>
                                    </p:animEffect>
                                  </p:childTnLst>
                                </p:cTn>
                              </p:par>
                            </p:childTnLst>
                          </p:cTn>
                        </p:par>
                      </p:childTnLst>
                    </p:cTn>
                  </p:par>
                  <p:par>
                    <p:cTn id="51" fill="hold">
                      <p:stCondLst>
                        <p:cond delay="indefinite"/>
                      </p:stCondLst>
                      <p:childTnLst>
                        <p:par>
                          <p:cTn id="52" fill="hold">
                            <p:stCondLst>
                              <p:cond delay="0"/>
                            </p:stCondLst>
                            <p:childTnLst>
                              <p:par>
                                <p:cTn id="53" presetID="4" presetClass="entr" presetSubtype="16" fill="hold" grpId="0" nodeType="click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box(in)">
                                      <p:cBhvr>
                                        <p:cTn id="55" dur="500"/>
                                        <p:tgtEl>
                                          <p:spTgt spid="65"/>
                                        </p:tgtEl>
                                      </p:cBhvr>
                                    </p:animEffec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78"/>
                                        </p:tgtEl>
                                        <p:attrNameLst>
                                          <p:attrName>style.visibility</p:attrName>
                                        </p:attrNameLst>
                                      </p:cBhvr>
                                      <p:to>
                                        <p:strVal val="visible"/>
                                      </p:to>
                                    </p:set>
                                    <p:animEffect transition="in" filter="box(in)">
                                      <p:cBhvr>
                                        <p:cTn id="60" dur="500"/>
                                        <p:tgtEl>
                                          <p:spTgt spid="78"/>
                                        </p:tgtEl>
                                      </p:cBhvr>
                                    </p:animEffect>
                                  </p:childTnLst>
                                </p:cTn>
                              </p:par>
                              <p:par>
                                <p:cTn id="61" presetID="6" presetClass="emph" presetSubtype="0" fill="hold" grpId="1" nodeType="withEffect">
                                  <p:stCondLst>
                                    <p:cond delay="0"/>
                                  </p:stCondLst>
                                  <p:childTnLst>
                                    <p:animScale>
                                      <p:cBhvr>
                                        <p:cTn id="62" dur="2000" fill="hold"/>
                                        <p:tgtEl>
                                          <p:spTgt spid="7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3" grpId="0"/>
      <p:bldP spid="64" grpId="0"/>
      <p:bldP spid="65" grpId="0"/>
      <p:bldP spid="68" grpId="0"/>
      <p:bldP spid="69" grpId="0"/>
      <p:bldP spid="73" grpId="0"/>
      <p:bldP spid="74" grpId="0"/>
      <p:bldP spid="75" grpId="0"/>
      <p:bldP spid="76" grpId="0"/>
      <p:bldP spid="77" grpId="0"/>
      <p:bldP spid="78" grpId="0"/>
      <p:bldP spid="78" grpId="1"/>
      <p:bldP spid="79" grpId="0"/>
      <p:bldP spid="80" grpId="0"/>
      <p:bldP spid="81" grpId="0"/>
      <p:bldP spid="8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F4E4A0-41A6-4C30-AB42-33542BCF98BA}"/>
              </a:ext>
            </a:extLst>
          </p:cNvPr>
          <p:cNvPicPr>
            <a:picLocks noChangeAspect="1"/>
          </p:cNvPicPr>
          <p:nvPr/>
        </p:nvPicPr>
        <p:blipFill>
          <a:blip r:embed="rId2"/>
          <a:stretch>
            <a:fillRect/>
          </a:stretch>
        </p:blipFill>
        <p:spPr>
          <a:xfrm>
            <a:off x="611560" y="1238315"/>
            <a:ext cx="7209551" cy="5407163"/>
          </a:xfrm>
          <a:prstGeom prst="rect">
            <a:avLst/>
          </a:prstGeom>
        </p:spPr>
      </p:pic>
      <p:sp>
        <p:nvSpPr>
          <p:cNvPr id="2" name="Title 1"/>
          <p:cNvSpPr>
            <a:spLocks noGrp="1"/>
          </p:cNvSpPr>
          <p:nvPr>
            <p:ph type="title"/>
          </p:nvPr>
        </p:nvSpPr>
        <p:spPr>
          <a:xfrm>
            <a:off x="611560" y="188640"/>
            <a:ext cx="8001000" cy="973832"/>
          </a:xfrm>
        </p:spPr>
        <p:txBody>
          <a:bodyPr/>
          <a:lstStyle/>
          <a:p>
            <a:pPr algn="ctr" rtl="1"/>
            <a:r>
              <a:rPr lang="he-IL" i="1" dirty="0"/>
              <a:t>אילוץ המערכתי </a:t>
            </a:r>
            <a:br>
              <a:rPr lang="he-IL" b="0" i="1" dirty="0"/>
            </a:br>
            <a:r>
              <a:rPr lang="he-IL" b="0" i="1" dirty="0"/>
              <a:t>בסביבה רב פרויקטאלית</a:t>
            </a:r>
            <a:endParaRPr lang="en-AU" dirty="0"/>
          </a:p>
        </p:txBody>
      </p:sp>
      <p:sp>
        <p:nvSpPr>
          <p:cNvPr id="5" name="Slide Number Placeholder 4"/>
          <p:cNvSpPr>
            <a:spLocks noGrp="1"/>
          </p:cNvSpPr>
          <p:nvPr>
            <p:ph type="sldNum" sz="quarter" idx="12"/>
          </p:nvPr>
        </p:nvSpPr>
        <p:spPr>
          <a:xfrm>
            <a:off x="7239000" y="6513254"/>
            <a:ext cx="1905000" cy="325338"/>
          </a:xfrm>
        </p:spPr>
        <p:txBody>
          <a:bodyPr/>
          <a:lstStyle/>
          <a:p>
            <a:pPr>
              <a:defRPr/>
            </a:pPr>
            <a:fld id="{FCDEF3B9-5E7A-4ACD-B67C-4832EA7BE2FD}" type="slidenum">
              <a:rPr lang="he-IL" altLang="en-US" sz="1600" smtClean="0"/>
              <a:pPr>
                <a:defRPr/>
              </a:pPr>
              <a:t>33</a:t>
            </a:fld>
            <a:endParaRPr lang="en-US" altLang="en-US" sz="1600" dirty="0"/>
          </a:p>
        </p:txBody>
      </p:sp>
      <p:sp>
        <p:nvSpPr>
          <p:cNvPr id="7" name="TextBox 6"/>
          <p:cNvSpPr txBox="1"/>
          <p:nvPr/>
        </p:nvSpPr>
        <p:spPr>
          <a:xfrm>
            <a:off x="7020272" y="1617538"/>
            <a:ext cx="1783296" cy="830997"/>
          </a:xfrm>
          <a:prstGeom prst="rect">
            <a:avLst/>
          </a:prstGeom>
          <a:noFill/>
        </p:spPr>
        <p:txBody>
          <a:bodyPr wrap="square" rtlCol="0">
            <a:spAutoFit/>
          </a:bodyPr>
          <a:lstStyle/>
          <a:p>
            <a:pPr rtl="0"/>
            <a:r>
              <a:rPr kumimoji="1" lang="he-IL" b="0" dirty="0">
                <a:solidFill>
                  <a:srgbClr val="FF0000"/>
                </a:solidFill>
                <a:cs typeface="Arial" pitchFamily="34" charset="0"/>
              </a:rPr>
              <a:t>"ההרבי" המערכתי</a:t>
            </a:r>
            <a:endParaRPr kumimoji="1" lang="en-AU" b="0" dirty="0">
              <a:solidFill>
                <a:srgbClr val="FF0000"/>
              </a:solidFill>
              <a:cs typeface="Arial" pitchFamily="34" charset="0"/>
            </a:endParaRPr>
          </a:p>
        </p:txBody>
      </p:sp>
      <p:sp>
        <p:nvSpPr>
          <p:cNvPr id="8" name="Right Arrow 7"/>
          <p:cNvSpPr/>
          <p:nvPr/>
        </p:nvSpPr>
        <p:spPr bwMode="auto">
          <a:xfrm rot="5902405">
            <a:off x="6240692" y="2588642"/>
            <a:ext cx="1185983" cy="321642"/>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
        <p:nvSpPr>
          <p:cNvPr id="9" name="Right Arrow 8"/>
          <p:cNvSpPr/>
          <p:nvPr/>
        </p:nvSpPr>
        <p:spPr bwMode="auto">
          <a:xfrm rot="10194530">
            <a:off x="2284150" y="2413796"/>
            <a:ext cx="4724206" cy="412389"/>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Tree>
    <p:extLst>
      <p:ext uri="{BB962C8B-B14F-4D97-AF65-F5344CB8AC3E}">
        <p14:creationId xmlns:p14="http://schemas.microsoft.com/office/powerpoint/2010/main" val="2557756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916832"/>
            <a:ext cx="8001000" cy="1765920"/>
          </a:xfrm>
        </p:spPr>
        <p:txBody>
          <a:bodyPr/>
          <a:lstStyle/>
          <a:p>
            <a:pPr algn="ctr"/>
            <a:r>
              <a:rPr lang="he-IL" sz="5400" i="1" dirty="0">
                <a:latin typeface="Californian FB" pitchFamily="18" charset="0"/>
              </a:rPr>
              <a:t>שלב 2</a:t>
            </a:r>
            <a:br>
              <a:rPr lang="en-AU" sz="5400" i="1" dirty="0">
                <a:latin typeface="Californian FB" pitchFamily="18" charset="0"/>
              </a:rPr>
            </a:br>
            <a:r>
              <a:rPr lang="he-IL" sz="5400" i="1" dirty="0">
                <a:latin typeface="Californian FB" pitchFamily="18" charset="0"/>
              </a:rPr>
              <a:t>לנצל את האילוץ</a:t>
            </a:r>
            <a:br>
              <a:rPr lang="he-IL" sz="5400" i="1" dirty="0">
                <a:latin typeface="Californian FB" pitchFamily="18" charset="0"/>
              </a:rPr>
            </a:br>
            <a:r>
              <a:rPr lang="he-IL" sz="5400" i="1" dirty="0">
                <a:latin typeface="Californian FB" pitchFamily="18" charset="0"/>
              </a:rPr>
              <a:t>ה- </a:t>
            </a:r>
            <a:r>
              <a:rPr lang="en-US" sz="5400" i="1" dirty="0">
                <a:latin typeface="Californian FB" pitchFamily="18" charset="0"/>
              </a:rPr>
              <a:t>BUFFER</a:t>
            </a:r>
            <a:endParaRPr lang="en-AU" sz="5400" i="1" dirty="0">
              <a:latin typeface="Californian FB" pitchFamily="18" charset="0"/>
            </a:endParaRPr>
          </a:p>
        </p:txBody>
      </p:sp>
      <p:sp>
        <p:nvSpPr>
          <p:cNvPr id="6" name="Slide Number Placeholder 5"/>
          <p:cNvSpPr>
            <a:spLocks noGrp="1"/>
          </p:cNvSpPr>
          <p:nvPr>
            <p:ph type="sldNum" sz="quarter" idx="12"/>
          </p:nvPr>
        </p:nvSpPr>
        <p:spPr/>
        <p:txBody>
          <a:bodyPr/>
          <a:lstStyle/>
          <a:p>
            <a:fld id="{C611F63B-33E6-4C8A-9247-A113E6AB228D}" type="slidenum">
              <a:rPr lang="he-IL" smtClean="0"/>
              <a:pPr/>
              <a:t>34</a:t>
            </a:fld>
            <a:endParaRPr lang="he-IL"/>
          </a:p>
        </p:txBody>
      </p:sp>
    </p:spTree>
    <p:extLst>
      <p:ext uri="{BB962C8B-B14F-4D97-AF65-F5344CB8AC3E}">
        <p14:creationId xmlns:p14="http://schemas.microsoft.com/office/powerpoint/2010/main" val="6969411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מציין מיקום של מספר שקופית 5"/>
          <p:cNvSpPr>
            <a:spLocks noGrp="1"/>
          </p:cNvSpPr>
          <p:nvPr>
            <p:ph type="sldNum" sz="quarter" idx="12"/>
          </p:nvPr>
        </p:nvSpPr>
        <p:spPr/>
        <p:txBody>
          <a:bodyPr/>
          <a:lstStyle/>
          <a:p>
            <a:pPr>
              <a:defRPr/>
            </a:pPr>
            <a:fld id="{42EF5417-378A-4670-9D93-D98C764BFD45}" type="slidenum">
              <a:rPr lang="he-IL" altLang="en-US"/>
              <a:pPr>
                <a:defRPr/>
              </a:pPr>
              <a:t>35</a:t>
            </a:fld>
            <a:endParaRPr lang="en-US" altLang="en-US"/>
          </a:p>
        </p:txBody>
      </p:sp>
      <p:sp>
        <p:nvSpPr>
          <p:cNvPr id="62469" name="Text Box 5"/>
          <p:cNvSpPr txBox="1">
            <a:spLocks noChangeArrowheads="1"/>
          </p:cNvSpPr>
          <p:nvPr/>
        </p:nvSpPr>
        <p:spPr bwMode="auto">
          <a:xfrm>
            <a:off x="792163" y="954088"/>
            <a:ext cx="8243887" cy="1846659"/>
          </a:xfrm>
          <a:prstGeom prst="rect">
            <a:avLst/>
          </a:prstGeom>
          <a:noFill/>
          <a:ln w="9525" algn="ctr">
            <a:noFill/>
            <a:miter lim="800000"/>
            <a:headEnd/>
            <a:tailEnd/>
          </a:ln>
        </p:spPr>
        <p:txBody>
          <a:bodyPr>
            <a:spAutoFit/>
          </a:bodyPr>
          <a:lstStyle/>
          <a:p>
            <a:pPr algn="ctr" eaLnBrk="0" hangingPunct="0"/>
            <a:r>
              <a:rPr lang="he-IL" sz="3800" b="1" i="1" dirty="0">
                <a:latin typeface="Arial" pitchFamily="34" charset="0"/>
              </a:rPr>
              <a:t>יש לוודא שאנחנו לא מבזבזים את האילוץ </a:t>
            </a:r>
            <a:r>
              <a:rPr lang="he-IL" sz="3800" b="1" i="1" dirty="0" err="1">
                <a:latin typeface="Arial" pitchFamily="34" charset="0"/>
              </a:rPr>
              <a:t>– מ</a:t>
            </a:r>
            <a:r>
              <a:rPr lang="he-IL" sz="3800" b="1" i="1" dirty="0">
                <a:latin typeface="Arial" pitchFamily="34" charset="0"/>
              </a:rPr>
              <a:t>צב של 100% ניצול/שימוש </a:t>
            </a:r>
            <a:r>
              <a:rPr lang="he-IL" sz="3800" b="1" i="1" u="sng" dirty="0">
                <a:latin typeface="Arial" pitchFamily="34" charset="0"/>
              </a:rPr>
              <a:t>מועיל</a:t>
            </a:r>
            <a:r>
              <a:rPr lang="he-IL" sz="3800" b="1" i="1" dirty="0">
                <a:latin typeface="Arial" pitchFamily="34" charset="0"/>
              </a:rPr>
              <a:t> של האילוץ.</a:t>
            </a:r>
            <a:endParaRPr lang="en-US" sz="3800" b="1" i="1" dirty="0">
              <a:latin typeface="Arial" pitchFamily="34" charset="0"/>
            </a:endParaRPr>
          </a:p>
        </p:txBody>
      </p:sp>
      <p:grpSp>
        <p:nvGrpSpPr>
          <p:cNvPr id="2" name="Group 63"/>
          <p:cNvGrpSpPr>
            <a:grpSpLocks/>
          </p:cNvGrpSpPr>
          <p:nvPr/>
        </p:nvGrpSpPr>
        <p:grpSpPr bwMode="auto">
          <a:xfrm>
            <a:off x="107950" y="5445125"/>
            <a:ext cx="1152525" cy="1230313"/>
            <a:chOff x="68" y="2927"/>
            <a:chExt cx="726" cy="775"/>
          </a:xfrm>
        </p:grpSpPr>
        <p:sp>
          <p:nvSpPr>
            <p:cNvPr id="24586" name="Text Box 39"/>
            <p:cNvSpPr txBox="1">
              <a:spLocks noChangeArrowheads="1"/>
            </p:cNvSpPr>
            <p:nvPr/>
          </p:nvSpPr>
          <p:spPr bwMode="auto">
            <a:xfrm>
              <a:off x="68" y="3471"/>
              <a:ext cx="726" cy="231"/>
            </a:xfrm>
            <a:prstGeom prst="rect">
              <a:avLst/>
            </a:prstGeom>
            <a:noFill/>
            <a:ln w="9525" algn="ctr">
              <a:noFill/>
              <a:miter lim="800000"/>
              <a:headEnd/>
              <a:tailEnd/>
            </a:ln>
          </p:spPr>
          <p:txBody>
            <a:bodyPr>
              <a:spAutoFit/>
            </a:bodyPr>
            <a:lstStyle/>
            <a:p>
              <a:pPr algn="ctr" rtl="0" eaLnBrk="0" hangingPunct="0"/>
              <a:r>
                <a:rPr lang="en-US" sz="1800" b="1" i="1">
                  <a:latin typeface="Arial" pitchFamily="34" charset="0"/>
                </a:rPr>
                <a:t>Jonah</a:t>
              </a:r>
            </a:p>
          </p:txBody>
        </p:sp>
        <p:grpSp>
          <p:nvGrpSpPr>
            <p:cNvPr id="3" name="Group 43"/>
            <p:cNvGrpSpPr>
              <a:grpSpLocks/>
            </p:cNvGrpSpPr>
            <p:nvPr/>
          </p:nvGrpSpPr>
          <p:grpSpPr bwMode="auto">
            <a:xfrm>
              <a:off x="202" y="2927"/>
              <a:ext cx="499" cy="590"/>
              <a:chOff x="2324" y="238"/>
              <a:chExt cx="1036" cy="1549"/>
            </a:xfrm>
          </p:grpSpPr>
          <p:sp>
            <p:nvSpPr>
              <p:cNvPr id="24588" name="Freeform 44"/>
              <p:cNvSpPr>
                <a:spLocks/>
              </p:cNvSpPr>
              <p:nvPr/>
            </p:nvSpPr>
            <p:spPr bwMode="auto">
              <a:xfrm>
                <a:off x="2324" y="652"/>
                <a:ext cx="879" cy="1135"/>
              </a:xfrm>
              <a:custGeom>
                <a:avLst/>
                <a:gdLst>
                  <a:gd name="T0" fmla="*/ 1 w 1757"/>
                  <a:gd name="T1" fmla="*/ 0 h 2271"/>
                  <a:gd name="T2" fmla="*/ 1 w 1757"/>
                  <a:gd name="T3" fmla="*/ 0 h 2271"/>
                  <a:gd name="T4" fmla="*/ 1 w 1757"/>
                  <a:gd name="T5" fmla="*/ 0 h 2271"/>
                  <a:gd name="T6" fmla="*/ 1 w 1757"/>
                  <a:gd name="T7" fmla="*/ 0 h 2271"/>
                  <a:gd name="T8" fmla="*/ 1 w 1757"/>
                  <a:gd name="T9" fmla="*/ 0 h 2271"/>
                  <a:gd name="T10" fmla="*/ 0 w 1757"/>
                  <a:gd name="T11" fmla="*/ 0 h 2271"/>
                  <a:gd name="T12" fmla="*/ 1 w 1757"/>
                  <a:gd name="T13" fmla="*/ 0 h 2271"/>
                  <a:gd name="T14" fmla="*/ 1 w 1757"/>
                  <a:gd name="T15" fmla="*/ 0 h 2271"/>
                  <a:gd name="T16" fmla="*/ 1 w 1757"/>
                  <a:gd name="T17" fmla="*/ 0 h 2271"/>
                  <a:gd name="T18" fmla="*/ 1 w 1757"/>
                  <a:gd name="T19" fmla="*/ 0 h 2271"/>
                  <a:gd name="T20" fmla="*/ 1 w 1757"/>
                  <a:gd name="T21" fmla="*/ 0 h 2271"/>
                  <a:gd name="T22" fmla="*/ 1 w 1757"/>
                  <a:gd name="T23" fmla="*/ 0 h 2271"/>
                  <a:gd name="T24" fmla="*/ 1 w 1757"/>
                  <a:gd name="T25" fmla="*/ 0 h 2271"/>
                  <a:gd name="T26" fmla="*/ 1 w 1757"/>
                  <a:gd name="T27" fmla="*/ 0 h 2271"/>
                  <a:gd name="T28" fmla="*/ 1 w 1757"/>
                  <a:gd name="T29" fmla="*/ 0 h 2271"/>
                  <a:gd name="T30" fmla="*/ 1 w 1757"/>
                  <a:gd name="T31" fmla="*/ 0 h 2271"/>
                  <a:gd name="T32" fmla="*/ 1 w 1757"/>
                  <a:gd name="T33" fmla="*/ 0 h 2271"/>
                  <a:gd name="T34" fmla="*/ 1 w 1757"/>
                  <a:gd name="T35" fmla="*/ 0 h 2271"/>
                  <a:gd name="T36" fmla="*/ 1 w 1757"/>
                  <a:gd name="T37" fmla="*/ 0 h 2271"/>
                  <a:gd name="T38" fmla="*/ 1 w 1757"/>
                  <a:gd name="T39" fmla="*/ 0 h 2271"/>
                  <a:gd name="T40" fmla="*/ 1 w 1757"/>
                  <a:gd name="T41" fmla="*/ 0 h 2271"/>
                  <a:gd name="T42" fmla="*/ 1 w 1757"/>
                  <a:gd name="T43" fmla="*/ 0 h 2271"/>
                  <a:gd name="T44" fmla="*/ 1 w 1757"/>
                  <a:gd name="T45" fmla="*/ 0 h 2271"/>
                  <a:gd name="T46" fmla="*/ 1 w 1757"/>
                  <a:gd name="T47" fmla="*/ 0 h 2271"/>
                  <a:gd name="T48" fmla="*/ 1 w 1757"/>
                  <a:gd name="T49" fmla="*/ 0 h 2271"/>
                  <a:gd name="T50" fmla="*/ 1 w 1757"/>
                  <a:gd name="T51" fmla="*/ 0 h 2271"/>
                  <a:gd name="T52" fmla="*/ 1 w 1757"/>
                  <a:gd name="T53" fmla="*/ 0 h 2271"/>
                  <a:gd name="T54" fmla="*/ 1 w 1757"/>
                  <a:gd name="T55" fmla="*/ 0 h 2271"/>
                  <a:gd name="T56" fmla="*/ 1 w 1757"/>
                  <a:gd name="T57" fmla="*/ 0 h 2271"/>
                  <a:gd name="T58" fmla="*/ 1 w 1757"/>
                  <a:gd name="T59" fmla="*/ 0 h 2271"/>
                  <a:gd name="T60" fmla="*/ 1 w 1757"/>
                  <a:gd name="T61" fmla="*/ 0 h 2271"/>
                  <a:gd name="T62" fmla="*/ 1 w 1757"/>
                  <a:gd name="T63" fmla="*/ 0 h 2271"/>
                  <a:gd name="T64" fmla="*/ 1 w 1757"/>
                  <a:gd name="T65" fmla="*/ 0 h 2271"/>
                  <a:gd name="T66" fmla="*/ 1 w 1757"/>
                  <a:gd name="T67" fmla="*/ 0 h 2271"/>
                  <a:gd name="T68" fmla="*/ 1 w 1757"/>
                  <a:gd name="T69" fmla="*/ 0 h 2271"/>
                  <a:gd name="T70" fmla="*/ 1 w 1757"/>
                  <a:gd name="T71" fmla="*/ 0 h 2271"/>
                  <a:gd name="T72" fmla="*/ 1 w 1757"/>
                  <a:gd name="T73" fmla="*/ 0 h 2271"/>
                  <a:gd name="T74" fmla="*/ 1 w 1757"/>
                  <a:gd name="T75" fmla="*/ 0 h 2271"/>
                  <a:gd name="T76" fmla="*/ 1 w 1757"/>
                  <a:gd name="T77" fmla="*/ 0 h 2271"/>
                  <a:gd name="T78" fmla="*/ 1 w 1757"/>
                  <a:gd name="T79" fmla="*/ 0 h 2271"/>
                  <a:gd name="T80" fmla="*/ 1 w 1757"/>
                  <a:gd name="T81" fmla="*/ 0 h 2271"/>
                  <a:gd name="T82" fmla="*/ 1 w 1757"/>
                  <a:gd name="T83" fmla="*/ 0 h 2271"/>
                  <a:gd name="T84" fmla="*/ 1 w 1757"/>
                  <a:gd name="T85" fmla="*/ 0 h 2271"/>
                  <a:gd name="T86" fmla="*/ 1 w 1757"/>
                  <a:gd name="T87" fmla="*/ 0 h 2271"/>
                  <a:gd name="T88" fmla="*/ 1 w 1757"/>
                  <a:gd name="T89" fmla="*/ 0 h 2271"/>
                  <a:gd name="T90" fmla="*/ 1 w 1757"/>
                  <a:gd name="T91" fmla="*/ 0 h 2271"/>
                  <a:gd name="T92" fmla="*/ 1 w 1757"/>
                  <a:gd name="T93" fmla="*/ 0 h 2271"/>
                  <a:gd name="T94" fmla="*/ 1 w 1757"/>
                  <a:gd name="T95" fmla="*/ 0 h 2271"/>
                  <a:gd name="T96" fmla="*/ 1 w 1757"/>
                  <a:gd name="T97" fmla="*/ 0 h 2271"/>
                  <a:gd name="T98" fmla="*/ 1 w 1757"/>
                  <a:gd name="T99" fmla="*/ 0 h 2271"/>
                  <a:gd name="T100" fmla="*/ 1 w 1757"/>
                  <a:gd name="T101" fmla="*/ 0 h 2271"/>
                  <a:gd name="T102" fmla="*/ 1 w 1757"/>
                  <a:gd name="T103" fmla="*/ 0 h 2271"/>
                  <a:gd name="T104" fmla="*/ 1 w 1757"/>
                  <a:gd name="T105" fmla="*/ 0 h 2271"/>
                  <a:gd name="T106" fmla="*/ 1 w 1757"/>
                  <a:gd name="T107" fmla="*/ 0 h 227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57"/>
                  <a:gd name="T163" fmla="*/ 0 h 2271"/>
                  <a:gd name="T164" fmla="*/ 1757 w 1757"/>
                  <a:gd name="T165" fmla="*/ 2271 h 227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57" h="2271">
                    <a:moveTo>
                      <a:pt x="967" y="2271"/>
                    </a:moveTo>
                    <a:lnTo>
                      <a:pt x="886" y="2245"/>
                    </a:lnTo>
                    <a:lnTo>
                      <a:pt x="826" y="2214"/>
                    </a:lnTo>
                    <a:lnTo>
                      <a:pt x="777" y="2176"/>
                    </a:lnTo>
                    <a:lnTo>
                      <a:pt x="744" y="2131"/>
                    </a:lnTo>
                    <a:lnTo>
                      <a:pt x="717" y="2077"/>
                    </a:lnTo>
                    <a:lnTo>
                      <a:pt x="698" y="2017"/>
                    </a:lnTo>
                    <a:lnTo>
                      <a:pt x="684" y="1949"/>
                    </a:lnTo>
                    <a:lnTo>
                      <a:pt x="673" y="1877"/>
                    </a:lnTo>
                    <a:lnTo>
                      <a:pt x="682" y="1881"/>
                    </a:lnTo>
                    <a:lnTo>
                      <a:pt x="696" y="1894"/>
                    </a:lnTo>
                    <a:lnTo>
                      <a:pt x="708" y="1914"/>
                    </a:lnTo>
                    <a:lnTo>
                      <a:pt x="725" y="1937"/>
                    </a:lnTo>
                    <a:lnTo>
                      <a:pt x="741" y="1956"/>
                    </a:lnTo>
                    <a:lnTo>
                      <a:pt x="760" y="1974"/>
                    </a:lnTo>
                    <a:lnTo>
                      <a:pt x="781" y="1984"/>
                    </a:lnTo>
                    <a:lnTo>
                      <a:pt x="805" y="1988"/>
                    </a:lnTo>
                    <a:lnTo>
                      <a:pt x="775" y="1910"/>
                    </a:lnTo>
                    <a:lnTo>
                      <a:pt x="717" y="1823"/>
                    </a:lnTo>
                    <a:lnTo>
                      <a:pt x="638" y="1726"/>
                    </a:lnTo>
                    <a:lnTo>
                      <a:pt x="547" y="1631"/>
                    </a:lnTo>
                    <a:lnTo>
                      <a:pt x="450" y="1538"/>
                    </a:lnTo>
                    <a:lnTo>
                      <a:pt x="362" y="1458"/>
                    </a:lnTo>
                    <a:lnTo>
                      <a:pt x="287" y="1394"/>
                    </a:lnTo>
                    <a:lnTo>
                      <a:pt x="238" y="1357"/>
                    </a:lnTo>
                    <a:lnTo>
                      <a:pt x="141" y="1251"/>
                    </a:lnTo>
                    <a:lnTo>
                      <a:pt x="71" y="1150"/>
                    </a:lnTo>
                    <a:lnTo>
                      <a:pt x="23" y="1055"/>
                    </a:lnTo>
                    <a:lnTo>
                      <a:pt x="0" y="962"/>
                    </a:lnTo>
                    <a:lnTo>
                      <a:pt x="0" y="865"/>
                    </a:lnTo>
                    <a:lnTo>
                      <a:pt x="25" y="764"/>
                    </a:lnTo>
                    <a:lnTo>
                      <a:pt x="77" y="654"/>
                    </a:lnTo>
                    <a:lnTo>
                      <a:pt x="157" y="533"/>
                    </a:lnTo>
                    <a:lnTo>
                      <a:pt x="165" y="520"/>
                    </a:lnTo>
                    <a:lnTo>
                      <a:pt x="174" y="508"/>
                    </a:lnTo>
                    <a:lnTo>
                      <a:pt x="184" y="495"/>
                    </a:lnTo>
                    <a:lnTo>
                      <a:pt x="194" y="483"/>
                    </a:lnTo>
                    <a:lnTo>
                      <a:pt x="201" y="470"/>
                    </a:lnTo>
                    <a:lnTo>
                      <a:pt x="213" y="458"/>
                    </a:lnTo>
                    <a:lnTo>
                      <a:pt x="223" y="446"/>
                    </a:lnTo>
                    <a:lnTo>
                      <a:pt x="238" y="440"/>
                    </a:lnTo>
                    <a:lnTo>
                      <a:pt x="289" y="547"/>
                    </a:lnTo>
                    <a:lnTo>
                      <a:pt x="364" y="613"/>
                    </a:lnTo>
                    <a:lnTo>
                      <a:pt x="455" y="640"/>
                    </a:lnTo>
                    <a:lnTo>
                      <a:pt x="556" y="636"/>
                    </a:lnTo>
                    <a:lnTo>
                      <a:pt x="655" y="597"/>
                    </a:lnTo>
                    <a:lnTo>
                      <a:pt x="746" y="537"/>
                    </a:lnTo>
                    <a:lnTo>
                      <a:pt x="820" y="454"/>
                    </a:lnTo>
                    <a:lnTo>
                      <a:pt x="872" y="357"/>
                    </a:lnTo>
                    <a:lnTo>
                      <a:pt x="851" y="361"/>
                    </a:lnTo>
                    <a:lnTo>
                      <a:pt x="834" y="375"/>
                    </a:lnTo>
                    <a:lnTo>
                      <a:pt x="816" y="390"/>
                    </a:lnTo>
                    <a:lnTo>
                      <a:pt x="801" y="407"/>
                    </a:lnTo>
                    <a:lnTo>
                      <a:pt x="793" y="400"/>
                    </a:lnTo>
                    <a:lnTo>
                      <a:pt x="789" y="388"/>
                    </a:lnTo>
                    <a:lnTo>
                      <a:pt x="783" y="371"/>
                    </a:lnTo>
                    <a:lnTo>
                      <a:pt x="783" y="355"/>
                    </a:lnTo>
                    <a:lnTo>
                      <a:pt x="781" y="336"/>
                    </a:lnTo>
                    <a:lnTo>
                      <a:pt x="781" y="320"/>
                    </a:lnTo>
                    <a:lnTo>
                      <a:pt x="781" y="307"/>
                    </a:lnTo>
                    <a:lnTo>
                      <a:pt x="781" y="299"/>
                    </a:lnTo>
                    <a:lnTo>
                      <a:pt x="777" y="297"/>
                    </a:lnTo>
                    <a:lnTo>
                      <a:pt x="774" y="295"/>
                    </a:lnTo>
                    <a:lnTo>
                      <a:pt x="772" y="316"/>
                    </a:lnTo>
                    <a:lnTo>
                      <a:pt x="774" y="340"/>
                    </a:lnTo>
                    <a:lnTo>
                      <a:pt x="774" y="361"/>
                    </a:lnTo>
                    <a:lnTo>
                      <a:pt x="775" y="384"/>
                    </a:lnTo>
                    <a:lnTo>
                      <a:pt x="774" y="404"/>
                    </a:lnTo>
                    <a:lnTo>
                      <a:pt x="768" y="425"/>
                    </a:lnTo>
                    <a:lnTo>
                      <a:pt x="758" y="444"/>
                    </a:lnTo>
                    <a:lnTo>
                      <a:pt x="742" y="466"/>
                    </a:lnTo>
                    <a:lnTo>
                      <a:pt x="737" y="462"/>
                    </a:lnTo>
                    <a:lnTo>
                      <a:pt x="729" y="462"/>
                    </a:lnTo>
                    <a:lnTo>
                      <a:pt x="727" y="438"/>
                    </a:lnTo>
                    <a:lnTo>
                      <a:pt x="725" y="417"/>
                    </a:lnTo>
                    <a:lnTo>
                      <a:pt x="723" y="396"/>
                    </a:lnTo>
                    <a:lnTo>
                      <a:pt x="723" y="375"/>
                    </a:lnTo>
                    <a:lnTo>
                      <a:pt x="721" y="351"/>
                    </a:lnTo>
                    <a:lnTo>
                      <a:pt x="719" y="330"/>
                    </a:lnTo>
                    <a:lnTo>
                      <a:pt x="717" y="309"/>
                    </a:lnTo>
                    <a:lnTo>
                      <a:pt x="715" y="289"/>
                    </a:lnTo>
                    <a:lnTo>
                      <a:pt x="710" y="303"/>
                    </a:lnTo>
                    <a:lnTo>
                      <a:pt x="708" y="324"/>
                    </a:lnTo>
                    <a:lnTo>
                      <a:pt x="708" y="349"/>
                    </a:lnTo>
                    <a:lnTo>
                      <a:pt x="710" y="378"/>
                    </a:lnTo>
                    <a:lnTo>
                      <a:pt x="710" y="407"/>
                    </a:lnTo>
                    <a:lnTo>
                      <a:pt x="711" y="437"/>
                    </a:lnTo>
                    <a:lnTo>
                      <a:pt x="713" y="462"/>
                    </a:lnTo>
                    <a:lnTo>
                      <a:pt x="715" y="485"/>
                    </a:lnTo>
                    <a:lnTo>
                      <a:pt x="700" y="495"/>
                    </a:lnTo>
                    <a:lnTo>
                      <a:pt x="686" y="506"/>
                    </a:lnTo>
                    <a:lnTo>
                      <a:pt x="671" y="510"/>
                    </a:lnTo>
                    <a:lnTo>
                      <a:pt x="659" y="512"/>
                    </a:lnTo>
                    <a:lnTo>
                      <a:pt x="657" y="477"/>
                    </a:lnTo>
                    <a:lnTo>
                      <a:pt x="657" y="452"/>
                    </a:lnTo>
                    <a:lnTo>
                      <a:pt x="657" y="429"/>
                    </a:lnTo>
                    <a:lnTo>
                      <a:pt x="657" y="411"/>
                    </a:lnTo>
                    <a:lnTo>
                      <a:pt x="655" y="392"/>
                    </a:lnTo>
                    <a:lnTo>
                      <a:pt x="655" y="373"/>
                    </a:lnTo>
                    <a:lnTo>
                      <a:pt x="653" y="347"/>
                    </a:lnTo>
                    <a:lnTo>
                      <a:pt x="651" y="318"/>
                    </a:lnTo>
                    <a:lnTo>
                      <a:pt x="646" y="340"/>
                    </a:lnTo>
                    <a:lnTo>
                      <a:pt x="644" y="365"/>
                    </a:lnTo>
                    <a:lnTo>
                      <a:pt x="642" y="390"/>
                    </a:lnTo>
                    <a:lnTo>
                      <a:pt x="642" y="419"/>
                    </a:lnTo>
                    <a:lnTo>
                      <a:pt x="642" y="446"/>
                    </a:lnTo>
                    <a:lnTo>
                      <a:pt x="642" y="473"/>
                    </a:lnTo>
                    <a:lnTo>
                      <a:pt x="642" y="501"/>
                    </a:lnTo>
                    <a:lnTo>
                      <a:pt x="642" y="530"/>
                    </a:lnTo>
                    <a:lnTo>
                      <a:pt x="632" y="533"/>
                    </a:lnTo>
                    <a:lnTo>
                      <a:pt x="622" y="537"/>
                    </a:lnTo>
                    <a:lnTo>
                      <a:pt x="613" y="537"/>
                    </a:lnTo>
                    <a:lnTo>
                      <a:pt x="607" y="539"/>
                    </a:lnTo>
                    <a:lnTo>
                      <a:pt x="603" y="508"/>
                    </a:lnTo>
                    <a:lnTo>
                      <a:pt x="601" y="477"/>
                    </a:lnTo>
                    <a:lnTo>
                      <a:pt x="599" y="446"/>
                    </a:lnTo>
                    <a:lnTo>
                      <a:pt x="599" y="417"/>
                    </a:lnTo>
                    <a:lnTo>
                      <a:pt x="595" y="386"/>
                    </a:lnTo>
                    <a:lnTo>
                      <a:pt x="593" y="355"/>
                    </a:lnTo>
                    <a:lnTo>
                      <a:pt x="591" y="324"/>
                    </a:lnTo>
                    <a:lnTo>
                      <a:pt x="591" y="295"/>
                    </a:lnTo>
                    <a:lnTo>
                      <a:pt x="589" y="297"/>
                    </a:lnTo>
                    <a:lnTo>
                      <a:pt x="587" y="299"/>
                    </a:lnTo>
                    <a:lnTo>
                      <a:pt x="587" y="330"/>
                    </a:lnTo>
                    <a:lnTo>
                      <a:pt x="587" y="361"/>
                    </a:lnTo>
                    <a:lnTo>
                      <a:pt x="587" y="392"/>
                    </a:lnTo>
                    <a:lnTo>
                      <a:pt x="587" y="423"/>
                    </a:lnTo>
                    <a:lnTo>
                      <a:pt x="587" y="454"/>
                    </a:lnTo>
                    <a:lnTo>
                      <a:pt x="587" y="485"/>
                    </a:lnTo>
                    <a:lnTo>
                      <a:pt x="589" y="516"/>
                    </a:lnTo>
                    <a:lnTo>
                      <a:pt x="591" y="549"/>
                    </a:lnTo>
                    <a:lnTo>
                      <a:pt x="574" y="555"/>
                    </a:lnTo>
                    <a:lnTo>
                      <a:pt x="562" y="561"/>
                    </a:lnTo>
                    <a:lnTo>
                      <a:pt x="550" y="563"/>
                    </a:lnTo>
                    <a:lnTo>
                      <a:pt x="545" y="566"/>
                    </a:lnTo>
                    <a:lnTo>
                      <a:pt x="533" y="568"/>
                    </a:lnTo>
                    <a:lnTo>
                      <a:pt x="523" y="570"/>
                    </a:lnTo>
                    <a:lnTo>
                      <a:pt x="521" y="543"/>
                    </a:lnTo>
                    <a:lnTo>
                      <a:pt x="521" y="512"/>
                    </a:lnTo>
                    <a:lnTo>
                      <a:pt x="521" y="471"/>
                    </a:lnTo>
                    <a:lnTo>
                      <a:pt x="521" y="433"/>
                    </a:lnTo>
                    <a:lnTo>
                      <a:pt x="519" y="392"/>
                    </a:lnTo>
                    <a:lnTo>
                      <a:pt x="518" y="355"/>
                    </a:lnTo>
                    <a:lnTo>
                      <a:pt x="514" y="326"/>
                    </a:lnTo>
                    <a:lnTo>
                      <a:pt x="510" y="309"/>
                    </a:lnTo>
                    <a:lnTo>
                      <a:pt x="508" y="336"/>
                    </a:lnTo>
                    <a:lnTo>
                      <a:pt x="512" y="376"/>
                    </a:lnTo>
                    <a:lnTo>
                      <a:pt x="514" y="419"/>
                    </a:lnTo>
                    <a:lnTo>
                      <a:pt x="518" y="466"/>
                    </a:lnTo>
                    <a:lnTo>
                      <a:pt x="514" y="506"/>
                    </a:lnTo>
                    <a:lnTo>
                      <a:pt x="506" y="543"/>
                    </a:lnTo>
                    <a:lnTo>
                      <a:pt x="490" y="565"/>
                    </a:lnTo>
                    <a:lnTo>
                      <a:pt x="465" y="574"/>
                    </a:lnTo>
                    <a:lnTo>
                      <a:pt x="463" y="566"/>
                    </a:lnTo>
                    <a:lnTo>
                      <a:pt x="461" y="559"/>
                    </a:lnTo>
                    <a:lnTo>
                      <a:pt x="461" y="545"/>
                    </a:lnTo>
                    <a:lnTo>
                      <a:pt x="461" y="528"/>
                    </a:lnTo>
                    <a:lnTo>
                      <a:pt x="459" y="495"/>
                    </a:lnTo>
                    <a:lnTo>
                      <a:pt x="459" y="452"/>
                    </a:lnTo>
                    <a:lnTo>
                      <a:pt x="457" y="390"/>
                    </a:lnTo>
                    <a:lnTo>
                      <a:pt x="457" y="309"/>
                    </a:lnTo>
                    <a:lnTo>
                      <a:pt x="452" y="326"/>
                    </a:lnTo>
                    <a:lnTo>
                      <a:pt x="448" y="355"/>
                    </a:lnTo>
                    <a:lnTo>
                      <a:pt x="444" y="390"/>
                    </a:lnTo>
                    <a:lnTo>
                      <a:pt x="444" y="433"/>
                    </a:lnTo>
                    <a:lnTo>
                      <a:pt x="442" y="471"/>
                    </a:lnTo>
                    <a:lnTo>
                      <a:pt x="442" y="512"/>
                    </a:lnTo>
                    <a:lnTo>
                      <a:pt x="442" y="545"/>
                    </a:lnTo>
                    <a:lnTo>
                      <a:pt x="444" y="574"/>
                    </a:lnTo>
                    <a:lnTo>
                      <a:pt x="428" y="574"/>
                    </a:lnTo>
                    <a:lnTo>
                      <a:pt x="417" y="574"/>
                    </a:lnTo>
                    <a:lnTo>
                      <a:pt x="405" y="551"/>
                    </a:lnTo>
                    <a:lnTo>
                      <a:pt x="399" y="522"/>
                    </a:lnTo>
                    <a:lnTo>
                      <a:pt x="395" y="485"/>
                    </a:lnTo>
                    <a:lnTo>
                      <a:pt x="395" y="448"/>
                    </a:lnTo>
                    <a:lnTo>
                      <a:pt x="393" y="407"/>
                    </a:lnTo>
                    <a:lnTo>
                      <a:pt x="395" y="371"/>
                    </a:lnTo>
                    <a:lnTo>
                      <a:pt x="395" y="340"/>
                    </a:lnTo>
                    <a:lnTo>
                      <a:pt x="397" y="318"/>
                    </a:lnTo>
                    <a:lnTo>
                      <a:pt x="390" y="340"/>
                    </a:lnTo>
                    <a:lnTo>
                      <a:pt x="388" y="367"/>
                    </a:lnTo>
                    <a:lnTo>
                      <a:pt x="388" y="400"/>
                    </a:lnTo>
                    <a:lnTo>
                      <a:pt x="388" y="435"/>
                    </a:lnTo>
                    <a:lnTo>
                      <a:pt x="388" y="468"/>
                    </a:lnTo>
                    <a:lnTo>
                      <a:pt x="390" y="502"/>
                    </a:lnTo>
                    <a:lnTo>
                      <a:pt x="391" y="535"/>
                    </a:lnTo>
                    <a:lnTo>
                      <a:pt x="393" y="566"/>
                    </a:lnTo>
                    <a:lnTo>
                      <a:pt x="391" y="568"/>
                    </a:lnTo>
                    <a:lnTo>
                      <a:pt x="390" y="570"/>
                    </a:lnTo>
                    <a:lnTo>
                      <a:pt x="370" y="543"/>
                    </a:lnTo>
                    <a:lnTo>
                      <a:pt x="360" y="512"/>
                    </a:lnTo>
                    <a:lnTo>
                      <a:pt x="357" y="477"/>
                    </a:lnTo>
                    <a:lnTo>
                      <a:pt x="358" y="442"/>
                    </a:lnTo>
                    <a:lnTo>
                      <a:pt x="360" y="406"/>
                    </a:lnTo>
                    <a:lnTo>
                      <a:pt x="364" y="371"/>
                    </a:lnTo>
                    <a:lnTo>
                      <a:pt x="364" y="342"/>
                    </a:lnTo>
                    <a:lnTo>
                      <a:pt x="362" y="318"/>
                    </a:lnTo>
                    <a:lnTo>
                      <a:pt x="351" y="328"/>
                    </a:lnTo>
                    <a:lnTo>
                      <a:pt x="347" y="344"/>
                    </a:lnTo>
                    <a:lnTo>
                      <a:pt x="347" y="361"/>
                    </a:lnTo>
                    <a:lnTo>
                      <a:pt x="349" y="384"/>
                    </a:lnTo>
                    <a:lnTo>
                      <a:pt x="347" y="404"/>
                    </a:lnTo>
                    <a:lnTo>
                      <a:pt x="345" y="425"/>
                    </a:lnTo>
                    <a:lnTo>
                      <a:pt x="339" y="444"/>
                    </a:lnTo>
                    <a:lnTo>
                      <a:pt x="329" y="462"/>
                    </a:lnTo>
                    <a:lnTo>
                      <a:pt x="326" y="363"/>
                    </a:lnTo>
                    <a:lnTo>
                      <a:pt x="337" y="283"/>
                    </a:lnTo>
                    <a:lnTo>
                      <a:pt x="364" y="217"/>
                    </a:lnTo>
                    <a:lnTo>
                      <a:pt x="405" y="167"/>
                    </a:lnTo>
                    <a:lnTo>
                      <a:pt x="457" y="122"/>
                    </a:lnTo>
                    <a:lnTo>
                      <a:pt x="521" y="88"/>
                    </a:lnTo>
                    <a:lnTo>
                      <a:pt x="595" y="57"/>
                    </a:lnTo>
                    <a:lnTo>
                      <a:pt x="682" y="31"/>
                    </a:lnTo>
                    <a:lnTo>
                      <a:pt x="686" y="14"/>
                    </a:lnTo>
                    <a:lnTo>
                      <a:pt x="696" y="0"/>
                    </a:lnTo>
                    <a:lnTo>
                      <a:pt x="741" y="6"/>
                    </a:lnTo>
                    <a:lnTo>
                      <a:pt x="768" y="29"/>
                    </a:lnTo>
                    <a:lnTo>
                      <a:pt x="783" y="60"/>
                    </a:lnTo>
                    <a:lnTo>
                      <a:pt x="793" y="103"/>
                    </a:lnTo>
                    <a:lnTo>
                      <a:pt x="797" y="148"/>
                    </a:lnTo>
                    <a:lnTo>
                      <a:pt x="806" y="198"/>
                    </a:lnTo>
                    <a:lnTo>
                      <a:pt x="822" y="245"/>
                    </a:lnTo>
                    <a:lnTo>
                      <a:pt x="851" y="289"/>
                    </a:lnTo>
                    <a:lnTo>
                      <a:pt x="909" y="324"/>
                    </a:lnTo>
                    <a:lnTo>
                      <a:pt x="973" y="347"/>
                    </a:lnTo>
                    <a:lnTo>
                      <a:pt x="1039" y="351"/>
                    </a:lnTo>
                    <a:lnTo>
                      <a:pt x="1107" y="344"/>
                    </a:lnTo>
                    <a:lnTo>
                      <a:pt x="1167" y="316"/>
                    </a:lnTo>
                    <a:lnTo>
                      <a:pt x="1220" y="278"/>
                    </a:lnTo>
                    <a:lnTo>
                      <a:pt x="1258" y="221"/>
                    </a:lnTo>
                    <a:lnTo>
                      <a:pt x="1284" y="154"/>
                    </a:lnTo>
                    <a:lnTo>
                      <a:pt x="1305" y="155"/>
                    </a:lnTo>
                    <a:lnTo>
                      <a:pt x="1338" y="167"/>
                    </a:lnTo>
                    <a:lnTo>
                      <a:pt x="1377" y="181"/>
                    </a:lnTo>
                    <a:lnTo>
                      <a:pt x="1421" y="200"/>
                    </a:lnTo>
                    <a:lnTo>
                      <a:pt x="1464" y="217"/>
                    </a:lnTo>
                    <a:lnTo>
                      <a:pt x="1505" y="235"/>
                    </a:lnTo>
                    <a:lnTo>
                      <a:pt x="1540" y="250"/>
                    </a:lnTo>
                    <a:lnTo>
                      <a:pt x="1569" y="264"/>
                    </a:lnTo>
                    <a:lnTo>
                      <a:pt x="1561" y="283"/>
                    </a:lnTo>
                    <a:lnTo>
                      <a:pt x="1563" y="311"/>
                    </a:lnTo>
                    <a:lnTo>
                      <a:pt x="1573" y="338"/>
                    </a:lnTo>
                    <a:lnTo>
                      <a:pt x="1588" y="369"/>
                    </a:lnTo>
                    <a:lnTo>
                      <a:pt x="1604" y="396"/>
                    </a:lnTo>
                    <a:lnTo>
                      <a:pt x="1623" y="425"/>
                    </a:lnTo>
                    <a:lnTo>
                      <a:pt x="1638" y="452"/>
                    </a:lnTo>
                    <a:lnTo>
                      <a:pt x="1652" y="475"/>
                    </a:lnTo>
                    <a:lnTo>
                      <a:pt x="1706" y="611"/>
                    </a:lnTo>
                    <a:lnTo>
                      <a:pt x="1743" y="737"/>
                    </a:lnTo>
                    <a:lnTo>
                      <a:pt x="1757" y="850"/>
                    </a:lnTo>
                    <a:lnTo>
                      <a:pt x="1751" y="958"/>
                    </a:lnTo>
                    <a:lnTo>
                      <a:pt x="1716" y="1059"/>
                    </a:lnTo>
                    <a:lnTo>
                      <a:pt x="1660" y="1162"/>
                    </a:lnTo>
                    <a:lnTo>
                      <a:pt x="1576" y="1264"/>
                    </a:lnTo>
                    <a:lnTo>
                      <a:pt x="1466" y="1377"/>
                    </a:lnTo>
                    <a:lnTo>
                      <a:pt x="1425" y="1419"/>
                    </a:lnTo>
                    <a:lnTo>
                      <a:pt x="1379" y="1476"/>
                    </a:lnTo>
                    <a:lnTo>
                      <a:pt x="1330" y="1544"/>
                    </a:lnTo>
                    <a:lnTo>
                      <a:pt x="1287" y="1617"/>
                    </a:lnTo>
                    <a:lnTo>
                      <a:pt x="1254" y="1689"/>
                    </a:lnTo>
                    <a:lnTo>
                      <a:pt x="1239" y="1763"/>
                    </a:lnTo>
                    <a:lnTo>
                      <a:pt x="1245" y="1830"/>
                    </a:lnTo>
                    <a:lnTo>
                      <a:pt x="1280" y="1887"/>
                    </a:lnTo>
                    <a:lnTo>
                      <a:pt x="1272" y="1949"/>
                    </a:lnTo>
                    <a:lnTo>
                      <a:pt x="1254" y="2015"/>
                    </a:lnTo>
                    <a:lnTo>
                      <a:pt x="1227" y="2077"/>
                    </a:lnTo>
                    <a:lnTo>
                      <a:pt x="1190" y="2139"/>
                    </a:lnTo>
                    <a:lnTo>
                      <a:pt x="1144" y="2189"/>
                    </a:lnTo>
                    <a:lnTo>
                      <a:pt x="1092" y="2232"/>
                    </a:lnTo>
                    <a:lnTo>
                      <a:pt x="1031" y="2259"/>
                    </a:lnTo>
                    <a:lnTo>
                      <a:pt x="967" y="2271"/>
                    </a:lnTo>
                    <a:close/>
                  </a:path>
                </a:pathLst>
              </a:custGeom>
              <a:solidFill>
                <a:srgbClr val="FFCC99"/>
              </a:solidFill>
              <a:ln w="9525">
                <a:noFill/>
                <a:round/>
                <a:headEnd/>
                <a:tailEnd/>
              </a:ln>
            </p:spPr>
            <p:txBody>
              <a:bodyPr/>
              <a:lstStyle/>
              <a:p>
                <a:pPr algn="ctr" rtl="0" eaLnBrk="0" hangingPunct="0"/>
                <a:endParaRPr lang="he-IL"/>
              </a:p>
            </p:txBody>
          </p:sp>
          <p:sp>
            <p:nvSpPr>
              <p:cNvPr id="24589" name="Freeform 45"/>
              <p:cNvSpPr>
                <a:spLocks/>
              </p:cNvSpPr>
              <p:nvPr/>
            </p:nvSpPr>
            <p:spPr bwMode="auto">
              <a:xfrm>
                <a:off x="2687" y="1257"/>
                <a:ext cx="223" cy="177"/>
              </a:xfrm>
              <a:custGeom>
                <a:avLst/>
                <a:gdLst>
                  <a:gd name="T0" fmla="*/ 1 w 446"/>
                  <a:gd name="T1" fmla="*/ 0 h 355"/>
                  <a:gd name="T2" fmla="*/ 1 w 446"/>
                  <a:gd name="T3" fmla="*/ 0 h 355"/>
                  <a:gd name="T4" fmla="*/ 1 w 446"/>
                  <a:gd name="T5" fmla="*/ 0 h 355"/>
                  <a:gd name="T6" fmla="*/ 1 w 446"/>
                  <a:gd name="T7" fmla="*/ 0 h 355"/>
                  <a:gd name="T8" fmla="*/ 1 w 446"/>
                  <a:gd name="T9" fmla="*/ 0 h 355"/>
                  <a:gd name="T10" fmla="*/ 1 w 446"/>
                  <a:gd name="T11" fmla="*/ 0 h 355"/>
                  <a:gd name="T12" fmla="*/ 1 w 446"/>
                  <a:gd name="T13" fmla="*/ 0 h 355"/>
                  <a:gd name="T14" fmla="*/ 0 w 446"/>
                  <a:gd name="T15" fmla="*/ 0 h 355"/>
                  <a:gd name="T16" fmla="*/ 1 w 446"/>
                  <a:gd name="T17" fmla="*/ 0 h 355"/>
                  <a:gd name="T18" fmla="*/ 1 w 446"/>
                  <a:gd name="T19" fmla="*/ 0 h 355"/>
                  <a:gd name="T20" fmla="*/ 1 w 446"/>
                  <a:gd name="T21" fmla="*/ 0 h 355"/>
                  <a:gd name="T22" fmla="*/ 1 w 446"/>
                  <a:gd name="T23" fmla="*/ 0 h 355"/>
                  <a:gd name="T24" fmla="*/ 1 w 446"/>
                  <a:gd name="T25" fmla="*/ 0 h 355"/>
                  <a:gd name="T26" fmla="*/ 1 w 446"/>
                  <a:gd name="T27" fmla="*/ 0 h 355"/>
                  <a:gd name="T28" fmla="*/ 1 w 446"/>
                  <a:gd name="T29" fmla="*/ 0 h 355"/>
                  <a:gd name="T30" fmla="*/ 1 w 446"/>
                  <a:gd name="T31" fmla="*/ 0 h 355"/>
                  <a:gd name="T32" fmla="*/ 1 w 446"/>
                  <a:gd name="T33" fmla="*/ 0 h 355"/>
                  <a:gd name="T34" fmla="*/ 1 w 446"/>
                  <a:gd name="T35" fmla="*/ 0 h 355"/>
                  <a:gd name="T36" fmla="*/ 1 w 446"/>
                  <a:gd name="T37" fmla="*/ 0 h 355"/>
                  <a:gd name="T38" fmla="*/ 1 w 446"/>
                  <a:gd name="T39" fmla="*/ 0 h 355"/>
                  <a:gd name="T40" fmla="*/ 1 w 446"/>
                  <a:gd name="T41" fmla="*/ 0 h 355"/>
                  <a:gd name="T42" fmla="*/ 1 w 446"/>
                  <a:gd name="T43" fmla="*/ 0 h 355"/>
                  <a:gd name="T44" fmla="*/ 1 w 446"/>
                  <a:gd name="T45" fmla="*/ 0 h 355"/>
                  <a:gd name="T46" fmla="*/ 1 w 446"/>
                  <a:gd name="T47" fmla="*/ 0 h 355"/>
                  <a:gd name="T48" fmla="*/ 1 w 446"/>
                  <a:gd name="T49" fmla="*/ 0 h 355"/>
                  <a:gd name="T50" fmla="*/ 1 w 446"/>
                  <a:gd name="T51" fmla="*/ 0 h 355"/>
                  <a:gd name="T52" fmla="*/ 1 w 446"/>
                  <a:gd name="T53" fmla="*/ 0 h 355"/>
                  <a:gd name="T54" fmla="*/ 1 w 446"/>
                  <a:gd name="T55" fmla="*/ 0 h 355"/>
                  <a:gd name="T56" fmla="*/ 1 w 446"/>
                  <a:gd name="T57" fmla="*/ 0 h 355"/>
                  <a:gd name="T58" fmla="*/ 1 w 446"/>
                  <a:gd name="T59" fmla="*/ 0 h 355"/>
                  <a:gd name="T60" fmla="*/ 1 w 446"/>
                  <a:gd name="T61" fmla="*/ 0 h 355"/>
                  <a:gd name="T62" fmla="*/ 1 w 446"/>
                  <a:gd name="T63" fmla="*/ 0 h 355"/>
                  <a:gd name="T64" fmla="*/ 1 w 446"/>
                  <a:gd name="T65" fmla="*/ 0 h 355"/>
                  <a:gd name="T66" fmla="*/ 1 w 446"/>
                  <a:gd name="T67" fmla="*/ 0 h 355"/>
                  <a:gd name="T68" fmla="*/ 1 w 446"/>
                  <a:gd name="T69" fmla="*/ 0 h 355"/>
                  <a:gd name="T70" fmla="*/ 1 w 446"/>
                  <a:gd name="T71" fmla="*/ 0 h 355"/>
                  <a:gd name="T72" fmla="*/ 1 w 446"/>
                  <a:gd name="T73" fmla="*/ 0 h 3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6"/>
                  <a:gd name="T112" fmla="*/ 0 h 355"/>
                  <a:gd name="T113" fmla="*/ 446 w 446"/>
                  <a:gd name="T114" fmla="*/ 355 h 35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6" h="355">
                    <a:moveTo>
                      <a:pt x="194" y="355"/>
                    </a:moveTo>
                    <a:lnTo>
                      <a:pt x="138" y="337"/>
                    </a:lnTo>
                    <a:lnTo>
                      <a:pt x="95" y="308"/>
                    </a:lnTo>
                    <a:lnTo>
                      <a:pt x="58" y="268"/>
                    </a:lnTo>
                    <a:lnTo>
                      <a:pt x="35" y="219"/>
                    </a:lnTo>
                    <a:lnTo>
                      <a:pt x="16" y="165"/>
                    </a:lnTo>
                    <a:lnTo>
                      <a:pt x="6" y="111"/>
                    </a:lnTo>
                    <a:lnTo>
                      <a:pt x="0" y="56"/>
                    </a:lnTo>
                    <a:lnTo>
                      <a:pt x="4" y="8"/>
                    </a:lnTo>
                    <a:lnTo>
                      <a:pt x="10" y="4"/>
                    </a:lnTo>
                    <a:lnTo>
                      <a:pt x="16" y="2"/>
                    </a:lnTo>
                    <a:lnTo>
                      <a:pt x="23" y="0"/>
                    </a:lnTo>
                    <a:lnTo>
                      <a:pt x="39" y="4"/>
                    </a:lnTo>
                    <a:lnTo>
                      <a:pt x="49" y="58"/>
                    </a:lnTo>
                    <a:lnTo>
                      <a:pt x="54" y="107"/>
                    </a:lnTo>
                    <a:lnTo>
                      <a:pt x="58" y="146"/>
                    </a:lnTo>
                    <a:lnTo>
                      <a:pt x="68" y="180"/>
                    </a:lnTo>
                    <a:lnTo>
                      <a:pt x="80" y="209"/>
                    </a:lnTo>
                    <a:lnTo>
                      <a:pt x="103" y="240"/>
                    </a:lnTo>
                    <a:lnTo>
                      <a:pt x="140" y="270"/>
                    </a:lnTo>
                    <a:lnTo>
                      <a:pt x="194" y="306"/>
                    </a:lnTo>
                    <a:lnTo>
                      <a:pt x="250" y="303"/>
                    </a:lnTo>
                    <a:lnTo>
                      <a:pt x="293" y="287"/>
                    </a:lnTo>
                    <a:lnTo>
                      <a:pt x="322" y="264"/>
                    </a:lnTo>
                    <a:lnTo>
                      <a:pt x="347" y="233"/>
                    </a:lnTo>
                    <a:lnTo>
                      <a:pt x="367" y="194"/>
                    </a:lnTo>
                    <a:lnTo>
                      <a:pt x="386" y="153"/>
                    </a:lnTo>
                    <a:lnTo>
                      <a:pt x="411" y="111"/>
                    </a:lnTo>
                    <a:lnTo>
                      <a:pt x="446" y="72"/>
                    </a:lnTo>
                    <a:lnTo>
                      <a:pt x="440" y="134"/>
                    </a:lnTo>
                    <a:lnTo>
                      <a:pt x="429" y="190"/>
                    </a:lnTo>
                    <a:lnTo>
                      <a:pt x="407" y="237"/>
                    </a:lnTo>
                    <a:lnTo>
                      <a:pt x="380" y="279"/>
                    </a:lnTo>
                    <a:lnTo>
                      <a:pt x="343" y="310"/>
                    </a:lnTo>
                    <a:lnTo>
                      <a:pt x="301" y="334"/>
                    </a:lnTo>
                    <a:lnTo>
                      <a:pt x="250" y="349"/>
                    </a:lnTo>
                    <a:lnTo>
                      <a:pt x="194" y="355"/>
                    </a:lnTo>
                    <a:close/>
                  </a:path>
                </a:pathLst>
              </a:custGeom>
              <a:solidFill>
                <a:srgbClr val="000000"/>
              </a:solidFill>
              <a:ln w="9525">
                <a:noFill/>
                <a:round/>
                <a:headEnd/>
                <a:tailEnd/>
              </a:ln>
            </p:spPr>
            <p:txBody>
              <a:bodyPr/>
              <a:lstStyle/>
              <a:p>
                <a:pPr algn="ctr" rtl="0" eaLnBrk="0" hangingPunct="0"/>
                <a:endParaRPr lang="he-IL"/>
              </a:p>
            </p:txBody>
          </p:sp>
          <p:sp>
            <p:nvSpPr>
              <p:cNvPr id="24590" name="Freeform 46"/>
              <p:cNvSpPr>
                <a:spLocks/>
              </p:cNvSpPr>
              <p:nvPr/>
            </p:nvSpPr>
            <p:spPr bwMode="auto">
              <a:xfrm>
                <a:off x="2591" y="838"/>
                <a:ext cx="400" cy="443"/>
              </a:xfrm>
              <a:custGeom>
                <a:avLst/>
                <a:gdLst>
                  <a:gd name="T0" fmla="*/ 0 w 801"/>
                  <a:gd name="T1" fmla="*/ 1 h 886"/>
                  <a:gd name="T2" fmla="*/ 0 w 801"/>
                  <a:gd name="T3" fmla="*/ 1 h 886"/>
                  <a:gd name="T4" fmla="*/ 0 w 801"/>
                  <a:gd name="T5" fmla="*/ 1 h 886"/>
                  <a:gd name="T6" fmla="*/ 0 w 801"/>
                  <a:gd name="T7" fmla="*/ 1 h 886"/>
                  <a:gd name="T8" fmla="*/ 0 w 801"/>
                  <a:gd name="T9" fmla="*/ 1 h 886"/>
                  <a:gd name="T10" fmla="*/ 0 w 801"/>
                  <a:gd name="T11" fmla="*/ 1 h 886"/>
                  <a:gd name="T12" fmla="*/ 0 w 801"/>
                  <a:gd name="T13" fmla="*/ 1 h 886"/>
                  <a:gd name="T14" fmla="*/ 0 w 801"/>
                  <a:gd name="T15" fmla="*/ 1 h 886"/>
                  <a:gd name="T16" fmla="*/ 0 w 801"/>
                  <a:gd name="T17" fmla="*/ 1 h 886"/>
                  <a:gd name="T18" fmla="*/ 0 w 801"/>
                  <a:gd name="T19" fmla="*/ 1 h 886"/>
                  <a:gd name="T20" fmla="*/ 0 w 801"/>
                  <a:gd name="T21" fmla="*/ 1 h 886"/>
                  <a:gd name="T22" fmla="*/ 0 w 801"/>
                  <a:gd name="T23" fmla="*/ 1 h 886"/>
                  <a:gd name="T24" fmla="*/ 0 w 801"/>
                  <a:gd name="T25" fmla="*/ 1 h 886"/>
                  <a:gd name="T26" fmla="*/ 0 w 801"/>
                  <a:gd name="T27" fmla="*/ 1 h 886"/>
                  <a:gd name="T28" fmla="*/ 0 w 801"/>
                  <a:gd name="T29" fmla="*/ 1 h 886"/>
                  <a:gd name="T30" fmla="*/ 0 w 801"/>
                  <a:gd name="T31" fmla="*/ 1 h 886"/>
                  <a:gd name="T32" fmla="*/ 0 w 801"/>
                  <a:gd name="T33" fmla="*/ 1 h 886"/>
                  <a:gd name="T34" fmla="*/ 0 w 801"/>
                  <a:gd name="T35" fmla="*/ 1 h 886"/>
                  <a:gd name="T36" fmla="*/ 0 w 801"/>
                  <a:gd name="T37" fmla="*/ 1 h 886"/>
                  <a:gd name="T38" fmla="*/ 0 w 801"/>
                  <a:gd name="T39" fmla="*/ 1 h 886"/>
                  <a:gd name="T40" fmla="*/ 0 w 801"/>
                  <a:gd name="T41" fmla="*/ 1 h 886"/>
                  <a:gd name="T42" fmla="*/ 0 w 801"/>
                  <a:gd name="T43" fmla="*/ 1 h 886"/>
                  <a:gd name="T44" fmla="*/ 0 w 801"/>
                  <a:gd name="T45" fmla="*/ 1 h 886"/>
                  <a:gd name="T46" fmla="*/ 0 w 801"/>
                  <a:gd name="T47" fmla="*/ 1 h 886"/>
                  <a:gd name="T48" fmla="*/ 0 w 801"/>
                  <a:gd name="T49" fmla="*/ 1 h 886"/>
                  <a:gd name="T50" fmla="*/ 0 w 801"/>
                  <a:gd name="T51" fmla="*/ 1 h 886"/>
                  <a:gd name="T52" fmla="*/ 0 w 801"/>
                  <a:gd name="T53" fmla="*/ 1 h 886"/>
                  <a:gd name="T54" fmla="*/ 0 w 801"/>
                  <a:gd name="T55" fmla="*/ 1 h 886"/>
                  <a:gd name="T56" fmla="*/ 0 w 801"/>
                  <a:gd name="T57" fmla="*/ 1 h 886"/>
                  <a:gd name="T58" fmla="*/ 0 w 801"/>
                  <a:gd name="T59" fmla="*/ 1 h 886"/>
                  <a:gd name="T60" fmla="*/ 0 w 801"/>
                  <a:gd name="T61" fmla="*/ 1 h 886"/>
                  <a:gd name="T62" fmla="*/ 0 w 801"/>
                  <a:gd name="T63" fmla="*/ 1 h 886"/>
                  <a:gd name="T64" fmla="*/ 0 w 801"/>
                  <a:gd name="T65" fmla="*/ 1 h 886"/>
                  <a:gd name="T66" fmla="*/ 0 w 801"/>
                  <a:gd name="T67" fmla="*/ 1 h 886"/>
                  <a:gd name="T68" fmla="*/ 0 w 801"/>
                  <a:gd name="T69" fmla="*/ 1 h 8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01"/>
                  <a:gd name="T106" fmla="*/ 0 h 886"/>
                  <a:gd name="T107" fmla="*/ 801 w 801"/>
                  <a:gd name="T108" fmla="*/ 886 h 8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01" h="886">
                    <a:moveTo>
                      <a:pt x="417" y="886"/>
                    </a:moveTo>
                    <a:lnTo>
                      <a:pt x="345" y="864"/>
                    </a:lnTo>
                    <a:lnTo>
                      <a:pt x="301" y="827"/>
                    </a:lnTo>
                    <a:lnTo>
                      <a:pt x="273" y="775"/>
                    </a:lnTo>
                    <a:lnTo>
                      <a:pt x="266" y="717"/>
                    </a:lnTo>
                    <a:lnTo>
                      <a:pt x="264" y="649"/>
                    </a:lnTo>
                    <a:lnTo>
                      <a:pt x="270" y="583"/>
                    </a:lnTo>
                    <a:lnTo>
                      <a:pt x="275" y="517"/>
                    </a:lnTo>
                    <a:lnTo>
                      <a:pt x="277" y="461"/>
                    </a:lnTo>
                    <a:lnTo>
                      <a:pt x="239" y="463"/>
                    </a:lnTo>
                    <a:lnTo>
                      <a:pt x="204" y="467"/>
                    </a:lnTo>
                    <a:lnTo>
                      <a:pt x="167" y="469"/>
                    </a:lnTo>
                    <a:lnTo>
                      <a:pt x="132" y="471"/>
                    </a:lnTo>
                    <a:lnTo>
                      <a:pt x="97" y="469"/>
                    </a:lnTo>
                    <a:lnTo>
                      <a:pt x="62" y="465"/>
                    </a:lnTo>
                    <a:lnTo>
                      <a:pt x="29" y="455"/>
                    </a:lnTo>
                    <a:lnTo>
                      <a:pt x="0" y="442"/>
                    </a:lnTo>
                    <a:lnTo>
                      <a:pt x="0" y="432"/>
                    </a:lnTo>
                    <a:lnTo>
                      <a:pt x="0" y="428"/>
                    </a:lnTo>
                    <a:lnTo>
                      <a:pt x="12" y="422"/>
                    </a:lnTo>
                    <a:lnTo>
                      <a:pt x="39" y="420"/>
                    </a:lnTo>
                    <a:lnTo>
                      <a:pt x="78" y="420"/>
                    </a:lnTo>
                    <a:lnTo>
                      <a:pt x="122" y="422"/>
                    </a:lnTo>
                    <a:lnTo>
                      <a:pt x="167" y="422"/>
                    </a:lnTo>
                    <a:lnTo>
                      <a:pt x="209" y="422"/>
                    </a:lnTo>
                    <a:lnTo>
                      <a:pt x="244" y="422"/>
                    </a:lnTo>
                    <a:lnTo>
                      <a:pt x="268" y="424"/>
                    </a:lnTo>
                    <a:lnTo>
                      <a:pt x="322" y="399"/>
                    </a:lnTo>
                    <a:lnTo>
                      <a:pt x="401" y="362"/>
                    </a:lnTo>
                    <a:lnTo>
                      <a:pt x="491" y="316"/>
                    </a:lnTo>
                    <a:lnTo>
                      <a:pt x="578" y="265"/>
                    </a:lnTo>
                    <a:lnTo>
                      <a:pt x="644" y="207"/>
                    </a:lnTo>
                    <a:lnTo>
                      <a:pt x="677" y="149"/>
                    </a:lnTo>
                    <a:lnTo>
                      <a:pt x="661" y="91"/>
                    </a:lnTo>
                    <a:lnTo>
                      <a:pt x="588" y="38"/>
                    </a:lnTo>
                    <a:lnTo>
                      <a:pt x="588" y="21"/>
                    </a:lnTo>
                    <a:lnTo>
                      <a:pt x="588" y="13"/>
                    </a:lnTo>
                    <a:lnTo>
                      <a:pt x="588" y="5"/>
                    </a:lnTo>
                    <a:lnTo>
                      <a:pt x="590" y="0"/>
                    </a:lnTo>
                    <a:lnTo>
                      <a:pt x="630" y="9"/>
                    </a:lnTo>
                    <a:lnTo>
                      <a:pt x="675" y="36"/>
                    </a:lnTo>
                    <a:lnTo>
                      <a:pt x="718" y="73"/>
                    </a:lnTo>
                    <a:lnTo>
                      <a:pt x="756" y="120"/>
                    </a:lnTo>
                    <a:lnTo>
                      <a:pt x="784" y="170"/>
                    </a:lnTo>
                    <a:lnTo>
                      <a:pt x="801" y="223"/>
                    </a:lnTo>
                    <a:lnTo>
                      <a:pt x="799" y="273"/>
                    </a:lnTo>
                    <a:lnTo>
                      <a:pt x="780" y="323"/>
                    </a:lnTo>
                    <a:lnTo>
                      <a:pt x="766" y="300"/>
                    </a:lnTo>
                    <a:lnTo>
                      <a:pt x="760" y="279"/>
                    </a:lnTo>
                    <a:lnTo>
                      <a:pt x="754" y="255"/>
                    </a:lnTo>
                    <a:lnTo>
                      <a:pt x="753" y="234"/>
                    </a:lnTo>
                    <a:lnTo>
                      <a:pt x="745" y="211"/>
                    </a:lnTo>
                    <a:lnTo>
                      <a:pt x="739" y="193"/>
                    </a:lnTo>
                    <a:lnTo>
                      <a:pt x="727" y="182"/>
                    </a:lnTo>
                    <a:lnTo>
                      <a:pt x="712" y="176"/>
                    </a:lnTo>
                    <a:lnTo>
                      <a:pt x="696" y="199"/>
                    </a:lnTo>
                    <a:lnTo>
                      <a:pt x="687" y="217"/>
                    </a:lnTo>
                    <a:lnTo>
                      <a:pt x="679" y="228"/>
                    </a:lnTo>
                    <a:lnTo>
                      <a:pt x="675" y="240"/>
                    </a:lnTo>
                    <a:lnTo>
                      <a:pt x="673" y="250"/>
                    </a:lnTo>
                    <a:lnTo>
                      <a:pt x="675" y="263"/>
                    </a:lnTo>
                    <a:lnTo>
                      <a:pt x="679" y="283"/>
                    </a:lnTo>
                    <a:lnTo>
                      <a:pt x="689" y="312"/>
                    </a:lnTo>
                    <a:lnTo>
                      <a:pt x="687" y="383"/>
                    </a:lnTo>
                    <a:lnTo>
                      <a:pt x="681" y="471"/>
                    </a:lnTo>
                    <a:lnTo>
                      <a:pt x="663" y="564"/>
                    </a:lnTo>
                    <a:lnTo>
                      <a:pt x="640" y="657"/>
                    </a:lnTo>
                    <a:lnTo>
                      <a:pt x="603" y="740"/>
                    </a:lnTo>
                    <a:lnTo>
                      <a:pt x="555" y="812"/>
                    </a:lnTo>
                    <a:lnTo>
                      <a:pt x="493" y="860"/>
                    </a:lnTo>
                    <a:lnTo>
                      <a:pt x="417" y="886"/>
                    </a:lnTo>
                    <a:close/>
                  </a:path>
                </a:pathLst>
              </a:custGeom>
              <a:solidFill>
                <a:srgbClr val="000000"/>
              </a:solidFill>
              <a:ln w="9525">
                <a:noFill/>
                <a:round/>
                <a:headEnd/>
                <a:tailEnd/>
              </a:ln>
            </p:spPr>
            <p:txBody>
              <a:bodyPr/>
              <a:lstStyle/>
              <a:p>
                <a:pPr algn="ctr" rtl="0" eaLnBrk="0" hangingPunct="0"/>
                <a:endParaRPr lang="he-IL"/>
              </a:p>
            </p:txBody>
          </p:sp>
          <p:sp>
            <p:nvSpPr>
              <p:cNvPr id="24591" name="Freeform 47"/>
              <p:cNvSpPr>
                <a:spLocks/>
              </p:cNvSpPr>
              <p:nvPr/>
            </p:nvSpPr>
            <p:spPr bwMode="auto">
              <a:xfrm>
                <a:off x="2809" y="1077"/>
                <a:ext cx="96" cy="141"/>
              </a:xfrm>
              <a:custGeom>
                <a:avLst/>
                <a:gdLst>
                  <a:gd name="T0" fmla="*/ 1 w 192"/>
                  <a:gd name="T1" fmla="*/ 1 h 282"/>
                  <a:gd name="T2" fmla="*/ 1 w 192"/>
                  <a:gd name="T3" fmla="*/ 1 h 282"/>
                  <a:gd name="T4" fmla="*/ 1 w 192"/>
                  <a:gd name="T5" fmla="*/ 1 h 282"/>
                  <a:gd name="T6" fmla="*/ 0 w 192"/>
                  <a:gd name="T7" fmla="*/ 1 h 282"/>
                  <a:gd name="T8" fmla="*/ 1 w 192"/>
                  <a:gd name="T9" fmla="*/ 1 h 282"/>
                  <a:gd name="T10" fmla="*/ 1 w 192"/>
                  <a:gd name="T11" fmla="*/ 1 h 282"/>
                  <a:gd name="T12" fmla="*/ 1 w 192"/>
                  <a:gd name="T13" fmla="*/ 1 h 282"/>
                  <a:gd name="T14" fmla="*/ 1 w 192"/>
                  <a:gd name="T15" fmla="*/ 1 h 282"/>
                  <a:gd name="T16" fmla="*/ 1 w 192"/>
                  <a:gd name="T17" fmla="*/ 1 h 282"/>
                  <a:gd name="T18" fmla="*/ 1 w 192"/>
                  <a:gd name="T19" fmla="*/ 1 h 282"/>
                  <a:gd name="T20" fmla="*/ 1 w 192"/>
                  <a:gd name="T21" fmla="*/ 1 h 282"/>
                  <a:gd name="T22" fmla="*/ 1 w 192"/>
                  <a:gd name="T23" fmla="*/ 1 h 282"/>
                  <a:gd name="T24" fmla="*/ 1 w 192"/>
                  <a:gd name="T25" fmla="*/ 1 h 282"/>
                  <a:gd name="T26" fmla="*/ 1 w 192"/>
                  <a:gd name="T27" fmla="*/ 1 h 282"/>
                  <a:gd name="T28" fmla="*/ 1 w 192"/>
                  <a:gd name="T29" fmla="*/ 1 h 282"/>
                  <a:gd name="T30" fmla="*/ 1 w 192"/>
                  <a:gd name="T31" fmla="*/ 1 h 282"/>
                  <a:gd name="T32" fmla="*/ 1 w 192"/>
                  <a:gd name="T33" fmla="*/ 1 h 282"/>
                  <a:gd name="T34" fmla="*/ 1 w 192"/>
                  <a:gd name="T35" fmla="*/ 1 h 282"/>
                  <a:gd name="T36" fmla="*/ 1 w 192"/>
                  <a:gd name="T37" fmla="*/ 1 h 282"/>
                  <a:gd name="T38" fmla="*/ 1 w 192"/>
                  <a:gd name="T39" fmla="*/ 1 h 282"/>
                  <a:gd name="T40" fmla="*/ 1 w 192"/>
                  <a:gd name="T41" fmla="*/ 1 h 282"/>
                  <a:gd name="T42" fmla="*/ 1 w 192"/>
                  <a:gd name="T43" fmla="*/ 1 h 282"/>
                  <a:gd name="T44" fmla="*/ 1 w 192"/>
                  <a:gd name="T45" fmla="*/ 1 h 282"/>
                  <a:gd name="T46" fmla="*/ 1 w 192"/>
                  <a:gd name="T47" fmla="*/ 1 h 282"/>
                  <a:gd name="T48" fmla="*/ 1 w 192"/>
                  <a:gd name="T49" fmla="*/ 1 h 282"/>
                  <a:gd name="T50" fmla="*/ 1 w 192"/>
                  <a:gd name="T51" fmla="*/ 1 h 282"/>
                  <a:gd name="T52" fmla="*/ 1 w 192"/>
                  <a:gd name="T53" fmla="*/ 0 h 282"/>
                  <a:gd name="T54" fmla="*/ 1 w 192"/>
                  <a:gd name="T55" fmla="*/ 1 h 282"/>
                  <a:gd name="T56" fmla="*/ 1 w 192"/>
                  <a:gd name="T57" fmla="*/ 1 h 282"/>
                  <a:gd name="T58" fmla="*/ 1 w 192"/>
                  <a:gd name="T59" fmla="*/ 1 h 282"/>
                  <a:gd name="T60" fmla="*/ 1 w 192"/>
                  <a:gd name="T61" fmla="*/ 1 h 282"/>
                  <a:gd name="T62" fmla="*/ 1 w 192"/>
                  <a:gd name="T63" fmla="*/ 1 h 282"/>
                  <a:gd name="T64" fmla="*/ 1 w 192"/>
                  <a:gd name="T65" fmla="*/ 1 h 282"/>
                  <a:gd name="T66" fmla="*/ 1 w 192"/>
                  <a:gd name="T67" fmla="*/ 1 h 282"/>
                  <a:gd name="T68" fmla="*/ 1 w 192"/>
                  <a:gd name="T69" fmla="*/ 1 h 28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92"/>
                  <a:gd name="T106" fmla="*/ 0 h 282"/>
                  <a:gd name="T107" fmla="*/ 192 w 192"/>
                  <a:gd name="T108" fmla="*/ 282 h 28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92" h="282">
                    <a:moveTo>
                      <a:pt x="72" y="282"/>
                    </a:moveTo>
                    <a:lnTo>
                      <a:pt x="33" y="260"/>
                    </a:lnTo>
                    <a:lnTo>
                      <a:pt x="10" y="233"/>
                    </a:lnTo>
                    <a:lnTo>
                      <a:pt x="0" y="196"/>
                    </a:lnTo>
                    <a:lnTo>
                      <a:pt x="2" y="159"/>
                    </a:lnTo>
                    <a:lnTo>
                      <a:pt x="10" y="119"/>
                    </a:lnTo>
                    <a:lnTo>
                      <a:pt x="28" y="84"/>
                    </a:lnTo>
                    <a:lnTo>
                      <a:pt x="51" y="53"/>
                    </a:lnTo>
                    <a:lnTo>
                      <a:pt x="80" y="35"/>
                    </a:lnTo>
                    <a:lnTo>
                      <a:pt x="74" y="45"/>
                    </a:lnTo>
                    <a:lnTo>
                      <a:pt x="72" y="55"/>
                    </a:lnTo>
                    <a:lnTo>
                      <a:pt x="68" y="66"/>
                    </a:lnTo>
                    <a:lnTo>
                      <a:pt x="68" y="78"/>
                    </a:lnTo>
                    <a:lnTo>
                      <a:pt x="64" y="90"/>
                    </a:lnTo>
                    <a:lnTo>
                      <a:pt x="62" y="101"/>
                    </a:lnTo>
                    <a:lnTo>
                      <a:pt x="61" y="115"/>
                    </a:lnTo>
                    <a:lnTo>
                      <a:pt x="59" y="132"/>
                    </a:lnTo>
                    <a:lnTo>
                      <a:pt x="70" y="132"/>
                    </a:lnTo>
                    <a:lnTo>
                      <a:pt x="84" y="132"/>
                    </a:lnTo>
                    <a:lnTo>
                      <a:pt x="92" y="105"/>
                    </a:lnTo>
                    <a:lnTo>
                      <a:pt x="101" y="82"/>
                    </a:lnTo>
                    <a:lnTo>
                      <a:pt x="109" y="61"/>
                    </a:lnTo>
                    <a:lnTo>
                      <a:pt x="121" y="45"/>
                    </a:lnTo>
                    <a:lnTo>
                      <a:pt x="132" y="30"/>
                    </a:lnTo>
                    <a:lnTo>
                      <a:pt x="148" y="18"/>
                    </a:lnTo>
                    <a:lnTo>
                      <a:pt x="167" y="6"/>
                    </a:lnTo>
                    <a:lnTo>
                      <a:pt x="192" y="0"/>
                    </a:lnTo>
                    <a:lnTo>
                      <a:pt x="187" y="28"/>
                    </a:lnTo>
                    <a:lnTo>
                      <a:pt x="181" y="68"/>
                    </a:lnTo>
                    <a:lnTo>
                      <a:pt x="169" y="115"/>
                    </a:lnTo>
                    <a:lnTo>
                      <a:pt x="156" y="165"/>
                    </a:lnTo>
                    <a:lnTo>
                      <a:pt x="136" y="210"/>
                    </a:lnTo>
                    <a:lnTo>
                      <a:pt x="117" y="249"/>
                    </a:lnTo>
                    <a:lnTo>
                      <a:pt x="93" y="274"/>
                    </a:lnTo>
                    <a:lnTo>
                      <a:pt x="72" y="282"/>
                    </a:lnTo>
                    <a:close/>
                  </a:path>
                </a:pathLst>
              </a:custGeom>
              <a:solidFill>
                <a:srgbClr val="FF0000"/>
              </a:solidFill>
              <a:ln w="9525">
                <a:noFill/>
                <a:round/>
                <a:headEnd/>
                <a:tailEnd/>
              </a:ln>
            </p:spPr>
            <p:txBody>
              <a:bodyPr/>
              <a:lstStyle/>
              <a:p>
                <a:pPr algn="ctr" rtl="0" eaLnBrk="0" hangingPunct="0"/>
                <a:endParaRPr lang="he-IL"/>
              </a:p>
            </p:txBody>
          </p:sp>
          <p:sp>
            <p:nvSpPr>
              <p:cNvPr id="24592" name="Freeform 48"/>
              <p:cNvSpPr>
                <a:spLocks/>
              </p:cNvSpPr>
              <p:nvPr/>
            </p:nvSpPr>
            <p:spPr bwMode="auto">
              <a:xfrm>
                <a:off x="3159" y="708"/>
                <a:ext cx="201" cy="330"/>
              </a:xfrm>
              <a:custGeom>
                <a:avLst/>
                <a:gdLst>
                  <a:gd name="T0" fmla="*/ 1 w 401"/>
                  <a:gd name="T1" fmla="*/ 0 h 661"/>
                  <a:gd name="T2" fmla="*/ 1 w 401"/>
                  <a:gd name="T3" fmla="*/ 0 h 661"/>
                  <a:gd name="T4" fmla="*/ 1 w 401"/>
                  <a:gd name="T5" fmla="*/ 0 h 661"/>
                  <a:gd name="T6" fmla="*/ 1 w 401"/>
                  <a:gd name="T7" fmla="*/ 0 h 661"/>
                  <a:gd name="T8" fmla="*/ 1 w 401"/>
                  <a:gd name="T9" fmla="*/ 0 h 661"/>
                  <a:gd name="T10" fmla="*/ 1 w 401"/>
                  <a:gd name="T11" fmla="*/ 0 h 661"/>
                  <a:gd name="T12" fmla="*/ 1 w 401"/>
                  <a:gd name="T13" fmla="*/ 0 h 661"/>
                  <a:gd name="T14" fmla="*/ 1 w 401"/>
                  <a:gd name="T15" fmla="*/ 0 h 661"/>
                  <a:gd name="T16" fmla="*/ 1 w 401"/>
                  <a:gd name="T17" fmla="*/ 0 h 661"/>
                  <a:gd name="T18" fmla="*/ 1 w 401"/>
                  <a:gd name="T19" fmla="*/ 0 h 661"/>
                  <a:gd name="T20" fmla="*/ 1 w 401"/>
                  <a:gd name="T21" fmla="*/ 0 h 661"/>
                  <a:gd name="T22" fmla="*/ 1 w 401"/>
                  <a:gd name="T23" fmla="*/ 0 h 661"/>
                  <a:gd name="T24" fmla="*/ 0 w 401"/>
                  <a:gd name="T25" fmla="*/ 0 h 661"/>
                  <a:gd name="T26" fmla="*/ 1 w 401"/>
                  <a:gd name="T27" fmla="*/ 0 h 661"/>
                  <a:gd name="T28" fmla="*/ 1 w 401"/>
                  <a:gd name="T29" fmla="*/ 0 h 661"/>
                  <a:gd name="T30" fmla="*/ 1 w 401"/>
                  <a:gd name="T31" fmla="*/ 0 h 661"/>
                  <a:gd name="T32" fmla="*/ 1 w 401"/>
                  <a:gd name="T33" fmla="*/ 0 h 661"/>
                  <a:gd name="T34" fmla="*/ 1 w 401"/>
                  <a:gd name="T35" fmla="*/ 0 h 661"/>
                  <a:gd name="T36" fmla="*/ 1 w 401"/>
                  <a:gd name="T37" fmla="*/ 0 h 661"/>
                  <a:gd name="T38" fmla="*/ 1 w 401"/>
                  <a:gd name="T39" fmla="*/ 0 h 661"/>
                  <a:gd name="T40" fmla="*/ 1 w 401"/>
                  <a:gd name="T41" fmla="*/ 0 h 661"/>
                  <a:gd name="T42" fmla="*/ 1 w 401"/>
                  <a:gd name="T43" fmla="*/ 0 h 661"/>
                  <a:gd name="T44" fmla="*/ 1 w 401"/>
                  <a:gd name="T45" fmla="*/ 0 h 661"/>
                  <a:gd name="T46" fmla="*/ 1 w 401"/>
                  <a:gd name="T47" fmla="*/ 0 h 661"/>
                  <a:gd name="T48" fmla="*/ 1 w 401"/>
                  <a:gd name="T49" fmla="*/ 0 h 661"/>
                  <a:gd name="T50" fmla="*/ 1 w 401"/>
                  <a:gd name="T51" fmla="*/ 0 h 661"/>
                  <a:gd name="T52" fmla="*/ 1 w 401"/>
                  <a:gd name="T53" fmla="*/ 0 h 661"/>
                  <a:gd name="T54" fmla="*/ 1 w 401"/>
                  <a:gd name="T55" fmla="*/ 0 h 661"/>
                  <a:gd name="T56" fmla="*/ 1 w 401"/>
                  <a:gd name="T57" fmla="*/ 0 h 66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01"/>
                  <a:gd name="T88" fmla="*/ 0 h 661"/>
                  <a:gd name="T89" fmla="*/ 401 w 401"/>
                  <a:gd name="T90" fmla="*/ 661 h 66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01" h="661">
                    <a:moveTo>
                      <a:pt x="186" y="661"/>
                    </a:moveTo>
                    <a:lnTo>
                      <a:pt x="174" y="657"/>
                    </a:lnTo>
                    <a:lnTo>
                      <a:pt x="164" y="655"/>
                    </a:lnTo>
                    <a:lnTo>
                      <a:pt x="153" y="653"/>
                    </a:lnTo>
                    <a:lnTo>
                      <a:pt x="143" y="653"/>
                    </a:lnTo>
                    <a:lnTo>
                      <a:pt x="128" y="616"/>
                    </a:lnTo>
                    <a:lnTo>
                      <a:pt x="106" y="562"/>
                    </a:lnTo>
                    <a:lnTo>
                      <a:pt x="81" y="496"/>
                    </a:lnTo>
                    <a:lnTo>
                      <a:pt x="58" y="424"/>
                    </a:lnTo>
                    <a:lnTo>
                      <a:pt x="32" y="353"/>
                    </a:lnTo>
                    <a:lnTo>
                      <a:pt x="13" y="294"/>
                    </a:lnTo>
                    <a:lnTo>
                      <a:pt x="1" y="254"/>
                    </a:lnTo>
                    <a:lnTo>
                      <a:pt x="0" y="236"/>
                    </a:lnTo>
                    <a:lnTo>
                      <a:pt x="23" y="91"/>
                    </a:lnTo>
                    <a:lnTo>
                      <a:pt x="83" y="15"/>
                    </a:lnTo>
                    <a:lnTo>
                      <a:pt x="164" y="0"/>
                    </a:lnTo>
                    <a:lnTo>
                      <a:pt x="254" y="41"/>
                    </a:lnTo>
                    <a:lnTo>
                      <a:pt x="331" y="122"/>
                    </a:lnTo>
                    <a:lnTo>
                      <a:pt x="387" y="242"/>
                    </a:lnTo>
                    <a:lnTo>
                      <a:pt x="401" y="391"/>
                    </a:lnTo>
                    <a:lnTo>
                      <a:pt x="362" y="566"/>
                    </a:lnTo>
                    <a:lnTo>
                      <a:pt x="339" y="585"/>
                    </a:lnTo>
                    <a:lnTo>
                      <a:pt x="321" y="605"/>
                    </a:lnTo>
                    <a:lnTo>
                      <a:pt x="302" y="618"/>
                    </a:lnTo>
                    <a:lnTo>
                      <a:pt x="283" y="632"/>
                    </a:lnTo>
                    <a:lnTo>
                      <a:pt x="259" y="640"/>
                    </a:lnTo>
                    <a:lnTo>
                      <a:pt x="238" y="647"/>
                    </a:lnTo>
                    <a:lnTo>
                      <a:pt x="213" y="653"/>
                    </a:lnTo>
                    <a:lnTo>
                      <a:pt x="186" y="661"/>
                    </a:lnTo>
                    <a:close/>
                  </a:path>
                </a:pathLst>
              </a:custGeom>
              <a:solidFill>
                <a:srgbClr val="FFCC99"/>
              </a:solidFill>
              <a:ln w="9525">
                <a:noFill/>
                <a:round/>
                <a:headEnd/>
                <a:tailEnd/>
              </a:ln>
            </p:spPr>
            <p:txBody>
              <a:bodyPr/>
              <a:lstStyle/>
              <a:p>
                <a:pPr algn="ctr" rtl="0" eaLnBrk="0" hangingPunct="0"/>
                <a:endParaRPr lang="he-IL"/>
              </a:p>
            </p:txBody>
          </p:sp>
          <p:sp>
            <p:nvSpPr>
              <p:cNvPr id="24593" name="Freeform 49"/>
              <p:cNvSpPr>
                <a:spLocks/>
              </p:cNvSpPr>
              <p:nvPr/>
            </p:nvSpPr>
            <p:spPr bwMode="auto">
              <a:xfrm>
                <a:off x="3187" y="765"/>
                <a:ext cx="124" cy="185"/>
              </a:xfrm>
              <a:custGeom>
                <a:avLst/>
                <a:gdLst>
                  <a:gd name="T0" fmla="*/ 1 w 246"/>
                  <a:gd name="T1" fmla="*/ 1 h 370"/>
                  <a:gd name="T2" fmla="*/ 1 w 246"/>
                  <a:gd name="T3" fmla="*/ 1 h 370"/>
                  <a:gd name="T4" fmla="*/ 1 w 246"/>
                  <a:gd name="T5" fmla="*/ 1 h 370"/>
                  <a:gd name="T6" fmla="*/ 1 w 246"/>
                  <a:gd name="T7" fmla="*/ 1 h 370"/>
                  <a:gd name="T8" fmla="*/ 1 w 246"/>
                  <a:gd name="T9" fmla="*/ 1 h 370"/>
                  <a:gd name="T10" fmla="*/ 1 w 246"/>
                  <a:gd name="T11" fmla="*/ 1 h 370"/>
                  <a:gd name="T12" fmla="*/ 1 w 246"/>
                  <a:gd name="T13" fmla="*/ 1 h 370"/>
                  <a:gd name="T14" fmla="*/ 1 w 246"/>
                  <a:gd name="T15" fmla="*/ 1 h 370"/>
                  <a:gd name="T16" fmla="*/ 1 w 246"/>
                  <a:gd name="T17" fmla="*/ 1 h 370"/>
                  <a:gd name="T18" fmla="*/ 1 w 246"/>
                  <a:gd name="T19" fmla="*/ 1 h 370"/>
                  <a:gd name="T20" fmla="*/ 1 w 246"/>
                  <a:gd name="T21" fmla="*/ 1 h 370"/>
                  <a:gd name="T22" fmla="*/ 1 w 246"/>
                  <a:gd name="T23" fmla="*/ 1 h 370"/>
                  <a:gd name="T24" fmla="*/ 1 w 246"/>
                  <a:gd name="T25" fmla="*/ 1 h 370"/>
                  <a:gd name="T26" fmla="*/ 1 w 246"/>
                  <a:gd name="T27" fmla="*/ 1 h 370"/>
                  <a:gd name="T28" fmla="*/ 1 w 246"/>
                  <a:gd name="T29" fmla="*/ 1 h 370"/>
                  <a:gd name="T30" fmla="*/ 1 w 246"/>
                  <a:gd name="T31" fmla="*/ 1 h 370"/>
                  <a:gd name="T32" fmla="*/ 1 w 246"/>
                  <a:gd name="T33" fmla="*/ 1 h 370"/>
                  <a:gd name="T34" fmla="*/ 1 w 246"/>
                  <a:gd name="T35" fmla="*/ 1 h 370"/>
                  <a:gd name="T36" fmla="*/ 1 w 246"/>
                  <a:gd name="T37" fmla="*/ 1 h 370"/>
                  <a:gd name="T38" fmla="*/ 1 w 246"/>
                  <a:gd name="T39" fmla="*/ 1 h 370"/>
                  <a:gd name="T40" fmla="*/ 1 w 246"/>
                  <a:gd name="T41" fmla="*/ 1 h 370"/>
                  <a:gd name="T42" fmla="*/ 1 w 246"/>
                  <a:gd name="T43" fmla="*/ 1 h 370"/>
                  <a:gd name="T44" fmla="*/ 1 w 246"/>
                  <a:gd name="T45" fmla="*/ 1 h 370"/>
                  <a:gd name="T46" fmla="*/ 1 w 246"/>
                  <a:gd name="T47" fmla="*/ 1 h 370"/>
                  <a:gd name="T48" fmla="*/ 1 w 246"/>
                  <a:gd name="T49" fmla="*/ 1 h 370"/>
                  <a:gd name="T50" fmla="*/ 1 w 246"/>
                  <a:gd name="T51" fmla="*/ 1 h 370"/>
                  <a:gd name="T52" fmla="*/ 1 w 246"/>
                  <a:gd name="T53" fmla="*/ 1 h 370"/>
                  <a:gd name="T54" fmla="*/ 1 w 246"/>
                  <a:gd name="T55" fmla="*/ 1 h 370"/>
                  <a:gd name="T56" fmla="*/ 1 w 246"/>
                  <a:gd name="T57" fmla="*/ 1 h 370"/>
                  <a:gd name="T58" fmla="*/ 1 w 246"/>
                  <a:gd name="T59" fmla="*/ 1 h 370"/>
                  <a:gd name="T60" fmla="*/ 1 w 246"/>
                  <a:gd name="T61" fmla="*/ 1 h 370"/>
                  <a:gd name="T62" fmla="*/ 1 w 246"/>
                  <a:gd name="T63" fmla="*/ 1 h 370"/>
                  <a:gd name="T64" fmla="*/ 1 w 246"/>
                  <a:gd name="T65" fmla="*/ 1 h 370"/>
                  <a:gd name="T66" fmla="*/ 1 w 246"/>
                  <a:gd name="T67" fmla="*/ 1 h 370"/>
                  <a:gd name="T68" fmla="*/ 1 w 246"/>
                  <a:gd name="T69" fmla="*/ 1 h 370"/>
                  <a:gd name="T70" fmla="*/ 0 w 246"/>
                  <a:gd name="T71" fmla="*/ 1 h 370"/>
                  <a:gd name="T72" fmla="*/ 1 w 246"/>
                  <a:gd name="T73" fmla="*/ 1 h 370"/>
                  <a:gd name="T74" fmla="*/ 1 w 246"/>
                  <a:gd name="T75" fmla="*/ 0 h 370"/>
                  <a:gd name="T76" fmla="*/ 1 w 246"/>
                  <a:gd name="T77" fmla="*/ 1 h 370"/>
                  <a:gd name="T78" fmla="*/ 1 w 246"/>
                  <a:gd name="T79" fmla="*/ 1 h 370"/>
                  <a:gd name="T80" fmla="*/ 1 w 246"/>
                  <a:gd name="T81" fmla="*/ 1 h 370"/>
                  <a:gd name="T82" fmla="*/ 1 w 246"/>
                  <a:gd name="T83" fmla="*/ 1 h 370"/>
                  <a:gd name="T84" fmla="*/ 1 w 246"/>
                  <a:gd name="T85" fmla="*/ 1 h 370"/>
                  <a:gd name="T86" fmla="*/ 1 w 246"/>
                  <a:gd name="T87" fmla="*/ 1 h 370"/>
                  <a:gd name="T88" fmla="*/ 1 w 246"/>
                  <a:gd name="T89" fmla="*/ 1 h 3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6"/>
                  <a:gd name="T136" fmla="*/ 0 h 370"/>
                  <a:gd name="T137" fmla="*/ 246 w 246"/>
                  <a:gd name="T138" fmla="*/ 370 h 3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6" h="370">
                    <a:moveTo>
                      <a:pt x="174" y="370"/>
                    </a:moveTo>
                    <a:lnTo>
                      <a:pt x="161" y="361"/>
                    </a:lnTo>
                    <a:lnTo>
                      <a:pt x="157" y="353"/>
                    </a:lnTo>
                    <a:lnTo>
                      <a:pt x="176" y="312"/>
                    </a:lnTo>
                    <a:lnTo>
                      <a:pt x="190" y="264"/>
                    </a:lnTo>
                    <a:lnTo>
                      <a:pt x="190" y="206"/>
                    </a:lnTo>
                    <a:lnTo>
                      <a:pt x="184" y="151"/>
                    </a:lnTo>
                    <a:lnTo>
                      <a:pt x="165" y="101"/>
                    </a:lnTo>
                    <a:lnTo>
                      <a:pt x="136" y="64"/>
                    </a:lnTo>
                    <a:lnTo>
                      <a:pt x="97" y="45"/>
                    </a:lnTo>
                    <a:lnTo>
                      <a:pt x="48" y="51"/>
                    </a:lnTo>
                    <a:lnTo>
                      <a:pt x="52" y="76"/>
                    </a:lnTo>
                    <a:lnTo>
                      <a:pt x="70" y="95"/>
                    </a:lnTo>
                    <a:lnTo>
                      <a:pt x="91" y="113"/>
                    </a:lnTo>
                    <a:lnTo>
                      <a:pt x="116" y="132"/>
                    </a:lnTo>
                    <a:lnTo>
                      <a:pt x="136" y="155"/>
                    </a:lnTo>
                    <a:lnTo>
                      <a:pt x="151" y="190"/>
                    </a:lnTo>
                    <a:lnTo>
                      <a:pt x="155" y="237"/>
                    </a:lnTo>
                    <a:lnTo>
                      <a:pt x="143" y="303"/>
                    </a:lnTo>
                    <a:lnTo>
                      <a:pt x="132" y="312"/>
                    </a:lnTo>
                    <a:lnTo>
                      <a:pt x="120" y="320"/>
                    </a:lnTo>
                    <a:lnTo>
                      <a:pt x="110" y="326"/>
                    </a:lnTo>
                    <a:lnTo>
                      <a:pt x="101" y="328"/>
                    </a:lnTo>
                    <a:lnTo>
                      <a:pt x="79" y="322"/>
                    </a:lnTo>
                    <a:lnTo>
                      <a:pt x="62" y="306"/>
                    </a:lnTo>
                    <a:lnTo>
                      <a:pt x="70" y="293"/>
                    </a:lnTo>
                    <a:lnTo>
                      <a:pt x="77" y="287"/>
                    </a:lnTo>
                    <a:lnTo>
                      <a:pt x="87" y="281"/>
                    </a:lnTo>
                    <a:lnTo>
                      <a:pt x="103" y="279"/>
                    </a:lnTo>
                    <a:lnTo>
                      <a:pt x="110" y="221"/>
                    </a:lnTo>
                    <a:lnTo>
                      <a:pt x="101" y="180"/>
                    </a:lnTo>
                    <a:lnTo>
                      <a:pt x="79" y="149"/>
                    </a:lnTo>
                    <a:lnTo>
                      <a:pt x="54" y="128"/>
                    </a:lnTo>
                    <a:lnTo>
                      <a:pt x="27" y="107"/>
                    </a:lnTo>
                    <a:lnTo>
                      <a:pt x="8" y="85"/>
                    </a:lnTo>
                    <a:lnTo>
                      <a:pt x="0" y="58"/>
                    </a:lnTo>
                    <a:lnTo>
                      <a:pt x="11" y="22"/>
                    </a:lnTo>
                    <a:lnTo>
                      <a:pt x="91" y="0"/>
                    </a:lnTo>
                    <a:lnTo>
                      <a:pt x="155" y="22"/>
                    </a:lnTo>
                    <a:lnTo>
                      <a:pt x="201" y="72"/>
                    </a:lnTo>
                    <a:lnTo>
                      <a:pt x="234" y="142"/>
                    </a:lnTo>
                    <a:lnTo>
                      <a:pt x="246" y="217"/>
                    </a:lnTo>
                    <a:lnTo>
                      <a:pt x="242" y="289"/>
                    </a:lnTo>
                    <a:lnTo>
                      <a:pt x="217" y="343"/>
                    </a:lnTo>
                    <a:lnTo>
                      <a:pt x="174" y="370"/>
                    </a:lnTo>
                    <a:close/>
                  </a:path>
                </a:pathLst>
              </a:custGeom>
              <a:solidFill>
                <a:srgbClr val="000000"/>
              </a:solidFill>
              <a:ln w="9525">
                <a:noFill/>
                <a:round/>
                <a:headEnd/>
                <a:tailEnd/>
              </a:ln>
            </p:spPr>
            <p:txBody>
              <a:bodyPr/>
              <a:lstStyle/>
              <a:p>
                <a:pPr algn="ctr" rtl="0" eaLnBrk="0" hangingPunct="0"/>
                <a:endParaRPr lang="he-IL"/>
              </a:p>
            </p:txBody>
          </p:sp>
          <p:sp>
            <p:nvSpPr>
              <p:cNvPr id="24594" name="Freeform 50"/>
              <p:cNvSpPr>
                <a:spLocks/>
              </p:cNvSpPr>
              <p:nvPr/>
            </p:nvSpPr>
            <p:spPr bwMode="auto">
              <a:xfrm>
                <a:off x="2491" y="894"/>
                <a:ext cx="10" cy="28"/>
              </a:xfrm>
              <a:custGeom>
                <a:avLst/>
                <a:gdLst>
                  <a:gd name="T0" fmla="*/ 1 w 20"/>
                  <a:gd name="T1" fmla="*/ 1 h 56"/>
                  <a:gd name="T2" fmla="*/ 1 w 20"/>
                  <a:gd name="T3" fmla="*/ 1 h 56"/>
                  <a:gd name="T4" fmla="*/ 0 w 20"/>
                  <a:gd name="T5" fmla="*/ 1 h 56"/>
                  <a:gd name="T6" fmla="*/ 1 w 20"/>
                  <a:gd name="T7" fmla="*/ 1 h 56"/>
                  <a:gd name="T8" fmla="*/ 1 w 20"/>
                  <a:gd name="T9" fmla="*/ 1 h 56"/>
                  <a:gd name="T10" fmla="*/ 1 w 20"/>
                  <a:gd name="T11" fmla="*/ 1 h 56"/>
                  <a:gd name="T12" fmla="*/ 1 w 20"/>
                  <a:gd name="T13" fmla="*/ 0 h 56"/>
                  <a:gd name="T14" fmla="*/ 1 w 20"/>
                  <a:gd name="T15" fmla="*/ 1 h 56"/>
                  <a:gd name="T16" fmla="*/ 1 w 20"/>
                  <a:gd name="T17" fmla="*/ 1 h 56"/>
                  <a:gd name="T18" fmla="*/ 1 w 20"/>
                  <a:gd name="T19" fmla="*/ 1 h 56"/>
                  <a:gd name="T20" fmla="*/ 1 w 20"/>
                  <a:gd name="T21" fmla="*/ 1 h 56"/>
                  <a:gd name="T22" fmla="*/ 1 w 20"/>
                  <a:gd name="T23" fmla="*/ 1 h 56"/>
                  <a:gd name="T24" fmla="*/ 1 w 20"/>
                  <a:gd name="T25" fmla="*/ 1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56"/>
                  <a:gd name="T41" fmla="*/ 20 w 20"/>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56">
                    <a:moveTo>
                      <a:pt x="14" y="54"/>
                    </a:moveTo>
                    <a:lnTo>
                      <a:pt x="2" y="43"/>
                    </a:lnTo>
                    <a:lnTo>
                      <a:pt x="0" y="27"/>
                    </a:lnTo>
                    <a:lnTo>
                      <a:pt x="2" y="12"/>
                    </a:lnTo>
                    <a:lnTo>
                      <a:pt x="6" y="4"/>
                    </a:lnTo>
                    <a:lnTo>
                      <a:pt x="12" y="2"/>
                    </a:lnTo>
                    <a:lnTo>
                      <a:pt x="20" y="0"/>
                    </a:lnTo>
                    <a:lnTo>
                      <a:pt x="20" y="12"/>
                    </a:lnTo>
                    <a:lnTo>
                      <a:pt x="20" y="27"/>
                    </a:lnTo>
                    <a:lnTo>
                      <a:pt x="20" y="39"/>
                    </a:lnTo>
                    <a:lnTo>
                      <a:pt x="20" y="54"/>
                    </a:lnTo>
                    <a:lnTo>
                      <a:pt x="16" y="56"/>
                    </a:lnTo>
                    <a:lnTo>
                      <a:pt x="14" y="54"/>
                    </a:lnTo>
                    <a:close/>
                  </a:path>
                </a:pathLst>
              </a:custGeom>
              <a:solidFill>
                <a:srgbClr val="FFCC99"/>
              </a:solidFill>
              <a:ln w="9525">
                <a:noFill/>
                <a:round/>
                <a:headEnd/>
                <a:tailEnd/>
              </a:ln>
            </p:spPr>
            <p:txBody>
              <a:bodyPr/>
              <a:lstStyle/>
              <a:p>
                <a:pPr algn="ctr" rtl="0" eaLnBrk="0" hangingPunct="0"/>
                <a:endParaRPr lang="he-IL"/>
              </a:p>
            </p:txBody>
          </p:sp>
          <p:sp>
            <p:nvSpPr>
              <p:cNvPr id="24595" name="Freeform 51"/>
              <p:cNvSpPr>
                <a:spLocks/>
              </p:cNvSpPr>
              <p:nvPr/>
            </p:nvSpPr>
            <p:spPr bwMode="auto">
              <a:xfrm>
                <a:off x="2466" y="815"/>
                <a:ext cx="16" cy="83"/>
              </a:xfrm>
              <a:custGeom>
                <a:avLst/>
                <a:gdLst>
                  <a:gd name="T0" fmla="*/ 0 w 33"/>
                  <a:gd name="T1" fmla="*/ 0 h 167"/>
                  <a:gd name="T2" fmla="*/ 0 w 33"/>
                  <a:gd name="T3" fmla="*/ 0 h 167"/>
                  <a:gd name="T4" fmla="*/ 0 w 33"/>
                  <a:gd name="T5" fmla="*/ 0 h 167"/>
                  <a:gd name="T6" fmla="*/ 0 w 33"/>
                  <a:gd name="T7" fmla="*/ 0 h 167"/>
                  <a:gd name="T8" fmla="*/ 0 w 33"/>
                  <a:gd name="T9" fmla="*/ 0 h 167"/>
                  <a:gd name="T10" fmla="*/ 0 w 33"/>
                  <a:gd name="T11" fmla="*/ 0 h 167"/>
                  <a:gd name="T12" fmla="*/ 0 w 33"/>
                  <a:gd name="T13" fmla="*/ 0 h 167"/>
                  <a:gd name="T14" fmla="*/ 0 w 33"/>
                  <a:gd name="T15" fmla="*/ 0 h 167"/>
                  <a:gd name="T16" fmla="*/ 0 w 33"/>
                  <a:gd name="T17" fmla="*/ 0 h 167"/>
                  <a:gd name="T18" fmla="*/ 0 w 33"/>
                  <a:gd name="T19" fmla="*/ 0 h 167"/>
                  <a:gd name="T20" fmla="*/ 0 w 33"/>
                  <a:gd name="T21" fmla="*/ 0 h 167"/>
                  <a:gd name="T22" fmla="*/ 0 w 33"/>
                  <a:gd name="T23" fmla="*/ 0 h 167"/>
                  <a:gd name="T24" fmla="*/ 0 w 33"/>
                  <a:gd name="T25" fmla="*/ 0 h 167"/>
                  <a:gd name="T26" fmla="*/ 0 w 33"/>
                  <a:gd name="T27" fmla="*/ 0 h 167"/>
                  <a:gd name="T28" fmla="*/ 0 w 33"/>
                  <a:gd name="T29" fmla="*/ 0 h 167"/>
                  <a:gd name="T30" fmla="*/ 0 w 33"/>
                  <a:gd name="T31" fmla="*/ 0 h 167"/>
                  <a:gd name="T32" fmla="*/ 0 w 33"/>
                  <a:gd name="T33" fmla="*/ 0 h 167"/>
                  <a:gd name="T34" fmla="*/ 0 w 33"/>
                  <a:gd name="T35" fmla="*/ 0 h 167"/>
                  <a:gd name="T36" fmla="*/ 0 w 33"/>
                  <a:gd name="T37" fmla="*/ 0 h 1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3"/>
                  <a:gd name="T58" fmla="*/ 0 h 167"/>
                  <a:gd name="T59" fmla="*/ 33 w 33"/>
                  <a:gd name="T60" fmla="*/ 167 h 1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3" h="167">
                    <a:moveTo>
                      <a:pt x="23" y="167"/>
                    </a:moveTo>
                    <a:lnTo>
                      <a:pt x="15" y="140"/>
                    </a:lnTo>
                    <a:lnTo>
                      <a:pt x="10" y="116"/>
                    </a:lnTo>
                    <a:lnTo>
                      <a:pt x="4" y="95"/>
                    </a:lnTo>
                    <a:lnTo>
                      <a:pt x="2" y="78"/>
                    </a:lnTo>
                    <a:lnTo>
                      <a:pt x="0" y="58"/>
                    </a:lnTo>
                    <a:lnTo>
                      <a:pt x="4" y="39"/>
                    </a:lnTo>
                    <a:lnTo>
                      <a:pt x="10" y="19"/>
                    </a:lnTo>
                    <a:lnTo>
                      <a:pt x="23" y="0"/>
                    </a:lnTo>
                    <a:lnTo>
                      <a:pt x="23" y="19"/>
                    </a:lnTo>
                    <a:lnTo>
                      <a:pt x="23" y="41"/>
                    </a:lnTo>
                    <a:lnTo>
                      <a:pt x="25" y="60"/>
                    </a:lnTo>
                    <a:lnTo>
                      <a:pt x="27" y="81"/>
                    </a:lnTo>
                    <a:lnTo>
                      <a:pt x="27" y="101"/>
                    </a:lnTo>
                    <a:lnTo>
                      <a:pt x="29" y="122"/>
                    </a:lnTo>
                    <a:lnTo>
                      <a:pt x="31" y="144"/>
                    </a:lnTo>
                    <a:lnTo>
                      <a:pt x="33" y="167"/>
                    </a:lnTo>
                    <a:lnTo>
                      <a:pt x="25" y="167"/>
                    </a:lnTo>
                    <a:lnTo>
                      <a:pt x="23" y="167"/>
                    </a:lnTo>
                    <a:close/>
                  </a:path>
                </a:pathLst>
              </a:custGeom>
              <a:solidFill>
                <a:srgbClr val="FFCC99"/>
              </a:solidFill>
              <a:ln w="9525">
                <a:noFill/>
                <a:round/>
                <a:headEnd/>
                <a:tailEnd/>
              </a:ln>
            </p:spPr>
            <p:txBody>
              <a:bodyPr/>
              <a:lstStyle/>
              <a:p>
                <a:pPr algn="ctr" rtl="0" eaLnBrk="0" hangingPunct="0"/>
                <a:endParaRPr lang="he-IL"/>
              </a:p>
            </p:txBody>
          </p:sp>
          <p:sp>
            <p:nvSpPr>
              <p:cNvPr id="24596" name="Freeform 52"/>
              <p:cNvSpPr>
                <a:spLocks/>
              </p:cNvSpPr>
              <p:nvPr/>
            </p:nvSpPr>
            <p:spPr bwMode="auto">
              <a:xfrm>
                <a:off x="2738" y="538"/>
                <a:ext cx="216" cy="273"/>
              </a:xfrm>
              <a:custGeom>
                <a:avLst/>
                <a:gdLst>
                  <a:gd name="T0" fmla="*/ 1 w 430"/>
                  <a:gd name="T1" fmla="*/ 1 h 544"/>
                  <a:gd name="T2" fmla="*/ 1 w 430"/>
                  <a:gd name="T3" fmla="*/ 1 h 544"/>
                  <a:gd name="T4" fmla="*/ 0 w 430"/>
                  <a:gd name="T5" fmla="*/ 1 h 544"/>
                  <a:gd name="T6" fmla="*/ 1 w 430"/>
                  <a:gd name="T7" fmla="*/ 1 h 544"/>
                  <a:gd name="T8" fmla="*/ 1 w 430"/>
                  <a:gd name="T9" fmla="*/ 1 h 544"/>
                  <a:gd name="T10" fmla="*/ 1 w 430"/>
                  <a:gd name="T11" fmla="*/ 1 h 544"/>
                  <a:gd name="T12" fmla="*/ 1 w 430"/>
                  <a:gd name="T13" fmla="*/ 0 h 544"/>
                  <a:gd name="T14" fmla="*/ 1 w 430"/>
                  <a:gd name="T15" fmla="*/ 1 h 544"/>
                  <a:gd name="T16" fmla="*/ 1 w 430"/>
                  <a:gd name="T17" fmla="*/ 1 h 544"/>
                  <a:gd name="T18" fmla="*/ 1 w 430"/>
                  <a:gd name="T19" fmla="*/ 1 h 544"/>
                  <a:gd name="T20" fmla="*/ 1 w 430"/>
                  <a:gd name="T21" fmla="*/ 1 h 544"/>
                  <a:gd name="T22" fmla="*/ 1 w 430"/>
                  <a:gd name="T23" fmla="*/ 1 h 544"/>
                  <a:gd name="T24" fmla="*/ 1 w 430"/>
                  <a:gd name="T25" fmla="*/ 1 h 544"/>
                  <a:gd name="T26" fmla="*/ 1 w 430"/>
                  <a:gd name="T27" fmla="*/ 1 h 544"/>
                  <a:gd name="T28" fmla="*/ 1 w 430"/>
                  <a:gd name="T29" fmla="*/ 1 h 544"/>
                  <a:gd name="T30" fmla="*/ 1 w 430"/>
                  <a:gd name="T31" fmla="*/ 1 h 544"/>
                  <a:gd name="T32" fmla="*/ 1 w 430"/>
                  <a:gd name="T33" fmla="*/ 1 h 5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0"/>
                  <a:gd name="T52" fmla="*/ 0 h 544"/>
                  <a:gd name="T53" fmla="*/ 430 w 430"/>
                  <a:gd name="T54" fmla="*/ 544 h 5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0" h="544">
                    <a:moveTo>
                      <a:pt x="190" y="544"/>
                    </a:moveTo>
                    <a:lnTo>
                      <a:pt x="54" y="490"/>
                    </a:lnTo>
                    <a:lnTo>
                      <a:pt x="0" y="389"/>
                    </a:lnTo>
                    <a:lnTo>
                      <a:pt x="6" y="265"/>
                    </a:lnTo>
                    <a:lnTo>
                      <a:pt x="60" y="143"/>
                    </a:lnTo>
                    <a:lnTo>
                      <a:pt x="143" y="44"/>
                    </a:lnTo>
                    <a:lnTo>
                      <a:pt x="244" y="0"/>
                    </a:lnTo>
                    <a:lnTo>
                      <a:pt x="345" y="29"/>
                    </a:lnTo>
                    <a:lnTo>
                      <a:pt x="430" y="158"/>
                    </a:lnTo>
                    <a:lnTo>
                      <a:pt x="430" y="228"/>
                    </a:lnTo>
                    <a:lnTo>
                      <a:pt x="425" y="294"/>
                    </a:lnTo>
                    <a:lnTo>
                      <a:pt x="411" y="352"/>
                    </a:lnTo>
                    <a:lnTo>
                      <a:pt x="392" y="407"/>
                    </a:lnTo>
                    <a:lnTo>
                      <a:pt x="359" y="451"/>
                    </a:lnTo>
                    <a:lnTo>
                      <a:pt x="316" y="492"/>
                    </a:lnTo>
                    <a:lnTo>
                      <a:pt x="260" y="521"/>
                    </a:lnTo>
                    <a:lnTo>
                      <a:pt x="190" y="544"/>
                    </a:lnTo>
                    <a:close/>
                  </a:path>
                </a:pathLst>
              </a:custGeom>
              <a:solidFill>
                <a:srgbClr val="E6E6E6"/>
              </a:solidFill>
              <a:ln w="9525">
                <a:noFill/>
                <a:round/>
                <a:headEnd/>
                <a:tailEnd/>
              </a:ln>
            </p:spPr>
            <p:txBody>
              <a:bodyPr/>
              <a:lstStyle/>
              <a:p>
                <a:pPr algn="ctr" rtl="0" eaLnBrk="0" hangingPunct="0"/>
                <a:endParaRPr lang="he-IL"/>
              </a:p>
            </p:txBody>
          </p:sp>
          <p:sp>
            <p:nvSpPr>
              <p:cNvPr id="24597" name="Freeform 53"/>
              <p:cNvSpPr>
                <a:spLocks/>
              </p:cNvSpPr>
              <p:nvPr/>
            </p:nvSpPr>
            <p:spPr bwMode="auto">
              <a:xfrm>
                <a:off x="2608" y="363"/>
                <a:ext cx="543" cy="400"/>
              </a:xfrm>
              <a:custGeom>
                <a:avLst/>
                <a:gdLst>
                  <a:gd name="T0" fmla="*/ 1 w 1086"/>
                  <a:gd name="T1" fmla="*/ 1 h 800"/>
                  <a:gd name="T2" fmla="*/ 1 w 1086"/>
                  <a:gd name="T3" fmla="*/ 1 h 800"/>
                  <a:gd name="T4" fmla="*/ 1 w 1086"/>
                  <a:gd name="T5" fmla="*/ 1 h 800"/>
                  <a:gd name="T6" fmla="*/ 1 w 1086"/>
                  <a:gd name="T7" fmla="*/ 1 h 800"/>
                  <a:gd name="T8" fmla="*/ 1 w 1086"/>
                  <a:gd name="T9" fmla="*/ 1 h 800"/>
                  <a:gd name="T10" fmla="*/ 1 w 1086"/>
                  <a:gd name="T11" fmla="*/ 1 h 800"/>
                  <a:gd name="T12" fmla="*/ 1 w 1086"/>
                  <a:gd name="T13" fmla="*/ 1 h 800"/>
                  <a:gd name="T14" fmla="*/ 1 w 1086"/>
                  <a:gd name="T15" fmla="*/ 1 h 800"/>
                  <a:gd name="T16" fmla="*/ 1 w 1086"/>
                  <a:gd name="T17" fmla="*/ 1 h 800"/>
                  <a:gd name="T18" fmla="*/ 1 w 1086"/>
                  <a:gd name="T19" fmla="*/ 1 h 800"/>
                  <a:gd name="T20" fmla="*/ 1 w 1086"/>
                  <a:gd name="T21" fmla="*/ 1 h 800"/>
                  <a:gd name="T22" fmla="*/ 1 w 1086"/>
                  <a:gd name="T23" fmla="*/ 1 h 800"/>
                  <a:gd name="T24" fmla="*/ 1 w 1086"/>
                  <a:gd name="T25" fmla="*/ 1 h 800"/>
                  <a:gd name="T26" fmla="*/ 1 w 1086"/>
                  <a:gd name="T27" fmla="*/ 1 h 800"/>
                  <a:gd name="T28" fmla="*/ 1 w 1086"/>
                  <a:gd name="T29" fmla="*/ 1 h 800"/>
                  <a:gd name="T30" fmla="*/ 1 w 1086"/>
                  <a:gd name="T31" fmla="*/ 1 h 800"/>
                  <a:gd name="T32" fmla="*/ 1 w 1086"/>
                  <a:gd name="T33" fmla="*/ 1 h 800"/>
                  <a:gd name="T34" fmla="*/ 1 w 1086"/>
                  <a:gd name="T35" fmla="*/ 1 h 800"/>
                  <a:gd name="T36" fmla="*/ 1 w 1086"/>
                  <a:gd name="T37" fmla="*/ 1 h 800"/>
                  <a:gd name="T38" fmla="*/ 0 w 1086"/>
                  <a:gd name="T39" fmla="*/ 1 h 800"/>
                  <a:gd name="T40" fmla="*/ 1 w 1086"/>
                  <a:gd name="T41" fmla="*/ 1 h 800"/>
                  <a:gd name="T42" fmla="*/ 1 w 1086"/>
                  <a:gd name="T43" fmla="*/ 1 h 800"/>
                  <a:gd name="T44" fmla="*/ 1 w 1086"/>
                  <a:gd name="T45" fmla="*/ 1 h 800"/>
                  <a:gd name="T46" fmla="*/ 1 w 1086"/>
                  <a:gd name="T47" fmla="*/ 1 h 800"/>
                  <a:gd name="T48" fmla="*/ 1 w 1086"/>
                  <a:gd name="T49" fmla="*/ 1 h 800"/>
                  <a:gd name="T50" fmla="*/ 1 w 1086"/>
                  <a:gd name="T51" fmla="*/ 1 h 800"/>
                  <a:gd name="T52" fmla="*/ 1 w 1086"/>
                  <a:gd name="T53" fmla="*/ 1 h 800"/>
                  <a:gd name="T54" fmla="*/ 1 w 1086"/>
                  <a:gd name="T55" fmla="*/ 1 h 800"/>
                  <a:gd name="T56" fmla="*/ 1 w 1086"/>
                  <a:gd name="T57" fmla="*/ 1 h 800"/>
                  <a:gd name="T58" fmla="*/ 1 w 1086"/>
                  <a:gd name="T59" fmla="*/ 1 h 800"/>
                  <a:gd name="T60" fmla="*/ 1 w 1086"/>
                  <a:gd name="T61" fmla="*/ 1 h 800"/>
                  <a:gd name="T62" fmla="*/ 1 w 1086"/>
                  <a:gd name="T63" fmla="*/ 1 h 800"/>
                  <a:gd name="T64" fmla="*/ 1 w 1086"/>
                  <a:gd name="T65" fmla="*/ 1 h 800"/>
                  <a:gd name="T66" fmla="*/ 1 w 1086"/>
                  <a:gd name="T67" fmla="*/ 1 h 800"/>
                  <a:gd name="T68" fmla="*/ 1 w 1086"/>
                  <a:gd name="T69" fmla="*/ 1 h 800"/>
                  <a:gd name="T70" fmla="*/ 1 w 1086"/>
                  <a:gd name="T71" fmla="*/ 1 h 800"/>
                  <a:gd name="T72" fmla="*/ 1 w 1086"/>
                  <a:gd name="T73" fmla="*/ 1 h 800"/>
                  <a:gd name="T74" fmla="*/ 1 w 1086"/>
                  <a:gd name="T75" fmla="*/ 1 h 800"/>
                  <a:gd name="T76" fmla="*/ 1 w 1086"/>
                  <a:gd name="T77" fmla="*/ 1 h 800"/>
                  <a:gd name="T78" fmla="*/ 1 w 1086"/>
                  <a:gd name="T79" fmla="*/ 1 h 800"/>
                  <a:gd name="T80" fmla="*/ 1 w 1086"/>
                  <a:gd name="T81" fmla="*/ 1 h 800"/>
                  <a:gd name="T82" fmla="*/ 1 w 1086"/>
                  <a:gd name="T83" fmla="*/ 1 h 800"/>
                  <a:gd name="T84" fmla="*/ 1 w 1086"/>
                  <a:gd name="T85" fmla="*/ 1 h 800"/>
                  <a:gd name="T86" fmla="*/ 1 w 1086"/>
                  <a:gd name="T87" fmla="*/ 1 h 800"/>
                  <a:gd name="T88" fmla="*/ 1 w 1086"/>
                  <a:gd name="T89" fmla="*/ 1 h 800"/>
                  <a:gd name="T90" fmla="*/ 1 w 1086"/>
                  <a:gd name="T91" fmla="*/ 1 h 800"/>
                  <a:gd name="T92" fmla="*/ 1 w 1086"/>
                  <a:gd name="T93" fmla="*/ 1 h 800"/>
                  <a:gd name="T94" fmla="*/ 1 w 1086"/>
                  <a:gd name="T95" fmla="*/ 1 h 800"/>
                  <a:gd name="T96" fmla="*/ 1 w 1086"/>
                  <a:gd name="T97" fmla="*/ 1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86"/>
                  <a:gd name="T148" fmla="*/ 0 h 800"/>
                  <a:gd name="T149" fmla="*/ 1086 w 1086"/>
                  <a:gd name="T150" fmla="*/ 800 h 80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86" h="800">
                    <a:moveTo>
                      <a:pt x="1040" y="800"/>
                    </a:moveTo>
                    <a:lnTo>
                      <a:pt x="1003" y="785"/>
                    </a:lnTo>
                    <a:lnTo>
                      <a:pt x="964" y="771"/>
                    </a:lnTo>
                    <a:lnTo>
                      <a:pt x="921" y="756"/>
                    </a:lnTo>
                    <a:lnTo>
                      <a:pt x="879" y="740"/>
                    </a:lnTo>
                    <a:lnTo>
                      <a:pt x="836" y="723"/>
                    </a:lnTo>
                    <a:lnTo>
                      <a:pt x="797" y="705"/>
                    </a:lnTo>
                    <a:lnTo>
                      <a:pt x="764" y="688"/>
                    </a:lnTo>
                    <a:lnTo>
                      <a:pt x="737" y="672"/>
                    </a:lnTo>
                    <a:lnTo>
                      <a:pt x="737" y="639"/>
                    </a:lnTo>
                    <a:lnTo>
                      <a:pt x="737" y="610"/>
                    </a:lnTo>
                    <a:lnTo>
                      <a:pt x="737" y="583"/>
                    </a:lnTo>
                    <a:lnTo>
                      <a:pt x="737" y="556"/>
                    </a:lnTo>
                    <a:lnTo>
                      <a:pt x="735" y="529"/>
                    </a:lnTo>
                    <a:lnTo>
                      <a:pt x="733" y="502"/>
                    </a:lnTo>
                    <a:lnTo>
                      <a:pt x="729" y="475"/>
                    </a:lnTo>
                    <a:lnTo>
                      <a:pt x="727" y="447"/>
                    </a:lnTo>
                    <a:lnTo>
                      <a:pt x="768" y="405"/>
                    </a:lnTo>
                    <a:lnTo>
                      <a:pt x="791" y="360"/>
                    </a:lnTo>
                    <a:lnTo>
                      <a:pt x="793" y="312"/>
                    </a:lnTo>
                    <a:lnTo>
                      <a:pt x="780" y="267"/>
                    </a:lnTo>
                    <a:lnTo>
                      <a:pt x="749" y="226"/>
                    </a:lnTo>
                    <a:lnTo>
                      <a:pt x="708" y="195"/>
                    </a:lnTo>
                    <a:lnTo>
                      <a:pt x="656" y="176"/>
                    </a:lnTo>
                    <a:lnTo>
                      <a:pt x="595" y="176"/>
                    </a:lnTo>
                    <a:lnTo>
                      <a:pt x="588" y="184"/>
                    </a:lnTo>
                    <a:lnTo>
                      <a:pt x="586" y="193"/>
                    </a:lnTo>
                    <a:lnTo>
                      <a:pt x="586" y="205"/>
                    </a:lnTo>
                    <a:lnTo>
                      <a:pt x="588" y="217"/>
                    </a:lnTo>
                    <a:lnTo>
                      <a:pt x="599" y="230"/>
                    </a:lnTo>
                    <a:lnTo>
                      <a:pt x="613" y="244"/>
                    </a:lnTo>
                    <a:lnTo>
                      <a:pt x="626" y="256"/>
                    </a:lnTo>
                    <a:lnTo>
                      <a:pt x="640" y="271"/>
                    </a:lnTo>
                    <a:lnTo>
                      <a:pt x="648" y="285"/>
                    </a:lnTo>
                    <a:lnTo>
                      <a:pt x="657" y="304"/>
                    </a:lnTo>
                    <a:lnTo>
                      <a:pt x="663" y="327"/>
                    </a:lnTo>
                    <a:lnTo>
                      <a:pt x="669" y="356"/>
                    </a:lnTo>
                    <a:lnTo>
                      <a:pt x="665" y="356"/>
                    </a:lnTo>
                    <a:lnTo>
                      <a:pt x="663" y="360"/>
                    </a:lnTo>
                    <a:lnTo>
                      <a:pt x="586" y="316"/>
                    </a:lnTo>
                    <a:lnTo>
                      <a:pt x="518" y="302"/>
                    </a:lnTo>
                    <a:lnTo>
                      <a:pt x="458" y="312"/>
                    </a:lnTo>
                    <a:lnTo>
                      <a:pt x="403" y="343"/>
                    </a:lnTo>
                    <a:lnTo>
                      <a:pt x="353" y="385"/>
                    </a:lnTo>
                    <a:lnTo>
                      <a:pt x="308" y="442"/>
                    </a:lnTo>
                    <a:lnTo>
                      <a:pt x="268" y="502"/>
                    </a:lnTo>
                    <a:lnTo>
                      <a:pt x="235" y="570"/>
                    </a:lnTo>
                    <a:lnTo>
                      <a:pt x="208" y="562"/>
                    </a:lnTo>
                    <a:lnTo>
                      <a:pt x="188" y="556"/>
                    </a:lnTo>
                    <a:lnTo>
                      <a:pt x="171" y="548"/>
                    </a:lnTo>
                    <a:lnTo>
                      <a:pt x="155" y="542"/>
                    </a:lnTo>
                    <a:lnTo>
                      <a:pt x="138" y="537"/>
                    </a:lnTo>
                    <a:lnTo>
                      <a:pt x="120" y="533"/>
                    </a:lnTo>
                    <a:lnTo>
                      <a:pt x="99" y="531"/>
                    </a:lnTo>
                    <a:lnTo>
                      <a:pt x="76" y="537"/>
                    </a:lnTo>
                    <a:lnTo>
                      <a:pt x="58" y="477"/>
                    </a:lnTo>
                    <a:lnTo>
                      <a:pt x="39" y="436"/>
                    </a:lnTo>
                    <a:lnTo>
                      <a:pt x="16" y="403"/>
                    </a:lnTo>
                    <a:lnTo>
                      <a:pt x="2" y="380"/>
                    </a:lnTo>
                    <a:lnTo>
                      <a:pt x="0" y="356"/>
                    </a:lnTo>
                    <a:lnTo>
                      <a:pt x="17" y="335"/>
                    </a:lnTo>
                    <a:lnTo>
                      <a:pt x="58" y="308"/>
                    </a:lnTo>
                    <a:lnTo>
                      <a:pt x="134" y="271"/>
                    </a:lnTo>
                    <a:lnTo>
                      <a:pt x="134" y="263"/>
                    </a:lnTo>
                    <a:lnTo>
                      <a:pt x="134" y="259"/>
                    </a:lnTo>
                    <a:lnTo>
                      <a:pt x="134" y="252"/>
                    </a:lnTo>
                    <a:lnTo>
                      <a:pt x="136" y="244"/>
                    </a:lnTo>
                    <a:lnTo>
                      <a:pt x="122" y="234"/>
                    </a:lnTo>
                    <a:lnTo>
                      <a:pt x="114" y="228"/>
                    </a:lnTo>
                    <a:lnTo>
                      <a:pt x="107" y="217"/>
                    </a:lnTo>
                    <a:lnTo>
                      <a:pt x="93" y="201"/>
                    </a:lnTo>
                    <a:lnTo>
                      <a:pt x="93" y="182"/>
                    </a:lnTo>
                    <a:lnTo>
                      <a:pt x="95" y="168"/>
                    </a:lnTo>
                    <a:lnTo>
                      <a:pt x="95" y="157"/>
                    </a:lnTo>
                    <a:lnTo>
                      <a:pt x="97" y="151"/>
                    </a:lnTo>
                    <a:lnTo>
                      <a:pt x="97" y="139"/>
                    </a:lnTo>
                    <a:lnTo>
                      <a:pt x="99" y="126"/>
                    </a:lnTo>
                    <a:lnTo>
                      <a:pt x="124" y="126"/>
                    </a:lnTo>
                    <a:lnTo>
                      <a:pt x="147" y="128"/>
                    </a:lnTo>
                    <a:lnTo>
                      <a:pt x="167" y="126"/>
                    </a:lnTo>
                    <a:lnTo>
                      <a:pt x="186" y="122"/>
                    </a:lnTo>
                    <a:lnTo>
                      <a:pt x="200" y="110"/>
                    </a:lnTo>
                    <a:lnTo>
                      <a:pt x="211" y="97"/>
                    </a:lnTo>
                    <a:lnTo>
                      <a:pt x="221" y="75"/>
                    </a:lnTo>
                    <a:lnTo>
                      <a:pt x="231" y="48"/>
                    </a:lnTo>
                    <a:lnTo>
                      <a:pt x="237" y="46"/>
                    </a:lnTo>
                    <a:lnTo>
                      <a:pt x="242" y="44"/>
                    </a:lnTo>
                    <a:lnTo>
                      <a:pt x="285" y="73"/>
                    </a:lnTo>
                    <a:lnTo>
                      <a:pt x="320" y="85"/>
                    </a:lnTo>
                    <a:lnTo>
                      <a:pt x="349" y="81"/>
                    </a:lnTo>
                    <a:lnTo>
                      <a:pt x="374" y="67"/>
                    </a:lnTo>
                    <a:lnTo>
                      <a:pt x="394" y="46"/>
                    </a:lnTo>
                    <a:lnTo>
                      <a:pt x="417" y="27"/>
                    </a:lnTo>
                    <a:lnTo>
                      <a:pt x="440" y="7"/>
                    </a:lnTo>
                    <a:lnTo>
                      <a:pt x="469" y="0"/>
                    </a:lnTo>
                    <a:lnTo>
                      <a:pt x="489" y="21"/>
                    </a:lnTo>
                    <a:lnTo>
                      <a:pt x="510" y="38"/>
                    </a:lnTo>
                    <a:lnTo>
                      <a:pt x="531" y="48"/>
                    </a:lnTo>
                    <a:lnTo>
                      <a:pt x="553" y="54"/>
                    </a:lnTo>
                    <a:lnTo>
                      <a:pt x="572" y="52"/>
                    </a:lnTo>
                    <a:lnTo>
                      <a:pt x="593" y="44"/>
                    </a:lnTo>
                    <a:lnTo>
                      <a:pt x="617" y="27"/>
                    </a:lnTo>
                    <a:lnTo>
                      <a:pt x="642" y="3"/>
                    </a:lnTo>
                    <a:lnTo>
                      <a:pt x="648" y="3"/>
                    </a:lnTo>
                    <a:lnTo>
                      <a:pt x="656" y="3"/>
                    </a:lnTo>
                    <a:lnTo>
                      <a:pt x="669" y="21"/>
                    </a:lnTo>
                    <a:lnTo>
                      <a:pt x="683" y="38"/>
                    </a:lnTo>
                    <a:lnTo>
                      <a:pt x="694" y="50"/>
                    </a:lnTo>
                    <a:lnTo>
                      <a:pt x="708" y="64"/>
                    </a:lnTo>
                    <a:lnTo>
                      <a:pt x="720" y="71"/>
                    </a:lnTo>
                    <a:lnTo>
                      <a:pt x="739" y="79"/>
                    </a:lnTo>
                    <a:lnTo>
                      <a:pt x="760" y="83"/>
                    </a:lnTo>
                    <a:lnTo>
                      <a:pt x="787" y="85"/>
                    </a:lnTo>
                    <a:lnTo>
                      <a:pt x="795" y="97"/>
                    </a:lnTo>
                    <a:lnTo>
                      <a:pt x="805" y="112"/>
                    </a:lnTo>
                    <a:lnTo>
                      <a:pt x="815" y="126"/>
                    </a:lnTo>
                    <a:lnTo>
                      <a:pt x="826" y="141"/>
                    </a:lnTo>
                    <a:lnTo>
                      <a:pt x="838" y="151"/>
                    </a:lnTo>
                    <a:lnTo>
                      <a:pt x="855" y="162"/>
                    </a:lnTo>
                    <a:lnTo>
                      <a:pt x="873" y="172"/>
                    </a:lnTo>
                    <a:lnTo>
                      <a:pt x="896" y="180"/>
                    </a:lnTo>
                    <a:lnTo>
                      <a:pt x="906" y="217"/>
                    </a:lnTo>
                    <a:lnTo>
                      <a:pt x="917" y="257"/>
                    </a:lnTo>
                    <a:lnTo>
                      <a:pt x="929" y="300"/>
                    </a:lnTo>
                    <a:lnTo>
                      <a:pt x="941" y="347"/>
                    </a:lnTo>
                    <a:lnTo>
                      <a:pt x="948" y="391"/>
                    </a:lnTo>
                    <a:lnTo>
                      <a:pt x="954" y="438"/>
                    </a:lnTo>
                    <a:lnTo>
                      <a:pt x="956" y="482"/>
                    </a:lnTo>
                    <a:lnTo>
                      <a:pt x="954" y="527"/>
                    </a:lnTo>
                    <a:lnTo>
                      <a:pt x="956" y="544"/>
                    </a:lnTo>
                    <a:lnTo>
                      <a:pt x="964" y="560"/>
                    </a:lnTo>
                    <a:lnTo>
                      <a:pt x="968" y="566"/>
                    </a:lnTo>
                    <a:lnTo>
                      <a:pt x="976" y="573"/>
                    </a:lnTo>
                    <a:lnTo>
                      <a:pt x="985" y="581"/>
                    </a:lnTo>
                    <a:lnTo>
                      <a:pt x="999" y="591"/>
                    </a:lnTo>
                    <a:lnTo>
                      <a:pt x="993" y="616"/>
                    </a:lnTo>
                    <a:lnTo>
                      <a:pt x="987" y="647"/>
                    </a:lnTo>
                    <a:lnTo>
                      <a:pt x="983" y="678"/>
                    </a:lnTo>
                    <a:lnTo>
                      <a:pt x="987" y="709"/>
                    </a:lnTo>
                    <a:lnTo>
                      <a:pt x="993" y="732"/>
                    </a:lnTo>
                    <a:lnTo>
                      <a:pt x="1010" y="752"/>
                    </a:lnTo>
                    <a:lnTo>
                      <a:pt x="1038" y="762"/>
                    </a:lnTo>
                    <a:lnTo>
                      <a:pt x="1080" y="763"/>
                    </a:lnTo>
                    <a:lnTo>
                      <a:pt x="1082" y="767"/>
                    </a:lnTo>
                    <a:lnTo>
                      <a:pt x="1086" y="773"/>
                    </a:lnTo>
                    <a:lnTo>
                      <a:pt x="1078" y="789"/>
                    </a:lnTo>
                    <a:lnTo>
                      <a:pt x="1072" y="800"/>
                    </a:lnTo>
                    <a:lnTo>
                      <a:pt x="1053" y="800"/>
                    </a:lnTo>
                    <a:lnTo>
                      <a:pt x="1040" y="800"/>
                    </a:lnTo>
                    <a:close/>
                  </a:path>
                </a:pathLst>
              </a:custGeom>
              <a:solidFill>
                <a:srgbClr val="FFCC99"/>
              </a:solidFill>
              <a:ln w="9525">
                <a:noFill/>
                <a:round/>
                <a:headEnd/>
                <a:tailEnd/>
              </a:ln>
            </p:spPr>
            <p:txBody>
              <a:bodyPr/>
              <a:lstStyle/>
              <a:p>
                <a:pPr algn="ctr" rtl="0" eaLnBrk="0" hangingPunct="0"/>
                <a:endParaRPr lang="he-IL"/>
              </a:p>
            </p:txBody>
          </p:sp>
          <p:sp>
            <p:nvSpPr>
              <p:cNvPr id="24598" name="Freeform 54"/>
              <p:cNvSpPr>
                <a:spLocks/>
              </p:cNvSpPr>
              <p:nvPr/>
            </p:nvSpPr>
            <p:spPr bwMode="auto">
              <a:xfrm>
                <a:off x="2498" y="566"/>
                <a:ext cx="123" cy="162"/>
              </a:xfrm>
              <a:custGeom>
                <a:avLst/>
                <a:gdLst>
                  <a:gd name="T0" fmla="*/ 1 w 246"/>
                  <a:gd name="T1" fmla="*/ 1 h 324"/>
                  <a:gd name="T2" fmla="*/ 1 w 246"/>
                  <a:gd name="T3" fmla="*/ 1 h 324"/>
                  <a:gd name="T4" fmla="*/ 1 w 246"/>
                  <a:gd name="T5" fmla="*/ 1 h 324"/>
                  <a:gd name="T6" fmla="*/ 0 w 246"/>
                  <a:gd name="T7" fmla="*/ 1 h 324"/>
                  <a:gd name="T8" fmla="*/ 1 w 246"/>
                  <a:gd name="T9" fmla="*/ 1 h 324"/>
                  <a:gd name="T10" fmla="*/ 1 w 246"/>
                  <a:gd name="T11" fmla="*/ 1 h 324"/>
                  <a:gd name="T12" fmla="*/ 1 w 246"/>
                  <a:gd name="T13" fmla="*/ 1 h 324"/>
                  <a:gd name="T14" fmla="*/ 1 w 246"/>
                  <a:gd name="T15" fmla="*/ 1 h 324"/>
                  <a:gd name="T16" fmla="*/ 1 w 246"/>
                  <a:gd name="T17" fmla="*/ 1 h 324"/>
                  <a:gd name="T18" fmla="*/ 1 w 246"/>
                  <a:gd name="T19" fmla="*/ 1 h 324"/>
                  <a:gd name="T20" fmla="*/ 1 w 246"/>
                  <a:gd name="T21" fmla="*/ 0 h 324"/>
                  <a:gd name="T22" fmla="*/ 1 w 246"/>
                  <a:gd name="T23" fmla="*/ 1 h 324"/>
                  <a:gd name="T24" fmla="*/ 1 w 246"/>
                  <a:gd name="T25" fmla="*/ 1 h 324"/>
                  <a:gd name="T26" fmla="*/ 1 w 246"/>
                  <a:gd name="T27" fmla="*/ 1 h 324"/>
                  <a:gd name="T28" fmla="*/ 1 w 246"/>
                  <a:gd name="T29" fmla="*/ 1 h 324"/>
                  <a:gd name="T30" fmla="*/ 1 w 246"/>
                  <a:gd name="T31" fmla="*/ 1 h 324"/>
                  <a:gd name="T32" fmla="*/ 1 w 246"/>
                  <a:gd name="T33" fmla="*/ 1 h 324"/>
                  <a:gd name="T34" fmla="*/ 1 w 246"/>
                  <a:gd name="T35" fmla="*/ 1 h 324"/>
                  <a:gd name="T36" fmla="*/ 1 w 246"/>
                  <a:gd name="T37" fmla="*/ 1 h 324"/>
                  <a:gd name="T38" fmla="*/ 1 w 246"/>
                  <a:gd name="T39" fmla="*/ 1 h 324"/>
                  <a:gd name="T40" fmla="*/ 1 w 246"/>
                  <a:gd name="T41" fmla="*/ 1 h 324"/>
                  <a:gd name="T42" fmla="*/ 1 w 246"/>
                  <a:gd name="T43" fmla="*/ 1 h 324"/>
                  <a:gd name="T44" fmla="*/ 1 w 246"/>
                  <a:gd name="T45" fmla="*/ 1 h 324"/>
                  <a:gd name="T46" fmla="*/ 1 w 246"/>
                  <a:gd name="T47" fmla="*/ 1 h 324"/>
                  <a:gd name="T48" fmla="*/ 1 w 246"/>
                  <a:gd name="T49" fmla="*/ 1 h 324"/>
                  <a:gd name="T50" fmla="*/ 1 w 246"/>
                  <a:gd name="T51" fmla="*/ 1 h 324"/>
                  <a:gd name="T52" fmla="*/ 1 w 246"/>
                  <a:gd name="T53" fmla="*/ 1 h 324"/>
                  <a:gd name="T54" fmla="*/ 1 w 246"/>
                  <a:gd name="T55" fmla="*/ 1 h 324"/>
                  <a:gd name="T56" fmla="*/ 1 w 246"/>
                  <a:gd name="T57" fmla="*/ 1 h 324"/>
                  <a:gd name="T58" fmla="*/ 1 w 246"/>
                  <a:gd name="T59" fmla="*/ 1 h 324"/>
                  <a:gd name="T60" fmla="*/ 1 w 246"/>
                  <a:gd name="T61" fmla="*/ 1 h 324"/>
                  <a:gd name="T62" fmla="*/ 1 w 246"/>
                  <a:gd name="T63" fmla="*/ 1 h 324"/>
                  <a:gd name="T64" fmla="*/ 1 w 246"/>
                  <a:gd name="T65" fmla="*/ 1 h 324"/>
                  <a:gd name="T66" fmla="*/ 1 w 246"/>
                  <a:gd name="T67" fmla="*/ 1 h 324"/>
                  <a:gd name="T68" fmla="*/ 1 w 246"/>
                  <a:gd name="T69" fmla="*/ 1 h 32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46"/>
                  <a:gd name="T106" fmla="*/ 0 h 324"/>
                  <a:gd name="T107" fmla="*/ 246 w 246"/>
                  <a:gd name="T108" fmla="*/ 324 h 32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46" h="324">
                    <a:moveTo>
                      <a:pt x="13" y="324"/>
                    </a:moveTo>
                    <a:lnTo>
                      <a:pt x="8" y="279"/>
                    </a:lnTo>
                    <a:lnTo>
                      <a:pt x="2" y="238"/>
                    </a:lnTo>
                    <a:lnTo>
                      <a:pt x="0" y="197"/>
                    </a:lnTo>
                    <a:lnTo>
                      <a:pt x="2" y="163"/>
                    </a:lnTo>
                    <a:lnTo>
                      <a:pt x="6" y="126"/>
                    </a:lnTo>
                    <a:lnTo>
                      <a:pt x="17" y="91"/>
                    </a:lnTo>
                    <a:lnTo>
                      <a:pt x="37" y="56"/>
                    </a:lnTo>
                    <a:lnTo>
                      <a:pt x="64" y="21"/>
                    </a:lnTo>
                    <a:lnTo>
                      <a:pt x="93" y="6"/>
                    </a:lnTo>
                    <a:lnTo>
                      <a:pt x="126" y="0"/>
                    </a:lnTo>
                    <a:lnTo>
                      <a:pt x="155" y="2"/>
                    </a:lnTo>
                    <a:lnTo>
                      <a:pt x="184" y="13"/>
                    </a:lnTo>
                    <a:lnTo>
                      <a:pt x="207" y="31"/>
                    </a:lnTo>
                    <a:lnTo>
                      <a:pt x="229" y="56"/>
                    </a:lnTo>
                    <a:lnTo>
                      <a:pt x="240" y="89"/>
                    </a:lnTo>
                    <a:lnTo>
                      <a:pt x="246" y="130"/>
                    </a:lnTo>
                    <a:lnTo>
                      <a:pt x="242" y="132"/>
                    </a:lnTo>
                    <a:lnTo>
                      <a:pt x="240" y="135"/>
                    </a:lnTo>
                    <a:lnTo>
                      <a:pt x="209" y="97"/>
                    </a:lnTo>
                    <a:lnTo>
                      <a:pt x="182" y="83"/>
                    </a:lnTo>
                    <a:lnTo>
                      <a:pt x="157" y="89"/>
                    </a:lnTo>
                    <a:lnTo>
                      <a:pt x="141" y="108"/>
                    </a:lnTo>
                    <a:lnTo>
                      <a:pt x="132" y="134"/>
                    </a:lnTo>
                    <a:lnTo>
                      <a:pt x="134" y="166"/>
                    </a:lnTo>
                    <a:lnTo>
                      <a:pt x="145" y="194"/>
                    </a:lnTo>
                    <a:lnTo>
                      <a:pt x="172" y="215"/>
                    </a:lnTo>
                    <a:lnTo>
                      <a:pt x="161" y="219"/>
                    </a:lnTo>
                    <a:lnTo>
                      <a:pt x="143" y="232"/>
                    </a:lnTo>
                    <a:lnTo>
                      <a:pt x="118" y="250"/>
                    </a:lnTo>
                    <a:lnTo>
                      <a:pt x="93" y="271"/>
                    </a:lnTo>
                    <a:lnTo>
                      <a:pt x="64" y="289"/>
                    </a:lnTo>
                    <a:lnTo>
                      <a:pt x="41" y="306"/>
                    </a:lnTo>
                    <a:lnTo>
                      <a:pt x="21" y="318"/>
                    </a:lnTo>
                    <a:lnTo>
                      <a:pt x="13" y="324"/>
                    </a:lnTo>
                    <a:close/>
                  </a:path>
                </a:pathLst>
              </a:custGeom>
              <a:solidFill>
                <a:srgbClr val="E6E6E6"/>
              </a:solidFill>
              <a:ln w="9525">
                <a:noFill/>
                <a:round/>
                <a:headEnd/>
                <a:tailEnd/>
              </a:ln>
            </p:spPr>
            <p:txBody>
              <a:bodyPr/>
              <a:lstStyle/>
              <a:p>
                <a:pPr algn="ctr" rtl="0" eaLnBrk="0" hangingPunct="0"/>
                <a:endParaRPr lang="he-IL"/>
              </a:p>
            </p:txBody>
          </p:sp>
          <p:sp>
            <p:nvSpPr>
              <p:cNvPr id="24599" name="Freeform 55"/>
              <p:cNvSpPr>
                <a:spLocks/>
              </p:cNvSpPr>
              <p:nvPr/>
            </p:nvSpPr>
            <p:spPr bwMode="auto">
              <a:xfrm>
                <a:off x="2512" y="238"/>
                <a:ext cx="728" cy="488"/>
              </a:xfrm>
              <a:custGeom>
                <a:avLst/>
                <a:gdLst>
                  <a:gd name="T0" fmla="*/ 1 w 1456"/>
                  <a:gd name="T1" fmla="*/ 0 h 977"/>
                  <a:gd name="T2" fmla="*/ 1 w 1456"/>
                  <a:gd name="T3" fmla="*/ 0 h 977"/>
                  <a:gd name="T4" fmla="*/ 1 w 1456"/>
                  <a:gd name="T5" fmla="*/ 0 h 977"/>
                  <a:gd name="T6" fmla="*/ 1 w 1456"/>
                  <a:gd name="T7" fmla="*/ 0 h 977"/>
                  <a:gd name="T8" fmla="*/ 1 w 1456"/>
                  <a:gd name="T9" fmla="*/ 0 h 977"/>
                  <a:gd name="T10" fmla="*/ 1 w 1456"/>
                  <a:gd name="T11" fmla="*/ 0 h 977"/>
                  <a:gd name="T12" fmla="*/ 1 w 1456"/>
                  <a:gd name="T13" fmla="*/ 0 h 977"/>
                  <a:gd name="T14" fmla="*/ 1 w 1456"/>
                  <a:gd name="T15" fmla="*/ 0 h 977"/>
                  <a:gd name="T16" fmla="*/ 1 w 1456"/>
                  <a:gd name="T17" fmla="*/ 0 h 977"/>
                  <a:gd name="T18" fmla="*/ 1 w 1456"/>
                  <a:gd name="T19" fmla="*/ 0 h 977"/>
                  <a:gd name="T20" fmla="*/ 1 w 1456"/>
                  <a:gd name="T21" fmla="*/ 0 h 977"/>
                  <a:gd name="T22" fmla="*/ 1 w 1456"/>
                  <a:gd name="T23" fmla="*/ 0 h 977"/>
                  <a:gd name="T24" fmla="*/ 1 w 1456"/>
                  <a:gd name="T25" fmla="*/ 0 h 977"/>
                  <a:gd name="T26" fmla="*/ 1 w 1456"/>
                  <a:gd name="T27" fmla="*/ 0 h 977"/>
                  <a:gd name="T28" fmla="*/ 1 w 1456"/>
                  <a:gd name="T29" fmla="*/ 0 h 977"/>
                  <a:gd name="T30" fmla="*/ 1 w 1456"/>
                  <a:gd name="T31" fmla="*/ 0 h 977"/>
                  <a:gd name="T32" fmla="*/ 1 w 1456"/>
                  <a:gd name="T33" fmla="*/ 0 h 977"/>
                  <a:gd name="T34" fmla="*/ 1 w 1456"/>
                  <a:gd name="T35" fmla="*/ 0 h 977"/>
                  <a:gd name="T36" fmla="*/ 1 w 1456"/>
                  <a:gd name="T37" fmla="*/ 0 h 977"/>
                  <a:gd name="T38" fmla="*/ 1 w 1456"/>
                  <a:gd name="T39" fmla="*/ 0 h 977"/>
                  <a:gd name="T40" fmla="*/ 1 w 1456"/>
                  <a:gd name="T41" fmla="*/ 0 h 977"/>
                  <a:gd name="T42" fmla="*/ 1 w 1456"/>
                  <a:gd name="T43" fmla="*/ 0 h 977"/>
                  <a:gd name="T44" fmla="*/ 1 w 1456"/>
                  <a:gd name="T45" fmla="*/ 0 h 977"/>
                  <a:gd name="T46" fmla="*/ 1 w 1456"/>
                  <a:gd name="T47" fmla="*/ 0 h 977"/>
                  <a:gd name="T48" fmla="*/ 1 w 1456"/>
                  <a:gd name="T49" fmla="*/ 0 h 977"/>
                  <a:gd name="T50" fmla="*/ 1 w 1456"/>
                  <a:gd name="T51" fmla="*/ 0 h 977"/>
                  <a:gd name="T52" fmla="*/ 1 w 1456"/>
                  <a:gd name="T53" fmla="*/ 0 h 977"/>
                  <a:gd name="T54" fmla="*/ 1 w 1456"/>
                  <a:gd name="T55" fmla="*/ 0 h 977"/>
                  <a:gd name="T56" fmla="*/ 1 w 1456"/>
                  <a:gd name="T57" fmla="*/ 0 h 977"/>
                  <a:gd name="T58" fmla="*/ 1 w 1456"/>
                  <a:gd name="T59" fmla="*/ 0 h 977"/>
                  <a:gd name="T60" fmla="*/ 1 w 1456"/>
                  <a:gd name="T61" fmla="*/ 0 h 977"/>
                  <a:gd name="T62" fmla="*/ 1 w 1456"/>
                  <a:gd name="T63" fmla="*/ 0 h 977"/>
                  <a:gd name="T64" fmla="*/ 1 w 1456"/>
                  <a:gd name="T65" fmla="*/ 0 h 977"/>
                  <a:gd name="T66" fmla="*/ 1 w 1456"/>
                  <a:gd name="T67" fmla="*/ 0 h 977"/>
                  <a:gd name="T68" fmla="*/ 1 w 1456"/>
                  <a:gd name="T69" fmla="*/ 0 h 977"/>
                  <a:gd name="T70" fmla="*/ 1 w 1456"/>
                  <a:gd name="T71" fmla="*/ 0 h 977"/>
                  <a:gd name="T72" fmla="*/ 1 w 1456"/>
                  <a:gd name="T73" fmla="*/ 0 h 977"/>
                  <a:gd name="T74" fmla="*/ 1 w 1456"/>
                  <a:gd name="T75" fmla="*/ 0 h 977"/>
                  <a:gd name="T76" fmla="*/ 1 w 1456"/>
                  <a:gd name="T77" fmla="*/ 0 h 977"/>
                  <a:gd name="T78" fmla="*/ 1 w 1456"/>
                  <a:gd name="T79" fmla="*/ 0 h 977"/>
                  <a:gd name="T80" fmla="*/ 1 w 1456"/>
                  <a:gd name="T81" fmla="*/ 0 h 977"/>
                  <a:gd name="T82" fmla="*/ 1 w 1456"/>
                  <a:gd name="T83" fmla="*/ 0 h 977"/>
                  <a:gd name="T84" fmla="*/ 1 w 1456"/>
                  <a:gd name="T85" fmla="*/ 0 h 977"/>
                  <a:gd name="T86" fmla="*/ 1 w 1456"/>
                  <a:gd name="T87" fmla="*/ 0 h 977"/>
                  <a:gd name="T88" fmla="*/ 1 w 1456"/>
                  <a:gd name="T89" fmla="*/ 0 h 977"/>
                  <a:gd name="T90" fmla="*/ 1 w 1456"/>
                  <a:gd name="T91" fmla="*/ 0 h 977"/>
                  <a:gd name="T92" fmla="*/ 1 w 1456"/>
                  <a:gd name="T93" fmla="*/ 0 h 977"/>
                  <a:gd name="T94" fmla="*/ 1 w 1456"/>
                  <a:gd name="T95" fmla="*/ 0 h 977"/>
                  <a:gd name="T96" fmla="*/ 1 w 1456"/>
                  <a:gd name="T97" fmla="*/ 0 h 977"/>
                  <a:gd name="T98" fmla="*/ 1 w 1456"/>
                  <a:gd name="T99" fmla="*/ 0 h 977"/>
                  <a:gd name="T100" fmla="*/ 1 w 1456"/>
                  <a:gd name="T101" fmla="*/ 0 h 977"/>
                  <a:gd name="T102" fmla="*/ 1 w 1456"/>
                  <a:gd name="T103" fmla="*/ 0 h 977"/>
                  <a:gd name="T104" fmla="*/ 1 w 1456"/>
                  <a:gd name="T105" fmla="*/ 0 h 977"/>
                  <a:gd name="T106" fmla="*/ 1 w 1456"/>
                  <a:gd name="T107" fmla="*/ 0 h 977"/>
                  <a:gd name="T108" fmla="*/ 1 w 1456"/>
                  <a:gd name="T109" fmla="*/ 0 h 977"/>
                  <a:gd name="T110" fmla="*/ 1 w 1456"/>
                  <a:gd name="T111" fmla="*/ 0 h 977"/>
                  <a:gd name="T112" fmla="*/ 1 w 1456"/>
                  <a:gd name="T113" fmla="*/ 0 h 977"/>
                  <a:gd name="T114" fmla="*/ 1 w 1456"/>
                  <a:gd name="T115" fmla="*/ 0 h 977"/>
                  <a:gd name="T116" fmla="*/ 1 w 1456"/>
                  <a:gd name="T117" fmla="*/ 0 h 977"/>
                  <a:gd name="T118" fmla="*/ 1 w 1456"/>
                  <a:gd name="T119" fmla="*/ 0 h 977"/>
                  <a:gd name="T120" fmla="*/ 1 w 1456"/>
                  <a:gd name="T121" fmla="*/ 0 h 977"/>
                  <a:gd name="T122" fmla="*/ 1 w 1456"/>
                  <a:gd name="T123" fmla="*/ 0 h 97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56"/>
                  <a:gd name="T187" fmla="*/ 0 h 977"/>
                  <a:gd name="T188" fmla="*/ 1456 w 1456"/>
                  <a:gd name="T189" fmla="*/ 977 h 97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56" h="977">
                    <a:moveTo>
                      <a:pt x="1232" y="977"/>
                    </a:moveTo>
                    <a:lnTo>
                      <a:pt x="1206" y="938"/>
                    </a:lnTo>
                    <a:lnTo>
                      <a:pt x="1204" y="903"/>
                    </a:lnTo>
                    <a:lnTo>
                      <a:pt x="1218" y="872"/>
                    </a:lnTo>
                    <a:lnTo>
                      <a:pt x="1241" y="847"/>
                    </a:lnTo>
                    <a:lnTo>
                      <a:pt x="1259" y="823"/>
                    </a:lnTo>
                    <a:lnTo>
                      <a:pt x="1272" y="806"/>
                    </a:lnTo>
                    <a:lnTo>
                      <a:pt x="1266" y="792"/>
                    </a:lnTo>
                    <a:lnTo>
                      <a:pt x="1237" y="787"/>
                    </a:lnTo>
                    <a:lnTo>
                      <a:pt x="1228" y="796"/>
                    </a:lnTo>
                    <a:lnTo>
                      <a:pt x="1218" y="806"/>
                    </a:lnTo>
                    <a:lnTo>
                      <a:pt x="1200" y="798"/>
                    </a:lnTo>
                    <a:lnTo>
                      <a:pt x="1189" y="789"/>
                    </a:lnTo>
                    <a:lnTo>
                      <a:pt x="1183" y="777"/>
                    </a:lnTo>
                    <a:lnTo>
                      <a:pt x="1183" y="767"/>
                    </a:lnTo>
                    <a:lnTo>
                      <a:pt x="1183" y="754"/>
                    </a:lnTo>
                    <a:lnTo>
                      <a:pt x="1187" y="740"/>
                    </a:lnTo>
                    <a:lnTo>
                      <a:pt x="1191" y="727"/>
                    </a:lnTo>
                    <a:lnTo>
                      <a:pt x="1197" y="715"/>
                    </a:lnTo>
                    <a:lnTo>
                      <a:pt x="1214" y="709"/>
                    </a:lnTo>
                    <a:lnTo>
                      <a:pt x="1230" y="703"/>
                    </a:lnTo>
                    <a:lnTo>
                      <a:pt x="1241" y="697"/>
                    </a:lnTo>
                    <a:lnTo>
                      <a:pt x="1251" y="694"/>
                    </a:lnTo>
                    <a:lnTo>
                      <a:pt x="1255" y="684"/>
                    </a:lnTo>
                    <a:lnTo>
                      <a:pt x="1259" y="672"/>
                    </a:lnTo>
                    <a:lnTo>
                      <a:pt x="1261" y="659"/>
                    </a:lnTo>
                    <a:lnTo>
                      <a:pt x="1263" y="641"/>
                    </a:lnTo>
                    <a:lnTo>
                      <a:pt x="1251" y="632"/>
                    </a:lnTo>
                    <a:lnTo>
                      <a:pt x="1239" y="630"/>
                    </a:lnTo>
                    <a:lnTo>
                      <a:pt x="1230" y="630"/>
                    </a:lnTo>
                    <a:lnTo>
                      <a:pt x="1220" y="635"/>
                    </a:lnTo>
                    <a:lnTo>
                      <a:pt x="1202" y="647"/>
                    </a:lnTo>
                    <a:lnTo>
                      <a:pt x="1187" y="661"/>
                    </a:lnTo>
                    <a:lnTo>
                      <a:pt x="1164" y="637"/>
                    </a:lnTo>
                    <a:lnTo>
                      <a:pt x="1154" y="618"/>
                    </a:lnTo>
                    <a:lnTo>
                      <a:pt x="1152" y="599"/>
                    </a:lnTo>
                    <a:lnTo>
                      <a:pt x="1158" y="581"/>
                    </a:lnTo>
                    <a:lnTo>
                      <a:pt x="1168" y="564"/>
                    </a:lnTo>
                    <a:lnTo>
                      <a:pt x="1185" y="548"/>
                    </a:lnTo>
                    <a:lnTo>
                      <a:pt x="1202" y="533"/>
                    </a:lnTo>
                    <a:lnTo>
                      <a:pt x="1224" y="521"/>
                    </a:lnTo>
                    <a:lnTo>
                      <a:pt x="1224" y="509"/>
                    </a:lnTo>
                    <a:lnTo>
                      <a:pt x="1228" y="498"/>
                    </a:lnTo>
                    <a:lnTo>
                      <a:pt x="1216" y="490"/>
                    </a:lnTo>
                    <a:lnTo>
                      <a:pt x="1208" y="486"/>
                    </a:lnTo>
                    <a:lnTo>
                      <a:pt x="1200" y="484"/>
                    </a:lnTo>
                    <a:lnTo>
                      <a:pt x="1195" y="484"/>
                    </a:lnTo>
                    <a:lnTo>
                      <a:pt x="1183" y="488"/>
                    </a:lnTo>
                    <a:lnTo>
                      <a:pt x="1169" y="498"/>
                    </a:lnTo>
                    <a:lnTo>
                      <a:pt x="1146" y="490"/>
                    </a:lnTo>
                    <a:lnTo>
                      <a:pt x="1136" y="476"/>
                    </a:lnTo>
                    <a:lnTo>
                      <a:pt x="1133" y="453"/>
                    </a:lnTo>
                    <a:lnTo>
                      <a:pt x="1135" y="428"/>
                    </a:lnTo>
                    <a:lnTo>
                      <a:pt x="1136" y="401"/>
                    </a:lnTo>
                    <a:lnTo>
                      <a:pt x="1138" y="374"/>
                    </a:lnTo>
                    <a:lnTo>
                      <a:pt x="1136" y="348"/>
                    </a:lnTo>
                    <a:lnTo>
                      <a:pt x="1129" y="331"/>
                    </a:lnTo>
                    <a:lnTo>
                      <a:pt x="1111" y="337"/>
                    </a:lnTo>
                    <a:lnTo>
                      <a:pt x="1102" y="348"/>
                    </a:lnTo>
                    <a:lnTo>
                      <a:pt x="1094" y="360"/>
                    </a:lnTo>
                    <a:lnTo>
                      <a:pt x="1086" y="376"/>
                    </a:lnTo>
                    <a:lnTo>
                      <a:pt x="1074" y="378"/>
                    </a:lnTo>
                    <a:lnTo>
                      <a:pt x="1065" y="380"/>
                    </a:lnTo>
                    <a:lnTo>
                      <a:pt x="1047" y="362"/>
                    </a:lnTo>
                    <a:lnTo>
                      <a:pt x="1038" y="347"/>
                    </a:lnTo>
                    <a:lnTo>
                      <a:pt x="1028" y="333"/>
                    </a:lnTo>
                    <a:lnTo>
                      <a:pt x="1022" y="321"/>
                    </a:lnTo>
                    <a:lnTo>
                      <a:pt x="1016" y="308"/>
                    </a:lnTo>
                    <a:lnTo>
                      <a:pt x="1010" y="294"/>
                    </a:lnTo>
                    <a:lnTo>
                      <a:pt x="1005" y="279"/>
                    </a:lnTo>
                    <a:lnTo>
                      <a:pt x="1001" y="263"/>
                    </a:lnTo>
                    <a:lnTo>
                      <a:pt x="985" y="265"/>
                    </a:lnTo>
                    <a:lnTo>
                      <a:pt x="970" y="267"/>
                    </a:lnTo>
                    <a:lnTo>
                      <a:pt x="960" y="279"/>
                    </a:lnTo>
                    <a:lnTo>
                      <a:pt x="952" y="290"/>
                    </a:lnTo>
                    <a:lnTo>
                      <a:pt x="943" y="290"/>
                    </a:lnTo>
                    <a:lnTo>
                      <a:pt x="933" y="290"/>
                    </a:lnTo>
                    <a:lnTo>
                      <a:pt x="915" y="273"/>
                    </a:lnTo>
                    <a:lnTo>
                      <a:pt x="902" y="255"/>
                    </a:lnTo>
                    <a:lnTo>
                      <a:pt x="888" y="238"/>
                    </a:lnTo>
                    <a:lnTo>
                      <a:pt x="877" y="221"/>
                    </a:lnTo>
                    <a:lnTo>
                      <a:pt x="861" y="203"/>
                    </a:lnTo>
                    <a:lnTo>
                      <a:pt x="848" y="193"/>
                    </a:lnTo>
                    <a:lnTo>
                      <a:pt x="834" y="184"/>
                    </a:lnTo>
                    <a:lnTo>
                      <a:pt x="820" y="182"/>
                    </a:lnTo>
                    <a:lnTo>
                      <a:pt x="793" y="236"/>
                    </a:lnTo>
                    <a:lnTo>
                      <a:pt x="770" y="261"/>
                    </a:lnTo>
                    <a:lnTo>
                      <a:pt x="747" y="265"/>
                    </a:lnTo>
                    <a:lnTo>
                      <a:pt x="725" y="255"/>
                    </a:lnTo>
                    <a:lnTo>
                      <a:pt x="702" y="234"/>
                    </a:lnTo>
                    <a:lnTo>
                      <a:pt x="681" y="213"/>
                    </a:lnTo>
                    <a:lnTo>
                      <a:pt x="657" y="195"/>
                    </a:lnTo>
                    <a:lnTo>
                      <a:pt x="634" y="190"/>
                    </a:lnTo>
                    <a:lnTo>
                      <a:pt x="615" y="211"/>
                    </a:lnTo>
                    <a:lnTo>
                      <a:pt x="599" y="232"/>
                    </a:lnTo>
                    <a:lnTo>
                      <a:pt x="584" y="253"/>
                    </a:lnTo>
                    <a:lnTo>
                      <a:pt x="568" y="273"/>
                    </a:lnTo>
                    <a:lnTo>
                      <a:pt x="547" y="286"/>
                    </a:lnTo>
                    <a:lnTo>
                      <a:pt x="526" y="294"/>
                    </a:lnTo>
                    <a:lnTo>
                      <a:pt x="498" y="292"/>
                    </a:lnTo>
                    <a:lnTo>
                      <a:pt x="467" y="281"/>
                    </a:lnTo>
                    <a:lnTo>
                      <a:pt x="456" y="267"/>
                    </a:lnTo>
                    <a:lnTo>
                      <a:pt x="446" y="253"/>
                    </a:lnTo>
                    <a:lnTo>
                      <a:pt x="436" y="242"/>
                    </a:lnTo>
                    <a:lnTo>
                      <a:pt x="429" y="234"/>
                    </a:lnTo>
                    <a:lnTo>
                      <a:pt x="419" y="224"/>
                    </a:lnTo>
                    <a:lnTo>
                      <a:pt x="409" y="221"/>
                    </a:lnTo>
                    <a:lnTo>
                      <a:pt x="400" y="221"/>
                    </a:lnTo>
                    <a:lnTo>
                      <a:pt x="390" y="226"/>
                    </a:lnTo>
                    <a:lnTo>
                      <a:pt x="386" y="238"/>
                    </a:lnTo>
                    <a:lnTo>
                      <a:pt x="384" y="253"/>
                    </a:lnTo>
                    <a:lnTo>
                      <a:pt x="380" y="267"/>
                    </a:lnTo>
                    <a:lnTo>
                      <a:pt x="378" y="283"/>
                    </a:lnTo>
                    <a:lnTo>
                      <a:pt x="372" y="294"/>
                    </a:lnTo>
                    <a:lnTo>
                      <a:pt x="367" y="310"/>
                    </a:lnTo>
                    <a:lnTo>
                      <a:pt x="361" y="323"/>
                    </a:lnTo>
                    <a:lnTo>
                      <a:pt x="355" y="339"/>
                    </a:lnTo>
                    <a:lnTo>
                      <a:pt x="328" y="335"/>
                    </a:lnTo>
                    <a:lnTo>
                      <a:pt x="304" y="331"/>
                    </a:lnTo>
                    <a:lnTo>
                      <a:pt x="281" y="323"/>
                    </a:lnTo>
                    <a:lnTo>
                      <a:pt x="264" y="319"/>
                    </a:lnTo>
                    <a:lnTo>
                      <a:pt x="246" y="316"/>
                    </a:lnTo>
                    <a:lnTo>
                      <a:pt x="237" y="317"/>
                    </a:lnTo>
                    <a:lnTo>
                      <a:pt x="229" y="329"/>
                    </a:lnTo>
                    <a:lnTo>
                      <a:pt x="227" y="352"/>
                    </a:lnTo>
                    <a:lnTo>
                      <a:pt x="239" y="366"/>
                    </a:lnTo>
                    <a:lnTo>
                      <a:pt x="244" y="385"/>
                    </a:lnTo>
                    <a:lnTo>
                      <a:pt x="242" y="395"/>
                    </a:lnTo>
                    <a:lnTo>
                      <a:pt x="240" y="407"/>
                    </a:lnTo>
                    <a:lnTo>
                      <a:pt x="233" y="418"/>
                    </a:lnTo>
                    <a:lnTo>
                      <a:pt x="227" y="430"/>
                    </a:lnTo>
                    <a:lnTo>
                      <a:pt x="213" y="426"/>
                    </a:lnTo>
                    <a:lnTo>
                      <a:pt x="200" y="426"/>
                    </a:lnTo>
                    <a:lnTo>
                      <a:pt x="188" y="426"/>
                    </a:lnTo>
                    <a:lnTo>
                      <a:pt x="176" y="426"/>
                    </a:lnTo>
                    <a:lnTo>
                      <a:pt x="157" y="443"/>
                    </a:lnTo>
                    <a:lnTo>
                      <a:pt x="142" y="475"/>
                    </a:lnTo>
                    <a:lnTo>
                      <a:pt x="126" y="507"/>
                    </a:lnTo>
                    <a:lnTo>
                      <a:pt x="111" y="540"/>
                    </a:lnTo>
                    <a:lnTo>
                      <a:pt x="89" y="564"/>
                    </a:lnTo>
                    <a:lnTo>
                      <a:pt x="66" y="571"/>
                    </a:lnTo>
                    <a:lnTo>
                      <a:pt x="37" y="560"/>
                    </a:lnTo>
                    <a:lnTo>
                      <a:pt x="2" y="521"/>
                    </a:lnTo>
                    <a:lnTo>
                      <a:pt x="0" y="484"/>
                    </a:lnTo>
                    <a:lnTo>
                      <a:pt x="6" y="459"/>
                    </a:lnTo>
                    <a:lnTo>
                      <a:pt x="16" y="442"/>
                    </a:lnTo>
                    <a:lnTo>
                      <a:pt x="33" y="432"/>
                    </a:lnTo>
                    <a:lnTo>
                      <a:pt x="50" y="424"/>
                    </a:lnTo>
                    <a:lnTo>
                      <a:pt x="72" y="420"/>
                    </a:lnTo>
                    <a:lnTo>
                      <a:pt x="91" y="414"/>
                    </a:lnTo>
                    <a:lnTo>
                      <a:pt x="111" y="407"/>
                    </a:lnTo>
                    <a:lnTo>
                      <a:pt x="107" y="378"/>
                    </a:lnTo>
                    <a:lnTo>
                      <a:pt x="99" y="348"/>
                    </a:lnTo>
                    <a:lnTo>
                      <a:pt x="89" y="319"/>
                    </a:lnTo>
                    <a:lnTo>
                      <a:pt x="83" y="292"/>
                    </a:lnTo>
                    <a:lnTo>
                      <a:pt x="81" y="267"/>
                    </a:lnTo>
                    <a:lnTo>
                      <a:pt x="91" y="250"/>
                    </a:lnTo>
                    <a:lnTo>
                      <a:pt x="112" y="238"/>
                    </a:lnTo>
                    <a:lnTo>
                      <a:pt x="151" y="234"/>
                    </a:lnTo>
                    <a:lnTo>
                      <a:pt x="163" y="246"/>
                    </a:lnTo>
                    <a:lnTo>
                      <a:pt x="180" y="265"/>
                    </a:lnTo>
                    <a:lnTo>
                      <a:pt x="188" y="273"/>
                    </a:lnTo>
                    <a:lnTo>
                      <a:pt x="198" y="281"/>
                    </a:lnTo>
                    <a:lnTo>
                      <a:pt x="209" y="286"/>
                    </a:lnTo>
                    <a:lnTo>
                      <a:pt x="223" y="290"/>
                    </a:lnTo>
                    <a:lnTo>
                      <a:pt x="225" y="267"/>
                    </a:lnTo>
                    <a:lnTo>
                      <a:pt x="231" y="232"/>
                    </a:lnTo>
                    <a:lnTo>
                      <a:pt x="235" y="190"/>
                    </a:lnTo>
                    <a:lnTo>
                      <a:pt x="246" y="151"/>
                    </a:lnTo>
                    <a:lnTo>
                      <a:pt x="260" y="122"/>
                    </a:lnTo>
                    <a:lnTo>
                      <a:pt x="283" y="112"/>
                    </a:lnTo>
                    <a:lnTo>
                      <a:pt x="314" y="127"/>
                    </a:lnTo>
                    <a:lnTo>
                      <a:pt x="359" y="180"/>
                    </a:lnTo>
                    <a:lnTo>
                      <a:pt x="367" y="174"/>
                    </a:lnTo>
                    <a:lnTo>
                      <a:pt x="376" y="160"/>
                    </a:lnTo>
                    <a:lnTo>
                      <a:pt x="388" y="141"/>
                    </a:lnTo>
                    <a:lnTo>
                      <a:pt x="400" y="120"/>
                    </a:lnTo>
                    <a:lnTo>
                      <a:pt x="409" y="93"/>
                    </a:lnTo>
                    <a:lnTo>
                      <a:pt x="421" y="71"/>
                    </a:lnTo>
                    <a:lnTo>
                      <a:pt x="432" y="50"/>
                    </a:lnTo>
                    <a:lnTo>
                      <a:pt x="444" y="36"/>
                    </a:lnTo>
                    <a:lnTo>
                      <a:pt x="467" y="44"/>
                    </a:lnTo>
                    <a:lnTo>
                      <a:pt x="489" y="60"/>
                    </a:lnTo>
                    <a:lnTo>
                      <a:pt x="506" y="79"/>
                    </a:lnTo>
                    <a:lnTo>
                      <a:pt x="524" y="98"/>
                    </a:lnTo>
                    <a:lnTo>
                      <a:pt x="535" y="110"/>
                    </a:lnTo>
                    <a:lnTo>
                      <a:pt x="549" y="114"/>
                    </a:lnTo>
                    <a:lnTo>
                      <a:pt x="560" y="102"/>
                    </a:lnTo>
                    <a:lnTo>
                      <a:pt x="572" y="73"/>
                    </a:lnTo>
                    <a:lnTo>
                      <a:pt x="582" y="56"/>
                    </a:lnTo>
                    <a:lnTo>
                      <a:pt x="592" y="44"/>
                    </a:lnTo>
                    <a:lnTo>
                      <a:pt x="601" y="31"/>
                    </a:lnTo>
                    <a:lnTo>
                      <a:pt x="613" y="21"/>
                    </a:lnTo>
                    <a:lnTo>
                      <a:pt x="623" y="11"/>
                    </a:lnTo>
                    <a:lnTo>
                      <a:pt x="636" y="5"/>
                    </a:lnTo>
                    <a:lnTo>
                      <a:pt x="652" y="0"/>
                    </a:lnTo>
                    <a:lnTo>
                      <a:pt x="671" y="0"/>
                    </a:lnTo>
                    <a:lnTo>
                      <a:pt x="677" y="11"/>
                    </a:lnTo>
                    <a:lnTo>
                      <a:pt x="685" y="31"/>
                    </a:lnTo>
                    <a:lnTo>
                      <a:pt x="692" y="50"/>
                    </a:lnTo>
                    <a:lnTo>
                      <a:pt x="702" y="71"/>
                    </a:lnTo>
                    <a:lnTo>
                      <a:pt x="710" y="89"/>
                    </a:lnTo>
                    <a:lnTo>
                      <a:pt x="721" y="106"/>
                    </a:lnTo>
                    <a:lnTo>
                      <a:pt x="731" y="116"/>
                    </a:lnTo>
                    <a:lnTo>
                      <a:pt x="747" y="122"/>
                    </a:lnTo>
                    <a:lnTo>
                      <a:pt x="764" y="96"/>
                    </a:lnTo>
                    <a:lnTo>
                      <a:pt x="780" y="71"/>
                    </a:lnTo>
                    <a:lnTo>
                      <a:pt x="793" y="46"/>
                    </a:lnTo>
                    <a:lnTo>
                      <a:pt x="811" y="27"/>
                    </a:lnTo>
                    <a:lnTo>
                      <a:pt x="828" y="13"/>
                    </a:lnTo>
                    <a:lnTo>
                      <a:pt x="849" y="13"/>
                    </a:lnTo>
                    <a:lnTo>
                      <a:pt x="877" y="27"/>
                    </a:lnTo>
                    <a:lnTo>
                      <a:pt x="912" y="60"/>
                    </a:lnTo>
                    <a:lnTo>
                      <a:pt x="910" y="73"/>
                    </a:lnTo>
                    <a:lnTo>
                      <a:pt x="908" y="87"/>
                    </a:lnTo>
                    <a:lnTo>
                      <a:pt x="906" y="100"/>
                    </a:lnTo>
                    <a:lnTo>
                      <a:pt x="906" y="114"/>
                    </a:lnTo>
                    <a:lnTo>
                      <a:pt x="906" y="124"/>
                    </a:lnTo>
                    <a:lnTo>
                      <a:pt x="912" y="133"/>
                    </a:lnTo>
                    <a:lnTo>
                      <a:pt x="923" y="139"/>
                    </a:lnTo>
                    <a:lnTo>
                      <a:pt x="943" y="145"/>
                    </a:lnTo>
                    <a:lnTo>
                      <a:pt x="952" y="126"/>
                    </a:lnTo>
                    <a:lnTo>
                      <a:pt x="958" y="112"/>
                    </a:lnTo>
                    <a:lnTo>
                      <a:pt x="964" y="100"/>
                    </a:lnTo>
                    <a:lnTo>
                      <a:pt x="970" y="93"/>
                    </a:lnTo>
                    <a:lnTo>
                      <a:pt x="974" y="85"/>
                    </a:lnTo>
                    <a:lnTo>
                      <a:pt x="985" y="77"/>
                    </a:lnTo>
                    <a:lnTo>
                      <a:pt x="999" y="69"/>
                    </a:lnTo>
                    <a:lnTo>
                      <a:pt x="1024" y="64"/>
                    </a:lnTo>
                    <a:lnTo>
                      <a:pt x="1057" y="65"/>
                    </a:lnTo>
                    <a:lnTo>
                      <a:pt x="1078" y="77"/>
                    </a:lnTo>
                    <a:lnTo>
                      <a:pt x="1084" y="93"/>
                    </a:lnTo>
                    <a:lnTo>
                      <a:pt x="1086" y="116"/>
                    </a:lnTo>
                    <a:lnTo>
                      <a:pt x="1080" y="137"/>
                    </a:lnTo>
                    <a:lnTo>
                      <a:pt x="1074" y="164"/>
                    </a:lnTo>
                    <a:lnTo>
                      <a:pt x="1069" y="188"/>
                    </a:lnTo>
                    <a:lnTo>
                      <a:pt x="1069" y="213"/>
                    </a:lnTo>
                    <a:lnTo>
                      <a:pt x="1078" y="219"/>
                    </a:lnTo>
                    <a:lnTo>
                      <a:pt x="1088" y="221"/>
                    </a:lnTo>
                    <a:lnTo>
                      <a:pt x="1121" y="191"/>
                    </a:lnTo>
                    <a:lnTo>
                      <a:pt x="1154" y="180"/>
                    </a:lnTo>
                    <a:lnTo>
                      <a:pt x="1185" y="176"/>
                    </a:lnTo>
                    <a:lnTo>
                      <a:pt x="1210" y="186"/>
                    </a:lnTo>
                    <a:lnTo>
                      <a:pt x="1226" y="201"/>
                    </a:lnTo>
                    <a:lnTo>
                      <a:pt x="1230" y="228"/>
                    </a:lnTo>
                    <a:lnTo>
                      <a:pt x="1218" y="259"/>
                    </a:lnTo>
                    <a:lnTo>
                      <a:pt x="1191" y="298"/>
                    </a:lnTo>
                    <a:lnTo>
                      <a:pt x="1191" y="312"/>
                    </a:lnTo>
                    <a:lnTo>
                      <a:pt x="1195" y="329"/>
                    </a:lnTo>
                    <a:lnTo>
                      <a:pt x="1202" y="329"/>
                    </a:lnTo>
                    <a:lnTo>
                      <a:pt x="1216" y="325"/>
                    </a:lnTo>
                    <a:lnTo>
                      <a:pt x="1233" y="319"/>
                    </a:lnTo>
                    <a:lnTo>
                      <a:pt x="1255" y="314"/>
                    </a:lnTo>
                    <a:lnTo>
                      <a:pt x="1278" y="308"/>
                    </a:lnTo>
                    <a:lnTo>
                      <a:pt x="1303" y="304"/>
                    </a:lnTo>
                    <a:lnTo>
                      <a:pt x="1328" y="302"/>
                    </a:lnTo>
                    <a:lnTo>
                      <a:pt x="1358" y="308"/>
                    </a:lnTo>
                    <a:lnTo>
                      <a:pt x="1365" y="329"/>
                    </a:lnTo>
                    <a:lnTo>
                      <a:pt x="1371" y="348"/>
                    </a:lnTo>
                    <a:lnTo>
                      <a:pt x="1369" y="364"/>
                    </a:lnTo>
                    <a:lnTo>
                      <a:pt x="1363" y="380"/>
                    </a:lnTo>
                    <a:lnTo>
                      <a:pt x="1352" y="391"/>
                    </a:lnTo>
                    <a:lnTo>
                      <a:pt x="1338" y="403"/>
                    </a:lnTo>
                    <a:lnTo>
                      <a:pt x="1321" y="414"/>
                    </a:lnTo>
                    <a:lnTo>
                      <a:pt x="1305" y="430"/>
                    </a:lnTo>
                    <a:lnTo>
                      <a:pt x="1317" y="447"/>
                    </a:lnTo>
                    <a:lnTo>
                      <a:pt x="1346" y="459"/>
                    </a:lnTo>
                    <a:lnTo>
                      <a:pt x="1383" y="465"/>
                    </a:lnTo>
                    <a:lnTo>
                      <a:pt x="1422" y="473"/>
                    </a:lnTo>
                    <a:lnTo>
                      <a:pt x="1447" y="482"/>
                    </a:lnTo>
                    <a:lnTo>
                      <a:pt x="1455" y="506"/>
                    </a:lnTo>
                    <a:lnTo>
                      <a:pt x="1429" y="542"/>
                    </a:lnTo>
                    <a:lnTo>
                      <a:pt x="1371" y="601"/>
                    </a:lnTo>
                    <a:lnTo>
                      <a:pt x="1379" y="618"/>
                    </a:lnTo>
                    <a:lnTo>
                      <a:pt x="1398" y="633"/>
                    </a:lnTo>
                    <a:lnTo>
                      <a:pt x="1422" y="649"/>
                    </a:lnTo>
                    <a:lnTo>
                      <a:pt x="1445" y="666"/>
                    </a:lnTo>
                    <a:lnTo>
                      <a:pt x="1456" y="684"/>
                    </a:lnTo>
                    <a:lnTo>
                      <a:pt x="1456" y="709"/>
                    </a:lnTo>
                    <a:lnTo>
                      <a:pt x="1433" y="738"/>
                    </a:lnTo>
                    <a:lnTo>
                      <a:pt x="1381" y="777"/>
                    </a:lnTo>
                    <a:lnTo>
                      <a:pt x="1377" y="794"/>
                    </a:lnTo>
                    <a:lnTo>
                      <a:pt x="1381" y="806"/>
                    </a:lnTo>
                    <a:lnTo>
                      <a:pt x="1385" y="812"/>
                    </a:lnTo>
                    <a:lnTo>
                      <a:pt x="1396" y="818"/>
                    </a:lnTo>
                    <a:lnTo>
                      <a:pt x="1404" y="820"/>
                    </a:lnTo>
                    <a:lnTo>
                      <a:pt x="1416" y="823"/>
                    </a:lnTo>
                    <a:lnTo>
                      <a:pt x="1427" y="831"/>
                    </a:lnTo>
                    <a:lnTo>
                      <a:pt x="1439" y="847"/>
                    </a:lnTo>
                    <a:lnTo>
                      <a:pt x="1427" y="858"/>
                    </a:lnTo>
                    <a:lnTo>
                      <a:pt x="1416" y="870"/>
                    </a:lnTo>
                    <a:lnTo>
                      <a:pt x="1404" y="878"/>
                    </a:lnTo>
                    <a:lnTo>
                      <a:pt x="1394" y="886"/>
                    </a:lnTo>
                    <a:lnTo>
                      <a:pt x="1381" y="889"/>
                    </a:lnTo>
                    <a:lnTo>
                      <a:pt x="1367" y="893"/>
                    </a:lnTo>
                    <a:lnTo>
                      <a:pt x="1354" y="893"/>
                    </a:lnTo>
                    <a:lnTo>
                      <a:pt x="1340" y="895"/>
                    </a:lnTo>
                    <a:lnTo>
                      <a:pt x="1334" y="901"/>
                    </a:lnTo>
                    <a:lnTo>
                      <a:pt x="1332" y="909"/>
                    </a:lnTo>
                    <a:lnTo>
                      <a:pt x="1338" y="918"/>
                    </a:lnTo>
                    <a:lnTo>
                      <a:pt x="1344" y="928"/>
                    </a:lnTo>
                    <a:lnTo>
                      <a:pt x="1338" y="934"/>
                    </a:lnTo>
                    <a:lnTo>
                      <a:pt x="1336" y="940"/>
                    </a:lnTo>
                    <a:lnTo>
                      <a:pt x="1311" y="934"/>
                    </a:lnTo>
                    <a:lnTo>
                      <a:pt x="1296" y="936"/>
                    </a:lnTo>
                    <a:lnTo>
                      <a:pt x="1284" y="940"/>
                    </a:lnTo>
                    <a:lnTo>
                      <a:pt x="1278" y="948"/>
                    </a:lnTo>
                    <a:lnTo>
                      <a:pt x="1268" y="955"/>
                    </a:lnTo>
                    <a:lnTo>
                      <a:pt x="1261" y="965"/>
                    </a:lnTo>
                    <a:lnTo>
                      <a:pt x="1249" y="971"/>
                    </a:lnTo>
                    <a:lnTo>
                      <a:pt x="1232" y="977"/>
                    </a:lnTo>
                    <a:close/>
                  </a:path>
                </a:pathLst>
              </a:custGeom>
              <a:solidFill>
                <a:srgbClr val="FFFF99"/>
              </a:solidFill>
              <a:ln w="9525">
                <a:noFill/>
                <a:round/>
                <a:headEnd/>
                <a:tailEnd/>
              </a:ln>
            </p:spPr>
            <p:txBody>
              <a:bodyPr/>
              <a:lstStyle/>
              <a:p>
                <a:pPr algn="ctr" rtl="0" eaLnBrk="0" hangingPunct="0"/>
                <a:endParaRPr lang="he-IL"/>
              </a:p>
            </p:txBody>
          </p:sp>
          <p:sp>
            <p:nvSpPr>
              <p:cNvPr id="24600" name="Freeform 56"/>
              <p:cNvSpPr>
                <a:spLocks/>
              </p:cNvSpPr>
              <p:nvPr/>
            </p:nvSpPr>
            <p:spPr bwMode="auto">
              <a:xfrm>
                <a:off x="2875" y="623"/>
                <a:ext cx="65" cy="83"/>
              </a:xfrm>
              <a:custGeom>
                <a:avLst/>
                <a:gdLst>
                  <a:gd name="T0" fmla="*/ 1 w 130"/>
                  <a:gd name="T1" fmla="*/ 0 h 167"/>
                  <a:gd name="T2" fmla="*/ 1 w 130"/>
                  <a:gd name="T3" fmla="*/ 0 h 167"/>
                  <a:gd name="T4" fmla="*/ 0 w 130"/>
                  <a:gd name="T5" fmla="*/ 0 h 167"/>
                  <a:gd name="T6" fmla="*/ 1 w 130"/>
                  <a:gd name="T7" fmla="*/ 0 h 167"/>
                  <a:gd name="T8" fmla="*/ 1 w 130"/>
                  <a:gd name="T9" fmla="*/ 0 h 167"/>
                  <a:gd name="T10" fmla="*/ 1 w 130"/>
                  <a:gd name="T11" fmla="*/ 0 h 167"/>
                  <a:gd name="T12" fmla="*/ 1 w 130"/>
                  <a:gd name="T13" fmla="*/ 0 h 167"/>
                  <a:gd name="T14" fmla="*/ 1 w 130"/>
                  <a:gd name="T15" fmla="*/ 0 h 167"/>
                  <a:gd name="T16" fmla="*/ 1 w 130"/>
                  <a:gd name="T17" fmla="*/ 0 h 167"/>
                  <a:gd name="T18" fmla="*/ 1 w 130"/>
                  <a:gd name="T19" fmla="*/ 0 h 167"/>
                  <a:gd name="T20" fmla="*/ 1 w 130"/>
                  <a:gd name="T21" fmla="*/ 0 h 167"/>
                  <a:gd name="T22" fmla="*/ 1 w 130"/>
                  <a:gd name="T23" fmla="*/ 0 h 167"/>
                  <a:gd name="T24" fmla="*/ 1 w 130"/>
                  <a:gd name="T25" fmla="*/ 0 h 167"/>
                  <a:gd name="T26" fmla="*/ 1 w 130"/>
                  <a:gd name="T27" fmla="*/ 0 h 167"/>
                  <a:gd name="T28" fmla="*/ 1 w 130"/>
                  <a:gd name="T29" fmla="*/ 0 h 167"/>
                  <a:gd name="T30" fmla="*/ 1 w 130"/>
                  <a:gd name="T31" fmla="*/ 0 h 167"/>
                  <a:gd name="T32" fmla="*/ 1 w 130"/>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30"/>
                  <a:gd name="T52" fmla="*/ 0 h 167"/>
                  <a:gd name="T53" fmla="*/ 130 w 130"/>
                  <a:gd name="T54" fmla="*/ 167 h 16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30" h="167">
                    <a:moveTo>
                      <a:pt x="43" y="167"/>
                    </a:moveTo>
                    <a:lnTo>
                      <a:pt x="12" y="140"/>
                    </a:lnTo>
                    <a:lnTo>
                      <a:pt x="0" y="105"/>
                    </a:lnTo>
                    <a:lnTo>
                      <a:pt x="4" y="66"/>
                    </a:lnTo>
                    <a:lnTo>
                      <a:pt x="22" y="33"/>
                    </a:lnTo>
                    <a:lnTo>
                      <a:pt x="45" y="8"/>
                    </a:lnTo>
                    <a:lnTo>
                      <a:pt x="74" y="0"/>
                    </a:lnTo>
                    <a:lnTo>
                      <a:pt x="103" y="16"/>
                    </a:lnTo>
                    <a:lnTo>
                      <a:pt x="130" y="62"/>
                    </a:lnTo>
                    <a:lnTo>
                      <a:pt x="128" y="84"/>
                    </a:lnTo>
                    <a:lnTo>
                      <a:pt x="124" y="103"/>
                    </a:lnTo>
                    <a:lnTo>
                      <a:pt x="117" y="118"/>
                    </a:lnTo>
                    <a:lnTo>
                      <a:pt x="109" y="134"/>
                    </a:lnTo>
                    <a:lnTo>
                      <a:pt x="95" y="144"/>
                    </a:lnTo>
                    <a:lnTo>
                      <a:pt x="80" y="155"/>
                    </a:lnTo>
                    <a:lnTo>
                      <a:pt x="62" y="161"/>
                    </a:lnTo>
                    <a:lnTo>
                      <a:pt x="43" y="167"/>
                    </a:lnTo>
                    <a:close/>
                  </a:path>
                </a:pathLst>
              </a:custGeom>
              <a:solidFill>
                <a:srgbClr val="000000"/>
              </a:solidFill>
              <a:ln w="9525">
                <a:noFill/>
                <a:round/>
                <a:headEnd/>
                <a:tailEnd/>
              </a:ln>
            </p:spPr>
            <p:txBody>
              <a:bodyPr/>
              <a:lstStyle/>
              <a:p>
                <a:pPr algn="ctr" rtl="0" eaLnBrk="0" hangingPunct="0"/>
                <a:endParaRPr lang="he-IL"/>
              </a:p>
            </p:txBody>
          </p:sp>
          <p:sp>
            <p:nvSpPr>
              <p:cNvPr id="24601" name="Freeform 57"/>
              <p:cNvSpPr>
                <a:spLocks/>
              </p:cNvSpPr>
              <p:nvPr/>
            </p:nvSpPr>
            <p:spPr bwMode="auto">
              <a:xfrm>
                <a:off x="2907" y="645"/>
                <a:ext cx="11" cy="30"/>
              </a:xfrm>
              <a:custGeom>
                <a:avLst/>
                <a:gdLst>
                  <a:gd name="T0" fmla="*/ 1 w 22"/>
                  <a:gd name="T1" fmla="*/ 1 h 60"/>
                  <a:gd name="T2" fmla="*/ 0 w 22"/>
                  <a:gd name="T3" fmla="*/ 1 h 60"/>
                  <a:gd name="T4" fmla="*/ 0 w 22"/>
                  <a:gd name="T5" fmla="*/ 1 h 60"/>
                  <a:gd name="T6" fmla="*/ 1 w 22"/>
                  <a:gd name="T7" fmla="*/ 1 h 60"/>
                  <a:gd name="T8" fmla="*/ 1 w 22"/>
                  <a:gd name="T9" fmla="*/ 0 h 60"/>
                  <a:gd name="T10" fmla="*/ 1 w 22"/>
                  <a:gd name="T11" fmla="*/ 1 h 60"/>
                  <a:gd name="T12" fmla="*/ 1 w 22"/>
                  <a:gd name="T13" fmla="*/ 1 h 60"/>
                  <a:gd name="T14" fmla="*/ 1 w 22"/>
                  <a:gd name="T15" fmla="*/ 1 h 60"/>
                  <a:gd name="T16" fmla="*/ 1 w 22"/>
                  <a:gd name="T17" fmla="*/ 1 h 60"/>
                  <a:gd name="T18" fmla="*/ 1 w 22"/>
                  <a:gd name="T19" fmla="*/ 1 h 60"/>
                  <a:gd name="T20" fmla="*/ 1 w 22"/>
                  <a:gd name="T21" fmla="*/ 1 h 60"/>
                  <a:gd name="T22" fmla="*/ 1 w 22"/>
                  <a:gd name="T23" fmla="*/ 1 h 60"/>
                  <a:gd name="T24" fmla="*/ 1 w 22"/>
                  <a:gd name="T25" fmla="*/ 1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
                  <a:gd name="T40" fmla="*/ 0 h 60"/>
                  <a:gd name="T41" fmla="*/ 22 w 22"/>
                  <a:gd name="T42" fmla="*/ 60 h 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 h="60">
                    <a:moveTo>
                      <a:pt x="12" y="60"/>
                    </a:moveTo>
                    <a:lnTo>
                      <a:pt x="0" y="46"/>
                    </a:lnTo>
                    <a:lnTo>
                      <a:pt x="0" y="31"/>
                    </a:lnTo>
                    <a:lnTo>
                      <a:pt x="2" y="11"/>
                    </a:lnTo>
                    <a:lnTo>
                      <a:pt x="6" y="0"/>
                    </a:lnTo>
                    <a:lnTo>
                      <a:pt x="12" y="2"/>
                    </a:lnTo>
                    <a:lnTo>
                      <a:pt x="20" y="6"/>
                    </a:lnTo>
                    <a:lnTo>
                      <a:pt x="20" y="15"/>
                    </a:lnTo>
                    <a:lnTo>
                      <a:pt x="22" y="25"/>
                    </a:lnTo>
                    <a:lnTo>
                      <a:pt x="22" y="35"/>
                    </a:lnTo>
                    <a:lnTo>
                      <a:pt x="22" y="44"/>
                    </a:lnTo>
                    <a:lnTo>
                      <a:pt x="18" y="58"/>
                    </a:lnTo>
                    <a:lnTo>
                      <a:pt x="12" y="60"/>
                    </a:lnTo>
                    <a:close/>
                  </a:path>
                </a:pathLst>
              </a:custGeom>
              <a:solidFill>
                <a:srgbClr val="FFFFFF"/>
              </a:solidFill>
              <a:ln w="9525">
                <a:noFill/>
                <a:round/>
                <a:headEnd/>
                <a:tailEnd/>
              </a:ln>
            </p:spPr>
            <p:txBody>
              <a:bodyPr/>
              <a:lstStyle/>
              <a:p>
                <a:pPr algn="ctr" rtl="0" eaLnBrk="0" hangingPunct="0"/>
                <a:endParaRPr lang="he-IL"/>
              </a:p>
            </p:txBody>
          </p:sp>
          <p:sp>
            <p:nvSpPr>
              <p:cNvPr id="24602" name="Freeform 58"/>
              <p:cNvSpPr>
                <a:spLocks/>
              </p:cNvSpPr>
              <p:nvPr/>
            </p:nvSpPr>
            <p:spPr bwMode="auto">
              <a:xfrm>
                <a:off x="2587" y="634"/>
                <a:ext cx="8" cy="16"/>
              </a:xfrm>
              <a:custGeom>
                <a:avLst/>
                <a:gdLst>
                  <a:gd name="T0" fmla="*/ 0 w 16"/>
                  <a:gd name="T1" fmla="*/ 1 h 31"/>
                  <a:gd name="T2" fmla="*/ 0 w 16"/>
                  <a:gd name="T3" fmla="*/ 1 h 31"/>
                  <a:gd name="T4" fmla="*/ 0 w 16"/>
                  <a:gd name="T5" fmla="*/ 1 h 31"/>
                  <a:gd name="T6" fmla="*/ 1 w 16"/>
                  <a:gd name="T7" fmla="*/ 1 h 31"/>
                  <a:gd name="T8" fmla="*/ 1 w 16"/>
                  <a:gd name="T9" fmla="*/ 0 h 31"/>
                  <a:gd name="T10" fmla="*/ 1 w 16"/>
                  <a:gd name="T11" fmla="*/ 1 h 31"/>
                  <a:gd name="T12" fmla="*/ 1 w 16"/>
                  <a:gd name="T13" fmla="*/ 1 h 31"/>
                  <a:gd name="T14" fmla="*/ 1 w 16"/>
                  <a:gd name="T15" fmla="*/ 1 h 31"/>
                  <a:gd name="T16" fmla="*/ 1 w 16"/>
                  <a:gd name="T17" fmla="*/ 1 h 31"/>
                  <a:gd name="T18" fmla="*/ 1 w 16"/>
                  <a:gd name="T19" fmla="*/ 1 h 31"/>
                  <a:gd name="T20" fmla="*/ 0 w 16"/>
                  <a:gd name="T21" fmla="*/ 1 h 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31"/>
                  <a:gd name="T35" fmla="*/ 16 w 16"/>
                  <a:gd name="T36" fmla="*/ 31 h 3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31">
                    <a:moveTo>
                      <a:pt x="0" y="31"/>
                    </a:moveTo>
                    <a:lnTo>
                      <a:pt x="0" y="18"/>
                    </a:lnTo>
                    <a:lnTo>
                      <a:pt x="0" y="8"/>
                    </a:lnTo>
                    <a:lnTo>
                      <a:pt x="6" y="2"/>
                    </a:lnTo>
                    <a:lnTo>
                      <a:pt x="14" y="0"/>
                    </a:lnTo>
                    <a:lnTo>
                      <a:pt x="14" y="6"/>
                    </a:lnTo>
                    <a:lnTo>
                      <a:pt x="16" y="12"/>
                    </a:lnTo>
                    <a:lnTo>
                      <a:pt x="14" y="18"/>
                    </a:lnTo>
                    <a:lnTo>
                      <a:pt x="14" y="31"/>
                    </a:lnTo>
                    <a:lnTo>
                      <a:pt x="8" y="31"/>
                    </a:lnTo>
                    <a:lnTo>
                      <a:pt x="0" y="31"/>
                    </a:lnTo>
                    <a:close/>
                  </a:path>
                </a:pathLst>
              </a:custGeom>
              <a:solidFill>
                <a:srgbClr val="FFFFFF"/>
              </a:solidFill>
              <a:ln w="9525">
                <a:noFill/>
                <a:round/>
                <a:headEnd/>
                <a:tailEnd/>
              </a:ln>
            </p:spPr>
            <p:txBody>
              <a:bodyPr/>
              <a:lstStyle/>
              <a:p>
                <a:pPr algn="ctr" rtl="0" eaLnBrk="0" hangingPunct="0"/>
                <a:endParaRPr lang="he-IL"/>
              </a:p>
            </p:txBody>
          </p:sp>
        </p:grpSp>
      </p:grpSp>
      <p:sp>
        <p:nvSpPr>
          <p:cNvPr id="62523" name="Text Box 59"/>
          <p:cNvSpPr txBox="1">
            <a:spLocks noChangeArrowheads="1"/>
          </p:cNvSpPr>
          <p:nvPr/>
        </p:nvSpPr>
        <p:spPr bwMode="auto">
          <a:xfrm>
            <a:off x="1884363" y="3643313"/>
            <a:ext cx="5491162" cy="1371600"/>
          </a:xfrm>
          <a:prstGeom prst="rect">
            <a:avLst/>
          </a:prstGeom>
          <a:noFill/>
          <a:ln w="9525" algn="ctr">
            <a:noFill/>
            <a:miter lim="800000"/>
            <a:headEnd/>
            <a:tailEnd/>
          </a:ln>
        </p:spPr>
        <p:txBody>
          <a:bodyPr>
            <a:spAutoFit/>
          </a:bodyPr>
          <a:lstStyle/>
          <a:p>
            <a:pPr algn="ctr" rtl="0" eaLnBrk="0" hangingPunct="0"/>
            <a:r>
              <a:rPr lang="en-US" sz="2800" b="1" dirty="0">
                <a:latin typeface="Arial" pitchFamily="34" charset="0"/>
              </a:rPr>
              <a:t>“An hour wasted by the constraint is an hour wasted by the S</a:t>
            </a:r>
            <a:r>
              <a:rPr lang="en-AU" sz="2800" b="1" dirty="0" err="1">
                <a:latin typeface="Arial" pitchFamily="34" charset="0"/>
              </a:rPr>
              <a:t>ystem</a:t>
            </a:r>
            <a:r>
              <a:rPr lang="en-US" sz="2800" b="1" dirty="0">
                <a:latin typeface="Arial" pitchFamily="34" charset="0"/>
              </a:rPr>
              <a:t> as a whole !!! “</a:t>
            </a:r>
          </a:p>
        </p:txBody>
      </p:sp>
      <p:sp>
        <p:nvSpPr>
          <p:cNvPr id="62524" name="AutoShape 60"/>
          <p:cNvSpPr>
            <a:spLocks noChangeArrowheads="1"/>
          </p:cNvSpPr>
          <p:nvPr/>
        </p:nvSpPr>
        <p:spPr bwMode="auto">
          <a:xfrm>
            <a:off x="1476375" y="3500438"/>
            <a:ext cx="6191250" cy="1708150"/>
          </a:xfrm>
          <a:prstGeom prst="wedgeRoundRectCallout">
            <a:avLst>
              <a:gd name="adj1" fmla="val -54412"/>
              <a:gd name="adj2" fmla="val 95819"/>
              <a:gd name="adj3" fmla="val 16667"/>
            </a:avLst>
          </a:prstGeom>
          <a:noFill/>
          <a:ln w="9525" algn="ctr">
            <a:solidFill>
              <a:schemeClr val="tx1"/>
            </a:solidFill>
            <a:miter lim="800000"/>
            <a:headEnd/>
            <a:tailEnd/>
          </a:ln>
        </p:spPr>
        <p:txBody>
          <a:bodyPr/>
          <a:lstStyle/>
          <a:p>
            <a:pPr algn="ctr" rtl="0" eaLnBrk="0" hangingPunct="0"/>
            <a:endParaRPr lang="en-US" sz="2800"/>
          </a:p>
        </p:txBody>
      </p:sp>
    </p:spTree>
    <p:extLst>
      <p:ext uri="{BB962C8B-B14F-4D97-AF65-F5344CB8AC3E}">
        <p14:creationId xmlns:p14="http://schemas.microsoft.com/office/powerpoint/2010/main" val="169964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slide(fromBottom)">
                                      <p:cBhvr>
                                        <p:cTn id="7" dur="500"/>
                                        <p:tgtEl>
                                          <p:spTgt spid="6246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2524"/>
                                        </p:tgtEl>
                                        <p:attrNameLst>
                                          <p:attrName>style.visibility</p:attrName>
                                        </p:attrNameLst>
                                      </p:cBhvr>
                                      <p:to>
                                        <p:strVal val="visible"/>
                                      </p:to>
                                    </p:set>
                                    <p:anim calcmode="lin" valueType="num">
                                      <p:cBhvr additive="base">
                                        <p:cTn id="12" dur="500" fill="hold"/>
                                        <p:tgtEl>
                                          <p:spTgt spid="62524"/>
                                        </p:tgtEl>
                                        <p:attrNameLst>
                                          <p:attrName>ppt_x</p:attrName>
                                        </p:attrNameLst>
                                      </p:cBhvr>
                                      <p:tavLst>
                                        <p:tav tm="0">
                                          <p:val>
                                            <p:strVal val="0-#ppt_w/2"/>
                                          </p:val>
                                        </p:tav>
                                        <p:tav tm="100000">
                                          <p:val>
                                            <p:strVal val="#ppt_x"/>
                                          </p:val>
                                        </p:tav>
                                      </p:tavLst>
                                    </p:anim>
                                    <p:anim calcmode="lin" valueType="num">
                                      <p:cBhvr additive="base">
                                        <p:cTn id="13" dur="500" fill="hold"/>
                                        <p:tgtEl>
                                          <p:spTgt spid="62524"/>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62523"/>
                                        </p:tgtEl>
                                        <p:attrNameLst>
                                          <p:attrName>style.visibility</p:attrName>
                                        </p:attrNameLst>
                                      </p:cBhvr>
                                      <p:to>
                                        <p:strVal val="visible"/>
                                      </p:to>
                                    </p:set>
                                    <p:anim calcmode="lin" valueType="num">
                                      <p:cBhvr additive="base">
                                        <p:cTn id="16" dur="500" fill="hold"/>
                                        <p:tgtEl>
                                          <p:spTgt spid="62523"/>
                                        </p:tgtEl>
                                        <p:attrNameLst>
                                          <p:attrName>ppt_x</p:attrName>
                                        </p:attrNameLst>
                                      </p:cBhvr>
                                      <p:tavLst>
                                        <p:tav tm="0">
                                          <p:val>
                                            <p:strVal val="0-#ppt_w/2"/>
                                          </p:val>
                                        </p:tav>
                                        <p:tav tm="100000">
                                          <p:val>
                                            <p:strVal val="#ppt_x"/>
                                          </p:val>
                                        </p:tav>
                                      </p:tavLst>
                                    </p:anim>
                                    <p:anim calcmode="lin" valueType="num">
                                      <p:cBhvr additive="base">
                                        <p:cTn id="17" dur="500" fill="hold"/>
                                        <p:tgtEl>
                                          <p:spTgt spid="62523"/>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0-#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P spid="62523" grpId="0"/>
      <p:bldP spid="6252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מציין מיקום של מספר שקופית 5"/>
          <p:cNvSpPr>
            <a:spLocks noGrp="1"/>
          </p:cNvSpPr>
          <p:nvPr>
            <p:ph type="sldNum" sz="quarter" idx="12"/>
          </p:nvPr>
        </p:nvSpPr>
        <p:spPr>
          <a:xfrm>
            <a:off x="7239000" y="6429375"/>
            <a:ext cx="1905000" cy="152400"/>
          </a:xfrm>
        </p:spPr>
        <p:txBody>
          <a:bodyPr/>
          <a:lstStyle/>
          <a:p>
            <a:pPr>
              <a:defRPr/>
            </a:pPr>
            <a:fld id="{578141E0-0C40-4675-9860-4AE509CABB38}" type="slidenum">
              <a:rPr lang="he-IL" altLang="en-US"/>
              <a:pPr>
                <a:defRPr/>
              </a:pPr>
              <a:t>36</a:t>
            </a:fld>
            <a:endParaRPr lang="en-US" altLang="en-US"/>
          </a:p>
        </p:txBody>
      </p:sp>
      <p:sp>
        <p:nvSpPr>
          <p:cNvPr id="63689" name="Text Box 201"/>
          <p:cNvSpPr txBox="1">
            <a:spLocks noChangeArrowheads="1"/>
          </p:cNvSpPr>
          <p:nvPr/>
        </p:nvSpPr>
        <p:spPr bwMode="auto">
          <a:xfrm>
            <a:off x="611560" y="548680"/>
            <a:ext cx="8280400" cy="701675"/>
          </a:xfrm>
          <a:prstGeom prst="rect">
            <a:avLst/>
          </a:prstGeom>
          <a:noFill/>
          <a:ln w="38100" cmpd="dbl" algn="ctr">
            <a:noFill/>
            <a:miter lim="800000"/>
            <a:headEnd/>
            <a:tailEnd/>
          </a:ln>
          <a:effectLst/>
        </p:spPr>
        <p:txBody>
          <a:bodyPr>
            <a:spAutoFit/>
          </a:bodyPr>
          <a:lstStyle/>
          <a:p>
            <a:pPr algn="ctr" rtl="1" eaLnBrk="0" hangingPunct="0">
              <a:defRPr/>
            </a:pPr>
            <a:r>
              <a:rPr lang="he-IL" sz="4000" b="1" i="1" dirty="0">
                <a:solidFill>
                  <a:srgbClr val="FF9999"/>
                </a:solidFill>
                <a:effectLst>
                  <a:outerShdw blurRad="38100" dist="38100" dir="2700000" algn="tl">
                    <a:srgbClr val="000000"/>
                  </a:outerShdw>
                </a:effectLst>
                <a:latin typeface="Arial" pitchFamily="34" charset="0"/>
              </a:rPr>
              <a:t>המשך שלב 2 –</a:t>
            </a:r>
            <a:r>
              <a:rPr lang="he-IL" sz="4000" b="1" i="1" dirty="0" err="1">
                <a:solidFill>
                  <a:srgbClr val="FF9999"/>
                </a:solidFill>
                <a:effectLst>
                  <a:outerShdw blurRad="38100" dist="38100" dir="2700000" algn="tl">
                    <a:srgbClr val="000000"/>
                  </a:outerShdw>
                </a:effectLst>
                <a:latin typeface="Arial" pitchFamily="34" charset="0"/>
              </a:rPr>
              <a:t> ני</a:t>
            </a:r>
            <a:r>
              <a:rPr lang="he-IL" sz="4000" b="1" i="1" dirty="0">
                <a:solidFill>
                  <a:srgbClr val="FF9999"/>
                </a:solidFill>
                <a:effectLst>
                  <a:outerShdw blurRad="38100" dist="38100" dir="2700000" algn="tl">
                    <a:srgbClr val="000000"/>
                  </a:outerShdw>
                </a:effectLst>
                <a:latin typeface="Arial" pitchFamily="34" charset="0"/>
              </a:rPr>
              <a:t>צול האילוץ</a:t>
            </a:r>
            <a:endParaRPr lang="en-US" sz="4000" b="1" i="1" dirty="0">
              <a:solidFill>
                <a:srgbClr val="FF9999"/>
              </a:solidFill>
              <a:effectLst>
                <a:outerShdw blurRad="38100" dist="38100" dir="2700000" algn="tl">
                  <a:srgbClr val="000000"/>
                </a:outerShdw>
              </a:effectLst>
              <a:latin typeface="Arial" pitchFamily="34" charset="0"/>
            </a:endParaRPr>
          </a:p>
        </p:txBody>
      </p:sp>
      <p:sp>
        <p:nvSpPr>
          <p:cNvPr id="63690" name="Text Box 202"/>
          <p:cNvSpPr txBox="1">
            <a:spLocks noChangeArrowheads="1"/>
          </p:cNvSpPr>
          <p:nvPr/>
        </p:nvSpPr>
        <p:spPr bwMode="auto">
          <a:xfrm>
            <a:off x="4283968" y="1988840"/>
            <a:ext cx="4608512" cy="519113"/>
          </a:xfrm>
          <a:prstGeom prst="rect">
            <a:avLst/>
          </a:prstGeom>
          <a:noFill/>
          <a:ln w="38100" cmpd="dbl" algn="ctr">
            <a:noFill/>
            <a:miter lim="800000"/>
            <a:headEnd/>
            <a:tailEnd/>
          </a:ln>
          <a:effectLst/>
        </p:spPr>
        <p:txBody>
          <a:bodyPr>
            <a:spAutoFit/>
          </a:bodyPr>
          <a:lstStyle/>
          <a:p>
            <a:pPr rtl="1" eaLnBrk="0" hangingPunct="0">
              <a:defRPr/>
            </a:pPr>
            <a:r>
              <a:rPr lang="he-IL" sz="2800" b="1" i="1" u="sng" dirty="0">
                <a:solidFill>
                  <a:srgbClr val="FF9999"/>
                </a:solidFill>
                <a:effectLst>
                  <a:outerShdw blurRad="38100" dist="38100" dir="2700000" algn="tl">
                    <a:srgbClr val="000000"/>
                  </a:outerShdw>
                </a:effectLst>
                <a:latin typeface="Arial" pitchFamily="34" charset="0"/>
              </a:rPr>
              <a:t>צעדים מעשיים:</a:t>
            </a:r>
            <a:endParaRPr lang="en-US" sz="2800" b="1" i="1" u="sng" dirty="0">
              <a:solidFill>
                <a:srgbClr val="FF9999"/>
              </a:solidFill>
              <a:effectLst>
                <a:outerShdw blurRad="38100" dist="38100" dir="2700000" algn="tl">
                  <a:srgbClr val="000000"/>
                </a:outerShdw>
              </a:effectLst>
              <a:latin typeface="Arial" pitchFamily="34" charset="0"/>
            </a:endParaRPr>
          </a:p>
        </p:txBody>
      </p:sp>
      <p:grpSp>
        <p:nvGrpSpPr>
          <p:cNvPr id="2" name="Group 222"/>
          <p:cNvGrpSpPr>
            <a:grpSpLocks/>
          </p:cNvGrpSpPr>
          <p:nvPr/>
        </p:nvGrpSpPr>
        <p:grpSpPr bwMode="auto">
          <a:xfrm>
            <a:off x="0" y="3068960"/>
            <a:ext cx="9144000" cy="1670050"/>
            <a:chOff x="0" y="765"/>
            <a:chExt cx="5760" cy="1052"/>
          </a:xfrm>
        </p:grpSpPr>
        <p:sp>
          <p:nvSpPr>
            <p:cNvPr id="25612" name="Rectangle 212"/>
            <p:cNvSpPr>
              <a:spLocks noChangeArrowheads="1"/>
            </p:cNvSpPr>
            <p:nvPr/>
          </p:nvSpPr>
          <p:spPr bwMode="auto">
            <a:xfrm>
              <a:off x="0" y="765"/>
              <a:ext cx="5760" cy="998"/>
            </a:xfrm>
            <a:prstGeom prst="rect">
              <a:avLst/>
            </a:prstGeom>
            <a:solidFill>
              <a:srgbClr val="FFFFFF">
                <a:alpha val="50195"/>
              </a:srgbClr>
            </a:solidFill>
            <a:ln w="9525" algn="ctr">
              <a:noFill/>
              <a:miter lim="800000"/>
              <a:headEnd/>
              <a:tailEnd/>
            </a:ln>
          </p:spPr>
          <p:txBody>
            <a:bodyPr wrap="none" anchor="ctr"/>
            <a:lstStyle/>
            <a:p>
              <a:pPr algn="ctr" rtl="0" eaLnBrk="0" hangingPunct="0"/>
              <a:endParaRPr lang="he-IL"/>
            </a:p>
          </p:txBody>
        </p:sp>
        <p:sp>
          <p:nvSpPr>
            <p:cNvPr id="25613" name="Text Box 203"/>
            <p:cNvSpPr txBox="1">
              <a:spLocks noChangeArrowheads="1"/>
            </p:cNvSpPr>
            <p:nvPr/>
          </p:nvSpPr>
          <p:spPr bwMode="auto">
            <a:xfrm>
              <a:off x="0" y="945"/>
              <a:ext cx="2404" cy="596"/>
            </a:xfrm>
            <a:prstGeom prst="rect">
              <a:avLst/>
            </a:prstGeom>
            <a:noFill/>
            <a:ln w="9525" algn="ctr">
              <a:noFill/>
              <a:miter lim="800000"/>
              <a:headEnd/>
              <a:tailEnd/>
            </a:ln>
          </p:spPr>
          <p:txBody>
            <a:bodyPr>
              <a:spAutoFit/>
            </a:bodyPr>
            <a:lstStyle/>
            <a:p>
              <a:pPr rtl="1" eaLnBrk="0" hangingPunct="0"/>
              <a:r>
                <a:rPr lang="he-IL" sz="2800" b="1" i="1" dirty="0">
                  <a:solidFill>
                    <a:srgbClr val="000099"/>
                  </a:solidFill>
                  <a:latin typeface="Arial" pitchFamily="34" charset="0"/>
                </a:rPr>
                <a:t>שתמיד יהיה "חומר" נכון לעבוד עליו.</a:t>
              </a:r>
              <a:endParaRPr lang="en-US" sz="2800" b="1" i="1" dirty="0">
                <a:solidFill>
                  <a:srgbClr val="000099"/>
                </a:solidFill>
                <a:latin typeface="Arial" pitchFamily="34" charset="0"/>
              </a:endParaRPr>
            </a:p>
          </p:txBody>
        </p:sp>
        <p:grpSp>
          <p:nvGrpSpPr>
            <p:cNvPr id="3" name="Group 208"/>
            <p:cNvGrpSpPr>
              <a:grpSpLocks/>
            </p:cNvGrpSpPr>
            <p:nvPr/>
          </p:nvGrpSpPr>
          <p:grpSpPr bwMode="auto">
            <a:xfrm>
              <a:off x="2565" y="855"/>
              <a:ext cx="635" cy="816"/>
              <a:chOff x="607" y="2122"/>
              <a:chExt cx="1451" cy="1271"/>
            </a:xfrm>
          </p:grpSpPr>
          <p:sp>
            <p:nvSpPr>
              <p:cNvPr id="25617" name="AutoShape 204"/>
              <p:cNvSpPr>
                <a:spLocks noChangeArrowheads="1"/>
              </p:cNvSpPr>
              <p:nvPr/>
            </p:nvSpPr>
            <p:spPr bwMode="auto">
              <a:xfrm>
                <a:off x="607" y="2122"/>
                <a:ext cx="1451" cy="1271"/>
              </a:xfrm>
              <a:prstGeom prst="can">
                <a:avLst>
                  <a:gd name="adj" fmla="val 25000"/>
                </a:avLst>
              </a:prstGeom>
              <a:gradFill rotWithShape="1">
                <a:gsLst>
                  <a:gs pos="0">
                    <a:srgbClr val="898989"/>
                  </a:gs>
                  <a:gs pos="50000">
                    <a:srgbClr val="5F5F5F"/>
                  </a:gs>
                  <a:gs pos="100000">
                    <a:srgbClr val="898989"/>
                  </a:gs>
                </a:gsLst>
                <a:lin ang="0" scaled="1"/>
              </a:gradFill>
              <a:ln w="9525">
                <a:solidFill>
                  <a:srgbClr val="5F5F5F"/>
                </a:solidFill>
                <a:round/>
                <a:headEnd/>
                <a:tailEnd/>
              </a:ln>
            </p:spPr>
            <p:txBody>
              <a:bodyPr wrap="none" anchor="ctr"/>
              <a:lstStyle/>
              <a:p>
                <a:pPr algn="ctr" rtl="0" eaLnBrk="0" hangingPunct="0"/>
                <a:endParaRPr lang="he-IL"/>
              </a:p>
            </p:txBody>
          </p:sp>
          <p:sp>
            <p:nvSpPr>
              <p:cNvPr id="63695" name="Oval 207"/>
              <p:cNvSpPr>
                <a:spLocks noChangeArrowheads="1"/>
              </p:cNvSpPr>
              <p:nvPr/>
            </p:nvSpPr>
            <p:spPr bwMode="auto">
              <a:xfrm>
                <a:off x="607" y="2122"/>
                <a:ext cx="1408" cy="318"/>
              </a:xfrm>
              <a:prstGeom prst="ellipse">
                <a:avLst/>
              </a:prstGeom>
              <a:gradFill rotWithShape="1">
                <a:gsLst>
                  <a:gs pos="0">
                    <a:schemeClr val="tx1">
                      <a:gamma/>
                      <a:shade val="46275"/>
                      <a:invGamma/>
                    </a:schemeClr>
                  </a:gs>
                  <a:gs pos="100000">
                    <a:schemeClr val="tx1"/>
                  </a:gs>
                </a:gsLst>
                <a:lin ang="5400000" scaled="1"/>
              </a:gradFill>
              <a:ln w="9525" algn="ctr">
                <a:noFill/>
                <a:round/>
                <a:headEnd/>
                <a:tailEnd/>
              </a:ln>
              <a:effectLst/>
            </p:spPr>
            <p:txBody>
              <a:bodyPr wrap="none" anchor="ctr"/>
              <a:lstStyle/>
              <a:p>
                <a:pPr algn="ctr" rtl="0" eaLnBrk="0" hangingPunct="0">
                  <a:defRPr/>
                </a:pPr>
                <a:endParaRPr lang="he-IL"/>
              </a:p>
            </p:txBody>
          </p:sp>
        </p:grpSp>
        <p:sp>
          <p:nvSpPr>
            <p:cNvPr id="25615" name="Text Box 209"/>
            <p:cNvSpPr txBox="1">
              <a:spLocks noChangeArrowheads="1"/>
            </p:cNvSpPr>
            <p:nvPr/>
          </p:nvSpPr>
          <p:spPr bwMode="auto">
            <a:xfrm>
              <a:off x="3735" y="945"/>
              <a:ext cx="2025" cy="872"/>
            </a:xfrm>
            <a:prstGeom prst="rect">
              <a:avLst/>
            </a:prstGeom>
            <a:noFill/>
            <a:ln w="9525" algn="ctr">
              <a:noFill/>
              <a:miter lim="800000"/>
              <a:headEnd/>
              <a:tailEnd/>
            </a:ln>
          </p:spPr>
          <p:txBody>
            <a:bodyPr>
              <a:spAutoFit/>
            </a:bodyPr>
            <a:lstStyle/>
            <a:p>
              <a:pPr rtl="1" eaLnBrk="0" hangingPunct="0"/>
              <a:r>
                <a:rPr lang="he-IL" sz="2800" b="1" i="1" dirty="0">
                  <a:solidFill>
                    <a:srgbClr val="000099"/>
                  </a:solidFill>
                  <a:latin typeface="Arial" pitchFamily="34" charset="0"/>
                </a:rPr>
                <a:t>לשים מחסנית של "מלא התהליך" לפני האילוץ לפי סדר נכון.</a:t>
              </a:r>
              <a:endParaRPr lang="en-US" sz="2800" b="1" i="1" dirty="0">
                <a:solidFill>
                  <a:srgbClr val="000099"/>
                </a:solidFill>
                <a:latin typeface="Arial" pitchFamily="34" charset="0"/>
              </a:endParaRPr>
            </a:p>
          </p:txBody>
        </p:sp>
        <p:sp>
          <p:nvSpPr>
            <p:cNvPr id="25616" name="AutoShape 210"/>
            <p:cNvSpPr>
              <a:spLocks noChangeArrowheads="1"/>
            </p:cNvSpPr>
            <p:nvPr/>
          </p:nvSpPr>
          <p:spPr bwMode="auto">
            <a:xfrm rot="10800000">
              <a:off x="3285" y="1080"/>
              <a:ext cx="499" cy="363"/>
            </a:xfrm>
            <a:prstGeom prst="rightArrow">
              <a:avLst>
                <a:gd name="adj1" fmla="val 50000"/>
                <a:gd name="adj2" fmla="val 34366"/>
              </a:avLst>
            </a:prstGeom>
            <a:solidFill>
              <a:srgbClr val="5F5F5F"/>
            </a:solidFill>
            <a:ln w="9525" algn="ctr">
              <a:noFill/>
              <a:miter lim="800000"/>
              <a:headEnd/>
              <a:tailEnd/>
            </a:ln>
            <a:effectLst>
              <a:prstShdw prst="shdw17" dist="17961" dir="2700000">
                <a:srgbClr val="393939"/>
              </a:prstShdw>
            </a:effectLst>
          </p:spPr>
          <p:txBody>
            <a:bodyPr wrap="none" anchor="ctr"/>
            <a:lstStyle/>
            <a:p>
              <a:pPr algn="ctr" rtl="0" eaLnBrk="0" hangingPunct="0"/>
              <a:endParaRPr lang="he-IL"/>
            </a:p>
          </p:txBody>
        </p:sp>
      </p:grpSp>
    </p:spTree>
    <p:extLst>
      <p:ext uri="{BB962C8B-B14F-4D97-AF65-F5344CB8AC3E}">
        <p14:creationId xmlns:p14="http://schemas.microsoft.com/office/powerpoint/2010/main" val="36525460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143000" y="476672"/>
            <a:ext cx="8001000" cy="1512168"/>
          </a:xfrm>
        </p:spPr>
        <p:txBody>
          <a:bodyPr/>
          <a:lstStyle/>
          <a:p>
            <a:pPr algn="ctr" rtl="1"/>
            <a:r>
              <a:rPr lang="he-IL" dirty="0"/>
              <a:t>ניהול המלאי – לשרת את הצוואר בקבוק פנימי או שוק בתור אילוצים</a:t>
            </a:r>
          </a:p>
        </p:txBody>
      </p:sp>
      <p:sp>
        <p:nvSpPr>
          <p:cNvPr id="5" name="מציין מיקום של מספר שקופית 4"/>
          <p:cNvSpPr>
            <a:spLocks noGrp="1"/>
          </p:cNvSpPr>
          <p:nvPr>
            <p:ph type="sldNum" sz="quarter" idx="12"/>
          </p:nvPr>
        </p:nvSpPr>
        <p:spPr>
          <a:xfrm>
            <a:off x="8316416" y="6525344"/>
            <a:ext cx="827584" cy="332656"/>
          </a:xfrm>
        </p:spPr>
        <p:txBody>
          <a:bodyPr/>
          <a:lstStyle/>
          <a:p>
            <a:pPr>
              <a:defRPr/>
            </a:pPr>
            <a:fld id="{FCDEF3B9-5E7A-4ACD-B67C-4832EA7BE2FD}" type="slidenum">
              <a:rPr lang="he-IL" altLang="en-US" sz="1600" smtClean="0"/>
              <a:pPr>
                <a:defRPr/>
              </a:pPr>
              <a:t>37</a:t>
            </a:fld>
            <a:endParaRPr lang="en-US" altLang="en-US" sz="1600" dirty="0"/>
          </a:p>
        </p:txBody>
      </p:sp>
      <p:sp>
        <p:nvSpPr>
          <p:cNvPr id="6" name="TextBox 5"/>
          <p:cNvSpPr txBox="1"/>
          <p:nvPr/>
        </p:nvSpPr>
        <p:spPr>
          <a:xfrm>
            <a:off x="687623" y="2047715"/>
            <a:ext cx="8532440" cy="523220"/>
          </a:xfrm>
          <a:prstGeom prst="rect">
            <a:avLst/>
          </a:prstGeom>
          <a:noFill/>
        </p:spPr>
        <p:txBody>
          <a:bodyPr wrap="square" rtlCol="1">
            <a:spAutoFit/>
          </a:bodyPr>
          <a:lstStyle/>
          <a:p>
            <a:pPr algn="r"/>
            <a:r>
              <a:rPr lang="he-IL" sz="2800" dirty="0"/>
              <a:t>ללחם נגד מרפי</a:t>
            </a:r>
          </a:p>
        </p:txBody>
      </p:sp>
      <p:pic>
        <p:nvPicPr>
          <p:cNvPr id="7" name="Picture 42" descr="j0139031"/>
          <p:cNvPicPr>
            <a:picLocks noChangeAspect="1" noChangeArrowheads="1"/>
          </p:cNvPicPr>
          <p:nvPr/>
        </p:nvPicPr>
        <p:blipFill>
          <a:blip r:embed="rId2" cstate="print"/>
          <a:srcRect/>
          <a:stretch>
            <a:fillRect/>
          </a:stretch>
        </p:blipFill>
        <p:spPr bwMode="auto">
          <a:xfrm>
            <a:off x="5292080" y="1700808"/>
            <a:ext cx="1069281" cy="1474482"/>
          </a:xfrm>
          <a:prstGeom prst="rect">
            <a:avLst/>
          </a:prstGeom>
          <a:noFill/>
          <a:ln w="9525">
            <a:noFill/>
            <a:miter lim="800000"/>
            <a:headEnd/>
            <a:tailEnd/>
          </a:ln>
        </p:spPr>
      </p:pic>
      <p:sp>
        <p:nvSpPr>
          <p:cNvPr id="14" name="Freeform 24"/>
          <p:cNvSpPr>
            <a:spLocks/>
          </p:cNvSpPr>
          <p:nvPr/>
        </p:nvSpPr>
        <p:spPr bwMode="auto">
          <a:xfrm>
            <a:off x="5231656" y="6123360"/>
            <a:ext cx="9525" cy="1587"/>
          </a:xfrm>
          <a:custGeom>
            <a:avLst/>
            <a:gdLst>
              <a:gd name="T0" fmla="*/ 0 w 6"/>
              <a:gd name="T1" fmla="*/ 0 h 1587"/>
              <a:gd name="T2" fmla="*/ 0 w 6"/>
              <a:gd name="T3" fmla="*/ 0 h 1587"/>
              <a:gd name="T4" fmla="*/ 0 w 6"/>
              <a:gd name="T5" fmla="*/ 0 h 1587"/>
              <a:gd name="T6" fmla="*/ 3 w 6"/>
              <a:gd name="T7" fmla="*/ 0 h 1587"/>
              <a:gd name="T8" fmla="*/ 3 w 6"/>
              <a:gd name="T9" fmla="*/ 0 h 1587"/>
              <a:gd name="T10" fmla="*/ 3 w 6"/>
              <a:gd name="T11" fmla="*/ 0 h 1587"/>
              <a:gd name="T12" fmla="*/ 3 w 6"/>
              <a:gd name="T13" fmla="*/ 0 h 1587"/>
              <a:gd name="T14" fmla="*/ 6 w 6"/>
              <a:gd name="T15" fmla="*/ 0 h 1587"/>
              <a:gd name="T16" fmla="*/ 6 w 6"/>
              <a:gd name="T17" fmla="*/ 0 h 1587"/>
              <a:gd name="T18" fmla="*/ 6 w 6"/>
              <a:gd name="T19" fmla="*/ 0 h 1587"/>
              <a:gd name="T20" fmla="*/ 3 w 6"/>
              <a:gd name="T21" fmla="*/ 0 h 1587"/>
              <a:gd name="T22" fmla="*/ 3 w 6"/>
              <a:gd name="T23" fmla="*/ 0 h 1587"/>
              <a:gd name="T24" fmla="*/ 3 w 6"/>
              <a:gd name="T25" fmla="*/ 0 h 1587"/>
              <a:gd name="T26" fmla="*/ 3 w 6"/>
              <a:gd name="T27" fmla="*/ 0 h 1587"/>
              <a:gd name="T28" fmla="*/ 0 w 6"/>
              <a:gd name="T29" fmla="*/ 0 h 1587"/>
              <a:gd name="T30" fmla="*/ 0 w 6"/>
              <a:gd name="T31" fmla="*/ 0 h 1587"/>
              <a:gd name="T32" fmla="*/ 0 w 6"/>
              <a:gd name="T33" fmla="*/ 0 h 158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
              <a:gd name="T52" fmla="*/ 0 h 1587"/>
              <a:gd name="T53" fmla="*/ 6 w 6"/>
              <a:gd name="T54" fmla="*/ 1587 h 158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 h="1587">
                <a:moveTo>
                  <a:pt x="0" y="0"/>
                </a:moveTo>
                <a:lnTo>
                  <a:pt x="0" y="0"/>
                </a:lnTo>
                <a:lnTo>
                  <a:pt x="3" y="0"/>
                </a:lnTo>
                <a:lnTo>
                  <a:pt x="6" y="0"/>
                </a:lnTo>
                <a:lnTo>
                  <a:pt x="3" y="0"/>
                </a:lnTo>
                <a:lnTo>
                  <a:pt x="0" y="0"/>
                </a:lnTo>
                <a:close/>
              </a:path>
            </a:pathLst>
          </a:custGeom>
          <a:solidFill>
            <a:srgbClr val="825B5B"/>
          </a:solidFill>
          <a:ln w="9525">
            <a:noFill/>
            <a:round/>
            <a:headEnd/>
            <a:tailEnd/>
          </a:ln>
        </p:spPr>
        <p:txBody>
          <a:bodyPr/>
          <a:lstStyle/>
          <a:p>
            <a:endParaRPr lang="he-IL"/>
          </a:p>
        </p:txBody>
      </p:sp>
      <p:sp>
        <p:nvSpPr>
          <p:cNvPr id="15" name="Rectangle 44"/>
          <p:cNvSpPr>
            <a:spLocks noChangeArrowheads="1"/>
          </p:cNvSpPr>
          <p:nvPr/>
        </p:nvSpPr>
        <p:spPr bwMode="auto">
          <a:xfrm>
            <a:off x="539552" y="4812085"/>
            <a:ext cx="7509917" cy="685800"/>
          </a:xfrm>
          <a:prstGeom prst="rect">
            <a:avLst/>
          </a:prstGeom>
          <a:noFill/>
          <a:ln w="28575">
            <a:noFill/>
            <a:miter lim="800000"/>
            <a:headEnd/>
            <a:tailEnd/>
          </a:ln>
          <a:effectLst/>
        </p:spPr>
        <p:txBody>
          <a:bodyPr anchor="ctr"/>
          <a:lstStyle/>
          <a:p>
            <a:pPr algn="ctr" rtl="1">
              <a:buClr>
                <a:schemeClr val="bg2"/>
              </a:buClr>
              <a:defRPr/>
            </a:pPr>
            <a:r>
              <a:rPr lang="he-IL" sz="3400" b="1" i="0" dirty="0">
                <a:solidFill>
                  <a:schemeClr val="tx2"/>
                </a:solidFill>
                <a:effectLst>
                  <a:outerShdw blurRad="38100" dist="38100" dir="2700000" algn="tl">
                    <a:srgbClr val="000000"/>
                  </a:outerShdw>
                </a:effectLst>
                <a:latin typeface="Arial" pitchFamily="34" charset="0"/>
              </a:rPr>
              <a:t>שחרר משימות מוקדם יותר לפני האילוץ !!</a:t>
            </a:r>
            <a:endParaRPr lang="en-US" sz="3400" b="1" i="0" dirty="0">
              <a:solidFill>
                <a:schemeClr val="tx2"/>
              </a:solidFill>
              <a:effectLst>
                <a:outerShdw blurRad="38100" dist="38100" dir="2700000" algn="tl">
                  <a:srgbClr val="000000"/>
                </a:outerShdw>
              </a:effectLst>
              <a:latin typeface="Arial" pitchFamily="34" charset="0"/>
            </a:endParaRPr>
          </a:p>
        </p:txBody>
      </p:sp>
      <p:sp>
        <p:nvSpPr>
          <p:cNvPr id="16" name="AutoShape 45"/>
          <p:cNvSpPr>
            <a:spLocks noChangeArrowheads="1"/>
          </p:cNvSpPr>
          <p:nvPr/>
        </p:nvSpPr>
        <p:spPr bwMode="auto">
          <a:xfrm rot="5400000">
            <a:off x="4935587" y="4506492"/>
            <a:ext cx="466725" cy="430212"/>
          </a:xfrm>
          <a:prstGeom prst="notchedRightArrow">
            <a:avLst>
              <a:gd name="adj1" fmla="val 39815"/>
              <a:gd name="adj2" fmla="val 51853"/>
            </a:avLst>
          </a:prstGeom>
          <a:solidFill>
            <a:schemeClr val="tx2"/>
          </a:solidFill>
          <a:ln w="28575" cap="sq">
            <a:solidFill>
              <a:schemeClr val="hlink"/>
            </a:solidFill>
            <a:miter lim="800000"/>
            <a:headEnd type="none" w="sm" len="sm"/>
            <a:tailEnd type="none" w="sm" len="sm"/>
          </a:ln>
        </p:spPr>
        <p:txBody>
          <a:bodyPr wrap="none" anchor="ctr"/>
          <a:lstStyle/>
          <a:p>
            <a:endParaRPr lang="he-IL"/>
          </a:p>
        </p:txBody>
      </p:sp>
      <p:grpSp>
        <p:nvGrpSpPr>
          <p:cNvPr id="3" name="Group 101"/>
          <p:cNvGrpSpPr>
            <a:grpSpLocks/>
          </p:cNvGrpSpPr>
          <p:nvPr/>
        </p:nvGrpSpPr>
        <p:grpSpPr bwMode="auto">
          <a:xfrm>
            <a:off x="1137494" y="5350247"/>
            <a:ext cx="2233612" cy="641350"/>
            <a:chOff x="431" y="1704"/>
            <a:chExt cx="1407" cy="404"/>
          </a:xfrm>
        </p:grpSpPr>
        <p:sp>
          <p:nvSpPr>
            <p:cNvPr id="18" name="AutoShape 47"/>
            <p:cNvSpPr>
              <a:spLocks noChangeArrowheads="1"/>
            </p:cNvSpPr>
            <p:nvPr/>
          </p:nvSpPr>
          <p:spPr bwMode="auto">
            <a:xfrm>
              <a:off x="431" y="1704"/>
              <a:ext cx="497" cy="404"/>
            </a:xfrm>
            <a:prstGeom prst="triangle">
              <a:avLst>
                <a:gd name="adj" fmla="val 50000"/>
              </a:avLst>
            </a:prstGeom>
            <a:gradFill rotWithShape="1">
              <a:gsLst>
                <a:gs pos="0">
                  <a:srgbClr val="749A52"/>
                </a:gs>
                <a:gs pos="100000">
                  <a:srgbClr val="1E2816"/>
                </a:gs>
              </a:gsLst>
              <a:lin ang="2700000" scaled="1"/>
            </a:gradFill>
            <a:ln w="9525">
              <a:miter lim="800000"/>
              <a:headEnd/>
              <a:tailEnd/>
            </a:ln>
            <a:scene3d>
              <a:camera prst="legacyPerspectiveTopRight"/>
              <a:lightRig rig="legacyFlat3" dir="b"/>
            </a:scene3d>
            <a:sp3d extrusionH="608000" prstMaterial="legacyMatte">
              <a:bevelT w="13500" h="13500" prst="angle"/>
              <a:bevelB w="13500" h="13500" prst="angle"/>
              <a:extrusionClr>
                <a:srgbClr val="749A52"/>
              </a:extrusionClr>
            </a:sp3d>
          </p:spPr>
          <p:txBody>
            <a:bodyPr wrap="none" anchor="ctr">
              <a:flatTx/>
            </a:bodyPr>
            <a:lstStyle/>
            <a:p>
              <a:pPr algn="ctr"/>
              <a:endParaRPr lang="en-US" i="0">
                <a:solidFill>
                  <a:srgbClr val="749A52"/>
                </a:solidFill>
              </a:endParaRPr>
            </a:p>
          </p:txBody>
        </p:sp>
        <p:sp>
          <p:nvSpPr>
            <p:cNvPr id="19" name="AutoShape 49"/>
            <p:cNvSpPr>
              <a:spLocks noChangeArrowheads="1"/>
            </p:cNvSpPr>
            <p:nvPr/>
          </p:nvSpPr>
          <p:spPr bwMode="auto">
            <a:xfrm>
              <a:off x="1088" y="1760"/>
              <a:ext cx="519" cy="337"/>
            </a:xfrm>
            <a:prstGeom prst="parallelogram">
              <a:avLst>
                <a:gd name="adj" fmla="val 38501"/>
              </a:avLst>
            </a:prstGeom>
            <a:gradFill rotWithShape="1">
              <a:gsLst>
                <a:gs pos="0">
                  <a:srgbClr val="003399"/>
                </a:gs>
                <a:gs pos="100000">
                  <a:srgbClr val="001847"/>
                </a:gs>
              </a:gsLst>
              <a:lin ang="2700000" scaled="1"/>
            </a:gradFill>
            <a:ln w="9525">
              <a:miter lim="800000"/>
              <a:headEnd/>
              <a:tailEnd/>
            </a:ln>
            <a:scene3d>
              <a:camera prst="legacyObliqueTopRight"/>
              <a:lightRig rig="legacyFlat3" dir="b"/>
            </a:scene3d>
            <a:sp3d extrusionH="417500" prstMaterial="legacyMatte">
              <a:bevelT w="13500" h="13500" prst="angle"/>
              <a:bevelB w="13500" h="13500" prst="angle"/>
              <a:extrusionClr>
                <a:srgbClr val="003399"/>
              </a:extrusionClr>
            </a:sp3d>
          </p:spPr>
          <p:txBody>
            <a:bodyPr wrap="none" anchor="ctr">
              <a:flatTx/>
            </a:bodyPr>
            <a:lstStyle/>
            <a:p>
              <a:endParaRPr lang="he-IL"/>
            </a:p>
          </p:txBody>
        </p:sp>
        <p:sp>
          <p:nvSpPr>
            <p:cNvPr id="20" name="AutoShape 52"/>
            <p:cNvSpPr>
              <a:spLocks noChangeArrowheads="1"/>
            </p:cNvSpPr>
            <p:nvPr/>
          </p:nvSpPr>
          <p:spPr bwMode="auto">
            <a:xfrm>
              <a:off x="889" y="1772"/>
              <a:ext cx="238" cy="266"/>
            </a:xfrm>
            <a:prstGeom prst="rightArrow">
              <a:avLst>
                <a:gd name="adj1" fmla="val 27269"/>
                <a:gd name="adj2" fmla="val 40241"/>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anchor="ctr"/>
            <a:lstStyle/>
            <a:p>
              <a:pPr>
                <a:defRPr/>
              </a:pPr>
              <a:endParaRPr lang="he-IL"/>
            </a:p>
          </p:txBody>
        </p:sp>
        <p:sp>
          <p:nvSpPr>
            <p:cNvPr id="21" name="AutoShape 53"/>
            <p:cNvSpPr>
              <a:spLocks noChangeArrowheads="1"/>
            </p:cNvSpPr>
            <p:nvPr/>
          </p:nvSpPr>
          <p:spPr bwMode="auto">
            <a:xfrm>
              <a:off x="1599" y="1774"/>
              <a:ext cx="239" cy="266"/>
            </a:xfrm>
            <a:prstGeom prst="rightArrow">
              <a:avLst>
                <a:gd name="adj1" fmla="val 27269"/>
                <a:gd name="adj2" fmla="val 40241"/>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anchor="ctr"/>
            <a:lstStyle/>
            <a:p>
              <a:pPr>
                <a:defRPr/>
              </a:pPr>
              <a:endParaRPr lang="he-IL"/>
            </a:p>
          </p:txBody>
        </p:sp>
      </p:grpSp>
      <p:grpSp>
        <p:nvGrpSpPr>
          <p:cNvPr id="8" name="Group 102"/>
          <p:cNvGrpSpPr>
            <a:grpSpLocks/>
          </p:cNvGrpSpPr>
          <p:nvPr/>
        </p:nvGrpSpPr>
        <p:grpSpPr bwMode="auto">
          <a:xfrm>
            <a:off x="6468319" y="5270872"/>
            <a:ext cx="2881312" cy="647700"/>
            <a:chOff x="3789" y="1654"/>
            <a:chExt cx="1815" cy="408"/>
          </a:xfrm>
        </p:grpSpPr>
        <p:sp>
          <p:nvSpPr>
            <p:cNvPr id="23" name="Rectangle 50"/>
            <p:cNvSpPr>
              <a:spLocks noChangeArrowheads="1"/>
            </p:cNvSpPr>
            <p:nvPr/>
          </p:nvSpPr>
          <p:spPr bwMode="auto">
            <a:xfrm>
              <a:off x="3789" y="1692"/>
              <a:ext cx="368" cy="370"/>
            </a:xfrm>
            <a:prstGeom prst="rect">
              <a:avLst/>
            </a:prstGeom>
            <a:gradFill rotWithShape="1">
              <a:gsLst>
                <a:gs pos="0">
                  <a:schemeClr val="hlink"/>
                </a:gs>
                <a:gs pos="100000">
                  <a:schemeClr val="hlink">
                    <a:gamma/>
                    <a:shade val="46275"/>
                    <a:invGamma/>
                  </a:schemeClr>
                </a:gs>
              </a:gsLst>
              <a:lin ang="2700000" scaled="1"/>
            </a:gradFill>
            <a:ln w="9525" algn="ctr">
              <a:noFill/>
              <a:miter lim="800000"/>
              <a:headEnd/>
              <a:tailEnd/>
            </a:ln>
            <a:effectLst/>
            <a:scene3d>
              <a:camera prst="legacyObliqueTopRight"/>
              <a:lightRig rig="legacyFlat3" dir="b"/>
            </a:scene3d>
            <a:sp3d extrusionH="100000" prstMaterial="legacyMatte">
              <a:bevelT w="13500" h="13500" prst="angle"/>
              <a:bevelB w="13500" h="13500" prst="angle"/>
              <a:extrusionClr>
                <a:schemeClr val="hlink"/>
              </a:extrusionClr>
            </a:sp3d>
          </p:spPr>
          <p:txBody>
            <a:bodyPr wrap="none" anchor="ctr">
              <a:flatTx/>
            </a:bodyPr>
            <a:lstStyle/>
            <a:p>
              <a:pPr>
                <a:defRPr/>
              </a:pPr>
              <a:endParaRPr lang="he-IL"/>
            </a:p>
          </p:txBody>
        </p:sp>
        <p:sp>
          <p:nvSpPr>
            <p:cNvPr id="24" name="AutoShape 51"/>
            <p:cNvSpPr>
              <a:spLocks noChangeArrowheads="1"/>
            </p:cNvSpPr>
            <p:nvPr/>
          </p:nvSpPr>
          <p:spPr bwMode="auto">
            <a:xfrm>
              <a:off x="4460" y="1723"/>
              <a:ext cx="460" cy="276"/>
            </a:xfrm>
            <a:custGeom>
              <a:avLst/>
              <a:gdLst>
                <a:gd name="T0" fmla="*/ 403 w 21600"/>
                <a:gd name="T1" fmla="*/ 138 h 21600"/>
                <a:gd name="T2" fmla="*/ 230 w 21600"/>
                <a:gd name="T3" fmla="*/ 276 h 21600"/>
                <a:gd name="T4" fmla="*/ 58 w 21600"/>
                <a:gd name="T5" fmla="*/ 138 h 21600"/>
                <a:gd name="T6" fmla="*/ 230 w 21600"/>
                <a:gd name="T7" fmla="*/ 0 h 21600"/>
                <a:gd name="T8" fmla="*/ 0 60000 65536"/>
                <a:gd name="T9" fmla="*/ 0 60000 65536"/>
                <a:gd name="T10" fmla="*/ 0 60000 65536"/>
                <a:gd name="T11" fmla="*/ 0 60000 65536"/>
                <a:gd name="T12" fmla="*/ 4508 w 21600"/>
                <a:gd name="T13" fmla="*/ 4539 h 21600"/>
                <a:gd name="T14" fmla="*/ 17092 w 21600"/>
                <a:gd name="T15" fmla="*/ 17139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close/>
                </a:path>
              </a:pathLst>
            </a:custGeom>
            <a:gradFill rotWithShape="1">
              <a:gsLst>
                <a:gs pos="0">
                  <a:srgbClr val="969696"/>
                </a:gs>
                <a:gs pos="100000">
                  <a:srgbClr val="454545"/>
                </a:gs>
              </a:gsLst>
              <a:lin ang="2700000" scaled="1"/>
            </a:gradFill>
            <a:ln w="9525">
              <a:miter lim="800000"/>
              <a:headEnd/>
              <a:tailEnd/>
            </a:ln>
            <a:scene3d>
              <a:camera prst="legacyObliqueTopRight"/>
              <a:lightRig rig="legacyFlat3" dir="b"/>
            </a:scene3d>
            <a:sp3d extrusionH="481000" prstMaterial="legacyMatte">
              <a:bevelT w="13500" h="13500" prst="angle"/>
              <a:bevelB w="13500" h="13500" prst="angle"/>
              <a:extrusionClr>
                <a:srgbClr val="969696"/>
              </a:extrusionClr>
            </a:sp3d>
          </p:spPr>
          <p:txBody>
            <a:bodyPr wrap="none" anchor="ctr">
              <a:flatTx/>
            </a:bodyPr>
            <a:lstStyle/>
            <a:p>
              <a:endParaRPr lang="he-IL"/>
            </a:p>
          </p:txBody>
        </p:sp>
        <p:sp>
          <p:nvSpPr>
            <p:cNvPr id="25" name="AutoShape 54"/>
            <p:cNvSpPr>
              <a:spLocks noChangeArrowheads="1"/>
            </p:cNvSpPr>
            <p:nvPr/>
          </p:nvSpPr>
          <p:spPr bwMode="auto">
            <a:xfrm>
              <a:off x="4248" y="1754"/>
              <a:ext cx="225" cy="245"/>
            </a:xfrm>
            <a:prstGeom prst="rightArrow">
              <a:avLst>
                <a:gd name="adj1" fmla="val 27269"/>
                <a:gd name="adj2" fmla="val 40241"/>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anchor="ctr"/>
            <a:lstStyle/>
            <a:p>
              <a:pPr>
                <a:defRPr/>
              </a:pPr>
              <a:endParaRPr lang="he-IL"/>
            </a:p>
          </p:txBody>
        </p:sp>
        <p:sp>
          <p:nvSpPr>
            <p:cNvPr id="26" name="AutoShape 55"/>
            <p:cNvSpPr>
              <a:spLocks noChangeArrowheads="1"/>
            </p:cNvSpPr>
            <p:nvPr/>
          </p:nvSpPr>
          <p:spPr bwMode="auto">
            <a:xfrm>
              <a:off x="4930" y="1754"/>
              <a:ext cx="224" cy="245"/>
            </a:xfrm>
            <a:prstGeom prst="rightArrow">
              <a:avLst>
                <a:gd name="adj1" fmla="val 27269"/>
                <a:gd name="adj2" fmla="val 40241"/>
              </a:avLst>
            </a:prstGeom>
            <a:solidFill>
              <a:schemeClr val="accent2"/>
            </a:solidFill>
            <a:ln w="9525" algn="ctr">
              <a:noFill/>
              <a:miter lim="800000"/>
              <a:headEnd/>
              <a:tailEnd/>
            </a:ln>
            <a:effectLst>
              <a:prstShdw prst="shdw17" dist="17961" dir="2700000">
                <a:schemeClr val="accent2">
                  <a:gamma/>
                  <a:shade val="60000"/>
                  <a:invGamma/>
                </a:schemeClr>
              </a:prstShdw>
            </a:effectLst>
          </p:spPr>
          <p:txBody>
            <a:bodyPr wrap="none" anchor="ctr"/>
            <a:lstStyle/>
            <a:p>
              <a:pPr>
                <a:defRPr/>
              </a:pPr>
              <a:endParaRPr lang="he-IL"/>
            </a:p>
          </p:txBody>
        </p:sp>
        <p:sp>
          <p:nvSpPr>
            <p:cNvPr id="27" name="Oval 56"/>
            <p:cNvSpPr>
              <a:spLocks noChangeArrowheads="1"/>
            </p:cNvSpPr>
            <p:nvPr/>
          </p:nvSpPr>
          <p:spPr bwMode="auto">
            <a:xfrm>
              <a:off x="5175" y="1654"/>
              <a:ext cx="429" cy="400"/>
            </a:xfrm>
            <a:prstGeom prst="ellipse">
              <a:avLst/>
            </a:prstGeom>
            <a:gradFill rotWithShape="1">
              <a:gsLst>
                <a:gs pos="0">
                  <a:srgbClr val="FFCC00"/>
                </a:gs>
                <a:gs pos="100000">
                  <a:srgbClr val="765E00"/>
                </a:gs>
              </a:gsLst>
              <a:lin ang="2700000" scaled="1"/>
            </a:gradFill>
            <a:ln w="9525">
              <a:round/>
              <a:headEnd/>
              <a:tailEnd/>
            </a:ln>
            <a:scene3d>
              <a:camera prst="legacyObliqueTopRight"/>
              <a:lightRig rig="legacyFlat3" dir="b"/>
            </a:scene3d>
            <a:sp3d extrusionH="354000" prstMaterial="legacyMatte">
              <a:bevelT w="13500" h="13500" prst="angle"/>
              <a:bevelB w="13500" h="13500" prst="angle"/>
              <a:extrusionClr>
                <a:srgbClr val="FFCC00"/>
              </a:extrusionClr>
            </a:sp3d>
          </p:spPr>
          <p:txBody>
            <a:bodyPr wrap="none" anchor="ctr">
              <a:flatTx/>
            </a:bodyPr>
            <a:lstStyle/>
            <a:p>
              <a:endParaRPr lang="he-IL"/>
            </a:p>
          </p:txBody>
        </p:sp>
      </p:grpSp>
      <p:grpSp>
        <p:nvGrpSpPr>
          <p:cNvPr id="9" name="Group 77"/>
          <p:cNvGrpSpPr>
            <a:grpSpLocks/>
          </p:cNvGrpSpPr>
          <p:nvPr/>
        </p:nvGrpSpPr>
        <p:grpSpPr bwMode="auto">
          <a:xfrm>
            <a:off x="3275856" y="4077072"/>
            <a:ext cx="3313113" cy="2532063"/>
            <a:chOff x="1474" y="845"/>
            <a:chExt cx="2763" cy="2278"/>
          </a:xfrm>
        </p:grpSpPr>
        <p:sp>
          <p:nvSpPr>
            <p:cNvPr id="29" name="Text Box 78"/>
            <p:cNvSpPr txBox="1">
              <a:spLocks noChangeArrowheads="1"/>
            </p:cNvSpPr>
            <p:nvPr/>
          </p:nvSpPr>
          <p:spPr bwMode="auto">
            <a:xfrm flipH="1">
              <a:off x="3733" y="1743"/>
              <a:ext cx="499" cy="411"/>
            </a:xfrm>
            <a:prstGeom prst="rect">
              <a:avLst/>
            </a:prstGeom>
            <a:noFill/>
            <a:ln w="12700" cap="sq">
              <a:noFill/>
              <a:miter lim="800000"/>
              <a:headEnd type="none" w="sm" len="sm"/>
              <a:tailEnd type="none" w="sm" len="sm"/>
            </a:ln>
          </p:spPr>
          <p:txBody>
            <a:bodyPr>
              <a:spAutoFit/>
            </a:bodyPr>
            <a:lstStyle/>
            <a:p>
              <a:pPr algn="ctr">
                <a:spcBef>
                  <a:spcPct val="50000"/>
                </a:spcBef>
              </a:pPr>
              <a:r>
                <a:rPr lang="he-IL" sz="2000" b="1" i="0" dirty="0"/>
                <a:t>4</a:t>
              </a:r>
              <a:r>
                <a:rPr lang="he-IL" b="1" i="0" dirty="0"/>
                <a:t>-</a:t>
              </a:r>
              <a:endParaRPr lang="en-US" sz="2000" b="1" i="0" dirty="0"/>
            </a:p>
          </p:txBody>
        </p:sp>
        <p:sp>
          <p:nvSpPr>
            <p:cNvPr id="30" name="Text Box 79"/>
            <p:cNvSpPr txBox="1">
              <a:spLocks noChangeArrowheads="1"/>
            </p:cNvSpPr>
            <p:nvPr/>
          </p:nvSpPr>
          <p:spPr bwMode="auto">
            <a:xfrm flipH="1">
              <a:off x="3738" y="845"/>
              <a:ext cx="499" cy="411"/>
            </a:xfrm>
            <a:prstGeom prst="rect">
              <a:avLst/>
            </a:prstGeom>
            <a:noFill/>
            <a:ln w="12700" cap="sq">
              <a:noFill/>
              <a:miter lim="800000"/>
              <a:headEnd type="none" w="sm" len="sm"/>
              <a:tailEnd type="none" w="sm" len="sm"/>
            </a:ln>
          </p:spPr>
          <p:txBody>
            <a:bodyPr>
              <a:spAutoFit/>
            </a:bodyPr>
            <a:lstStyle/>
            <a:p>
              <a:pPr algn="ctr">
                <a:spcBef>
                  <a:spcPct val="50000"/>
                </a:spcBef>
              </a:pPr>
              <a:r>
                <a:rPr lang="he-IL" sz="2000" b="1" i="0"/>
                <a:t>8</a:t>
              </a:r>
              <a:r>
                <a:rPr lang="he-IL" b="1" i="0"/>
                <a:t>-</a:t>
              </a:r>
              <a:endParaRPr lang="en-US" sz="2000" b="1" i="0"/>
            </a:p>
          </p:txBody>
        </p:sp>
        <p:sp>
          <p:nvSpPr>
            <p:cNvPr id="31" name="Text Box 80"/>
            <p:cNvSpPr txBox="1">
              <a:spLocks noChangeArrowheads="1"/>
            </p:cNvSpPr>
            <p:nvPr/>
          </p:nvSpPr>
          <p:spPr bwMode="auto">
            <a:xfrm flipH="1">
              <a:off x="2190" y="2793"/>
              <a:ext cx="1278" cy="330"/>
            </a:xfrm>
            <a:prstGeom prst="rect">
              <a:avLst/>
            </a:prstGeom>
            <a:noFill/>
            <a:ln w="12700" cap="sq">
              <a:noFill/>
              <a:miter lim="800000"/>
              <a:headEnd type="none" w="sm" len="sm"/>
              <a:tailEnd type="none" w="sm" len="sm"/>
            </a:ln>
          </p:spPr>
          <p:txBody>
            <a:bodyPr>
              <a:spAutoFit/>
            </a:bodyPr>
            <a:lstStyle/>
            <a:p>
              <a:pPr algn="ctr">
                <a:spcBef>
                  <a:spcPct val="50000"/>
                </a:spcBef>
              </a:pPr>
              <a:r>
                <a:rPr lang="en-US" sz="1800" b="1" i="0">
                  <a:latin typeface="Arial" pitchFamily="34" charset="0"/>
                </a:rPr>
                <a:t>Time Buffer</a:t>
              </a:r>
            </a:p>
          </p:txBody>
        </p:sp>
        <p:grpSp>
          <p:nvGrpSpPr>
            <p:cNvPr id="10" name="Group 81"/>
            <p:cNvGrpSpPr>
              <a:grpSpLocks/>
            </p:cNvGrpSpPr>
            <p:nvPr/>
          </p:nvGrpSpPr>
          <p:grpSpPr bwMode="auto">
            <a:xfrm flipH="1">
              <a:off x="1474" y="864"/>
              <a:ext cx="2404" cy="1906"/>
              <a:chOff x="3152" y="1933"/>
              <a:chExt cx="2404" cy="1906"/>
            </a:xfrm>
          </p:grpSpPr>
          <p:sp>
            <p:nvSpPr>
              <p:cNvPr id="45" name="Line 82"/>
              <p:cNvSpPr>
                <a:spLocks noChangeShapeType="1"/>
              </p:cNvSpPr>
              <p:nvPr/>
            </p:nvSpPr>
            <p:spPr bwMode="auto">
              <a:xfrm>
                <a:off x="3152" y="1933"/>
                <a:ext cx="0" cy="1905"/>
              </a:xfrm>
              <a:prstGeom prst="line">
                <a:avLst/>
              </a:prstGeom>
              <a:noFill/>
              <a:ln w="38100" cap="sq">
                <a:solidFill>
                  <a:schemeClr val="tx1"/>
                </a:solidFill>
                <a:round/>
                <a:headEnd type="none" w="sm" len="sm"/>
                <a:tailEnd type="none" w="sm" len="sm"/>
              </a:ln>
            </p:spPr>
            <p:txBody>
              <a:bodyPr/>
              <a:lstStyle/>
              <a:p>
                <a:endParaRPr lang="he-IL"/>
              </a:p>
            </p:txBody>
          </p:sp>
          <p:sp>
            <p:nvSpPr>
              <p:cNvPr id="46" name="Line 83"/>
              <p:cNvSpPr>
                <a:spLocks noChangeShapeType="1"/>
              </p:cNvSpPr>
              <p:nvPr/>
            </p:nvSpPr>
            <p:spPr bwMode="auto">
              <a:xfrm rot="-5400000">
                <a:off x="4353" y="2637"/>
                <a:ext cx="1" cy="2404"/>
              </a:xfrm>
              <a:prstGeom prst="line">
                <a:avLst/>
              </a:prstGeom>
              <a:noFill/>
              <a:ln w="38100" cap="sq">
                <a:solidFill>
                  <a:schemeClr val="tx1"/>
                </a:solidFill>
                <a:round/>
                <a:headEnd type="none" w="sm" len="sm"/>
                <a:tailEnd type="none" w="sm" len="sm"/>
              </a:ln>
            </p:spPr>
            <p:txBody>
              <a:bodyPr/>
              <a:lstStyle/>
              <a:p>
                <a:endParaRPr lang="he-IL"/>
              </a:p>
            </p:txBody>
          </p:sp>
        </p:grpSp>
        <p:sp>
          <p:nvSpPr>
            <p:cNvPr id="33" name="Rectangle 84"/>
            <p:cNvSpPr>
              <a:spLocks noChangeArrowheads="1"/>
            </p:cNvSpPr>
            <p:nvPr/>
          </p:nvSpPr>
          <p:spPr bwMode="auto">
            <a:xfrm flipH="1">
              <a:off x="1746" y="1000"/>
              <a:ext cx="2132" cy="1769"/>
            </a:xfrm>
            <a:prstGeom prst="rect">
              <a:avLst/>
            </a:prstGeom>
            <a:solidFill>
              <a:srgbClr val="000066">
                <a:alpha val="70195"/>
              </a:srgbClr>
            </a:solidFill>
            <a:ln w="19050" cap="sq">
              <a:solidFill>
                <a:schemeClr val="tx1"/>
              </a:solidFill>
              <a:miter lim="800000"/>
              <a:headEnd type="none" w="sm" len="sm"/>
              <a:tailEnd type="none" w="sm" len="sm"/>
            </a:ln>
          </p:spPr>
          <p:txBody>
            <a:bodyPr wrap="none" anchor="ctr"/>
            <a:lstStyle/>
            <a:p>
              <a:endParaRPr lang="he-IL"/>
            </a:p>
          </p:txBody>
        </p:sp>
        <p:sp>
          <p:nvSpPr>
            <p:cNvPr id="34" name="Line 85"/>
            <p:cNvSpPr>
              <a:spLocks noChangeShapeType="1"/>
            </p:cNvSpPr>
            <p:nvPr/>
          </p:nvSpPr>
          <p:spPr bwMode="auto">
            <a:xfrm flipH="1">
              <a:off x="3165" y="1000"/>
              <a:ext cx="0" cy="1769"/>
            </a:xfrm>
            <a:prstGeom prst="line">
              <a:avLst/>
            </a:prstGeom>
            <a:noFill/>
            <a:ln w="19050" cap="sq">
              <a:solidFill>
                <a:schemeClr val="tx1"/>
              </a:solidFill>
              <a:round/>
              <a:headEnd type="none" w="sm" len="sm"/>
              <a:tailEnd type="none" w="sm" len="sm"/>
            </a:ln>
          </p:spPr>
          <p:txBody>
            <a:bodyPr/>
            <a:lstStyle/>
            <a:p>
              <a:endParaRPr lang="he-IL"/>
            </a:p>
          </p:txBody>
        </p:sp>
        <p:sp>
          <p:nvSpPr>
            <p:cNvPr id="35" name="Line 86"/>
            <p:cNvSpPr>
              <a:spLocks noChangeShapeType="1"/>
            </p:cNvSpPr>
            <p:nvPr/>
          </p:nvSpPr>
          <p:spPr bwMode="auto">
            <a:xfrm flipH="1">
              <a:off x="2459" y="1000"/>
              <a:ext cx="0" cy="1769"/>
            </a:xfrm>
            <a:prstGeom prst="line">
              <a:avLst/>
            </a:prstGeom>
            <a:noFill/>
            <a:ln w="19050" cap="sq">
              <a:solidFill>
                <a:schemeClr val="tx1"/>
              </a:solidFill>
              <a:round/>
              <a:headEnd type="none" w="sm" len="sm"/>
              <a:tailEnd type="none" w="sm" len="sm"/>
            </a:ln>
          </p:spPr>
          <p:txBody>
            <a:bodyPr/>
            <a:lstStyle/>
            <a:p>
              <a:endParaRPr lang="he-IL"/>
            </a:p>
          </p:txBody>
        </p:sp>
        <p:sp>
          <p:nvSpPr>
            <p:cNvPr id="36" name="Line 87"/>
            <p:cNvSpPr>
              <a:spLocks noChangeShapeType="1"/>
            </p:cNvSpPr>
            <p:nvPr/>
          </p:nvSpPr>
          <p:spPr bwMode="auto">
            <a:xfrm flipH="1">
              <a:off x="3184" y="1694"/>
              <a:ext cx="681" cy="0"/>
            </a:xfrm>
            <a:prstGeom prst="line">
              <a:avLst/>
            </a:prstGeom>
            <a:noFill/>
            <a:ln w="12700" cap="sq">
              <a:solidFill>
                <a:schemeClr val="tx1"/>
              </a:solidFill>
              <a:round/>
              <a:headEnd type="none" w="sm" len="sm"/>
              <a:tailEnd type="none" w="sm" len="sm"/>
            </a:ln>
          </p:spPr>
          <p:txBody>
            <a:bodyPr/>
            <a:lstStyle/>
            <a:p>
              <a:endParaRPr lang="he-IL"/>
            </a:p>
          </p:txBody>
        </p:sp>
        <p:sp>
          <p:nvSpPr>
            <p:cNvPr id="37" name="Line 88"/>
            <p:cNvSpPr>
              <a:spLocks noChangeShapeType="1"/>
            </p:cNvSpPr>
            <p:nvPr/>
          </p:nvSpPr>
          <p:spPr bwMode="auto">
            <a:xfrm flipH="1">
              <a:off x="2485" y="2050"/>
              <a:ext cx="681" cy="0"/>
            </a:xfrm>
            <a:prstGeom prst="line">
              <a:avLst/>
            </a:prstGeom>
            <a:noFill/>
            <a:ln w="12700" cap="sq">
              <a:solidFill>
                <a:schemeClr val="tx1"/>
              </a:solidFill>
              <a:round/>
              <a:headEnd type="none" w="sm" len="sm"/>
              <a:tailEnd type="none" w="sm" len="sm"/>
            </a:ln>
          </p:spPr>
          <p:txBody>
            <a:bodyPr/>
            <a:lstStyle/>
            <a:p>
              <a:endParaRPr lang="he-IL"/>
            </a:p>
          </p:txBody>
        </p:sp>
        <p:sp>
          <p:nvSpPr>
            <p:cNvPr id="38" name="Line 89"/>
            <p:cNvSpPr>
              <a:spLocks noChangeShapeType="1"/>
            </p:cNvSpPr>
            <p:nvPr/>
          </p:nvSpPr>
          <p:spPr bwMode="auto">
            <a:xfrm flipH="1">
              <a:off x="1759" y="2270"/>
              <a:ext cx="681" cy="0"/>
            </a:xfrm>
            <a:prstGeom prst="line">
              <a:avLst/>
            </a:prstGeom>
            <a:noFill/>
            <a:ln w="12700" cap="sq">
              <a:solidFill>
                <a:schemeClr val="tx1"/>
              </a:solidFill>
              <a:round/>
              <a:headEnd type="none" w="sm" len="sm"/>
              <a:tailEnd type="none" w="sm" len="sm"/>
            </a:ln>
          </p:spPr>
          <p:txBody>
            <a:bodyPr/>
            <a:lstStyle/>
            <a:p>
              <a:endParaRPr lang="he-IL"/>
            </a:p>
          </p:txBody>
        </p:sp>
        <p:sp>
          <p:nvSpPr>
            <p:cNvPr id="39" name="Text Box 90"/>
            <p:cNvSpPr txBox="1">
              <a:spLocks noChangeArrowheads="1"/>
            </p:cNvSpPr>
            <p:nvPr/>
          </p:nvSpPr>
          <p:spPr bwMode="auto">
            <a:xfrm flipH="1">
              <a:off x="3335" y="1076"/>
              <a:ext cx="408" cy="537"/>
            </a:xfrm>
            <a:prstGeom prst="rect">
              <a:avLst/>
            </a:prstGeom>
            <a:noFill/>
            <a:ln w="12700" cap="sq">
              <a:noFill/>
              <a:miter lim="800000"/>
              <a:headEnd type="none" w="sm" len="sm"/>
              <a:tailEnd type="none" w="sm" len="sm"/>
            </a:ln>
          </p:spPr>
          <p:txBody>
            <a:bodyPr>
              <a:spAutoFit/>
            </a:bodyPr>
            <a:lstStyle/>
            <a:p>
              <a:pPr algn="ctr">
                <a:spcBef>
                  <a:spcPct val="50000"/>
                </a:spcBef>
              </a:pPr>
              <a:r>
                <a:rPr lang="en-US" sz="1100" i="0" dirty="0">
                  <a:latin typeface="Arial" pitchFamily="34" charset="0"/>
                </a:rPr>
                <a:t>B</a:t>
              </a:r>
            </a:p>
            <a:p>
              <a:pPr algn="ctr">
                <a:lnSpc>
                  <a:spcPct val="50000"/>
                </a:lnSpc>
                <a:spcBef>
                  <a:spcPct val="50000"/>
                </a:spcBef>
              </a:pPr>
              <a:r>
                <a:rPr lang="en-US" sz="1100" i="0" dirty="0">
                  <a:latin typeface="Arial" pitchFamily="34" charset="0"/>
                </a:rPr>
                <a:t>5pcs</a:t>
              </a:r>
            </a:p>
            <a:p>
              <a:pPr algn="ctr">
                <a:lnSpc>
                  <a:spcPct val="50000"/>
                </a:lnSpc>
                <a:spcBef>
                  <a:spcPct val="50000"/>
                </a:spcBef>
              </a:pPr>
              <a:r>
                <a:rPr lang="en-US" sz="1100" i="0" dirty="0">
                  <a:latin typeface="Arial" pitchFamily="34" charset="0"/>
                </a:rPr>
                <a:t>3hrs</a:t>
              </a:r>
            </a:p>
          </p:txBody>
        </p:sp>
        <p:sp>
          <p:nvSpPr>
            <p:cNvPr id="40" name="Text Box 91"/>
            <p:cNvSpPr txBox="1">
              <a:spLocks noChangeArrowheads="1"/>
            </p:cNvSpPr>
            <p:nvPr/>
          </p:nvSpPr>
          <p:spPr bwMode="auto">
            <a:xfrm flipH="1">
              <a:off x="2611" y="2135"/>
              <a:ext cx="408" cy="461"/>
            </a:xfrm>
            <a:prstGeom prst="rect">
              <a:avLst/>
            </a:prstGeom>
            <a:noFill/>
            <a:ln w="12700" cap="sq" algn="ctr">
              <a:noFill/>
              <a:miter lim="800000"/>
              <a:headEnd type="none" w="sm" len="sm"/>
              <a:tailEnd type="none" w="sm" len="sm"/>
            </a:ln>
          </p:spPr>
          <p:txBody>
            <a:bodyPr>
              <a:spAutoFit/>
            </a:bodyPr>
            <a:lstStyle/>
            <a:p>
              <a:pPr algn="ctr">
                <a:lnSpc>
                  <a:spcPct val="50000"/>
                </a:lnSpc>
                <a:spcBef>
                  <a:spcPct val="50000"/>
                </a:spcBef>
              </a:pPr>
              <a:r>
                <a:rPr lang="en-US" sz="1100" i="0">
                  <a:latin typeface="Arial" pitchFamily="34" charset="0"/>
                </a:rPr>
                <a:t>B</a:t>
              </a:r>
            </a:p>
            <a:p>
              <a:pPr algn="ctr">
                <a:lnSpc>
                  <a:spcPct val="50000"/>
                </a:lnSpc>
                <a:spcBef>
                  <a:spcPct val="50000"/>
                </a:spcBef>
              </a:pPr>
              <a:r>
                <a:rPr lang="en-US" sz="1100" i="0">
                  <a:latin typeface="Arial" pitchFamily="34" charset="0"/>
                </a:rPr>
                <a:t>5pcs</a:t>
              </a:r>
            </a:p>
            <a:p>
              <a:pPr algn="ctr">
                <a:lnSpc>
                  <a:spcPct val="50000"/>
                </a:lnSpc>
                <a:spcBef>
                  <a:spcPct val="50000"/>
                </a:spcBef>
              </a:pPr>
              <a:r>
                <a:rPr lang="en-US" sz="1100" i="0">
                  <a:latin typeface="Arial" pitchFamily="34" charset="0"/>
                </a:rPr>
                <a:t>3hrs</a:t>
              </a:r>
            </a:p>
          </p:txBody>
        </p:sp>
        <p:sp>
          <p:nvSpPr>
            <p:cNvPr id="41" name="Text Box 92"/>
            <p:cNvSpPr txBox="1">
              <a:spLocks noChangeArrowheads="1"/>
            </p:cNvSpPr>
            <p:nvPr/>
          </p:nvSpPr>
          <p:spPr bwMode="auto">
            <a:xfrm>
              <a:off x="3241" y="1955"/>
              <a:ext cx="547" cy="461"/>
            </a:xfrm>
            <a:prstGeom prst="rect">
              <a:avLst/>
            </a:prstGeom>
            <a:noFill/>
            <a:ln w="12700" cap="sq" algn="ctr">
              <a:noFill/>
              <a:miter lim="800000"/>
              <a:headEnd type="none" w="sm" len="sm"/>
              <a:tailEnd type="none" w="sm" len="sm"/>
            </a:ln>
          </p:spPr>
          <p:txBody>
            <a:bodyPr>
              <a:spAutoFit/>
            </a:bodyPr>
            <a:lstStyle/>
            <a:p>
              <a:pPr algn="ctr">
                <a:lnSpc>
                  <a:spcPct val="50000"/>
                </a:lnSpc>
                <a:spcBef>
                  <a:spcPct val="50000"/>
                </a:spcBef>
              </a:pPr>
              <a:r>
                <a:rPr lang="en-US" sz="1100" i="0">
                  <a:latin typeface="Arial" pitchFamily="34" charset="0"/>
                </a:rPr>
                <a:t>A</a:t>
              </a:r>
            </a:p>
            <a:p>
              <a:pPr algn="ctr">
                <a:lnSpc>
                  <a:spcPct val="50000"/>
                </a:lnSpc>
                <a:spcBef>
                  <a:spcPct val="50000"/>
                </a:spcBef>
              </a:pPr>
              <a:r>
                <a:rPr lang="en-US" sz="1100" i="0">
                  <a:latin typeface="Arial" pitchFamily="34" charset="0"/>
                </a:rPr>
                <a:t>25pcs</a:t>
              </a:r>
            </a:p>
            <a:p>
              <a:pPr algn="ctr">
                <a:lnSpc>
                  <a:spcPct val="50000"/>
                </a:lnSpc>
                <a:spcBef>
                  <a:spcPct val="50000"/>
                </a:spcBef>
              </a:pPr>
              <a:r>
                <a:rPr lang="en-US" sz="1100" i="0">
                  <a:latin typeface="Arial" pitchFamily="34" charset="0"/>
                </a:rPr>
                <a:t>5hrs</a:t>
              </a:r>
            </a:p>
          </p:txBody>
        </p:sp>
        <p:sp>
          <p:nvSpPr>
            <p:cNvPr id="42" name="Text Box 93"/>
            <p:cNvSpPr txBox="1">
              <a:spLocks noChangeArrowheads="1"/>
            </p:cNvSpPr>
            <p:nvPr/>
          </p:nvSpPr>
          <p:spPr bwMode="auto">
            <a:xfrm flipH="1">
              <a:off x="2622" y="1213"/>
              <a:ext cx="406" cy="462"/>
            </a:xfrm>
            <a:prstGeom prst="rect">
              <a:avLst/>
            </a:prstGeom>
            <a:noFill/>
            <a:ln w="12700" cap="sq" algn="ctr">
              <a:noFill/>
              <a:miter lim="800000"/>
              <a:headEnd type="none" w="sm" len="sm"/>
              <a:tailEnd type="none" w="sm" len="sm"/>
            </a:ln>
          </p:spPr>
          <p:txBody>
            <a:bodyPr>
              <a:spAutoFit/>
            </a:bodyPr>
            <a:lstStyle/>
            <a:p>
              <a:pPr algn="ctr">
                <a:lnSpc>
                  <a:spcPct val="50000"/>
                </a:lnSpc>
                <a:spcBef>
                  <a:spcPct val="50000"/>
                </a:spcBef>
              </a:pPr>
              <a:r>
                <a:rPr lang="en-US" sz="1100" i="0">
                  <a:latin typeface="Arial" pitchFamily="34" charset="0"/>
                </a:rPr>
                <a:t>C</a:t>
              </a:r>
            </a:p>
            <a:p>
              <a:pPr algn="ctr">
                <a:lnSpc>
                  <a:spcPct val="50000"/>
                </a:lnSpc>
                <a:spcBef>
                  <a:spcPct val="50000"/>
                </a:spcBef>
              </a:pPr>
              <a:r>
                <a:rPr lang="en-US" sz="1100" i="0">
                  <a:latin typeface="Arial" pitchFamily="34" charset="0"/>
                </a:rPr>
                <a:t>5pcs</a:t>
              </a:r>
            </a:p>
            <a:p>
              <a:pPr algn="ctr">
                <a:lnSpc>
                  <a:spcPct val="50000"/>
                </a:lnSpc>
                <a:spcBef>
                  <a:spcPct val="50000"/>
                </a:spcBef>
              </a:pPr>
              <a:r>
                <a:rPr lang="en-US" sz="1100" i="0">
                  <a:latin typeface="Arial" pitchFamily="34" charset="0"/>
                </a:rPr>
                <a:t>5hrs</a:t>
              </a:r>
            </a:p>
          </p:txBody>
        </p:sp>
        <p:sp>
          <p:nvSpPr>
            <p:cNvPr id="43" name="Text Box 94"/>
            <p:cNvSpPr txBox="1">
              <a:spLocks noChangeArrowheads="1"/>
            </p:cNvSpPr>
            <p:nvPr/>
          </p:nvSpPr>
          <p:spPr bwMode="auto">
            <a:xfrm flipH="1">
              <a:off x="1928" y="1318"/>
              <a:ext cx="408" cy="461"/>
            </a:xfrm>
            <a:prstGeom prst="rect">
              <a:avLst/>
            </a:prstGeom>
            <a:noFill/>
            <a:ln w="12700" cap="sq" algn="ctr">
              <a:noFill/>
              <a:miter lim="800000"/>
              <a:headEnd type="none" w="sm" len="sm"/>
              <a:tailEnd type="none" w="sm" len="sm"/>
            </a:ln>
          </p:spPr>
          <p:txBody>
            <a:bodyPr>
              <a:spAutoFit/>
            </a:bodyPr>
            <a:lstStyle/>
            <a:p>
              <a:pPr algn="ctr">
                <a:lnSpc>
                  <a:spcPct val="50000"/>
                </a:lnSpc>
                <a:spcBef>
                  <a:spcPct val="50000"/>
                </a:spcBef>
              </a:pPr>
              <a:r>
                <a:rPr lang="en-US" sz="1100" i="0">
                  <a:latin typeface="Arial" pitchFamily="34" charset="0"/>
                </a:rPr>
                <a:t>D</a:t>
              </a:r>
            </a:p>
            <a:p>
              <a:pPr algn="ctr">
                <a:lnSpc>
                  <a:spcPct val="50000"/>
                </a:lnSpc>
                <a:spcBef>
                  <a:spcPct val="50000"/>
                </a:spcBef>
              </a:pPr>
              <a:r>
                <a:rPr lang="en-US" sz="1100" i="0">
                  <a:latin typeface="Arial" pitchFamily="34" charset="0"/>
                </a:rPr>
                <a:t>2pcs</a:t>
              </a:r>
            </a:p>
            <a:p>
              <a:pPr algn="ctr">
                <a:lnSpc>
                  <a:spcPct val="50000"/>
                </a:lnSpc>
                <a:spcBef>
                  <a:spcPct val="50000"/>
                </a:spcBef>
              </a:pPr>
              <a:r>
                <a:rPr lang="en-US" sz="1100" i="0">
                  <a:latin typeface="Arial" pitchFamily="34" charset="0"/>
                </a:rPr>
                <a:t>6hrs</a:t>
              </a:r>
            </a:p>
          </p:txBody>
        </p:sp>
        <p:sp>
          <p:nvSpPr>
            <p:cNvPr id="44" name="Text Box 95"/>
            <p:cNvSpPr txBox="1">
              <a:spLocks noChangeArrowheads="1"/>
            </p:cNvSpPr>
            <p:nvPr/>
          </p:nvSpPr>
          <p:spPr bwMode="auto">
            <a:xfrm flipH="1">
              <a:off x="1928" y="2317"/>
              <a:ext cx="408" cy="426"/>
            </a:xfrm>
            <a:prstGeom prst="rect">
              <a:avLst/>
            </a:prstGeom>
            <a:noFill/>
            <a:ln w="12700" cap="sq" algn="ctr">
              <a:noFill/>
              <a:miter lim="800000"/>
              <a:headEnd type="none" w="sm" len="sm"/>
              <a:tailEnd type="none" w="sm" len="sm"/>
            </a:ln>
          </p:spPr>
          <p:txBody>
            <a:bodyPr>
              <a:spAutoFit/>
            </a:bodyPr>
            <a:lstStyle/>
            <a:p>
              <a:pPr algn="ctr">
                <a:lnSpc>
                  <a:spcPct val="50000"/>
                </a:lnSpc>
                <a:spcBef>
                  <a:spcPct val="50000"/>
                </a:spcBef>
              </a:pPr>
              <a:r>
                <a:rPr lang="en-US" sz="1000" i="0">
                  <a:latin typeface="Arial" pitchFamily="34" charset="0"/>
                </a:rPr>
                <a:t>C</a:t>
              </a:r>
            </a:p>
            <a:p>
              <a:pPr algn="ctr">
                <a:lnSpc>
                  <a:spcPct val="50000"/>
                </a:lnSpc>
                <a:spcBef>
                  <a:spcPct val="50000"/>
                </a:spcBef>
              </a:pPr>
              <a:r>
                <a:rPr lang="en-US" sz="1000" i="0">
                  <a:latin typeface="Arial" pitchFamily="34" charset="0"/>
                </a:rPr>
                <a:t>2pcs</a:t>
              </a:r>
            </a:p>
            <a:p>
              <a:pPr algn="ctr">
                <a:lnSpc>
                  <a:spcPct val="50000"/>
                </a:lnSpc>
                <a:spcBef>
                  <a:spcPct val="50000"/>
                </a:spcBef>
              </a:pPr>
              <a:r>
                <a:rPr lang="en-US" sz="1000" i="0">
                  <a:latin typeface="Arial" pitchFamily="34" charset="0"/>
                </a:rPr>
                <a:t>2hrs</a:t>
              </a:r>
            </a:p>
          </p:txBody>
        </p:sp>
      </p:grpSp>
      <p:pic>
        <p:nvPicPr>
          <p:cNvPr id="47" name="Picture 42" descr="j0139031"/>
          <p:cNvPicPr>
            <a:picLocks noChangeAspect="1" noChangeArrowheads="1"/>
          </p:cNvPicPr>
          <p:nvPr/>
        </p:nvPicPr>
        <p:blipFill>
          <a:blip r:embed="rId2" cstate="print"/>
          <a:srcRect/>
          <a:stretch>
            <a:fillRect/>
          </a:stretch>
        </p:blipFill>
        <p:spPr bwMode="auto">
          <a:xfrm>
            <a:off x="7812360" y="3717032"/>
            <a:ext cx="997748" cy="1375842"/>
          </a:xfrm>
          <a:prstGeom prst="rect">
            <a:avLst/>
          </a:prstGeom>
          <a:noFill/>
          <a:ln w="9525">
            <a:noFill/>
            <a:miter lim="800000"/>
            <a:headEnd/>
            <a:tailEnd/>
          </a:ln>
        </p:spPr>
      </p:pic>
    </p:spTree>
    <p:extLst>
      <p:ext uri="{BB962C8B-B14F-4D97-AF65-F5344CB8AC3E}">
        <p14:creationId xmlns:p14="http://schemas.microsoft.com/office/powerpoint/2010/main" val="725131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
                                  </p:stCondLst>
                                  <p:childTnLst>
                                    <p:set>
                                      <p:cBhvr>
                                        <p:cTn id="6" dur="1" fill="hold">
                                          <p:stCondLst>
                                            <p:cond delay="0"/>
                                          </p:stCondLst>
                                        </p:cTn>
                                        <p:tgtEl>
                                          <p:spTgt spid="7"/>
                                        </p:tgtEl>
                                        <p:attrNameLst>
                                          <p:attrName>style.visibility</p:attrName>
                                        </p:attrNameLst>
                                      </p:cBhvr>
                                      <p:to>
                                        <p:strVal val="visible"/>
                                      </p:to>
                                    </p:set>
                                  </p:childTnLst>
                                </p:cTn>
                              </p:par>
                              <p:par>
                                <p:cTn id="7" presetID="26" presetClass="emph" presetSubtype="0" repeatCount="2000" fill="hold" nodeType="withEffect">
                                  <p:stCondLst>
                                    <p:cond delay="0"/>
                                  </p:stCondLst>
                                  <p:childTnLst>
                                    <p:animEffect transition="out" filter="fade">
                                      <p:cBhvr>
                                        <p:cTn id="8" dur="1000" tmFilter="0, 0; .2, .5; .8, .5; 1, 0"/>
                                        <p:tgtEl>
                                          <p:spTgt spid="7"/>
                                        </p:tgtEl>
                                      </p:cBhvr>
                                    </p:animEffect>
                                    <p:animScale>
                                      <p:cBhvr>
                                        <p:cTn id="9" dur="500" autoRev="1" fill="hold"/>
                                        <p:tgtEl>
                                          <p:spTgt spid="7"/>
                                        </p:tgtEl>
                                      </p:cBhvr>
                                      <p:by x="105000" y="105000"/>
                                    </p:animScale>
                                  </p:childTnLst>
                                </p:cTn>
                              </p:par>
                            </p:childTnLst>
                          </p:cTn>
                        </p:par>
                      </p:childTnLst>
                    </p:cTn>
                  </p:par>
                  <p:par>
                    <p:cTn id="10" fill="hold">
                      <p:stCondLst>
                        <p:cond delay="indefinite"/>
                      </p:stCondLst>
                      <p:childTnLst>
                        <p:par>
                          <p:cTn id="11" fill="hold">
                            <p:stCondLst>
                              <p:cond delay="0"/>
                            </p:stCondLst>
                            <p:childTnLst>
                              <p:par>
                                <p:cTn id="12" presetID="0" presetClass="path" presetSubtype="0" accel="50000" decel="50000" fill="hold" nodeType="clickEffect">
                                  <p:stCondLst>
                                    <p:cond delay="0"/>
                                  </p:stCondLst>
                                  <p:childTnLst>
                                    <p:animMotion origin="layout" path="M -3.61111E-6 -4.92372E-6 C -0.04913 -0.01595 -0.09809 -0.0312 -0.12743 -0.01271 C -0.15677 0.00648 -0.16666 0.0608 -0.17639 0.11512 " pathEditMode="relative" rAng="0" ptsTypes="aaA">
                                      <p:cBhvr>
                                        <p:cTn id="13" dur="2000" fill="hold"/>
                                        <p:tgtEl>
                                          <p:spTgt spid="7"/>
                                        </p:tgtEl>
                                        <p:attrNameLst>
                                          <p:attrName>ppt_x</p:attrName>
                                          <p:attrName>ppt_y</p:attrName>
                                        </p:attrNameLst>
                                      </p:cBhvr>
                                      <p:rCtr x="-88" y="42"/>
                                    </p:animMotion>
                                  </p:childTnLst>
                                </p:cTn>
                              </p:par>
                            </p:childTnLst>
                          </p:cTn>
                        </p:par>
                        <p:par>
                          <p:cTn id="14" fill="hold">
                            <p:stCondLst>
                              <p:cond delay="2000"/>
                            </p:stCondLst>
                            <p:childTnLst>
                              <p:par>
                                <p:cTn id="15" presetID="1" presetClass="entr" presetSubtype="0" fill="hold" nodeType="afterEffect">
                                  <p:stCondLst>
                                    <p:cond delay="500"/>
                                  </p:stCondLst>
                                  <p:childTnLst>
                                    <p:set>
                                      <p:cBhvr>
                                        <p:cTn id="16" dur="1" fill="hold">
                                          <p:stCondLst>
                                            <p:cond delay="0"/>
                                          </p:stCondLst>
                                        </p:cTn>
                                        <p:tgtEl>
                                          <p:spTgt spid="47"/>
                                        </p:tgtEl>
                                        <p:attrNameLst>
                                          <p:attrName>style.visibility</p:attrName>
                                        </p:attrNameLst>
                                      </p:cBhvr>
                                      <p:to>
                                        <p:strVal val="visible"/>
                                      </p:to>
                                    </p:set>
                                  </p:childTnLst>
                                </p:cTn>
                              </p:par>
                              <p:par>
                                <p:cTn id="17" presetID="26" presetClass="emph" presetSubtype="0" repeatCount="2000" fill="hold" nodeType="withEffect">
                                  <p:stCondLst>
                                    <p:cond delay="0"/>
                                  </p:stCondLst>
                                  <p:childTnLst>
                                    <p:animEffect transition="out" filter="fade">
                                      <p:cBhvr>
                                        <p:cTn id="18" dur="1000" tmFilter="0, 0; .2, .5; .8, .5; 1, 0"/>
                                        <p:tgtEl>
                                          <p:spTgt spid="47"/>
                                        </p:tgtEl>
                                      </p:cBhvr>
                                    </p:animEffect>
                                    <p:animScale>
                                      <p:cBhvr>
                                        <p:cTn id="19" dur="500" autoRev="1" fill="hold"/>
                                        <p:tgtEl>
                                          <p:spTgt spid="47"/>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up)">
                                      <p:cBhvr>
                                        <p:cTn id="24" dur="500"/>
                                        <p:tgtEl>
                                          <p:spTgt spid="16"/>
                                        </p:tgtEl>
                                      </p:cBhvr>
                                    </p:animEffect>
                                  </p:childTnLst>
                                </p:cTn>
                              </p:par>
                            </p:childTnLst>
                          </p:cTn>
                        </p:par>
                        <p:par>
                          <p:cTn id="25" fill="hold">
                            <p:stCondLst>
                              <p:cond delay="50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par>
                                <p:cTn id="29" presetID="64" presetClass="path" presetSubtype="0" accel="50000" decel="50000" fill="hold" grpId="1" nodeType="withEffect">
                                  <p:stCondLst>
                                    <p:cond delay="0"/>
                                  </p:stCondLst>
                                  <p:childTnLst>
                                    <p:animMotion origin="layout" path="M 5.E-6 2.16366E-6 L 0.00018 -0.19094 " pathEditMode="relative" rAng="0" ptsTypes="AA">
                                      <p:cBhvr>
                                        <p:cTn id="30" dur="2000" fill="hold"/>
                                        <p:tgtEl>
                                          <p:spTgt spid="16"/>
                                        </p:tgtEl>
                                        <p:attrNameLst>
                                          <p:attrName>ppt_x</p:attrName>
                                          <p:attrName>ppt_y</p:attrName>
                                        </p:attrNameLst>
                                      </p:cBhvr>
                                      <p:rCtr x="0" y="-95"/>
                                    </p:animMotion>
                                  </p:childTnLst>
                                </p:cTn>
                              </p:par>
                              <p:par>
                                <p:cTn id="31" presetID="64" presetClass="path" presetSubtype="0" accel="50000" decel="50000" fill="hold" grpId="1" nodeType="withEffect">
                                  <p:stCondLst>
                                    <p:cond delay="0"/>
                                  </p:stCondLst>
                                  <p:childTnLst>
                                    <p:animMotion origin="layout" path="M -1.11111E-6 -4.63245E-6 L -1.11111E-6 -0.20157 " pathEditMode="relative" rAng="0" ptsTypes="AA">
                                      <p:cBhvr>
                                        <p:cTn id="32" dur="2000" fill="hold"/>
                                        <p:tgtEl>
                                          <p:spTgt spid="15"/>
                                        </p:tgtEl>
                                        <p:attrNameLst>
                                          <p:attrName>ppt_x</p:attrName>
                                          <p:attrName>ppt_y</p:attrName>
                                        </p:attrNameLst>
                                      </p:cBhvr>
                                      <p:rCtr x="0" y="-101"/>
                                    </p:animMotion>
                                  </p:childTnLst>
                                </p:cTn>
                              </p:par>
                            </p:childTnLst>
                          </p:cTn>
                        </p:par>
                        <p:par>
                          <p:cTn id="33" fill="hold">
                            <p:stCondLst>
                              <p:cond delay="2500"/>
                            </p:stCondLst>
                            <p:childTnLst>
                              <p:par>
                                <p:cTn id="34" presetID="9" presetClass="entr" presetSubtype="0" fill="hold" nodeType="after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dissolve">
                                      <p:cBhvr>
                                        <p:cTn id="36" dur="1000"/>
                                        <p:tgtEl>
                                          <p:spTgt spid="3"/>
                                        </p:tgtEl>
                                      </p:cBhvr>
                                    </p:animEffect>
                                  </p:childTnLst>
                                </p:cTn>
                              </p:par>
                            </p:childTnLst>
                          </p:cTn>
                        </p:par>
                        <p:par>
                          <p:cTn id="37" fill="hold">
                            <p:stCondLst>
                              <p:cond delay="3500"/>
                            </p:stCondLst>
                            <p:childTnLst>
                              <p:par>
                                <p:cTn id="38" presetID="9" presetClass="entr" presetSubtype="0"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dissolve">
                                      <p:cBhvr>
                                        <p:cTn id="40" dur="500"/>
                                        <p:tgtEl>
                                          <p:spTgt spid="9"/>
                                        </p:tgtEl>
                                      </p:cBhvr>
                                    </p:animEffect>
                                  </p:childTnLst>
                                </p:cTn>
                              </p:par>
                            </p:childTnLst>
                          </p:cTn>
                        </p:par>
                        <p:par>
                          <p:cTn id="41" fill="hold">
                            <p:stCondLst>
                              <p:cond delay="4000"/>
                            </p:stCondLst>
                            <p:childTnLst>
                              <p:par>
                                <p:cTn id="42" presetID="9" presetClass="entr" presetSubtype="0"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dissolve">
                                      <p:cBhvr>
                                        <p:cTn id="44" dur="500"/>
                                        <p:tgtEl>
                                          <p:spTgt spid="8"/>
                                        </p:tgtEl>
                                      </p:cBhvr>
                                    </p:animEffect>
                                  </p:childTnLst>
                                </p:cTn>
                              </p:par>
                            </p:childTnLst>
                          </p:cTn>
                        </p:par>
                      </p:childTnLst>
                    </p:cTn>
                  </p:par>
                  <p:par>
                    <p:cTn id="45" fill="hold">
                      <p:stCondLst>
                        <p:cond delay="indefinite"/>
                      </p:stCondLst>
                      <p:childTnLst>
                        <p:par>
                          <p:cTn id="46" fill="hold">
                            <p:stCondLst>
                              <p:cond delay="0"/>
                            </p:stCondLst>
                            <p:childTnLst>
                              <p:par>
                                <p:cTn id="47" presetID="0" presetClass="path" presetSubtype="0" accel="50000" decel="50000" fill="hold" nodeType="clickEffect">
                                  <p:stCondLst>
                                    <p:cond delay="0"/>
                                  </p:stCondLst>
                                  <p:childTnLst>
                                    <p:animMotion origin="layout" path="M -3.61111E-6 -4.92372E-6 C -0.04913 -0.01595 -0.09809 -0.0312 -0.12743 -0.01271 C -0.15677 0.00648 -0.16666 0.0608 -0.17639 0.11512 " pathEditMode="relative" rAng="0" ptsTypes="aaA">
                                      <p:cBhvr>
                                        <p:cTn id="48" dur="2000" fill="hold"/>
                                        <p:tgtEl>
                                          <p:spTgt spid="47"/>
                                        </p:tgtEl>
                                        <p:attrNameLst>
                                          <p:attrName>ppt_x</p:attrName>
                                          <p:attrName>ppt_y</p:attrName>
                                        </p:attrNameLst>
                                      </p:cBhvr>
                                      <p:rCtr x="-88" y="4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5" grpId="1"/>
      <p:bldP spid="16" grpId="0" animBg="1"/>
      <p:bldP spid="16"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1" name="Picture 9" descr="Click To Preview"/>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38</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8" name="Text Box 18">
            <a:extLst>
              <a:ext uri="{FF2B5EF4-FFF2-40B4-BE49-F238E27FC236}">
                <a16:creationId xmlns:a16="http://schemas.microsoft.com/office/drawing/2014/main" id="{283CED98-3DDF-4E8E-81D3-2609AA6E862F}"/>
              </a:ext>
            </a:extLst>
          </p:cNvPr>
          <p:cNvSpPr txBox="1">
            <a:spLocks noChangeArrowheads="1"/>
          </p:cNvSpPr>
          <p:nvPr/>
        </p:nvSpPr>
        <p:spPr bwMode="auto">
          <a:xfrm>
            <a:off x="8601023" y="4978400"/>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19">
            <a:extLst>
              <a:ext uri="{FF2B5EF4-FFF2-40B4-BE49-F238E27FC236}">
                <a16:creationId xmlns:a16="http://schemas.microsoft.com/office/drawing/2014/main" id="{58A5CBDC-2FB8-441A-9363-632C92C74151}"/>
              </a:ext>
            </a:extLst>
          </p:cNvPr>
          <p:cNvSpPr txBox="1">
            <a:spLocks noChangeArrowheads="1"/>
          </p:cNvSpPr>
          <p:nvPr/>
        </p:nvSpPr>
        <p:spPr bwMode="auto">
          <a:xfrm>
            <a:off x="8601023" y="3825875"/>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20">
            <a:extLst>
              <a:ext uri="{FF2B5EF4-FFF2-40B4-BE49-F238E27FC236}">
                <a16:creationId xmlns:a16="http://schemas.microsoft.com/office/drawing/2014/main" id="{90470D49-0B3F-4452-95DC-076FB78EFE52}"/>
              </a:ext>
            </a:extLst>
          </p:cNvPr>
          <p:cNvSpPr txBox="1">
            <a:spLocks noChangeArrowheads="1"/>
          </p:cNvSpPr>
          <p:nvPr/>
        </p:nvSpPr>
        <p:spPr bwMode="auto">
          <a:xfrm>
            <a:off x="8601023" y="2817812"/>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21">
            <a:extLst>
              <a:ext uri="{FF2B5EF4-FFF2-40B4-BE49-F238E27FC236}">
                <a16:creationId xmlns:a16="http://schemas.microsoft.com/office/drawing/2014/main" id="{9BB94F89-316A-42D7-AA92-CBCF0EEC8809}"/>
              </a:ext>
            </a:extLst>
          </p:cNvPr>
          <p:cNvSpPr txBox="1">
            <a:spLocks noChangeArrowheads="1"/>
          </p:cNvSpPr>
          <p:nvPr/>
        </p:nvSpPr>
        <p:spPr bwMode="auto">
          <a:xfrm>
            <a:off x="8601023" y="1736725"/>
            <a:ext cx="360363" cy="215900"/>
          </a:xfrm>
          <a:prstGeom prst="rect">
            <a:avLst/>
          </a:prstGeom>
          <a:noFill/>
          <a:ln w="9525">
            <a:noFill/>
            <a:miter lim="800000"/>
            <a:headEnd/>
            <a:tailEnd/>
          </a:ln>
        </p:spPr>
        <p:txBody>
          <a:bodyPr>
            <a:spAutoFit/>
          </a:bodyPr>
          <a:lstStyle/>
          <a:p>
            <a:pPr algn="l" rtl="0">
              <a:spcBef>
                <a:spcPct val="50000"/>
              </a:spcBef>
            </a:pPr>
            <a:r>
              <a:rPr lang="en-US" sz="800" dirty="0">
                <a:latin typeface="Tahoma" pitchFamily="34" charset="0"/>
              </a:rPr>
              <a:t>15</a:t>
            </a:r>
            <a:endParaRPr lang="en-GB" sz="800" dirty="0">
              <a:latin typeface="Tahoma" pitchFamily="34" charset="0"/>
            </a:endParaRPr>
          </a:p>
        </p:txBody>
      </p:sp>
      <p:pic>
        <p:nvPicPr>
          <p:cNvPr id="26" name="Picture 7" descr="Click To Preview">
            <a:extLst>
              <a:ext uri="{FF2B5EF4-FFF2-40B4-BE49-F238E27FC236}">
                <a16:creationId xmlns:a16="http://schemas.microsoft.com/office/drawing/2014/main" id="{D2B6E939-DA96-47E4-9538-7A30266CBBD3}"/>
              </a:ext>
            </a:extLst>
          </p:cNvPr>
          <p:cNvPicPr>
            <a:picLocks noChangeAspect="1" noChangeArrowheads="1" noCrop="1"/>
          </p:cNvPicPr>
          <p:nvPr/>
        </p:nvPicPr>
        <p:blipFill>
          <a:blip r:embed="rId9" cstate="print"/>
          <a:srcRect/>
          <a:stretch>
            <a:fillRect/>
          </a:stretch>
        </p:blipFill>
        <p:spPr bwMode="auto">
          <a:xfrm>
            <a:off x="7273272" y="3241805"/>
            <a:ext cx="288925" cy="720725"/>
          </a:xfrm>
          <a:prstGeom prst="rect">
            <a:avLst/>
          </a:prstGeom>
          <a:noFill/>
          <a:ln w="9525">
            <a:noFill/>
            <a:miter lim="800000"/>
            <a:headEnd/>
            <a:tailEnd/>
          </a:ln>
        </p:spPr>
      </p:pic>
    </p:spTree>
    <p:extLst>
      <p:ext uri="{BB962C8B-B14F-4D97-AF65-F5344CB8AC3E}">
        <p14:creationId xmlns:p14="http://schemas.microsoft.com/office/powerpoint/2010/main" val="1055754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61" name="Picture 9"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39</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505539" y="4357940"/>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1" name="Text Box 2">
            <a:extLst>
              <a:ext uri="{FF2B5EF4-FFF2-40B4-BE49-F238E27FC236}">
                <a16:creationId xmlns:a16="http://schemas.microsoft.com/office/drawing/2014/main" id="{E28FAF19-9365-4A4B-B2AC-7EC5A2FB018E}"/>
              </a:ext>
            </a:extLst>
          </p:cNvPr>
          <p:cNvSpPr txBox="1">
            <a:spLocks noChangeArrowheads="1"/>
          </p:cNvSpPr>
          <p:nvPr/>
        </p:nvSpPr>
        <p:spPr bwMode="auto">
          <a:xfrm>
            <a:off x="8628563" y="166766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63" name="Text Box 28">
            <a:extLst>
              <a:ext uri="{FF2B5EF4-FFF2-40B4-BE49-F238E27FC236}">
                <a16:creationId xmlns:a16="http://schemas.microsoft.com/office/drawing/2014/main" id="{9CCDAAD2-1950-4438-AC48-D864B2BC812A}"/>
              </a:ext>
            </a:extLst>
          </p:cNvPr>
          <p:cNvSpPr txBox="1">
            <a:spLocks noChangeArrowheads="1"/>
          </p:cNvSpPr>
          <p:nvPr/>
        </p:nvSpPr>
        <p:spPr bwMode="auto">
          <a:xfrm>
            <a:off x="8628563" y="49093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29">
            <a:extLst>
              <a:ext uri="{FF2B5EF4-FFF2-40B4-BE49-F238E27FC236}">
                <a16:creationId xmlns:a16="http://schemas.microsoft.com/office/drawing/2014/main" id="{0A5EB18A-4A1D-4828-B1A4-747246AA2277}"/>
              </a:ext>
            </a:extLst>
          </p:cNvPr>
          <p:cNvSpPr txBox="1">
            <a:spLocks noChangeArrowheads="1"/>
          </p:cNvSpPr>
          <p:nvPr/>
        </p:nvSpPr>
        <p:spPr bwMode="auto">
          <a:xfrm>
            <a:off x="8628563" y="50522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5" name="Text Box 30">
            <a:extLst>
              <a:ext uri="{FF2B5EF4-FFF2-40B4-BE49-F238E27FC236}">
                <a16:creationId xmlns:a16="http://schemas.microsoft.com/office/drawing/2014/main" id="{3373C1E5-27B7-4D1D-AF44-BE0FCA7C6E7C}"/>
              </a:ext>
            </a:extLst>
          </p:cNvPr>
          <p:cNvSpPr txBox="1">
            <a:spLocks noChangeArrowheads="1"/>
          </p:cNvSpPr>
          <p:nvPr/>
        </p:nvSpPr>
        <p:spPr bwMode="auto">
          <a:xfrm>
            <a:off x="8628563" y="37568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8" name="Text Box 31">
            <a:extLst>
              <a:ext uri="{FF2B5EF4-FFF2-40B4-BE49-F238E27FC236}">
                <a16:creationId xmlns:a16="http://schemas.microsoft.com/office/drawing/2014/main" id="{73F570C1-2A44-4EF0-8E1D-CC94E148AFE8}"/>
              </a:ext>
            </a:extLst>
          </p:cNvPr>
          <p:cNvSpPr txBox="1">
            <a:spLocks noChangeArrowheads="1"/>
          </p:cNvSpPr>
          <p:nvPr/>
        </p:nvSpPr>
        <p:spPr bwMode="auto">
          <a:xfrm>
            <a:off x="8628563" y="3901281"/>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32">
            <a:extLst>
              <a:ext uri="{FF2B5EF4-FFF2-40B4-BE49-F238E27FC236}">
                <a16:creationId xmlns:a16="http://schemas.microsoft.com/office/drawing/2014/main" id="{9A6911E6-D59A-4344-BD68-93B8D54EE54D}"/>
              </a:ext>
            </a:extLst>
          </p:cNvPr>
          <p:cNvSpPr txBox="1">
            <a:spLocks noChangeArrowheads="1"/>
          </p:cNvSpPr>
          <p:nvPr/>
        </p:nvSpPr>
        <p:spPr bwMode="auto">
          <a:xfrm>
            <a:off x="8628563" y="2748756"/>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3" name="Text Box 33">
            <a:extLst>
              <a:ext uri="{FF2B5EF4-FFF2-40B4-BE49-F238E27FC236}">
                <a16:creationId xmlns:a16="http://schemas.microsoft.com/office/drawing/2014/main" id="{11E222F1-7E98-4856-ABB9-E77D35A51748}"/>
              </a:ext>
            </a:extLst>
          </p:cNvPr>
          <p:cNvSpPr txBox="1">
            <a:spLocks noChangeArrowheads="1"/>
          </p:cNvSpPr>
          <p:nvPr/>
        </p:nvSpPr>
        <p:spPr bwMode="auto">
          <a:xfrm>
            <a:off x="8628563" y="289163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40">
            <a:extLst>
              <a:ext uri="{FF2B5EF4-FFF2-40B4-BE49-F238E27FC236}">
                <a16:creationId xmlns:a16="http://schemas.microsoft.com/office/drawing/2014/main" id="{656D0D2B-D25C-46B3-9547-FD45996BC237}"/>
              </a:ext>
            </a:extLst>
          </p:cNvPr>
          <p:cNvSpPr txBox="1">
            <a:spLocks noChangeArrowheads="1"/>
          </p:cNvSpPr>
          <p:nvPr/>
        </p:nvSpPr>
        <p:spPr bwMode="auto">
          <a:xfrm>
            <a:off x="8628563" y="18105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pic>
        <p:nvPicPr>
          <p:cNvPr id="38" name="Picture 22" descr="Click To Preview">
            <a:extLst>
              <a:ext uri="{FF2B5EF4-FFF2-40B4-BE49-F238E27FC236}">
                <a16:creationId xmlns:a16="http://schemas.microsoft.com/office/drawing/2014/main" id="{27D602F7-22EE-4DF5-8AD7-872E70233845}"/>
              </a:ext>
            </a:extLst>
          </p:cNvPr>
          <p:cNvPicPr>
            <a:picLocks noChangeAspect="1" noChangeArrowheads="1" noCrop="1"/>
          </p:cNvPicPr>
          <p:nvPr/>
        </p:nvPicPr>
        <p:blipFill>
          <a:blip r:embed="rId10" cstate="print"/>
          <a:srcRect/>
          <a:stretch>
            <a:fillRect/>
          </a:stretch>
        </p:blipFill>
        <p:spPr bwMode="auto">
          <a:xfrm>
            <a:off x="5653088" y="1170064"/>
            <a:ext cx="288925" cy="720725"/>
          </a:xfrm>
          <a:prstGeom prst="rect">
            <a:avLst/>
          </a:prstGeom>
          <a:noFill/>
          <a:ln w="9525">
            <a:noFill/>
            <a:miter lim="800000"/>
            <a:headEnd/>
            <a:tailEnd/>
          </a:ln>
        </p:spPr>
      </p:pic>
      <p:pic>
        <p:nvPicPr>
          <p:cNvPr id="39" name="Picture 7" descr="Click To Preview">
            <a:extLst>
              <a:ext uri="{FF2B5EF4-FFF2-40B4-BE49-F238E27FC236}">
                <a16:creationId xmlns:a16="http://schemas.microsoft.com/office/drawing/2014/main" id="{E389561D-F7A5-4475-A009-E77CABF9D8C5}"/>
              </a:ext>
            </a:extLst>
          </p:cNvPr>
          <p:cNvPicPr>
            <a:picLocks noChangeAspect="1" noChangeArrowheads="1" noCrop="1"/>
          </p:cNvPicPr>
          <p:nvPr/>
        </p:nvPicPr>
        <p:blipFill>
          <a:blip r:embed="rId10" cstate="print"/>
          <a:srcRect/>
          <a:stretch>
            <a:fillRect/>
          </a:stretch>
        </p:blipFill>
        <p:spPr bwMode="auto">
          <a:xfrm>
            <a:off x="7273272" y="3241805"/>
            <a:ext cx="288925" cy="720725"/>
          </a:xfrm>
          <a:prstGeom prst="rect">
            <a:avLst/>
          </a:prstGeom>
          <a:noFill/>
          <a:ln w="9525">
            <a:noFill/>
            <a:miter lim="800000"/>
            <a:headEnd/>
            <a:tailEnd/>
          </a:ln>
        </p:spPr>
      </p:pic>
    </p:spTree>
    <p:extLst>
      <p:ext uri="{BB962C8B-B14F-4D97-AF65-F5344CB8AC3E}">
        <p14:creationId xmlns:p14="http://schemas.microsoft.com/office/powerpoint/2010/main" val="3470548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ox(in)">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60" name="Picture 8"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40</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1" name="Text Box 40">
            <a:extLst>
              <a:ext uri="{FF2B5EF4-FFF2-40B4-BE49-F238E27FC236}">
                <a16:creationId xmlns:a16="http://schemas.microsoft.com/office/drawing/2014/main" id="{14C8D24F-81E7-456C-A280-EEEA5020AFF2}"/>
              </a:ext>
            </a:extLst>
          </p:cNvPr>
          <p:cNvSpPr txBox="1">
            <a:spLocks noChangeArrowheads="1"/>
          </p:cNvSpPr>
          <p:nvPr/>
        </p:nvSpPr>
        <p:spPr bwMode="auto">
          <a:xfrm>
            <a:off x="8545461" y="49093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41">
            <a:extLst>
              <a:ext uri="{FF2B5EF4-FFF2-40B4-BE49-F238E27FC236}">
                <a16:creationId xmlns:a16="http://schemas.microsoft.com/office/drawing/2014/main" id="{7978973E-D6AD-4A1C-B224-3E2511CFAD87}"/>
              </a:ext>
            </a:extLst>
          </p:cNvPr>
          <p:cNvSpPr txBox="1">
            <a:spLocks noChangeArrowheads="1"/>
          </p:cNvSpPr>
          <p:nvPr/>
        </p:nvSpPr>
        <p:spPr bwMode="auto">
          <a:xfrm>
            <a:off x="8545461" y="50522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42">
            <a:extLst>
              <a:ext uri="{FF2B5EF4-FFF2-40B4-BE49-F238E27FC236}">
                <a16:creationId xmlns:a16="http://schemas.microsoft.com/office/drawing/2014/main" id="{B0C6D058-2F59-4D60-945E-23DB23EFCB01}"/>
              </a:ext>
            </a:extLst>
          </p:cNvPr>
          <p:cNvSpPr txBox="1">
            <a:spLocks noChangeArrowheads="1"/>
          </p:cNvSpPr>
          <p:nvPr/>
        </p:nvSpPr>
        <p:spPr bwMode="auto">
          <a:xfrm>
            <a:off x="8545461" y="519668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43">
            <a:extLst>
              <a:ext uri="{FF2B5EF4-FFF2-40B4-BE49-F238E27FC236}">
                <a16:creationId xmlns:a16="http://schemas.microsoft.com/office/drawing/2014/main" id="{3400C952-A13C-4727-A1ED-E138519F90B6}"/>
              </a:ext>
            </a:extLst>
          </p:cNvPr>
          <p:cNvSpPr txBox="1">
            <a:spLocks noChangeArrowheads="1"/>
          </p:cNvSpPr>
          <p:nvPr/>
        </p:nvSpPr>
        <p:spPr bwMode="auto">
          <a:xfrm>
            <a:off x="8545461" y="37568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8" name="Text Box 44">
            <a:extLst>
              <a:ext uri="{FF2B5EF4-FFF2-40B4-BE49-F238E27FC236}">
                <a16:creationId xmlns:a16="http://schemas.microsoft.com/office/drawing/2014/main" id="{71DD1F5D-1E8F-4082-82C5-1283E0D38DFF}"/>
              </a:ext>
            </a:extLst>
          </p:cNvPr>
          <p:cNvSpPr txBox="1">
            <a:spLocks noChangeArrowheads="1"/>
          </p:cNvSpPr>
          <p:nvPr/>
        </p:nvSpPr>
        <p:spPr bwMode="auto">
          <a:xfrm>
            <a:off x="8545461" y="3901281"/>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45">
            <a:extLst>
              <a:ext uri="{FF2B5EF4-FFF2-40B4-BE49-F238E27FC236}">
                <a16:creationId xmlns:a16="http://schemas.microsoft.com/office/drawing/2014/main" id="{8BD00554-B487-42BD-8869-CF4CAFE92573}"/>
              </a:ext>
            </a:extLst>
          </p:cNvPr>
          <p:cNvSpPr txBox="1">
            <a:spLocks noChangeArrowheads="1"/>
          </p:cNvSpPr>
          <p:nvPr/>
        </p:nvSpPr>
        <p:spPr bwMode="auto">
          <a:xfrm>
            <a:off x="8545461" y="4044156"/>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3" name="Text Box 46">
            <a:extLst>
              <a:ext uri="{FF2B5EF4-FFF2-40B4-BE49-F238E27FC236}">
                <a16:creationId xmlns:a16="http://schemas.microsoft.com/office/drawing/2014/main" id="{3E146953-D2A0-45EE-B2D1-ED335F0538CA}"/>
              </a:ext>
            </a:extLst>
          </p:cNvPr>
          <p:cNvSpPr txBox="1">
            <a:spLocks noChangeArrowheads="1"/>
          </p:cNvSpPr>
          <p:nvPr/>
        </p:nvSpPr>
        <p:spPr bwMode="auto">
          <a:xfrm>
            <a:off x="8545461" y="2748756"/>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47">
            <a:extLst>
              <a:ext uri="{FF2B5EF4-FFF2-40B4-BE49-F238E27FC236}">
                <a16:creationId xmlns:a16="http://schemas.microsoft.com/office/drawing/2014/main" id="{BA46CD34-1BF8-46A4-B737-D95737472BA6}"/>
              </a:ext>
            </a:extLst>
          </p:cNvPr>
          <p:cNvSpPr txBox="1">
            <a:spLocks noChangeArrowheads="1"/>
          </p:cNvSpPr>
          <p:nvPr/>
        </p:nvSpPr>
        <p:spPr bwMode="auto">
          <a:xfrm>
            <a:off x="8545461" y="289163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5" name="Text Box 48">
            <a:extLst>
              <a:ext uri="{FF2B5EF4-FFF2-40B4-BE49-F238E27FC236}">
                <a16:creationId xmlns:a16="http://schemas.microsoft.com/office/drawing/2014/main" id="{C3FC6CA3-8EC6-41F7-B19B-3A322C5596AF}"/>
              </a:ext>
            </a:extLst>
          </p:cNvPr>
          <p:cNvSpPr txBox="1">
            <a:spLocks noChangeArrowheads="1"/>
          </p:cNvSpPr>
          <p:nvPr/>
        </p:nvSpPr>
        <p:spPr bwMode="auto">
          <a:xfrm>
            <a:off x="8545461" y="303609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49">
            <a:extLst>
              <a:ext uri="{FF2B5EF4-FFF2-40B4-BE49-F238E27FC236}">
                <a16:creationId xmlns:a16="http://schemas.microsoft.com/office/drawing/2014/main" id="{7B3AF6E1-30E8-4C95-821F-450623BC91E3}"/>
              </a:ext>
            </a:extLst>
          </p:cNvPr>
          <p:cNvSpPr txBox="1">
            <a:spLocks noChangeArrowheads="1"/>
          </p:cNvSpPr>
          <p:nvPr/>
        </p:nvSpPr>
        <p:spPr bwMode="auto">
          <a:xfrm>
            <a:off x="8545461" y="166766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77" name="Text Box 50">
            <a:extLst>
              <a:ext uri="{FF2B5EF4-FFF2-40B4-BE49-F238E27FC236}">
                <a16:creationId xmlns:a16="http://schemas.microsoft.com/office/drawing/2014/main" id="{BAA85C51-5712-4199-95E3-4AFAFDF8A513}"/>
              </a:ext>
            </a:extLst>
          </p:cNvPr>
          <p:cNvSpPr txBox="1">
            <a:spLocks noChangeArrowheads="1"/>
          </p:cNvSpPr>
          <p:nvPr/>
        </p:nvSpPr>
        <p:spPr bwMode="auto">
          <a:xfrm>
            <a:off x="8545461" y="18105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78" name="Text Box 51">
            <a:extLst>
              <a:ext uri="{FF2B5EF4-FFF2-40B4-BE49-F238E27FC236}">
                <a16:creationId xmlns:a16="http://schemas.microsoft.com/office/drawing/2014/main" id="{3729D9B4-EF69-419F-96FE-91DE07105FED}"/>
              </a:ext>
            </a:extLst>
          </p:cNvPr>
          <p:cNvSpPr txBox="1">
            <a:spLocks noChangeArrowheads="1"/>
          </p:cNvSpPr>
          <p:nvPr/>
        </p:nvSpPr>
        <p:spPr bwMode="auto">
          <a:xfrm>
            <a:off x="8545461" y="1955006"/>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pic>
        <p:nvPicPr>
          <p:cNvPr id="56" name="Picture 7" descr="Click To Preview">
            <a:extLst>
              <a:ext uri="{FF2B5EF4-FFF2-40B4-BE49-F238E27FC236}">
                <a16:creationId xmlns:a16="http://schemas.microsoft.com/office/drawing/2014/main" id="{F4284D90-0535-448A-B236-338B14164DA0}"/>
              </a:ext>
            </a:extLst>
          </p:cNvPr>
          <p:cNvPicPr>
            <a:picLocks noChangeAspect="1" noChangeArrowheads="1" noCrop="1"/>
          </p:cNvPicPr>
          <p:nvPr/>
        </p:nvPicPr>
        <p:blipFill>
          <a:blip r:embed="rId11" cstate="print"/>
          <a:srcRect/>
          <a:stretch>
            <a:fillRect/>
          </a:stretch>
        </p:blipFill>
        <p:spPr bwMode="auto">
          <a:xfrm>
            <a:off x="7273272" y="3241805"/>
            <a:ext cx="288925" cy="720725"/>
          </a:xfrm>
          <a:prstGeom prst="rect">
            <a:avLst/>
          </a:prstGeom>
          <a:noFill/>
          <a:ln w="9525">
            <a:noFill/>
            <a:miter lim="800000"/>
            <a:headEnd/>
            <a:tailEnd/>
          </a:ln>
        </p:spPr>
      </p:pic>
      <p:pic>
        <p:nvPicPr>
          <p:cNvPr id="57" name="Picture 22" descr="Click To Preview">
            <a:extLst>
              <a:ext uri="{FF2B5EF4-FFF2-40B4-BE49-F238E27FC236}">
                <a16:creationId xmlns:a16="http://schemas.microsoft.com/office/drawing/2014/main" id="{A472CD7A-C50A-4F85-A2D6-47CF75B95F8B}"/>
              </a:ext>
            </a:extLst>
          </p:cNvPr>
          <p:cNvPicPr>
            <a:picLocks noChangeAspect="1" noChangeArrowheads="1" noCrop="1"/>
          </p:cNvPicPr>
          <p:nvPr/>
        </p:nvPicPr>
        <p:blipFill>
          <a:blip r:embed="rId11" cstate="print"/>
          <a:srcRect/>
          <a:stretch>
            <a:fillRect/>
          </a:stretch>
        </p:blipFill>
        <p:spPr bwMode="auto">
          <a:xfrm>
            <a:off x="5653088" y="1170064"/>
            <a:ext cx="288925" cy="720725"/>
          </a:xfrm>
          <a:prstGeom prst="rect">
            <a:avLst/>
          </a:prstGeom>
          <a:noFill/>
          <a:ln w="9525">
            <a:noFill/>
            <a:miter lim="800000"/>
            <a:headEnd/>
            <a:tailEnd/>
          </a:ln>
        </p:spPr>
      </p:pic>
      <p:pic>
        <p:nvPicPr>
          <p:cNvPr id="58" name="Picture 32" descr="Click To Preview">
            <a:extLst>
              <a:ext uri="{FF2B5EF4-FFF2-40B4-BE49-F238E27FC236}">
                <a16:creationId xmlns:a16="http://schemas.microsoft.com/office/drawing/2014/main" id="{CF3BE5D7-8079-4889-A9EB-269E1E2890EB}"/>
              </a:ext>
            </a:extLst>
          </p:cNvPr>
          <p:cNvPicPr>
            <a:picLocks noChangeAspect="1" noChangeArrowheads="1" noCrop="1"/>
          </p:cNvPicPr>
          <p:nvPr/>
        </p:nvPicPr>
        <p:blipFill>
          <a:blip r:embed="rId11" cstate="print"/>
          <a:srcRect/>
          <a:stretch>
            <a:fillRect/>
          </a:stretch>
        </p:blipFill>
        <p:spPr bwMode="auto">
          <a:xfrm>
            <a:off x="2916238" y="188913"/>
            <a:ext cx="288925" cy="720725"/>
          </a:xfrm>
          <a:prstGeom prst="rect">
            <a:avLst/>
          </a:prstGeom>
          <a:noFill/>
          <a:ln w="9525">
            <a:noFill/>
            <a:miter lim="800000"/>
            <a:headEnd/>
            <a:tailEnd/>
          </a:ln>
        </p:spPr>
      </p:pic>
    </p:spTree>
    <p:extLst>
      <p:ext uri="{BB962C8B-B14F-4D97-AF65-F5344CB8AC3E}">
        <p14:creationId xmlns:p14="http://schemas.microsoft.com/office/powerpoint/2010/main" val="2132268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ox(in)">
                                      <p:cBhvr>
                                        <p:cTn id="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59" name="Picture 7"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8"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4" name="Oval 12"/>
          <p:cNvSpPr>
            <a:spLocks noChangeArrowheads="1"/>
          </p:cNvSpPr>
          <p:nvPr/>
        </p:nvSpPr>
        <p:spPr bwMode="auto">
          <a:xfrm>
            <a:off x="971550" y="5949950"/>
            <a:ext cx="792163" cy="287338"/>
          </a:xfrm>
          <a:prstGeom prst="ellipse">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7" name="Rectangle 15"/>
          <p:cNvSpPr>
            <a:spLocks noChangeArrowheads="1"/>
          </p:cNvSpPr>
          <p:nvPr/>
        </p:nvSpPr>
        <p:spPr bwMode="auto">
          <a:xfrm>
            <a:off x="1198563" y="82550"/>
            <a:ext cx="1662112"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40 Gamma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9" name="AutoShape 37"/>
          <p:cNvSpPr>
            <a:spLocks noChangeArrowheads="1"/>
          </p:cNvSpPr>
          <p:nvPr/>
        </p:nvSpPr>
        <p:spPr bwMode="auto">
          <a:xfrm>
            <a:off x="1260475" y="5445125"/>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0" name="AutoShape 38"/>
          <p:cNvSpPr>
            <a:spLocks noChangeArrowheads="1"/>
          </p:cNvSpPr>
          <p:nvPr/>
        </p:nvSpPr>
        <p:spPr bwMode="auto">
          <a:xfrm>
            <a:off x="1260475" y="42211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1" name="AutoShape 39"/>
          <p:cNvSpPr>
            <a:spLocks noChangeArrowheads="1"/>
          </p:cNvSpPr>
          <p:nvPr/>
        </p:nvSpPr>
        <p:spPr bwMode="auto">
          <a:xfrm>
            <a:off x="1260475" y="299720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2" name="AutoShape 40"/>
          <p:cNvSpPr>
            <a:spLocks noChangeArrowheads="1"/>
          </p:cNvSpPr>
          <p:nvPr/>
        </p:nvSpPr>
        <p:spPr bwMode="auto">
          <a:xfrm>
            <a:off x="1260475" y="1773238"/>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3" name="AutoShape 41"/>
          <p:cNvSpPr>
            <a:spLocks noChangeArrowheads="1"/>
          </p:cNvSpPr>
          <p:nvPr/>
        </p:nvSpPr>
        <p:spPr bwMode="auto">
          <a:xfrm>
            <a:off x="1260475" y="62071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3" name="Text Box 51"/>
          <p:cNvSpPr txBox="1">
            <a:spLocks noChangeArrowheads="1"/>
          </p:cNvSpPr>
          <p:nvPr/>
        </p:nvSpPr>
        <p:spPr bwMode="auto">
          <a:xfrm>
            <a:off x="287338" y="119697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4" name="Text Box 52"/>
          <p:cNvSpPr txBox="1">
            <a:spLocks noChangeArrowheads="1"/>
          </p:cNvSpPr>
          <p:nvPr/>
        </p:nvSpPr>
        <p:spPr bwMode="auto">
          <a:xfrm>
            <a:off x="287338" y="2349500"/>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605" name="Text Box 53"/>
          <p:cNvSpPr txBox="1">
            <a:spLocks noChangeArrowheads="1"/>
          </p:cNvSpPr>
          <p:nvPr/>
        </p:nvSpPr>
        <p:spPr bwMode="auto">
          <a:xfrm>
            <a:off x="287338" y="35020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6" name="Text Box 54"/>
          <p:cNvSpPr txBox="1">
            <a:spLocks noChangeArrowheads="1"/>
          </p:cNvSpPr>
          <p:nvPr/>
        </p:nvSpPr>
        <p:spPr bwMode="auto">
          <a:xfrm>
            <a:off x="287338" y="47974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0" name="Text Box 58"/>
          <p:cNvSpPr txBox="1">
            <a:spLocks noChangeArrowheads="1"/>
          </p:cNvSpPr>
          <p:nvPr/>
        </p:nvSpPr>
        <p:spPr bwMode="auto">
          <a:xfrm>
            <a:off x="118745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D</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41</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67" name="Picture 66">
            <a:extLst>
              <a:ext uri="{FF2B5EF4-FFF2-40B4-BE49-F238E27FC236}">
                <a16:creationId xmlns:a16="http://schemas.microsoft.com/office/drawing/2014/main" id="{7C437EE3-BDBB-45DF-9600-0B08817E4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51016" y="110424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1" name="Picture 70">
            <a:extLst>
              <a:ext uri="{FF2B5EF4-FFF2-40B4-BE49-F238E27FC236}">
                <a16:creationId xmlns:a16="http://schemas.microsoft.com/office/drawing/2014/main" id="{1BDF28CF-C207-4DC7-A6FF-87E8AD1532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526" y="4716255"/>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28248" y="1617689"/>
            <a:ext cx="778598" cy="583948"/>
          </a:xfrm>
          <a:prstGeom prst="rect">
            <a:avLst/>
          </a:prstGeom>
        </p:spPr>
      </p:pic>
      <p:pic>
        <p:nvPicPr>
          <p:cNvPr id="86" name="Picture 85">
            <a:extLst>
              <a:ext uri="{FF2B5EF4-FFF2-40B4-BE49-F238E27FC236}">
                <a16:creationId xmlns:a16="http://schemas.microsoft.com/office/drawing/2014/main" id="{9BB8E401-2B37-43BD-98E5-27CBDBA5792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57374" y="3441032"/>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pic>
        <p:nvPicPr>
          <p:cNvPr id="95" name="Picture 94">
            <a:extLst>
              <a:ext uri="{FF2B5EF4-FFF2-40B4-BE49-F238E27FC236}">
                <a16:creationId xmlns:a16="http://schemas.microsoft.com/office/drawing/2014/main" id="{7150CE90-B089-4ED2-824F-E7773B1BF1F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754" y="2210398"/>
            <a:ext cx="975190" cy="647701"/>
          </a:xfrm>
          <a:prstGeom prst="rect">
            <a:avLst/>
          </a:prstGeom>
        </p:spPr>
      </p:pic>
      <p:sp>
        <p:nvSpPr>
          <p:cNvPr id="61" name="Text Box 55">
            <a:extLst>
              <a:ext uri="{FF2B5EF4-FFF2-40B4-BE49-F238E27FC236}">
                <a16:creationId xmlns:a16="http://schemas.microsoft.com/office/drawing/2014/main" id="{D8599189-731E-4814-9AB4-1E878CAC5019}"/>
              </a:ext>
            </a:extLst>
          </p:cNvPr>
          <p:cNvSpPr txBox="1">
            <a:spLocks noChangeArrowheads="1"/>
          </p:cNvSpPr>
          <p:nvPr/>
        </p:nvSpPr>
        <p:spPr bwMode="auto">
          <a:xfrm>
            <a:off x="8633546" y="48548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56">
            <a:extLst>
              <a:ext uri="{FF2B5EF4-FFF2-40B4-BE49-F238E27FC236}">
                <a16:creationId xmlns:a16="http://schemas.microsoft.com/office/drawing/2014/main" id="{2883DBCE-92CE-4F2E-8A90-BE707AEA3DB7}"/>
              </a:ext>
            </a:extLst>
          </p:cNvPr>
          <p:cNvSpPr txBox="1">
            <a:spLocks noChangeArrowheads="1"/>
          </p:cNvSpPr>
          <p:nvPr/>
        </p:nvSpPr>
        <p:spPr bwMode="auto">
          <a:xfrm>
            <a:off x="8633546" y="49977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57">
            <a:extLst>
              <a:ext uri="{FF2B5EF4-FFF2-40B4-BE49-F238E27FC236}">
                <a16:creationId xmlns:a16="http://schemas.microsoft.com/office/drawing/2014/main" id="{FC8DDBC8-7928-4D0F-9D91-85FDA6DF5F3B}"/>
              </a:ext>
            </a:extLst>
          </p:cNvPr>
          <p:cNvSpPr txBox="1">
            <a:spLocks noChangeArrowheads="1"/>
          </p:cNvSpPr>
          <p:nvPr/>
        </p:nvSpPr>
        <p:spPr bwMode="auto">
          <a:xfrm>
            <a:off x="8633546" y="514218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58">
            <a:extLst>
              <a:ext uri="{FF2B5EF4-FFF2-40B4-BE49-F238E27FC236}">
                <a16:creationId xmlns:a16="http://schemas.microsoft.com/office/drawing/2014/main" id="{69F26821-DAD6-459D-99A2-94C3F6DDE5E3}"/>
              </a:ext>
            </a:extLst>
          </p:cNvPr>
          <p:cNvSpPr txBox="1">
            <a:spLocks noChangeArrowheads="1"/>
          </p:cNvSpPr>
          <p:nvPr/>
        </p:nvSpPr>
        <p:spPr bwMode="auto">
          <a:xfrm>
            <a:off x="8633546" y="52866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sp>
        <p:nvSpPr>
          <p:cNvPr id="68" name="Text Box 59">
            <a:extLst>
              <a:ext uri="{FF2B5EF4-FFF2-40B4-BE49-F238E27FC236}">
                <a16:creationId xmlns:a16="http://schemas.microsoft.com/office/drawing/2014/main" id="{19EBF1D7-0AF6-4098-9914-44CE5EF2671B}"/>
              </a:ext>
            </a:extLst>
          </p:cNvPr>
          <p:cNvSpPr txBox="1">
            <a:spLocks noChangeArrowheads="1"/>
          </p:cNvSpPr>
          <p:nvPr/>
        </p:nvSpPr>
        <p:spPr bwMode="auto">
          <a:xfrm>
            <a:off x="8633546" y="37023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60">
            <a:extLst>
              <a:ext uri="{FF2B5EF4-FFF2-40B4-BE49-F238E27FC236}">
                <a16:creationId xmlns:a16="http://schemas.microsoft.com/office/drawing/2014/main" id="{32D50DDB-EB4C-4081-8ACB-03C2765F3247}"/>
              </a:ext>
            </a:extLst>
          </p:cNvPr>
          <p:cNvSpPr txBox="1">
            <a:spLocks noChangeArrowheads="1"/>
          </p:cNvSpPr>
          <p:nvPr/>
        </p:nvSpPr>
        <p:spPr bwMode="auto">
          <a:xfrm>
            <a:off x="8633546" y="384678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61">
            <a:extLst>
              <a:ext uri="{FF2B5EF4-FFF2-40B4-BE49-F238E27FC236}">
                <a16:creationId xmlns:a16="http://schemas.microsoft.com/office/drawing/2014/main" id="{CD21ADE7-08E1-4AF0-9772-E96BB82A6597}"/>
              </a:ext>
            </a:extLst>
          </p:cNvPr>
          <p:cNvSpPr txBox="1">
            <a:spLocks noChangeArrowheads="1"/>
          </p:cNvSpPr>
          <p:nvPr/>
        </p:nvSpPr>
        <p:spPr bwMode="auto">
          <a:xfrm>
            <a:off x="8633546" y="39896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4" name="Text Box 62">
            <a:extLst>
              <a:ext uri="{FF2B5EF4-FFF2-40B4-BE49-F238E27FC236}">
                <a16:creationId xmlns:a16="http://schemas.microsoft.com/office/drawing/2014/main" id="{B6665174-B40D-4687-B350-E84F1791B8DA}"/>
              </a:ext>
            </a:extLst>
          </p:cNvPr>
          <p:cNvSpPr txBox="1">
            <a:spLocks noChangeArrowheads="1"/>
          </p:cNvSpPr>
          <p:nvPr/>
        </p:nvSpPr>
        <p:spPr bwMode="auto">
          <a:xfrm>
            <a:off x="8633546" y="41341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50</a:t>
            </a:r>
            <a:endParaRPr lang="en-GB" sz="800">
              <a:latin typeface="Tahoma" pitchFamily="34" charset="0"/>
            </a:endParaRPr>
          </a:p>
        </p:txBody>
      </p:sp>
      <p:sp>
        <p:nvSpPr>
          <p:cNvPr id="75" name="Text Box 63">
            <a:extLst>
              <a:ext uri="{FF2B5EF4-FFF2-40B4-BE49-F238E27FC236}">
                <a16:creationId xmlns:a16="http://schemas.microsoft.com/office/drawing/2014/main" id="{FDA4D0FF-8E5B-4E65-83CC-286A1B2E5D3E}"/>
              </a:ext>
            </a:extLst>
          </p:cNvPr>
          <p:cNvSpPr txBox="1">
            <a:spLocks noChangeArrowheads="1"/>
          </p:cNvSpPr>
          <p:nvPr/>
        </p:nvSpPr>
        <p:spPr bwMode="auto">
          <a:xfrm>
            <a:off x="8633546" y="2694264"/>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64">
            <a:extLst>
              <a:ext uri="{FF2B5EF4-FFF2-40B4-BE49-F238E27FC236}">
                <a16:creationId xmlns:a16="http://schemas.microsoft.com/office/drawing/2014/main" id="{6BB456AE-1A7C-4BE1-8ED5-A99AB6DA1004}"/>
              </a:ext>
            </a:extLst>
          </p:cNvPr>
          <p:cNvSpPr txBox="1">
            <a:spLocks noChangeArrowheads="1"/>
          </p:cNvSpPr>
          <p:nvPr/>
        </p:nvSpPr>
        <p:spPr bwMode="auto">
          <a:xfrm>
            <a:off x="8633546" y="283713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7" name="Text Box 65">
            <a:extLst>
              <a:ext uri="{FF2B5EF4-FFF2-40B4-BE49-F238E27FC236}">
                <a16:creationId xmlns:a16="http://schemas.microsoft.com/office/drawing/2014/main" id="{3A33B4F5-60AC-4C68-AF13-1AEBE02691AF}"/>
              </a:ext>
            </a:extLst>
          </p:cNvPr>
          <p:cNvSpPr txBox="1">
            <a:spLocks noChangeArrowheads="1"/>
          </p:cNvSpPr>
          <p:nvPr/>
        </p:nvSpPr>
        <p:spPr bwMode="auto">
          <a:xfrm>
            <a:off x="8633546" y="298160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8" name="Text Box 66">
            <a:extLst>
              <a:ext uri="{FF2B5EF4-FFF2-40B4-BE49-F238E27FC236}">
                <a16:creationId xmlns:a16="http://schemas.microsoft.com/office/drawing/2014/main" id="{66E460DC-86E5-4CE9-81F1-EEF087EF1D73}"/>
              </a:ext>
            </a:extLst>
          </p:cNvPr>
          <p:cNvSpPr txBox="1">
            <a:spLocks noChangeArrowheads="1"/>
          </p:cNvSpPr>
          <p:nvPr/>
        </p:nvSpPr>
        <p:spPr bwMode="auto">
          <a:xfrm>
            <a:off x="8633546" y="31260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70</a:t>
            </a:r>
            <a:endParaRPr lang="en-GB" sz="800">
              <a:latin typeface="Tahoma" pitchFamily="34" charset="0"/>
            </a:endParaRPr>
          </a:p>
        </p:txBody>
      </p:sp>
      <p:sp>
        <p:nvSpPr>
          <p:cNvPr id="79" name="Text Box 67">
            <a:extLst>
              <a:ext uri="{FF2B5EF4-FFF2-40B4-BE49-F238E27FC236}">
                <a16:creationId xmlns:a16="http://schemas.microsoft.com/office/drawing/2014/main" id="{3AFE3A39-2C27-4C1B-AECC-8827FE6BA439}"/>
              </a:ext>
            </a:extLst>
          </p:cNvPr>
          <p:cNvSpPr txBox="1">
            <a:spLocks noChangeArrowheads="1"/>
          </p:cNvSpPr>
          <p:nvPr/>
        </p:nvSpPr>
        <p:spPr bwMode="auto">
          <a:xfrm>
            <a:off x="8633546" y="1613177"/>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80" name="Text Box 68">
            <a:extLst>
              <a:ext uri="{FF2B5EF4-FFF2-40B4-BE49-F238E27FC236}">
                <a16:creationId xmlns:a16="http://schemas.microsoft.com/office/drawing/2014/main" id="{0D962FB3-8722-4940-AF3D-F585E1745523}"/>
              </a:ext>
            </a:extLst>
          </p:cNvPr>
          <p:cNvSpPr txBox="1">
            <a:spLocks noChangeArrowheads="1"/>
          </p:cNvSpPr>
          <p:nvPr/>
        </p:nvSpPr>
        <p:spPr bwMode="auto">
          <a:xfrm>
            <a:off x="8633546" y="17560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81" name="Text Box 69">
            <a:extLst>
              <a:ext uri="{FF2B5EF4-FFF2-40B4-BE49-F238E27FC236}">
                <a16:creationId xmlns:a16="http://schemas.microsoft.com/office/drawing/2014/main" id="{BD8D4F2C-9525-438B-9E8A-CD42068E432D}"/>
              </a:ext>
            </a:extLst>
          </p:cNvPr>
          <p:cNvSpPr txBox="1">
            <a:spLocks noChangeArrowheads="1"/>
          </p:cNvSpPr>
          <p:nvPr/>
        </p:nvSpPr>
        <p:spPr bwMode="auto">
          <a:xfrm>
            <a:off x="8633546" y="190051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sp>
        <p:nvSpPr>
          <p:cNvPr id="84" name="Text Box 70">
            <a:extLst>
              <a:ext uri="{FF2B5EF4-FFF2-40B4-BE49-F238E27FC236}">
                <a16:creationId xmlns:a16="http://schemas.microsoft.com/office/drawing/2014/main" id="{48222F80-AAA3-4D19-B2F6-2F6FA1ED2523}"/>
              </a:ext>
            </a:extLst>
          </p:cNvPr>
          <p:cNvSpPr txBox="1">
            <a:spLocks noChangeArrowheads="1"/>
          </p:cNvSpPr>
          <p:nvPr/>
        </p:nvSpPr>
        <p:spPr bwMode="auto">
          <a:xfrm>
            <a:off x="8633546" y="204497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pic>
        <p:nvPicPr>
          <p:cNvPr id="85" name="Picture 7" descr="Click To Preview">
            <a:extLst>
              <a:ext uri="{FF2B5EF4-FFF2-40B4-BE49-F238E27FC236}">
                <a16:creationId xmlns:a16="http://schemas.microsoft.com/office/drawing/2014/main" id="{863C4DFD-393E-4A99-B9E2-CFB1B1E462E9}"/>
              </a:ext>
            </a:extLst>
          </p:cNvPr>
          <p:cNvPicPr>
            <a:picLocks noChangeAspect="1" noChangeArrowheads="1" noCrop="1"/>
          </p:cNvPicPr>
          <p:nvPr/>
        </p:nvPicPr>
        <p:blipFill>
          <a:blip r:embed="rId12" cstate="print"/>
          <a:srcRect/>
          <a:stretch>
            <a:fillRect/>
          </a:stretch>
        </p:blipFill>
        <p:spPr bwMode="auto">
          <a:xfrm>
            <a:off x="7273272" y="3241805"/>
            <a:ext cx="288925" cy="720725"/>
          </a:xfrm>
          <a:prstGeom prst="rect">
            <a:avLst/>
          </a:prstGeom>
          <a:noFill/>
          <a:ln w="9525">
            <a:noFill/>
            <a:miter lim="800000"/>
            <a:headEnd/>
            <a:tailEnd/>
          </a:ln>
        </p:spPr>
      </p:pic>
      <p:pic>
        <p:nvPicPr>
          <p:cNvPr id="87" name="Picture 22" descr="Click To Preview">
            <a:extLst>
              <a:ext uri="{FF2B5EF4-FFF2-40B4-BE49-F238E27FC236}">
                <a16:creationId xmlns:a16="http://schemas.microsoft.com/office/drawing/2014/main" id="{2AD5D0B1-5EAD-4CEE-BF9C-261A72DDBCF0}"/>
              </a:ext>
            </a:extLst>
          </p:cNvPr>
          <p:cNvPicPr>
            <a:picLocks noChangeAspect="1" noChangeArrowheads="1" noCrop="1"/>
          </p:cNvPicPr>
          <p:nvPr/>
        </p:nvPicPr>
        <p:blipFill>
          <a:blip r:embed="rId12" cstate="print"/>
          <a:srcRect/>
          <a:stretch>
            <a:fillRect/>
          </a:stretch>
        </p:blipFill>
        <p:spPr bwMode="auto">
          <a:xfrm>
            <a:off x="5653088" y="1170064"/>
            <a:ext cx="288925" cy="720725"/>
          </a:xfrm>
          <a:prstGeom prst="rect">
            <a:avLst/>
          </a:prstGeom>
          <a:noFill/>
          <a:ln w="9525">
            <a:noFill/>
            <a:miter lim="800000"/>
            <a:headEnd/>
            <a:tailEnd/>
          </a:ln>
        </p:spPr>
      </p:pic>
      <p:pic>
        <p:nvPicPr>
          <p:cNvPr id="88" name="Picture 32" descr="Click To Preview">
            <a:extLst>
              <a:ext uri="{FF2B5EF4-FFF2-40B4-BE49-F238E27FC236}">
                <a16:creationId xmlns:a16="http://schemas.microsoft.com/office/drawing/2014/main" id="{1889FE6F-5AEF-470E-B5BD-AD403F4B4C6E}"/>
              </a:ext>
            </a:extLst>
          </p:cNvPr>
          <p:cNvPicPr>
            <a:picLocks noChangeAspect="1" noChangeArrowheads="1" noCrop="1"/>
          </p:cNvPicPr>
          <p:nvPr/>
        </p:nvPicPr>
        <p:blipFill>
          <a:blip r:embed="rId12" cstate="print"/>
          <a:srcRect/>
          <a:stretch>
            <a:fillRect/>
          </a:stretch>
        </p:blipFill>
        <p:spPr bwMode="auto">
          <a:xfrm>
            <a:off x="2916238" y="188913"/>
            <a:ext cx="288925" cy="720725"/>
          </a:xfrm>
          <a:prstGeom prst="rect">
            <a:avLst/>
          </a:prstGeom>
          <a:noFill/>
          <a:ln w="9525">
            <a:noFill/>
            <a:miter lim="800000"/>
            <a:headEnd/>
            <a:tailEnd/>
          </a:ln>
        </p:spPr>
      </p:pic>
      <p:pic>
        <p:nvPicPr>
          <p:cNvPr id="89" name="Picture 45" descr="Click To Preview">
            <a:extLst>
              <a:ext uri="{FF2B5EF4-FFF2-40B4-BE49-F238E27FC236}">
                <a16:creationId xmlns:a16="http://schemas.microsoft.com/office/drawing/2014/main" id="{91DB9605-BAF1-42A7-BE45-210F49026EC2}"/>
              </a:ext>
            </a:extLst>
          </p:cNvPr>
          <p:cNvPicPr>
            <a:picLocks noChangeAspect="1" noChangeArrowheads="1" noCrop="1"/>
          </p:cNvPicPr>
          <p:nvPr/>
        </p:nvPicPr>
        <p:blipFill>
          <a:blip r:embed="rId12" cstate="print"/>
          <a:srcRect/>
          <a:stretch>
            <a:fillRect/>
          </a:stretch>
        </p:blipFill>
        <p:spPr bwMode="auto">
          <a:xfrm>
            <a:off x="1888206" y="2746375"/>
            <a:ext cx="288925" cy="720725"/>
          </a:xfrm>
          <a:prstGeom prst="rect">
            <a:avLst/>
          </a:prstGeom>
          <a:noFill/>
          <a:ln w="9525">
            <a:noFill/>
            <a:miter lim="800000"/>
            <a:headEnd/>
            <a:tailEnd/>
          </a:ln>
        </p:spPr>
      </p:pic>
    </p:spTree>
    <p:extLst>
      <p:ext uri="{BB962C8B-B14F-4D97-AF65-F5344CB8AC3E}">
        <p14:creationId xmlns:p14="http://schemas.microsoft.com/office/powerpoint/2010/main" val="360382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9"/>
                                        </p:tgtEl>
                                        <p:attrNameLst>
                                          <p:attrName>style.visibility</p:attrName>
                                        </p:attrNameLst>
                                      </p:cBhvr>
                                      <p:to>
                                        <p:strVal val="visible"/>
                                      </p:to>
                                    </p:set>
                                    <p:animEffect transition="in" filter="box(in)">
                                      <p:cBhvr>
                                        <p:cTn id="7"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מציין מיקום של מספר שקופית 5"/>
          <p:cNvSpPr>
            <a:spLocks noGrp="1"/>
          </p:cNvSpPr>
          <p:nvPr>
            <p:ph type="sldNum" sz="quarter" idx="12"/>
          </p:nvPr>
        </p:nvSpPr>
        <p:spPr>
          <a:xfrm>
            <a:off x="7239000" y="6429375"/>
            <a:ext cx="1905000" cy="152400"/>
          </a:xfrm>
        </p:spPr>
        <p: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fld id="{578141E0-0C40-4675-9860-4AE509CABB38}" type="slidenum">
              <a:rPr kumimoji="1"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0" fontAlgn="base" latinLnBrk="0" hangingPunct="0">
                <a:lnSpc>
                  <a:spcPct val="100000"/>
                </a:lnSpc>
                <a:spcBef>
                  <a:spcPct val="0"/>
                </a:spcBef>
                <a:spcAft>
                  <a:spcPct val="0"/>
                </a:spcAft>
                <a:buClrTx/>
                <a:buSzTx/>
                <a:buFontTx/>
                <a:buNone/>
                <a:tabLst/>
                <a:defRPr/>
              </a:pPr>
              <a:t>42</a:t>
            </a:fld>
            <a:endParaRPr kumimoji="1"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63689" name="Text Box 201"/>
          <p:cNvSpPr txBox="1">
            <a:spLocks noChangeArrowheads="1"/>
          </p:cNvSpPr>
          <p:nvPr/>
        </p:nvSpPr>
        <p:spPr bwMode="auto">
          <a:xfrm>
            <a:off x="571500" y="214313"/>
            <a:ext cx="8280400" cy="701675"/>
          </a:xfrm>
          <a:prstGeom prst="rect">
            <a:avLst/>
          </a:prstGeom>
          <a:noFill/>
          <a:ln w="38100" cmpd="dbl" algn="ctr">
            <a:noFill/>
            <a:miter lim="800000"/>
            <a:headEnd/>
            <a:tailEnd/>
          </a:ln>
          <a:effectLst/>
        </p:spPr>
        <p:txBody>
          <a:bodyPr>
            <a:spAutoFit/>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1" lang="he-IL" sz="4000" b="1" i="1" u="none" strike="noStrike" kern="1200" cap="none" spc="0" normalizeH="0" baseline="0" noProof="0" dirty="0">
                <a:ln>
                  <a:noFill/>
                </a:ln>
                <a:solidFill>
                  <a:srgbClr val="000000"/>
                </a:solidFill>
                <a:effectLst>
                  <a:outerShdw blurRad="38100" dist="38100" dir="2700000" algn="tl">
                    <a:srgbClr val="000000"/>
                  </a:outerShdw>
                </a:effectLst>
                <a:uLnTx/>
                <a:uFillTx/>
                <a:latin typeface="Arial" pitchFamily="34" charset="0"/>
                <a:ea typeface="+mn-ea"/>
                <a:cs typeface="Arial" pitchFamily="34" charset="0"/>
              </a:rPr>
              <a:t>המשך שלב 2 –</a:t>
            </a:r>
            <a:r>
              <a:rPr kumimoji="1" lang="he-IL" sz="4000" b="1" i="1" u="none" strike="noStrike" kern="1200" cap="none" spc="0" normalizeH="0" baseline="0" noProof="0" dirty="0" err="1">
                <a:ln>
                  <a:noFill/>
                </a:ln>
                <a:solidFill>
                  <a:srgbClr val="000000"/>
                </a:solidFill>
                <a:effectLst>
                  <a:outerShdw blurRad="38100" dist="38100" dir="2700000" algn="tl">
                    <a:srgbClr val="000000"/>
                  </a:outerShdw>
                </a:effectLst>
                <a:uLnTx/>
                <a:uFillTx/>
                <a:latin typeface="Arial" pitchFamily="34" charset="0"/>
                <a:ea typeface="+mn-ea"/>
                <a:cs typeface="Arial" pitchFamily="34" charset="0"/>
              </a:rPr>
              <a:t> ני</a:t>
            </a:r>
            <a:r>
              <a:rPr kumimoji="1" lang="he-IL" sz="4000" b="1" i="1" u="none" strike="noStrike" kern="1200" cap="none" spc="0" normalizeH="0" baseline="0" noProof="0" dirty="0">
                <a:ln>
                  <a:noFill/>
                </a:ln>
                <a:solidFill>
                  <a:srgbClr val="000000"/>
                </a:solidFill>
                <a:effectLst>
                  <a:outerShdw blurRad="38100" dist="38100" dir="2700000" algn="tl">
                    <a:srgbClr val="000000"/>
                  </a:outerShdw>
                </a:effectLst>
                <a:uLnTx/>
                <a:uFillTx/>
                <a:latin typeface="Arial" pitchFamily="34" charset="0"/>
                <a:ea typeface="+mn-ea"/>
                <a:cs typeface="Arial" pitchFamily="34" charset="0"/>
              </a:rPr>
              <a:t>צול האילוץ</a:t>
            </a:r>
            <a:endParaRPr kumimoji="1" lang="en-US" sz="4000" b="1" i="1" u="none" strike="noStrike" kern="1200" cap="none" spc="0" normalizeH="0" baseline="0" noProof="0" dirty="0">
              <a:ln>
                <a:noFill/>
              </a:ln>
              <a:solidFill>
                <a:srgbClr val="000000"/>
              </a:solidFill>
              <a:effectLst>
                <a:outerShdw blurRad="38100" dist="38100" dir="2700000" algn="tl">
                  <a:srgbClr val="000000"/>
                </a:outerShdw>
              </a:effectLst>
              <a:uLnTx/>
              <a:uFillTx/>
              <a:latin typeface="Arial" pitchFamily="34" charset="0"/>
              <a:ea typeface="+mn-ea"/>
              <a:cs typeface="Arial" pitchFamily="34" charset="0"/>
            </a:endParaRPr>
          </a:p>
        </p:txBody>
      </p:sp>
      <p:sp>
        <p:nvSpPr>
          <p:cNvPr id="25608" name="AutoShape 225">
            <a:hlinkClick r:id="rId3" action="ppaction://hlinkfile" highlightClick="1"/>
          </p:cNvPr>
          <p:cNvSpPr>
            <a:spLocks noChangeArrowheads="1"/>
          </p:cNvSpPr>
          <p:nvPr/>
        </p:nvSpPr>
        <p:spPr bwMode="auto">
          <a:xfrm>
            <a:off x="7581925" y="3573612"/>
            <a:ext cx="1008062" cy="649287"/>
          </a:xfrm>
          <a:prstGeom prst="actionButtonMovie">
            <a:avLst/>
          </a:prstGeom>
          <a:noFill/>
          <a:ln w="9525">
            <a:noFill/>
            <a:miter lim="800000"/>
            <a:headEnd/>
            <a:tailEnd/>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he-IL" sz="2400" b="0" i="0" u="none" strike="noStrike" kern="1200" cap="none" spc="0" normalizeH="0" baseline="0" noProof="0">
              <a:ln>
                <a:noFill/>
              </a:ln>
              <a:solidFill>
                <a:srgbClr val="000000"/>
              </a:solidFill>
              <a:effectLst/>
              <a:uLnTx/>
              <a:uFillTx/>
              <a:latin typeface="Times New Roman" pitchFamily="18" charset="0"/>
              <a:ea typeface="+mn-ea"/>
              <a:cs typeface="Arial" pitchFamily="34" charset="0"/>
            </a:endParaRPr>
          </a:p>
        </p:txBody>
      </p:sp>
      <p:pic>
        <p:nvPicPr>
          <p:cNvPr id="31753" name="Picture 4" descr="clock"/>
          <p:cNvPicPr>
            <a:picLocks noChangeAspect="1" noChangeArrowheads="1" noCrop="1"/>
          </p:cNvPicPr>
          <p:nvPr/>
        </p:nvPicPr>
        <p:blipFill>
          <a:blip r:embed="rId4" cstate="print"/>
          <a:srcRect/>
          <a:stretch>
            <a:fillRect/>
          </a:stretch>
        </p:blipFill>
        <p:spPr bwMode="auto">
          <a:xfrm>
            <a:off x="8272487" y="1844824"/>
            <a:ext cx="681038" cy="650875"/>
          </a:xfrm>
          <a:prstGeom prst="rect">
            <a:avLst/>
          </a:prstGeom>
          <a:noFill/>
          <a:ln w="9525">
            <a:noFill/>
            <a:miter lim="800000"/>
            <a:headEnd/>
            <a:tailEnd/>
          </a:ln>
        </p:spPr>
      </p:pic>
      <p:sp>
        <p:nvSpPr>
          <p:cNvPr id="29" name="Rectangle 28"/>
          <p:cNvSpPr/>
          <p:nvPr/>
        </p:nvSpPr>
        <p:spPr>
          <a:xfrm>
            <a:off x="2771800" y="1844824"/>
            <a:ext cx="3649662" cy="523875"/>
          </a:xfrm>
          <a:prstGeom prst="rect">
            <a:avLst/>
          </a:prstGeom>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he-IL" sz="2800" b="0" i="1" u="none" strike="noStrike" kern="1200" cap="none" spc="0" normalizeH="0" baseline="0" noProof="0" dirty="0">
                <a:ln>
                  <a:noFill/>
                </a:ln>
                <a:solidFill>
                  <a:srgbClr val="000000"/>
                </a:solidFill>
                <a:effectLst>
                  <a:outerShdw blurRad="38100" dist="38100" dir="2700000" algn="tl">
                    <a:srgbClr val="000000"/>
                  </a:outerShdw>
                </a:effectLst>
                <a:uLnTx/>
                <a:uFillTx/>
                <a:latin typeface="Times New Roman" pitchFamily="18" charset="0"/>
                <a:ea typeface="+mn-ea"/>
                <a:cs typeface="Arial" pitchFamily="34" charset="0"/>
              </a:rPr>
              <a:t>לא "מבזבזים" את האילוץ</a:t>
            </a:r>
            <a:endParaRPr kumimoji="1" lang="he-IL"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p:txBody>
      </p:sp>
      <p:sp>
        <p:nvSpPr>
          <p:cNvPr id="31755" name="Rectangle 29"/>
          <p:cNvSpPr>
            <a:spLocks noChangeArrowheads="1"/>
          </p:cNvSpPr>
          <p:nvPr/>
        </p:nvSpPr>
        <p:spPr bwMode="auto">
          <a:xfrm>
            <a:off x="827584" y="2996952"/>
            <a:ext cx="7929617" cy="2696123"/>
          </a:xfrm>
          <a:prstGeom prst="rect">
            <a:avLst/>
          </a:prstGeom>
          <a:noFill/>
          <a:ln w="9525">
            <a:noFill/>
            <a:miter lim="800000"/>
            <a:headEnd/>
            <a:tailEnd/>
          </a:ln>
        </p:spPr>
        <p:txBody>
          <a:bodyPr wrap="square">
            <a:spAutoFit/>
          </a:bodyPr>
          <a:lstStyle/>
          <a:p>
            <a:pPr marL="0" marR="0" lvl="0" indent="0" algn="r" defTabSz="914400" rtl="1" eaLnBrk="0" fontAlgn="base" latinLnBrk="0" hangingPunct="0">
              <a:lnSpc>
                <a:spcPct val="95000"/>
              </a:lnSpc>
              <a:spcBef>
                <a:spcPct val="50000"/>
              </a:spcBef>
              <a:spcAft>
                <a:spcPct val="0"/>
              </a:spcAft>
              <a:buClrTx/>
              <a:buSzTx/>
              <a:buFont typeface="Arial" pitchFamily="34" charset="0"/>
              <a:buChar char="•"/>
              <a:tabLst/>
              <a:defRPr/>
            </a:pPr>
            <a:r>
              <a:rPr kumimoji="1" lang="he-IL" sz="24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a:t>
            </a:r>
            <a:r>
              <a:rPr kumimoji="1" lang="he-IL"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מחסנית" של משימות לפני האילוץ לפי סדר נכון.</a:t>
            </a:r>
          </a:p>
          <a:p>
            <a:pPr marL="0" marR="0" lvl="0" indent="0" algn="r" defTabSz="914400" rtl="1" eaLnBrk="0" fontAlgn="base" latinLnBrk="0" hangingPunct="0">
              <a:lnSpc>
                <a:spcPct val="95000"/>
              </a:lnSpc>
              <a:spcBef>
                <a:spcPct val="50000"/>
              </a:spcBef>
              <a:spcAft>
                <a:spcPct val="0"/>
              </a:spcAft>
              <a:buClrTx/>
              <a:buSzTx/>
              <a:buFont typeface="Arial" pitchFamily="34" charset="0"/>
              <a:buChar char="•"/>
              <a:tabLst/>
              <a:defRPr/>
            </a:pPr>
            <a:r>
              <a:rPr kumimoji="1" lang="he-IL"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קביעת סדר עדיפויות בין המשימות :- </a:t>
            </a:r>
            <a:r>
              <a:rPr kumimoji="1" lang="en-US" sz="2800" b="1" i="1" u="sng" strike="noStrike" kern="1200" cap="none" spc="0" normalizeH="0" baseline="0" noProof="0" dirty="0">
                <a:ln>
                  <a:noFill/>
                </a:ln>
                <a:solidFill>
                  <a:srgbClr val="000000"/>
                </a:solidFill>
                <a:effectLst/>
                <a:uLnTx/>
                <a:uFillTx/>
                <a:latin typeface="Times New Roman" pitchFamily="18" charset="0"/>
                <a:ea typeface="+mn-ea"/>
                <a:cs typeface="Arial" pitchFamily="34" charset="0"/>
              </a:rPr>
              <a:t>Gating</a:t>
            </a:r>
            <a:r>
              <a:rPr kumimoji="1" lang="he-IL" sz="2800" b="1" i="1" u="sng"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אסטרטגי - </a:t>
            </a:r>
            <a:r>
              <a:rPr kumimoji="1" lang="he-IL"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תעדוף משימות שמוסיפות את הערך הגבוה ביותר. </a:t>
            </a:r>
          </a:p>
          <a:p>
            <a:pPr marL="0" marR="0" lvl="0" indent="0" algn="r" defTabSz="914400" rtl="1" eaLnBrk="0" fontAlgn="base" latinLnBrk="0" hangingPunct="0">
              <a:lnSpc>
                <a:spcPct val="95000"/>
              </a:lnSpc>
              <a:spcBef>
                <a:spcPct val="50000"/>
              </a:spcBef>
              <a:spcAft>
                <a:spcPct val="0"/>
              </a:spcAft>
              <a:buClrTx/>
              <a:buSzTx/>
              <a:buFontTx/>
              <a:buNone/>
              <a:tabLst/>
              <a:defRPr/>
            </a:pPr>
            <a:r>
              <a:rPr kumimoji="1" lang="he-IL" sz="2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	</a:t>
            </a:r>
          </a:p>
          <a:p>
            <a:pPr marL="0" marR="0" lvl="0" indent="0" algn="ctr" defTabSz="914400" rtl="0" eaLnBrk="0" fontAlgn="base" latinLnBrk="0" hangingPunct="0">
              <a:lnSpc>
                <a:spcPct val="95000"/>
              </a:lnSpc>
              <a:spcBef>
                <a:spcPct val="50000"/>
              </a:spcBef>
              <a:spcAft>
                <a:spcPct val="0"/>
              </a:spcAft>
              <a:buClrTx/>
              <a:buSzTx/>
              <a:buFontTx/>
              <a:buNone/>
              <a:tabLst/>
              <a:defRPr/>
            </a:pPr>
            <a:endParaRPr kumimoji="1" lang="he-IL" sz="24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p:txBody>
      </p:sp>
    </p:spTree>
    <p:extLst>
      <p:ext uri="{BB962C8B-B14F-4D97-AF65-F5344CB8AC3E}">
        <p14:creationId xmlns:p14="http://schemas.microsoft.com/office/powerpoint/2010/main" val="59021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175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7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75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ctr" rtl="1"/>
            <a:r>
              <a:rPr lang="he-IL" dirty="0"/>
              <a:t>מטריצת מיקוד</a:t>
            </a:r>
          </a:p>
        </p:txBody>
      </p:sp>
      <p:sp>
        <p:nvSpPr>
          <p:cNvPr id="4" name="מציין מיקום של תאריך 3"/>
          <p:cNvSpPr>
            <a:spLocks noGrp="1"/>
          </p:cNvSpPr>
          <p:nvPr>
            <p:ph type="dt" sz="half" idx="10"/>
          </p:nvPr>
        </p:nvSpPr>
        <p:spPr>
          <a:xfrm>
            <a:off x="0" y="6572228"/>
            <a:ext cx="1905000" cy="285772"/>
          </a:xfrm>
        </p:spPr>
        <p:txBody>
          <a:bodyPr/>
          <a:lstStyle/>
          <a:p>
            <a:pPr marL="0" marR="0" lvl="0" indent="0" algn="r" defTabSz="914400" rtl="1" eaLnBrk="0" fontAlgn="base" latinLnBrk="0" hangingPunct="0">
              <a:lnSpc>
                <a:spcPct val="100000"/>
              </a:lnSpc>
              <a:spcBef>
                <a:spcPct val="0"/>
              </a:spcBef>
              <a:spcAft>
                <a:spcPct val="0"/>
              </a:spcAft>
              <a:buClrTx/>
              <a:buSzTx/>
              <a:buFontTx/>
              <a:buNone/>
              <a:tabLst/>
              <a:defRPr/>
            </a:pPr>
            <a:fld id="{91DB1CBF-B931-425E-BBEA-D4DB524AC80D}" type="datetime5">
              <a:rPr kumimoji="1" lang="en-US" sz="1200" b="0" i="0" u="none" strike="noStrike" kern="1200" cap="none" spc="0" normalizeH="0" baseline="0" noProof="0" smtClean="0">
                <a:ln>
                  <a:noFill/>
                </a:ln>
                <a:solidFill>
                  <a:srgbClr val="000000"/>
                </a:solidFill>
                <a:effectLst/>
                <a:uLnTx/>
                <a:uFillTx/>
                <a:latin typeface="Candara"/>
                <a:cs typeface="+mn-cs"/>
              </a:rPr>
              <a:pPr marL="0" marR="0" lvl="0" indent="0" algn="r" defTabSz="914400" rtl="1" eaLnBrk="0" fontAlgn="base" latinLnBrk="0" hangingPunct="0">
                <a:lnSpc>
                  <a:spcPct val="100000"/>
                </a:lnSpc>
                <a:spcBef>
                  <a:spcPct val="0"/>
                </a:spcBef>
                <a:spcAft>
                  <a:spcPct val="0"/>
                </a:spcAft>
                <a:buClrTx/>
                <a:buSzTx/>
                <a:buFontTx/>
                <a:buNone/>
                <a:tabLst/>
                <a:defRPr/>
              </a:pPr>
              <a:t>24-Jul-17</a:t>
            </a:fld>
            <a:endParaRPr kumimoji="1" lang="en-US" altLang="en-US" sz="1200" b="0" i="0" u="none" strike="noStrike" kern="1200" cap="none" spc="0" normalizeH="0" baseline="0" noProof="0" dirty="0">
              <a:ln>
                <a:noFill/>
              </a:ln>
              <a:solidFill>
                <a:srgbClr val="000000"/>
              </a:solidFill>
              <a:effectLst/>
              <a:uLnTx/>
              <a:uFillTx/>
              <a:latin typeface="Candara"/>
              <a:cs typeface="+mn-cs"/>
            </a:endParaRPr>
          </a:p>
        </p:txBody>
      </p:sp>
      <p:sp>
        <p:nvSpPr>
          <p:cNvPr id="5" name="מציין מיקום של כותרת תחתונה 4"/>
          <p:cNvSpPr>
            <a:spLocks noGrp="1"/>
          </p:cNvSpPr>
          <p:nvPr>
            <p:ph type="ftr" sz="quarter" idx="11"/>
          </p:nvPr>
        </p:nvSpPr>
        <p:spPr/>
        <p:txBody>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1" lang="en-US" altLang="en-US" sz="1200" b="0" i="0" u="none" strike="noStrike" kern="1200" cap="none" spc="0" normalizeH="0" baseline="0" noProof="0">
                <a:ln>
                  <a:noFill/>
                </a:ln>
                <a:solidFill>
                  <a:srgbClr val="000000"/>
                </a:solidFill>
                <a:effectLst/>
                <a:uLnTx/>
                <a:uFillTx/>
                <a:latin typeface="Candara"/>
                <a:cs typeface="+mn-cs"/>
              </a:rPr>
              <a:t>Lewis Trigger - Consultants &amp; Management Ltd</a:t>
            </a:r>
          </a:p>
        </p:txBody>
      </p:sp>
      <p:sp>
        <p:nvSpPr>
          <p:cNvPr id="6" name="מציין מיקום של מספר שקופית 5"/>
          <p:cNvSpPr>
            <a:spLocks noGrp="1"/>
          </p:cNvSpPr>
          <p:nvPr>
            <p:ph type="sldNum" sz="quarter" idx="12"/>
          </p:nvPr>
        </p:nvSpPr>
        <p:spPr/>
        <p:txBody>
          <a:bodyPr/>
          <a:lstStyle/>
          <a:p>
            <a:pPr marL="0" marR="0" lvl="0" indent="0" algn="l" defTabSz="914400" rtl="1" eaLnBrk="0" fontAlgn="base" latinLnBrk="0" hangingPunct="0">
              <a:lnSpc>
                <a:spcPct val="100000"/>
              </a:lnSpc>
              <a:spcBef>
                <a:spcPct val="0"/>
              </a:spcBef>
              <a:spcAft>
                <a:spcPct val="0"/>
              </a:spcAft>
              <a:buClrTx/>
              <a:buSzTx/>
              <a:buFontTx/>
              <a:buNone/>
              <a:tabLst/>
              <a:defRPr/>
            </a:pPr>
            <a:fld id="{0C998045-EEE8-4FBD-969D-F84D32D1757E}" type="slidenum">
              <a:rPr kumimoji="1" lang="he-IL" altLang="en-US"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0" fontAlgn="base" latinLnBrk="0" hangingPunct="0">
                <a:lnSpc>
                  <a:spcPct val="100000"/>
                </a:lnSpc>
                <a:spcBef>
                  <a:spcPct val="0"/>
                </a:spcBef>
                <a:spcAft>
                  <a:spcPct val="0"/>
                </a:spcAft>
                <a:buClrTx/>
                <a:buSzTx/>
                <a:buFontTx/>
                <a:buNone/>
                <a:tabLst/>
                <a:defRPr/>
              </a:pPr>
              <a:t>43</a:t>
            </a:fld>
            <a:endParaRPr kumimoji="1"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8" name="Rectangle 29"/>
          <p:cNvSpPr>
            <a:spLocks noChangeArrowheads="1"/>
          </p:cNvSpPr>
          <p:nvPr/>
        </p:nvSpPr>
        <p:spPr bwMode="auto">
          <a:xfrm>
            <a:off x="6500837" y="714356"/>
            <a:ext cx="2643163" cy="5318379"/>
          </a:xfrm>
          <a:prstGeom prst="rect">
            <a:avLst/>
          </a:prstGeom>
          <a:noFill/>
          <a:ln w="9525">
            <a:noFill/>
            <a:miter lim="800000"/>
            <a:headEnd/>
            <a:tailEnd/>
          </a:ln>
        </p:spPr>
        <p:txBody>
          <a:bodyPr wrap="square">
            <a:spAutoFit/>
          </a:bodyPr>
          <a:lstStyle/>
          <a:p>
            <a:pPr marL="457200" marR="0" lvl="1" indent="0" algn="r" defTabSz="914400" rtl="1" eaLnBrk="0" fontAlgn="base" latinLnBrk="0" hangingPunct="0">
              <a:lnSpc>
                <a:spcPct val="100000"/>
              </a:lnSpc>
              <a:spcBef>
                <a:spcPct val="0"/>
              </a:spcBef>
              <a:spcAft>
                <a:spcPct val="0"/>
              </a:spcAft>
              <a:buClrTx/>
              <a:buSzTx/>
              <a:buFont typeface="Arial" pitchFamily="34" charset="0"/>
              <a:buChar char="•"/>
              <a:tabLst/>
              <a:defRPr/>
            </a:pPr>
            <a:endParaRPr kumimoji="1" lang="he-IL"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457200" marR="0" lvl="1" indent="0" algn="r" defTabSz="914400" rtl="1" eaLnBrk="0" fontAlgn="base" latinLnBrk="0" hangingPunct="0">
              <a:lnSpc>
                <a:spcPct val="100000"/>
              </a:lnSpc>
              <a:spcBef>
                <a:spcPct val="0"/>
              </a:spcBef>
              <a:spcAft>
                <a:spcPct val="0"/>
              </a:spcAft>
              <a:buClrTx/>
              <a:buSzTx/>
              <a:buFontTx/>
              <a:buNone/>
              <a:tabLst/>
              <a:defRPr/>
            </a:pPr>
            <a:endParaRPr kumimoji="1" lang="en-US"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457200" marR="0" lvl="1" indent="0" algn="r" defTabSz="914400" rtl="1" eaLnBrk="0" fontAlgn="base" latinLnBrk="0" hangingPunct="0">
              <a:lnSpc>
                <a:spcPct val="100000"/>
              </a:lnSpc>
              <a:spcBef>
                <a:spcPct val="0"/>
              </a:spcBef>
              <a:spcAft>
                <a:spcPct val="0"/>
              </a:spcAft>
              <a:buClrTx/>
              <a:buSzTx/>
              <a:buFont typeface="Arial" pitchFamily="34" charset="0"/>
              <a:buChar char="•"/>
              <a:tabLst/>
              <a:defRPr/>
            </a:pPr>
            <a:r>
              <a:rPr kumimoji="1" lang="he-IL"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בחירה בין משימות שונות</a:t>
            </a:r>
          </a:p>
          <a:p>
            <a:pPr marL="457200" marR="0" lvl="1" indent="0" algn="r" defTabSz="914400" rtl="1" eaLnBrk="0" fontAlgn="base" latinLnBrk="0" hangingPunct="0">
              <a:lnSpc>
                <a:spcPct val="100000"/>
              </a:lnSpc>
              <a:spcBef>
                <a:spcPct val="0"/>
              </a:spcBef>
              <a:spcAft>
                <a:spcPct val="0"/>
              </a:spcAft>
              <a:buClrTx/>
              <a:buSzTx/>
              <a:buFontTx/>
              <a:buNone/>
              <a:tabLst/>
              <a:defRPr/>
            </a:pPr>
            <a:endParaRPr kumimoji="1" lang="en-US"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457200" marR="0" lvl="1" indent="0" algn="r" defTabSz="914400" rtl="1" eaLnBrk="0" fontAlgn="base" latinLnBrk="0" hangingPunct="0">
              <a:lnSpc>
                <a:spcPct val="100000"/>
              </a:lnSpc>
              <a:spcBef>
                <a:spcPct val="0"/>
              </a:spcBef>
              <a:spcAft>
                <a:spcPct val="0"/>
              </a:spcAft>
              <a:buClrTx/>
              <a:buSzTx/>
              <a:buFont typeface="Arial" pitchFamily="34" charset="0"/>
              <a:buChar char="•"/>
              <a:tabLst/>
              <a:defRPr/>
            </a:pPr>
            <a:r>
              <a:rPr kumimoji="1" lang="he-IL"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כלי עזר בתהליך של רידוד מפרטים בתהליכי פיתוח</a:t>
            </a:r>
            <a:endParaRPr kumimoji="1" lang="en-US"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defRPr/>
            </a:pPr>
            <a:endParaRPr kumimoji="1" lang="he-IL"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None/>
              <a:tabLst/>
              <a:defRPr/>
            </a:pPr>
            <a:r>
              <a:rPr kumimoji="1" lang="he-IL"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rPr>
              <a:t>וצאי דופן- בחירה בנושא שהוא קשה לטיפול אך תועלתו גדולה מאוד. או, נושא שהוא קל מאוד לטיפול, אך תרומתו קטנה כדי להוכיח תוצאות בשטח.</a:t>
            </a:r>
            <a:endParaRPr kumimoji="1" lang="en-US" sz="18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0" marR="0" lvl="0" indent="0" algn="ctr" defTabSz="914400" rtl="1" eaLnBrk="0" fontAlgn="base" latinLnBrk="0" hangingPunct="0">
              <a:lnSpc>
                <a:spcPct val="95000"/>
              </a:lnSpc>
              <a:spcBef>
                <a:spcPct val="50000"/>
              </a:spcBef>
              <a:spcAft>
                <a:spcPct val="0"/>
              </a:spcAft>
              <a:buClrTx/>
              <a:buSzTx/>
              <a:buFont typeface="Arial" pitchFamily="34" charset="0"/>
              <a:buChar char="•"/>
              <a:tabLst/>
              <a:defRPr/>
            </a:pPr>
            <a:endParaRPr kumimoji="1" lang="he-IL" sz="24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a:p>
            <a:pPr marL="0" marR="0" lvl="0" indent="0" algn="r" defTabSz="914400" rtl="1" eaLnBrk="0" fontAlgn="base" latinLnBrk="0" hangingPunct="0">
              <a:lnSpc>
                <a:spcPct val="95000"/>
              </a:lnSpc>
              <a:spcBef>
                <a:spcPct val="50000"/>
              </a:spcBef>
              <a:spcAft>
                <a:spcPct val="0"/>
              </a:spcAft>
              <a:buClrTx/>
              <a:buSzTx/>
              <a:buFont typeface="Arial" pitchFamily="34" charset="0"/>
              <a:buChar char="•"/>
              <a:tabLst/>
              <a:defRPr/>
            </a:pPr>
            <a:endParaRPr kumimoji="1" lang="he-IL" sz="2400" b="0" i="0" u="none" strike="noStrike" kern="1200" cap="none" spc="0" normalizeH="0" baseline="0" noProof="0" dirty="0">
              <a:ln>
                <a:noFill/>
              </a:ln>
              <a:solidFill>
                <a:srgbClr val="000000"/>
              </a:solidFill>
              <a:effectLst/>
              <a:uLnTx/>
              <a:uFillTx/>
              <a:latin typeface="Times New Roman" pitchFamily="18" charset="0"/>
              <a:ea typeface="+mn-ea"/>
              <a:cs typeface="Arial" pitchFamily="34" charset="0"/>
            </a:endParaRPr>
          </a:p>
        </p:txBody>
      </p:sp>
      <p:pic>
        <p:nvPicPr>
          <p:cNvPr id="10" name="Picture 3" descr="C:\Users\X61\Documents\Documents and Settings\Business\Tel-Aviv Univ\חומר עבור הקורס\scan0005.jpg"/>
          <p:cNvPicPr>
            <a:picLocks noChangeAspect="1" noChangeArrowheads="1"/>
          </p:cNvPicPr>
          <p:nvPr/>
        </p:nvPicPr>
        <p:blipFill>
          <a:blip r:embed="rId3" cstate="print"/>
          <a:srcRect/>
          <a:stretch>
            <a:fillRect/>
          </a:stretch>
        </p:blipFill>
        <p:spPr bwMode="auto">
          <a:xfrm>
            <a:off x="1116881" y="1124225"/>
            <a:ext cx="5539567" cy="5634039"/>
          </a:xfrm>
          <a:prstGeom prst="rect">
            <a:avLst/>
          </a:prstGeom>
          <a:noFill/>
        </p:spPr>
      </p:pic>
      <p:sp>
        <p:nvSpPr>
          <p:cNvPr id="11" name="הסבר אליפטי 8"/>
          <p:cNvSpPr/>
          <p:nvPr/>
        </p:nvSpPr>
        <p:spPr bwMode="auto">
          <a:xfrm>
            <a:off x="5016143" y="2071107"/>
            <a:ext cx="1428760" cy="1660459"/>
          </a:xfrm>
          <a:prstGeom prst="wedgeEllipseCallout">
            <a:avLst>
              <a:gd name="adj1" fmla="val -80599"/>
              <a:gd name="adj2" fmla="val 49552"/>
            </a:avLst>
          </a:prstGeom>
          <a:noFill/>
          <a:ln w="38100" cap="flat" cmpd="sng" algn="ctr">
            <a:solidFill>
              <a:schemeClr val="accent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marL="0" marR="0" lvl="0" indent="0" algn="ctr" defTabSz="914400" rtl="1" eaLnBrk="0" fontAlgn="base" latinLnBrk="0" hangingPunct="0">
              <a:lnSpc>
                <a:spcPct val="100000"/>
              </a:lnSpc>
              <a:spcBef>
                <a:spcPct val="0"/>
              </a:spcBef>
              <a:spcAft>
                <a:spcPct val="0"/>
              </a:spcAft>
              <a:buClrTx/>
              <a:buSzTx/>
              <a:buFontTx/>
              <a:buNone/>
              <a:tabLst/>
              <a:defRPr/>
            </a:pPr>
            <a:r>
              <a:rPr kumimoji="1" lang="he-IL" sz="1600" b="0" i="0" u="none" strike="noStrike" kern="1200" cap="none" spc="0" normalizeH="0" baseline="0" noProof="0" dirty="0">
                <a:ln>
                  <a:noFill/>
                </a:ln>
                <a:solidFill>
                  <a:srgbClr val="271A0D"/>
                </a:solidFill>
                <a:effectLst/>
                <a:uLnTx/>
                <a:uFillTx/>
                <a:latin typeface="Times New Roman" pitchFamily="18" charset="0"/>
                <a:ea typeface="+mn-ea"/>
                <a:cs typeface="Arial" pitchFamily="34" charset="0"/>
              </a:rPr>
              <a:t>מישימות יחסית קלות חשובות ודחופות</a:t>
            </a:r>
            <a:endParaRPr kumimoji="1" lang="he-IL" sz="1600" b="0" i="0" u="none" strike="noStrike" kern="1200" cap="none" spc="0" normalizeH="0" baseline="0" noProof="0" dirty="0">
              <a:ln>
                <a:noFill/>
              </a:ln>
              <a:solidFill>
                <a:srgbClr val="EAEAEA"/>
              </a:solidFill>
              <a:effectLst/>
              <a:uLnTx/>
              <a:uFillTx/>
              <a:latin typeface="Times New Roman" pitchFamily="18" charset="0"/>
              <a:ea typeface="+mn-ea"/>
              <a:cs typeface="Arial" pitchFamily="34" charset="0"/>
            </a:endParaRPr>
          </a:p>
        </p:txBody>
      </p:sp>
      <p:sp>
        <p:nvSpPr>
          <p:cNvPr id="12" name="TextBox 11"/>
          <p:cNvSpPr txBox="1"/>
          <p:nvPr/>
        </p:nvSpPr>
        <p:spPr>
          <a:xfrm>
            <a:off x="3059831" y="3706257"/>
            <a:ext cx="648072" cy="307779"/>
          </a:xfrm>
          <a:prstGeom prst="rect">
            <a:avLst/>
          </a:prstGeom>
          <a:solidFill>
            <a:schemeClr val="accent2"/>
          </a:solidFill>
        </p:spPr>
        <p:txBody>
          <a:bodyPr wrap="square" rtlCol="1">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he-IL" sz="1400" b="0" i="0" u="none" strike="noStrike" kern="1200" cap="none" spc="0" normalizeH="0" baseline="0" noProof="0" dirty="0">
                <a:ln>
                  <a:noFill/>
                </a:ln>
                <a:solidFill>
                  <a:srgbClr val="996633"/>
                </a:solidFill>
                <a:effectLst/>
                <a:uLnTx/>
                <a:uFillTx/>
                <a:latin typeface="Times New Roman" pitchFamily="18" charset="0"/>
                <a:ea typeface="+mn-ea"/>
                <a:cs typeface="Arial" pitchFamily="34" charset="0"/>
              </a:rPr>
              <a:t>ג'</a:t>
            </a:r>
          </a:p>
        </p:txBody>
      </p:sp>
      <p:sp>
        <p:nvSpPr>
          <p:cNvPr id="13" name="TextBox 12"/>
          <p:cNvSpPr txBox="1"/>
          <p:nvPr/>
        </p:nvSpPr>
        <p:spPr>
          <a:xfrm>
            <a:off x="4097663" y="3718967"/>
            <a:ext cx="720080" cy="307777"/>
          </a:xfrm>
          <a:prstGeom prst="rect">
            <a:avLst/>
          </a:prstGeom>
          <a:solidFill>
            <a:schemeClr val="accent2"/>
          </a:solidFill>
        </p:spPr>
        <p:txBody>
          <a:bodyPr wrap="square" rtlCol="1">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he-IL" sz="1400" b="0" i="0" u="none" strike="noStrike" kern="1200" cap="none" spc="0" normalizeH="0" baseline="0" noProof="0" dirty="0">
                <a:ln>
                  <a:noFill/>
                </a:ln>
                <a:solidFill>
                  <a:srgbClr val="996633"/>
                </a:solidFill>
                <a:effectLst/>
                <a:uLnTx/>
                <a:uFillTx/>
                <a:latin typeface="Times New Roman" pitchFamily="18" charset="0"/>
                <a:ea typeface="+mn-ea"/>
                <a:cs typeface="Arial" pitchFamily="34" charset="0"/>
              </a:rPr>
              <a:t>א'</a:t>
            </a:r>
          </a:p>
        </p:txBody>
      </p:sp>
      <p:sp>
        <p:nvSpPr>
          <p:cNvPr id="14" name="TextBox 13"/>
          <p:cNvSpPr txBox="1"/>
          <p:nvPr/>
        </p:nvSpPr>
        <p:spPr>
          <a:xfrm>
            <a:off x="4063674" y="4124558"/>
            <a:ext cx="720080" cy="307777"/>
          </a:xfrm>
          <a:prstGeom prst="rect">
            <a:avLst/>
          </a:prstGeom>
          <a:solidFill>
            <a:schemeClr val="accent2"/>
          </a:solidFill>
        </p:spPr>
        <p:txBody>
          <a:bodyPr wrap="square" rtlCol="1">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he-IL" sz="1400" b="0" i="0" u="none" strike="noStrike" kern="1200" cap="none" spc="0" normalizeH="0" baseline="0" noProof="0" dirty="0">
                <a:ln>
                  <a:noFill/>
                </a:ln>
                <a:solidFill>
                  <a:srgbClr val="996633"/>
                </a:solidFill>
                <a:effectLst/>
                <a:uLnTx/>
                <a:uFillTx/>
                <a:latin typeface="Times New Roman" pitchFamily="18" charset="0"/>
                <a:ea typeface="+mn-ea"/>
                <a:cs typeface="Arial" pitchFamily="34" charset="0"/>
              </a:rPr>
              <a:t>'ד'</a:t>
            </a:r>
          </a:p>
        </p:txBody>
      </p:sp>
      <p:sp>
        <p:nvSpPr>
          <p:cNvPr id="15" name="מלבן 12"/>
          <p:cNvSpPr/>
          <p:nvPr/>
        </p:nvSpPr>
        <p:spPr>
          <a:xfrm>
            <a:off x="3872129" y="3198168"/>
            <a:ext cx="1399742" cy="461665"/>
          </a:xfrm>
          <a:prstGeom prst="rect">
            <a:avLst/>
          </a:prstGeom>
        </p:spPr>
        <p:txBody>
          <a:bodyPr wrap="none">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en-US" sz="2400" b="0" i="0" u="none" strike="noStrike" kern="1200" cap="none" spc="0" normalizeH="0" baseline="0" noProof="0" dirty="0">
                <a:ln>
                  <a:noFill/>
                </a:ln>
                <a:solidFill>
                  <a:srgbClr val="EAEAEA"/>
                </a:solidFill>
                <a:effectLst/>
                <a:uLnTx/>
                <a:uFillTx/>
                <a:latin typeface="Times New Roman" pitchFamily="18" charset="0"/>
                <a:ea typeface="+mn-ea"/>
                <a:cs typeface="Arial" pitchFamily="34" charset="0"/>
              </a:rPr>
              <a:t>VN65752</a:t>
            </a:r>
            <a:endParaRPr kumimoji="1" lang="he-IL" sz="2400" b="0" i="0" u="none" strike="noStrike" kern="1200" cap="none" spc="0" normalizeH="0" baseline="0" noProof="0" dirty="0">
              <a:ln>
                <a:noFill/>
              </a:ln>
              <a:solidFill>
                <a:srgbClr val="EAEAEA"/>
              </a:solidFill>
              <a:effectLst/>
              <a:uLnTx/>
              <a:uFillTx/>
              <a:latin typeface="Times New Roman" pitchFamily="18" charset="0"/>
              <a:ea typeface="+mn-ea"/>
              <a:cs typeface="Arial" pitchFamily="34" charset="0"/>
            </a:endParaRPr>
          </a:p>
        </p:txBody>
      </p:sp>
      <p:sp>
        <p:nvSpPr>
          <p:cNvPr id="16" name="TextBox 15"/>
          <p:cNvSpPr txBox="1"/>
          <p:nvPr/>
        </p:nvSpPr>
        <p:spPr>
          <a:xfrm>
            <a:off x="4041277" y="4575125"/>
            <a:ext cx="720080" cy="307777"/>
          </a:xfrm>
          <a:prstGeom prst="rect">
            <a:avLst/>
          </a:prstGeom>
          <a:solidFill>
            <a:schemeClr val="accent2"/>
          </a:solidFill>
        </p:spPr>
        <p:txBody>
          <a:bodyPr wrap="square" rtlCol="1">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he-IL" sz="1400" b="0" i="0" u="none" strike="noStrike" kern="1200" cap="none" spc="0" normalizeH="0" baseline="0" noProof="0" dirty="0">
                <a:ln>
                  <a:noFill/>
                </a:ln>
                <a:solidFill>
                  <a:srgbClr val="996633"/>
                </a:solidFill>
                <a:effectLst/>
                <a:uLnTx/>
                <a:uFillTx/>
                <a:latin typeface="Times New Roman" pitchFamily="18" charset="0"/>
                <a:ea typeface="+mn-ea"/>
                <a:cs typeface="Arial" pitchFamily="34" charset="0"/>
              </a:rPr>
              <a:t>ב'</a:t>
            </a:r>
          </a:p>
        </p:txBody>
      </p:sp>
      <p:sp>
        <p:nvSpPr>
          <p:cNvPr id="17" name="TextBox 16"/>
          <p:cNvSpPr txBox="1"/>
          <p:nvPr/>
        </p:nvSpPr>
        <p:spPr>
          <a:xfrm>
            <a:off x="3004920" y="4644851"/>
            <a:ext cx="757895" cy="307777"/>
          </a:xfrm>
          <a:prstGeom prst="rect">
            <a:avLst/>
          </a:prstGeom>
          <a:solidFill>
            <a:schemeClr val="accent2"/>
          </a:solidFill>
        </p:spPr>
        <p:txBody>
          <a:bodyPr wrap="square" rtlCol="1">
            <a:sp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he-IL" sz="1400" b="0" i="0" u="none" strike="noStrike" kern="1200" cap="none" spc="0" normalizeH="0" baseline="0" noProof="0" dirty="0">
                <a:ln>
                  <a:noFill/>
                </a:ln>
                <a:solidFill>
                  <a:srgbClr val="996633"/>
                </a:solidFill>
                <a:effectLst/>
                <a:uLnTx/>
                <a:uFillTx/>
                <a:latin typeface="Times New Roman" pitchFamily="18" charset="0"/>
                <a:ea typeface="+mn-ea"/>
                <a:cs typeface="Arial" pitchFamily="34" charset="0"/>
              </a:rPr>
              <a:t>ה'</a:t>
            </a:r>
          </a:p>
        </p:txBody>
      </p:sp>
    </p:spTree>
    <p:extLst>
      <p:ext uri="{BB962C8B-B14F-4D97-AF65-F5344CB8AC3E}">
        <p14:creationId xmlns:p14="http://schemas.microsoft.com/office/powerpoint/2010/main" val="2473986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diamond(in)">
                                      <p:cBhvr>
                                        <p:cTn id="7" dur="1000"/>
                                        <p:tgtEl>
                                          <p:spTgt spid="8">
                                            <p:txEl>
                                              <p:pRg st="2" end="2"/>
                                            </p:txEl>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amond(in)">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Effect transition="in" filter="diamond(in)">
                                      <p:cBhvr>
                                        <p:cTn id="15" dur="1000"/>
                                        <p:tgtEl>
                                          <p:spTgt spid="8">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8">
                                            <p:txEl>
                                              <p:pRg st="6" end="6"/>
                                            </p:txEl>
                                          </p:spTgt>
                                        </p:tgtEl>
                                        <p:attrNameLst>
                                          <p:attrName>style.visibility</p:attrName>
                                        </p:attrNameLst>
                                      </p:cBhvr>
                                      <p:to>
                                        <p:strVal val="visible"/>
                                      </p:to>
                                    </p:set>
                                    <p:animEffect transition="in" filter="diamond(in)">
                                      <p:cBhvr>
                                        <p:cTn id="20" dur="10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89" name="Text Box 201"/>
          <p:cNvSpPr txBox="1">
            <a:spLocks noChangeArrowheads="1"/>
          </p:cNvSpPr>
          <p:nvPr/>
        </p:nvSpPr>
        <p:spPr bwMode="auto">
          <a:xfrm>
            <a:off x="611560" y="0"/>
            <a:ext cx="8280400" cy="701675"/>
          </a:xfrm>
          <a:prstGeom prst="rect">
            <a:avLst/>
          </a:prstGeom>
          <a:noFill/>
          <a:ln w="38100" cmpd="dbl" algn="ctr">
            <a:noFill/>
            <a:miter lim="800000"/>
            <a:headEnd/>
            <a:tailEnd/>
          </a:ln>
          <a:effectLst/>
        </p:spPr>
        <p:txBody>
          <a:bodyPr>
            <a:spAutoFit/>
          </a:bodyPr>
          <a:lstStyle/>
          <a:p>
            <a:pPr rtl="1">
              <a:defRPr/>
            </a:pPr>
            <a:r>
              <a:rPr kumimoji="1" lang="he-IL" sz="4000" i="1" dirty="0">
                <a:solidFill>
                  <a:srgbClr val="FF0000"/>
                </a:solidFill>
                <a:latin typeface="Arial" pitchFamily="34" charset="0"/>
                <a:cs typeface="Arial" pitchFamily="34" charset="0"/>
              </a:rPr>
              <a:t>שלב 2 – ניצול האילוץ</a:t>
            </a:r>
            <a:endParaRPr kumimoji="1" lang="en-US" sz="4000" i="1" dirty="0">
              <a:solidFill>
                <a:srgbClr val="FF0000"/>
              </a:solidFill>
              <a:latin typeface="Arial" pitchFamily="34" charset="0"/>
              <a:cs typeface="Arial" pitchFamily="34" charset="0"/>
            </a:endParaRPr>
          </a:p>
        </p:txBody>
      </p:sp>
      <p:sp>
        <p:nvSpPr>
          <p:cNvPr id="63690" name="Text Box 202"/>
          <p:cNvSpPr txBox="1">
            <a:spLocks noChangeArrowheads="1"/>
          </p:cNvSpPr>
          <p:nvPr/>
        </p:nvSpPr>
        <p:spPr bwMode="auto">
          <a:xfrm>
            <a:off x="2447504" y="660619"/>
            <a:ext cx="4608512" cy="523220"/>
          </a:xfrm>
          <a:prstGeom prst="rect">
            <a:avLst/>
          </a:prstGeom>
          <a:noFill/>
          <a:ln w="38100" cmpd="dbl" algn="ctr">
            <a:noFill/>
            <a:miter lim="800000"/>
            <a:headEnd/>
            <a:tailEnd/>
          </a:ln>
          <a:effectLst/>
        </p:spPr>
        <p:txBody>
          <a:bodyPr wrap="square">
            <a:spAutoFit/>
          </a:bodyPr>
          <a:lstStyle/>
          <a:p>
            <a:pPr rtl="1">
              <a:defRPr/>
            </a:pPr>
            <a:r>
              <a:rPr kumimoji="1" lang="he-IL" sz="2800" i="1" u="sng" dirty="0">
                <a:solidFill>
                  <a:srgbClr val="FF0000"/>
                </a:solidFill>
                <a:latin typeface="Arial" pitchFamily="34" charset="0"/>
                <a:cs typeface="Arial" pitchFamily="34" charset="0"/>
              </a:rPr>
              <a:t>צעדים מעשיים:</a:t>
            </a:r>
            <a:endParaRPr kumimoji="1" lang="en-US" sz="2800" i="1" u="sng" dirty="0">
              <a:solidFill>
                <a:srgbClr val="FF0000"/>
              </a:solidFill>
              <a:latin typeface="Arial" pitchFamily="34" charset="0"/>
              <a:cs typeface="Arial" pitchFamily="34" charset="0"/>
            </a:endParaRPr>
          </a:p>
        </p:txBody>
      </p:sp>
      <p:grpSp>
        <p:nvGrpSpPr>
          <p:cNvPr id="2" name="Group 223"/>
          <p:cNvGrpSpPr>
            <a:grpSpLocks/>
          </p:cNvGrpSpPr>
          <p:nvPr/>
        </p:nvGrpSpPr>
        <p:grpSpPr bwMode="auto">
          <a:xfrm>
            <a:off x="-16768" y="1215916"/>
            <a:ext cx="9371013" cy="1973263"/>
            <a:chOff x="5" y="2083"/>
            <a:chExt cx="5903" cy="1243"/>
          </a:xfrm>
        </p:grpSpPr>
        <p:sp>
          <p:nvSpPr>
            <p:cNvPr id="27664" name="Rectangle 213"/>
            <p:cNvSpPr>
              <a:spLocks noChangeArrowheads="1"/>
            </p:cNvSpPr>
            <p:nvPr/>
          </p:nvSpPr>
          <p:spPr bwMode="auto">
            <a:xfrm>
              <a:off x="5" y="2083"/>
              <a:ext cx="5760" cy="998"/>
            </a:xfrm>
            <a:prstGeom prst="rect">
              <a:avLst/>
            </a:prstGeom>
            <a:solidFill>
              <a:srgbClr val="FFFFFF">
                <a:alpha val="50195"/>
              </a:srgbClr>
            </a:solidFill>
            <a:ln w="9525" algn="ctr">
              <a:noFill/>
              <a:miter lim="800000"/>
              <a:headEnd/>
              <a:tailEnd/>
            </a:ln>
          </p:spPr>
          <p:txBody>
            <a:bodyPr wrap="none" anchor="ctr"/>
            <a:lstStyle/>
            <a:p>
              <a:endParaRPr kumimoji="1" lang="he-IL" b="0">
                <a:solidFill>
                  <a:srgbClr val="EAEAEA"/>
                </a:solidFill>
                <a:cs typeface="Arial" pitchFamily="34" charset="0"/>
              </a:endParaRPr>
            </a:p>
          </p:txBody>
        </p:sp>
        <p:sp>
          <p:nvSpPr>
            <p:cNvPr id="27665" name="Text Box 211"/>
            <p:cNvSpPr txBox="1">
              <a:spLocks noChangeArrowheads="1"/>
            </p:cNvSpPr>
            <p:nvPr/>
          </p:nvSpPr>
          <p:spPr bwMode="auto">
            <a:xfrm>
              <a:off x="23" y="2263"/>
              <a:ext cx="2858" cy="596"/>
            </a:xfrm>
            <a:prstGeom prst="rect">
              <a:avLst/>
            </a:prstGeom>
            <a:noFill/>
            <a:ln w="9525" algn="ctr">
              <a:noFill/>
              <a:miter lim="800000"/>
              <a:headEnd/>
              <a:tailEnd/>
            </a:ln>
          </p:spPr>
          <p:txBody>
            <a:bodyPr>
              <a:spAutoFit/>
            </a:bodyPr>
            <a:lstStyle/>
            <a:p>
              <a:pPr algn="r"/>
              <a:r>
                <a:rPr kumimoji="1" lang="he-IL" sz="2800" i="1" dirty="0">
                  <a:solidFill>
                    <a:srgbClr val="000099"/>
                  </a:solidFill>
                  <a:latin typeface="Arial" pitchFamily="34" charset="0"/>
                  <a:cs typeface="Arial" pitchFamily="34" charset="0"/>
                </a:rPr>
                <a:t>יש למנוע מהאילוץ מלעבוד על עבודה פגומה.</a:t>
              </a:r>
              <a:endParaRPr kumimoji="1" lang="en-US" sz="2800" i="1" dirty="0">
                <a:solidFill>
                  <a:srgbClr val="000099"/>
                </a:solidFill>
                <a:latin typeface="Arial" pitchFamily="34" charset="0"/>
                <a:cs typeface="Arial" pitchFamily="34" charset="0"/>
              </a:endParaRPr>
            </a:p>
          </p:txBody>
        </p:sp>
        <p:sp>
          <p:nvSpPr>
            <p:cNvPr id="27666" name="AutoShape 214"/>
            <p:cNvSpPr>
              <a:spLocks noChangeArrowheads="1"/>
            </p:cNvSpPr>
            <p:nvPr/>
          </p:nvSpPr>
          <p:spPr bwMode="auto">
            <a:xfrm rot="10800000">
              <a:off x="3713" y="2353"/>
              <a:ext cx="360" cy="363"/>
            </a:xfrm>
            <a:prstGeom prst="rightArrow">
              <a:avLst>
                <a:gd name="adj1" fmla="val 50000"/>
                <a:gd name="adj2" fmla="val 34366"/>
              </a:avLst>
            </a:prstGeom>
            <a:solidFill>
              <a:srgbClr val="5F5F5F"/>
            </a:solidFill>
            <a:ln w="9525" algn="ctr">
              <a:noFill/>
              <a:miter lim="800000"/>
              <a:headEnd/>
              <a:tailEnd/>
            </a:ln>
            <a:effectLst>
              <a:prstShdw prst="shdw17" dist="17961" dir="2700000">
                <a:srgbClr val="393939"/>
              </a:prstShdw>
            </a:effectLst>
          </p:spPr>
          <p:txBody>
            <a:bodyPr wrap="none" anchor="ctr"/>
            <a:lstStyle/>
            <a:p>
              <a:endParaRPr kumimoji="1" lang="he-IL" b="0">
                <a:solidFill>
                  <a:srgbClr val="EAEAEA"/>
                </a:solidFill>
                <a:cs typeface="Arial" pitchFamily="34" charset="0"/>
              </a:endParaRPr>
            </a:p>
          </p:txBody>
        </p:sp>
        <p:sp>
          <p:nvSpPr>
            <p:cNvPr id="27667" name="Text Box 215"/>
            <p:cNvSpPr txBox="1">
              <a:spLocks noChangeArrowheads="1"/>
            </p:cNvSpPr>
            <p:nvPr/>
          </p:nvSpPr>
          <p:spPr bwMode="auto">
            <a:xfrm>
              <a:off x="3957" y="2182"/>
              <a:ext cx="1951" cy="1144"/>
            </a:xfrm>
            <a:prstGeom prst="rect">
              <a:avLst/>
            </a:prstGeom>
            <a:noFill/>
            <a:ln w="9525" algn="ctr">
              <a:noFill/>
              <a:miter lim="800000"/>
              <a:headEnd/>
              <a:tailEnd/>
            </a:ln>
          </p:spPr>
          <p:txBody>
            <a:bodyPr>
              <a:spAutoFit/>
            </a:bodyPr>
            <a:lstStyle/>
            <a:p>
              <a:r>
                <a:rPr kumimoji="1" lang="en-US" sz="2800" i="1" dirty="0">
                  <a:solidFill>
                    <a:srgbClr val="000099"/>
                  </a:solidFill>
                  <a:latin typeface="Arial" pitchFamily="34" charset="0"/>
                  <a:cs typeface="Arial" pitchFamily="34" charset="0"/>
                </a:rPr>
                <a:t>QC</a:t>
              </a:r>
              <a:r>
                <a:rPr kumimoji="1" lang="he-IL" sz="2800" i="1" dirty="0">
                  <a:solidFill>
                    <a:srgbClr val="000099"/>
                  </a:solidFill>
                  <a:latin typeface="Arial" pitchFamily="34" charset="0"/>
                  <a:cs typeface="Arial" pitchFamily="34" charset="0"/>
                </a:rPr>
                <a:t> (ביקרת איכות)ו-</a:t>
              </a:r>
              <a:r>
                <a:rPr kumimoji="1" lang="en-US" sz="2800" i="1" dirty="0">
                  <a:solidFill>
                    <a:srgbClr val="000099"/>
                  </a:solidFill>
                  <a:latin typeface="Arial" pitchFamily="34" charset="0"/>
                  <a:cs typeface="Arial" pitchFamily="34" charset="0"/>
                </a:rPr>
                <a:t>QA</a:t>
              </a:r>
              <a:r>
                <a:rPr kumimoji="1" lang="he-IL" sz="2800" i="1" dirty="0">
                  <a:solidFill>
                    <a:srgbClr val="000099"/>
                  </a:solidFill>
                  <a:latin typeface="Arial" pitchFamily="34" charset="0"/>
                  <a:cs typeface="Arial" pitchFamily="34" charset="0"/>
                </a:rPr>
                <a:t> (אבטחת איכות) לפני האילוץ.</a:t>
              </a:r>
              <a:endParaRPr kumimoji="1" lang="en-US" sz="2800" i="1" dirty="0">
                <a:solidFill>
                  <a:srgbClr val="000099"/>
                </a:solidFill>
                <a:latin typeface="Arial" pitchFamily="34" charset="0"/>
                <a:cs typeface="Arial" pitchFamily="34" charset="0"/>
              </a:endParaRPr>
            </a:p>
          </p:txBody>
        </p:sp>
      </p:grpSp>
      <p:sp>
        <p:nvSpPr>
          <p:cNvPr id="33803" name="TextBox 27"/>
          <p:cNvSpPr txBox="1">
            <a:spLocks noChangeArrowheads="1"/>
          </p:cNvSpPr>
          <p:nvPr/>
        </p:nvSpPr>
        <p:spPr bwMode="auto">
          <a:xfrm>
            <a:off x="0" y="2996952"/>
            <a:ext cx="9144000" cy="3908762"/>
          </a:xfrm>
          <a:prstGeom prst="rect">
            <a:avLst/>
          </a:prstGeom>
          <a:noFill/>
          <a:ln w="9525">
            <a:noFill/>
            <a:miter lim="800000"/>
            <a:headEnd/>
            <a:tailEnd/>
          </a:ln>
        </p:spPr>
        <p:txBody>
          <a:bodyPr wrap="square">
            <a:spAutoFit/>
          </a:bodyPr>
          <a:lstStyle/>
          <a:p>
            <a:pPr marL="342900" indent="-342900" algn="r" rtl="1">
              <a:buFont typeface="Wingdings" panose="05000000000000000000" pitchFamily="2" charset="2"/>
              <a:buChar char="q"/>
            </a:pPr>
            <a:endParaRPr kumimoji="1" lang="he-IL" b="0" dirty="0">
              <a:cs typeface="Arial" pitchFamily="34" charset="0"/>
            </a:endParaRPr>
          </a:p>
          <a:p>
            <a:pPr marL="342900" indent="-342900" algn="r" rtl="1">
              <a:buFont typeface="Wingdings" panose="05000000000000000000" pitchFamily="2" charset="2"/>
              <a:buChar char="q"/>
            </a:pPr>
            <a:r>
              <a:rPr kumimoji="1" lang="he-IL" sz="2800" b="0" dirty="0">
                <a:cs typeface="Arial" pitchFamily="34" charset="0"/>
              </a:rPr>
              <a:t>סקרי תיכון </a:t>
            </a:r>
            <a:r>
              <a:rPr kumimoji="1" lang="en-AU" sz="2800" b="0" dirty="0">
                <a:cs typeface="Arial" pitchFamily="34" charset="0"/>
              </a:rPr>
              <a:t> (Design Reviews) </a:t>
            </a:r>
            <a:r>
              <a:rPr kumimoji="1" lang="he-IL" sz="2800" b="0" dirty="0">
                <a:cs typeface="Arial" pitchFamily="34" charset="0"/>
              </a:rPr>
              <a:t> כאבני דרך על הנתיב הקריטי</a:t>
            </a:r>
          </a:p>
          <a:p>
            <a:pPr marL="800100" lvl="1" indent="-342900" algn="r" rtl="1">
              <a:buFont typeface="Wingdings" panose="05000000000000000000" pitchFamily="2" charset="2"/>
              <a:buChar char="q"/>
            </a:pPr>
            <a:r>
              <a:rPr kumimoji="1" lang="he-IL" sz="2800" b="0" dirty="0">
                <a:cs typeface="Arial" pitchFamily="34" charset="0"/>
              </a:rPr>
              <a:t>פורמט של ה-</a:t>
            </a:r>
            <a:r>
              <a:rPr kumimoji="1" lang="en-US" sz="2800" b="0" dirty="0">
                <a:cs typeface="Arial" pitchFamily="34" charset="0"/>
              </a:rPr>
              <a:t>DR</a:t>
            </a:r>
            <a:r>
              <a:rPr kumimoji="1" lang="he-IL" sz="2800" b="0" dirty="0">
                <a:cs typeface="Arial" pitchFamily="34" charset="0"/>
              </a:rPr>
              <a:t> הוא ביטוי ל-</a:t>
            </a:r>
            <a:r>
              <a:rPr kumimoji="1" lang="en-US" sz="2800" b="0" dirty="0">
                <a:cs typeface="Arial" pitchFamily="34" charset="0"/>
              </a:rPr>
              <a:t>QA</a:t>
            </a:r>
            <a:r>
              <a:rPr kumimoji="1" lang="he-IL" sz="2800" b="0" dirty="0">
                <a:cs typeface="Arial" pitchFamily="34" charset="0"/>
              </a:rPr>
              <a:t> </a:t>
            </a:r>
          </a:p>
          <a:p>
            <a:pPr marL="800100" lvl="1" indent="-342900" algn="r" rtl="1">
              <a:buFont typeface="Wingdings" panose="05000000000000000000" pitchFamily="2" charset="2"/>
              <a:buChar char="q"/>
            </a:pPr>
            <a:r>
              <a:rPr kumimoji="1" lang="he-IL" sz="2800" b="0" dirty="0">
                <a:cs typeface="Arial" pitchFamily="34" charset="0"/>
              </a:rPr>
              <a:t>הביצוע של ה-</a:t>
            </a:r>
            <a:r>
              <a:rPr kumimoji="1" lang="en-US" sz="2800" b="0" dirty="0">
                <a:cs typeface="Arial" pitchFamily="34" charset="0"/>
              </a:rPr>
              <a:t>DR </a:t>
            </a:r>
            <a:r>
              <a:rPr kumimoji="1" lang="he-IL" sz="2800" b="0" dirty="0">
                <a:cs typeface="Arial" pitchFamily="34" charset="0"/>
              </a:rPr>
              <a:t>  הוא ביטוי ל-</a:t>
            </a:r>
            <a:r>
              <a:rPr kumimoji="1" lang="en-US" sz="2800" b="0" dirty="0">
                <a:cs typeface="Arial" pitchFamily="34" charset="0"/>
              </a:rPr>
              <a:t>QC</a:t>
            </a:r>
            <a:endParaRPr kumimoji="1" lang="he-IL" sz="2800" b="0" dirty="0">
              <a:cs typeface="Arial" pitchFamily="34" charset="0"/>
            </a:endParaRPr>
          </a:p>
          <a:p>
            <a:pPr marL="800100" lvl="1" indent="-342900" algn="r" rtl="1">
              <a:buFont typeface="Wingdings" panose="05000000000000000000" pitchFamily="2" charset="2"/>
              <a:buChar char="q"/>
            </a:pPr>
            <a:endParaRPr kumimoji="1" lang="he-IL" sz="2800" b="0" dirty="0">
              <a:cs typeface="Arial" pitchFamily="34" charset="0"/>
            </a:endParaRPr>
          </a:p>
          <a:p>
            <a:pPr marL="342900" indent="-342900" algn="r" rtl="1">
              <a:buFont typeface="Wingdings" panose="05000000000000000000" pitchFamily="2" charset="2"/>
              <a:buChar char="q"/>
            </a:pPr>
            <a:r>
              <a:rPr kumimoji="1" lang="he-IL" sz="2800" b="0" dirty="0">
                <a:cs typeface="Arial" pitchFamily="34" charset="0"/>
              </a:rPr>
              <a:t>ניהול תצורה </a:t>
            </a:r>
            <a:r>
              <a:rPr kumimoji="1" lang="en-AU" sz="2800" b="0" dirty="0">
                <a:cs typeface="Arial" pitchFamily="34" charset="0"/>
              </a:rPr>
              <a:t>(Configuration Management) </a:t>
            </a:r>
          </a:p>
          <a:p>
            <a:pPr marL="800100" lvl="1" indent="-342900" algn="r" rtl="1">
              <a:buFont typeface="Wingdings" panose="05000000000000000000" pitchFamily="2" charset="2"/>
              <a:buChar char="q"/>
            </a:pPr>
            <a:r>
              <a:rPr kumimoji="1" lang="he-IL" sz="2800" b="0" dirty="0">
                <a:cs typeface="Arial" pitchFamily="34" charset="0"/>
              </a:rPr>
              <a:t>התהליך של ה- </a:t>
            </a:r>
            <a:r>
              <a:rPr kumimoji="1" lang="en-US" sz="2800" b="0" dirty="0">
                <a:cs typeface="Arial" pitchFamily="34" charset="0"/>
              </a:rPr>
              <a:t>ECO</a:t>
            </a:r>
            <a:r>
              <a:rPr kumimoji="1" lang="he-IL" sz="2800" b="0" dirty="0">
                <a:cs typeface="Arial" pitchFamily="34" charset="0"/>
              </a:rPr>
              <a:t> ו-</a:t>
            </a:r>
            <a:r>
              <a:rPr kumimoji="1" lang="en-US" sz="2800" b="0" dirty="0">
                <a:cs typeface="Arial" pitchFamily="34" charset="0"/>
              </a:rPr>
              <a:t>ECR</a:t>
            </a:r>
            <a:r>
              <a:rPr kumimoji="1" lang="he-IL" sz="2800" b="0" dirty="0">
                <a:cs typeface="Arial" pitchFamily="34" charset="0"/>
              </a:rPr>
              <a:t> הוא ביטוי ל-</a:t>
            </a:r>
            <a:r>
              <a:rPr kumimoji="1" lang="en-US" sz="2800" b="0" dirty="0">
                <a:cs typeface="Arial" pitchFamily="34" charset="0"/>
              </a:rPr>
              <a:t>QA</a:t>
            </a:r>
            <a:r>
              <a:rPr kumimoji="1" lang="he-IL" sz="2800" b="0" dirty="0">
                <a:cs typeface="Arial" pitchFamily="34" charset="0"/>
              </a:rPr>
              <a:t> </a:t>
            </a:r>
          </a:p>
          <a:p>
            <a:pPr marL="800100" lvl="1" indent="-342900" algn="r" rtl="1">
              <a:buFont typeface="Wingdings" panose="05000000000000000000" pitchFamily="2" charset="2"/>
              <a:buChar char="q"/>
            </a:pPr>
            <a:r>
              <a:rPr kumimoji="1" lang="he-IL" sz="2800" b="0" dirty="0">
                <a:cs typeface="Arial" pitchFamily="34" charset="0"/>
              </a:rPr>
              <a:t>הביצוע של ה-</a:t>
            </a:r>
            <a:r>
              <a:rPr kumimoji="1" lang="en-US" sz="2800" b="0" dirty="0">
                <a:cs typeface="Arial" pitchFamily="34" charset="0"/>
              </a:rPr>
              <a:t> ECO</a:t>
            </a:r>
            <a:r>
              <a:rPr kumimoji="1" lang="he-IL" sz="2800" b="0" dirty="0">
                <a:cs typeface="Arial" pitchFamily="34" charset="0"/>
              </a:rPr>
              <a:t> ו-</a:t>
            </a:r>
            <a:r>
              <a:rPr kumimoji="1" lang="en-US" sz="2800" b="0" dirty="0">
                <a:cs typeface="Arial" pitchFamily="34" charset="0"/>
              </a:rPr>
              <a:t>ECR </a:t>
            </a:r>
            <a:r>
              <a:rPr kumimoji="1" lang="he-IL" sz="2800" b="0" dirty="0">
                <a:cs typeface="Arial" pitchFamily="34" charset="0"/>
              </a:rPr>
              <a:t>  הוא ביטוי ל-</a:t>
            </a:r>
            <a:r>
              <a:rPr kumimoji="1" lang="en-US" sz="2800" b="0" dirty="0">
                <a:cs typeface="Arial" pitchFamily="34" charset="0"/>
              </a:rPr>
              <a:t>QC</a:t>
            </a:r>
            <a:endParaRPr kumimoji="1" lang="he-IL" sz="2800" b="0" dirty="0">
              <a:cs typeface="Arial" pitchFamily="34" charset="0"/>
            </a:endParaRPr>
          </a:p>
          <a:p>
            <a:pPr marL="800100" lvl="1" indent="-342900" algn="r" rtl="1">
              <a:buFont typeface="Wingdings" panose="05000000000000000000" pitchFamily="2" charset="2"/>
              <a:buChar char="q"/>
            </a:pPr>
            <a:endParaRPr kumimoji="1" lang="he-IL" sz="2800" b="0" dirty="0">
              <a:cs typeface="Arial" pitchFamily="34" charset="0"/>
            </a:endParaRPr>
          </a:p>
        </p:txBody>
      </p:sp>
      <p:sp>
        <p:nvSpPr>
          <p:cNvPr id="23" name="מציין מיקום של מספר שקופית 5"/>
          <p:cNvSpPr>
            <a:spLocks noGrp="1"/>
          </p:cNvSpPr>
          <p:nvPr>
            <p:ph type="sldNum" sz="quarter" idx="12"/>
          </p:nvPr>
        </p:nvSpPr>
        <p:spPr>
          <a:xfrm>
            <a:off x="7142827" y="6597352"/>
            <a:ext cx="1905000" cy="152400"/>
          </a:xfrm>
        </p:spPr>
        <p:txBody>
          <a:bodyPr/>
          <a:lstStyle/>
          <a:p>
            <a:pPr algn="l" rtl="1">
              <a:defRPr/>
            </a:pPr>
            <a:fld id="{64E13DF7-84E8-45FF-BCF0-5A6D7A710510}" type="slidenum">
              <a:rPr lang="he-IL" altLang="en-US"/>
              <a:pPr algn="l" rtl="1">
                <a:defRPr/>
              </a:pPr>
              <a:t>44</a:t>
            </a:fld>
            <a:endParaRPr lang="en-US" altLang="en-US" dirty="0"/>
          </a:p>
        </p:txBody>
      </p:sp>
      <p:pic>
        <p:nvPicPr>
          <p:cNvPr id="13" name="Picture 12" descr="Quality Control on Construction Project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29138" y="1536896"/>
            <a:ext cx="1302668" cy="1104011"/>
          </a:xfrm>
          <a:prstGeom prst="rect">
            <a:avLst/>
          </a:prstGeom>
        </p:spPr>
      </p:pic>
    </p:spTree>
    <p:extLst>
      <p:ext uri="{BB962C8B-B14F-4D97-AF65-F5344CB8AC3E}">
        <p14:creationId xmlns:p14="http://schemas.microsoft.com/office/powerpoint/2010/main" val="1140191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803">
                                            <p:txEl>
                                              <p:pRg st="1" end="1"/>
                                            </p:txEl>
                                          </p:spTgt>
                                        </p:tgtEl>
                                        <p:attrNameLst>
                                          <p:attrName>style.visibility</p:attrName>
                                        </p:attrNameLst>
                                      </p:cBhvr>
                                      <p:to>
                                        <p:strVal val="visible"/>
                                      </p:to>
                                    </p:set>
                                    <p:anim calcmode="lin" valueType="num">
                                      <p:cBhvr additive="base">
                                        <p:cTn id="7" dur="500" fill="hold"/>
                                        <p:tgtEl>
                                          <p:spTgt spid="3380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80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3803">
                                            <p:txEl>
                                              <p:pRg st="2" end="2"/>
                                            </p:txEl>
                                          </p:spTgt>
                                        </p:tgtEl>
                                        <p:attrNameLst>
                                          <p:attrName>style.visibility</p:attrName>
                                        </p:attrNameLst>
                                      </p:cBhvr>
                                      <p:to>
                                        <p:strVal val="visible"/>
                                      </p:to>
                                    </p:set>
                                    <p:anim calcmode="lin" valueType="num">
                                      <p:cBhvr additive="base">
                                        <p:cTn id="13" dur="500" fill="hold"/>
                                        <p:tgtEl>
                                          <p:spTgt spid="3380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8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3803">
                                            <p:txEl>
                                              <p:pRg st="3" end="3"/>
                                            </p:txEl>
                                          </p:spTgt>
                                        </p:tgtEl>
                                        <p:attrNameLst>
                                          <p:attrName>style.visibility</p:attrName>
                                        </p:attrNameLst>
                                      </p:cBhvr>
                                      <p:to>
                                        <p:strVal val="visible"/>
                                      </p:to>
                                    </p:set>
                                    <p:anim calcmode="lin" valueType="num">
                                      <p:cBhvr additive="base">
                                        <p:cTn id="19" dur="500" fill="hold"/>
                                        <p:tgtEl>
                                          <p:spTgt spid="3380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38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3803">
                                            <p:txEl>
                                              <p:pRg st="5" end="5"/>
                                            </p:txEl>
                                          </p:spTgt>
                                        </p:tgtEl>
                                        <p:attrNameLst>
                                          <p:attrName>style.visibility</p:attrName>
                                        </p:attrNameLst>
                                      </p:cBhvr>
                                      <p:to>
                                        <p:strVal val="visible"/>
                                      </p:to>
                                    </p:set>
                                    <p:anim calcmode="lin" valueType="num">
                                      <p:cBhvr additive="base">
                                        <p:cTn id="25" dur="500" fill="hold"/>
                                        <p:tgtEl>
                                          <p:spTgt spid="3380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38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3803">
                                            <p:txEl>
                                              <p:pRg st="6" end="6"/>
                                            </p:txEl>
                                          </p:spTgt>
                                        </p:tgtEl>
                                        <p:attrNameLst>
                                          <p:attrName>style.visibility</p:attrName>
                                        </p:attrNameLst>
                                      </p:cBhvr>
                                      <p:to>
                                        <p:strVal val="visible"/>
                                      </p:to>
                                    </p:set>
                                    <p:anim calcmode="lin" valueType="num">
                                      <p:cBhvr additive="base">
                                        <p:cTn id="31" dur="500" fill="hold"/>
                                        <p:tgtEl>
                                          <p:spTgt spid="3380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380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3803">
                                            <p:txEl>
                                              <p:pRg st="7" end="7"/>
                                            </p:txEl>
                                          </p:spTgt>
                                        </p:tgtEl>
                                        <p:attrNameLst>
                                          <p:attrName>style.visibility</p:attrName>
                                        </p:attrNameLst>
                                      </p:cBhvr>
                                      <p:to>
                                        <p:strVal val="visible"/>
                                      </p:to>
                                    </p:set>
                                    <p:anim calcmode="lin" valueType="num">
                                      <p:cBhvr additive="base">
                                        <p:cTn id="37" dur="500" fill="hold"/>
                                        <p:tgtEl>
                                          <p:spTgt spid="3380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38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908720"/>
            <a:ext cx="8001000" cy="2774032"/>
          </a:xfrm>
        </p:spPr>
        <p:txBody>
          <a:bodyPr/>
          <a:lstStyle/>
          <a:p>
            <a:pPr algn="ctr"/>
            <a:r>
              <a:rPr lang="he-IL" sz="5400" i="1" dirty="0">
                <a:latin typeface="Californian FB" pitchFamily="18" charset="0"/>
              </a:rPr>
              <a:t>שלב 3</a:t>
            </a:r>
            <a:br>
              <a:rPr lang="en-AU" sz="5400" i="1" dirty="0">
                <a:latin typeface="Californian FB" pitchFamily="18" charset="0"/>
              </a:rPr>
            </a:br>
            <a:r>
              <a:rPr lang="he-IL" sz="5400" i="1" dirty="0">
                <a:latin typeface="Californian FB" pitchFamily="18" charset="0"/>
              </a:rPr>
              <a:t>להכפיף לאילוץ</a:t>
            </a:r>
            <a:br>
              <a:rPr lang="he-IL" sz="5400" i="1" dirty="0">
                <a:latin typeface="Californian FB" pitchFamily="18" charset="0"/>
              </a:rPr>
            </a:br>
            <a:r>
              <a:rPr lang="he-IL" sz="5400" i="1" dirty="0">
                <a:latin typeface="Californian FB" pitchFamily="18" charset="0"/>
              </a:rPr>
              <a:t>ה- </a:t>
            </a:r>
            <a:r>
              <a:rPr lang="en-US" sz="5400" i="1" dirty="0">
                <a:latin typeface="Californian FB" pitchFamily="18" charset="0"/>
              </a:rPr>
              <a:t>ROPE</a:t>
            </a:r>
            <a:endParaRPr lang="en-AU" sz="5400" i="1" dirty="0">
              <a:latin typeface="Californian FB" pitchFamily="18" charset="0"/>
            </a:endParaRPr>
          </a:p>
        </p:txBody>
      </p:sp>
      <p:sp>
        <p:nvSpPr>
          <p:cNvPr id="6" name="Slide Number Placeholder 5"/>
          <p:cNvSpPr>
            <a:spLocks noGrp="1"/>
          </p:cNvSpPr>
          <p:nvPr>
            <p:ph type="sldNum" sz="quarter" idx="12"/>
          </p:nvPr>
        </p:nvSpPr>
        <p:spPr/>
        <p:txBody>
          <a:bodyPr/>
          <a:lstStyle/>
          <a:p>
            <a:fld id="{C611F63B-33E6-4C8A-9247-A113E6AB228D}" type="slidenum">
              <a:rPr lang="he-IL" smtClean="0"/>
              <a:pPr/>
              <a:t>45</a:t>
            </a:fld>
            <a:endParaRPr lang="he-IL"/>
          </a:p>
        </p:txBody>
      </p:sp>
    </p:spTree>
    <p:extLst>
      <p:ext uri="{BB962C8B-B14F-4D97-AF65-F5344CB8AC3E}">
        <p14:creationId xmlns:p14="http://schemas.microsoft.com/office/powerpoint/2010/main" val="3745659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מציין מיקום של מספר שקופית 5"/>
          <p:cNvSpPr>
            <a:spLocks noGrp="1"/>
          </p:cNvSpPr>
          <p:nvPr>
            <p:ph type="sldNum" sz="quarter" idx="12"/>
          </p:nvPr>
        </p:nvSpPr>
        <p:spPr>
          <a:xfrm>
            <a:off x="8244408" y="6237312"/>
            <a:ext cx="675184" cy="381000"/>
          </a:xfrm>
        </p:spPr>
        <p:txBody>
          <a:bodyPr/>
          <a:lstStyle/>
          <a:p>
            <a:pPr algn="r" rtl="1">
              <a:defRPr/>
            </a:pPr>
            <a:fld id="{014684C0-56F3-4C8D-B13B-55FA5C7A2CF0}" type="slidenum">
              <a:rPr lang="he-IL" altLang="en-US"/>
              <a:pPr algn="r" rtl="1">
                <a:defRPr/>
              </a:pPr>
              <a:t>46</a:t>
            </a:fld>
            <a:endParaRPr lang="en-US" altLang="en-US" dirty="0"/>
          </a:p>
        </p:txBody>
      </p:sp>
      <p:sp>
        <p:nvSpPr>
          <p:cNvPr id="64517" name="Text Box 5"/>
          <p:cNvSpPr txBox="1">
            <a:spLocks noChangeArrowheads="1"/>
          </p:cNvSpPr>
          <p:nvPr/>
        </p:nvSpPr>
        <p:spPr bwMode="auto">
          <a:xfrm>
            <a:off x="827584" y="1412776"/>
            <a:ext cx="7921625" cy="3416300"/>
          </a:xfrm>
          <a:prstGeom prst="rect">
            <a:avLst/>
          </a:prstGeom>
          <a:noFill/>
          <a:ln w="9525" algn="ctr">
            <a:noFill/>
            <a:miter lim="800000"/>
            <a:headEnd/>
            <a:tailEnd/>
          </a:ln>
        </p:spPr>
        <p:txBody>
          <a:bodyPr>
            <a:spAutoFit/>
          </a:bodyPr>
          <a:lstStyle/>
          <a:p>
            <a:pPr rtl="1" eaLnBrk="0" hangingPunct="0"/>
            <a:r>
              <a:rPr lang="he-IL" sz="3600" b="1" i="1" dirty="0">
                <a:latin typeface="Arial" pitchFamily="34" charset="0"/>
              </a:rPr>
              <a:t>על מנת להפיק את המרב מהמערכת, כל המשאבים שאינם אילוץ צריכים:</a:t>
            </a:r>
          </a:p>
          <a:p>
            <a:pPr rtl="1" eaLnBrk="0" hangingPunct="0"/>
            <a:endParaRPr lang="he-IL" sz="3600" b="1" i="1" dirty="0">
              <a:latin typeface="Arial" pitchFamily="34" charset="0"/>
            </a:endParaRPr>
          </a:p>
          <a:p>
            <a:pPr rtl="1" eaLnBrk="0" hangingPunct="0">
              <a:buFontTx/>
              <a:buChar char="•"/>
            </a:pPr>
            <a:r>
              <a:rPr lang="he-IL" sz="3600" b="1" i="1" dirty="0">
                <a:latin typeface="Arial" pitchFamily="34" charset="0"/>
              </a:rPr>
              <a:t> לשרת את האילוץ</a:t>
            </a:r>
          </a:p>
          <a:p>
            <a:pPr rtl="1" eaLnBrk="0" hangingPunct="0">
              <a:buFontTx/>
              <a:buChar char="•"/>
            </a:pPr>
            <a:endParaRPr lang="he-IL" sz="3600" b="1" i="1" dirty="0">
              <a:latin typeface="Arial" pitchFamily="34" charset="0"/>
            </a:endParaRPr>
          </a:p>
          <a:p>
            <a:pPr rtl="1" eaLnBrk="0" hangingPunct="0">
              <a:buFontTx/>
              <a:buChar char="•"/>
            </a:pPr>
            <a:r>
              <a:rPr lang="he-IL" sz="3600" b="1" i="1" dirty="0">
                <a:latin typeface="Arial" pitchFamily="34" charset="0"/>
              </a:rPr>
              <a:t> לא להפריע לאילוץ</a:t>
            </a:r>
            <a:endParaRPr lang="en-US" sz="3600" b="1" i="1" dirty="0">
              <a:latin typeface="Arial" pitchFamily="34" charset="0"/>
            </a:endParaRPr>
          </a:p>
        </p:txBody>
      </p:sp>
    </p:spTree>
    <p:extLst>
      <p:ext uri="{BB962C8B-B14F-4D97-AF65-F5344CB8AC3E}">
        <p14:creationId xmlns:p14="http://schemas.microsoft.com/office/powerpoint/2010/main" val="2547236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4517">
                                            <p:txEl>
                                              <p:pRg st="2" end="2"/>
                                            </p:txEl>
                                          </p:spTgt>
                                        </p:tgtEl>
                                        <p:attrNameLst>
                                          <p:attrName>style.visibility</p:attrName>
                                        </p:attrNameLst>
                                      </p:cBhvr>
                                      <p:to>
                                        <p:strVal val="visible"/>
                                      </p:to>
                                    </p:set>
                                    <p:anim calcmode="lin" valueType="num">
                                      <p:cBhvr additive="base">
                                        <p:cTn id="7" dur="500" fill="hold"/>
                                        <p:tgtEl>
                                          <p:spTgt spid="64517">
                                            <p:txEl>
                                              <p:pRg st="2" end="2"/>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451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4517">
                                            <p:txEl>
                                              <p:pRg st="4" end="4"/>
                                            </p:txEl>
                                          </p:spTgt>
                                        </p:tgtEl>
                                        <p:attrNameLst>
                                          <p:attrName>style.visibility</p:attrName>
                                        </p:attrNameLst>
                                      </p:cBhvr>
                                      <p:to>
                                        <p:strVal val="visible"/>
                                      </p:to>
                                    </p:set>
                                    <p:anim calcmode="lin" valueType="num">
                                      <p:cBhvr additive="base">
                                        <p:cTn id="13" dur="500" fill="hold"/>
                                        <p:tgtEl>
                                          <p:spTgt spid="64517">
                                            <p:txEl>
                                              <p:pRg st="4" end="4"/>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6451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61" name="Picture 9" descr="Click To Preview"/>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47</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8" name="Text Box 18">
            <a:extLst>
              <a:ext uri="{FF2B5EF4-FFF2-40B4-BE49-F238E27FC236}">
                <a16:creationId xmlns:a16="http://schemas.microsoft.com/office/drawing/2014/main" id="{283CED98-3DDF-4E8E-81D3-2609AA6E862F}"/>
              </a:ext>
            </a:extLst>
          </p:cNvPr>
          <p:cNvSpPr txBox="1">
            <a:spLocks noChangeArrowheads="1"/>
          </p:cNvSpPr>
          <p:nvPr/>
        </p:nvSpPr>
        <p:spPr bwMode="auto">
          <a:xfrm>
            <a:off x="8601023" y="4978400"/>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19">
            <a:extLst>
              <a:ext uri="{FF2B5EF4-FFF2-40B4-BE49-F238E27FC236}">
                <a16:creationId xmlns:a16="http://schemas.microsoft.com/office/drawing/2014/main" id="{58A5CBDC-2FB8-441A-9363-632C92C74151}"/>
              </a:ext>
            </a:extLst>
          </p:cNvPr>
          <p:cNvSpPr txBox="1">
            <a:spLocks noChangeArrowheads="1"/>
          </p:cNvSpPr>
          <p:nvPr/>
        </p:nvSpPr>
        <p:spPr bwMode="auto">
          <a:xfrm>
            <a:off x="8601023" y="3825875"/>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20">
            <a:extLst>
              <a:ext uri="{FF2B5EF4-FFF2-40B4-BE49-F238E27FC236}">
                <a16:creationId xmlns:a16="http://schemas.microsoft.com/office/drawing/2014/main" id="{90470D49-0B3F-4452-95DC-076FB78EFE52}"/>
              </a:ext>
            </a:extLst>
          </p:cNvPr>
          <p:cNvSpPr txBox="1">
            <a:spLocks noChangeArrowheads="1"/>
          </p:cNvSpPr>
          <p:nvPr/>
        </p:nvSpPr>
        <p:spPr bwMode="auto">
          <a:xfrm>
            <a:off x="8601023" y="2817812"/>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21">
            <a:extLst>
              <a:ext uri="{FF2B5EF4-FFF2-40B4-BE49-F238E27FC236}">
                <a16:creationId xmlns:a16="http://schemas.microsoft.com/office/drawing/2014/main" id="{9BB94F89-316A-42D7-AA92-CBCF0EEC8809}"/>
              </a:ext>
            </a:extLst>
          </p:cNvPr>
          <p:cNvSpPr txBox="1">
            <a:spLocks noChangeArrowheads="1"/>
          </p:cNvSpPr>
          <p:nvPr/>
        </p:nvSpPr>
        <p:spPr bwMode="auto">
          <a:xfrm>
            <a:off x="8601023" y="1736725"/>
            <a:ext cx="360363" cy="215900"/>
          </a:xfrm>
          <a:prstGeom prst="rect">
            <a:avLst/>
          </a:prstGeom>
          <a:noFill/>
          <a:ln w="9525">
            <a:noFill/>
            <a:miter lim="800000"/>
            <a:headEnd/>
            <a:tailEnd/>
          </a:ln>
        </p:spPr>
        <p:txBody>
          <a:bodyPr>
            <a:spAutoFit/>
          </a:bodyPr>
          <a:lstStyle/>
          <a:p>
            <a:pPr algn="l" rtl="0">
              <a:spcBef>
                <a:spcPct val="50000"/>
              </a:spcBef>
            </a:pPr>
            <a:r>
              <a:rPr lang="en-US" sz="800" dirty="0">
                <a:latin typeface="Tahoma" pitchFamily="34" charset="0"/>
              </a:rPr>
              <a:t>15</a:t>
            </a:r>
            <a:endParaRPr lang="en-GB" sz="800" dirty="0">
              <a:latin typeface="Tahoma" pitchFamily="34" charset="0"/>
            </a:endParaRPr>
          </a:p>
        </p:txBody>
      </p:sp>
      <p:pic>
        <p:nvPicPr>
          <p:cNvPr id="26" name="Picture 7" descr="Click To Preview">
            <a:extLst>
              <a:ext uri="{FF2B5EF4-FFF2-40B4-BE49-F238E27FC236}">
                <a16:creationId xmlns:a16="http://schemas.microsoft.com/office/drawing/2014/main" id="{D2B6E939-DA96-47E4-9538-7A30266CBBD3}"/>
              </a:ext>
            </a:extLst>
          </p:cNvPr>
          <p:cNvPicPr>
            <a:picLocks noChangeAspect="1" noChangeArrowheads="1" noCrop="1"/>
          </p:cNvPicPr>
          <p:nvPr/>
        </p:nvPicPr>
        <p:blipFill>
          <a:blip r:embed="rId9" cstate="print"/>
          <a:srcRect/>
          <a:stretch>
            <a:fillRect/>
          </a:stretch>
        </p:blipFill>
        <p:spPr bwMode="auto">
          <a:xfrm>
            <a:off x="7273272" y="3241805"/>
            <a:ext cx="288925" cy="720725"/>
          </a:xfrm>
          <a:prstGeom prst="rect">
            <a:avLst/>
          </a:prstGeom>
          <a:noFill/>
          <a:ln w="9525">
            <a:noFill/>
            <a:miter lim="800000"/>
            <a:headEnd/>
            <a:tailEnd/>
          </a:ln>
        </p:spPr>
      </p:pic>
      <p:cxnSp>
        <p:nvCxnSpPr>
          <p:cNvPr id="27" name="AutoShape 15">
            <a:extLst>
              <a:ext uri="{FF2B5EF4-FFF2-40B4-BE49-F238E27FC236}">
                <a16:creationId xmlns:a16="http://schemas.microsoft.com/office/drawing/2014/main" id="{77B844D0-A5DA-47B8-8E65-8210D075C692}"/>
              </a:ext>
            </a:extLst>
          </p:cNvPr>
          <p:cNvCxnSpPr>
            <a:cxnSpLocks noChangeShapeType="1"/>
          </p:cNvCxnSpPr>
          <p:nvPr/>
        </p:nvCxnSpPr>
        <p:spPr bwMode="auto">
          <a:xfrm rot="10800000" flipH="1" flipV="1">
            <a:off x="7147787" y="3731014"/>
            <a:ext cx="630237" cy="2482850"/>
          </a:xfrm>
          <a:prstGeom prst="bentConnector3">
            <a:avLst>
              <a:gd name="adj1" fmla="val -36273"/>
            </a:avLst>
          </a:prstGeom>
          <a:noFill/>
          <a:ln w="9525">
            <a:solidFill>
              <a:schemeClr val="tx1"/>
            </a:solidFill>
            <a:miter lim="800000"/>
            <a:headEnd/>
            <a:tailEnd type="triangle" w="med" len="med"/>
          </a:ln>
        </p:spPr>
      </p:cxnSp>
    </p:spTree>
    <p:extLst>
      <p:ext uri="{BB962C8B-B14F-4D97-AF65-F5344CB8AC3E}">
        <p14:creationId xmlns:p14="http://schemas.microsoft.com/office/powerpoint/2010/main" val="2082800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ox(in)">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61" name="Picture 9"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48</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505539" y="4357940"/>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1" name="Text Box 2">
            <a:extLst>
              <a:ext uri="{FF2B5EF4-FFF2-40B4-BE49-F238E27FC236}">
                <a16:creationId xmlns:a16="http://schemas.microsoft.com/office/drawing/2014/main" id="{E28FAF19-9365-4A4B-B2AC-7EC5A2FB018E}"/>
              </a:ext>
            </a:extLst>
          </p:cNvPr>
          <p:cNvSpPr txBox="1">
            <a:spLocks noChangeArrowheads="1"/>
          </p:cNvSpPr>
          <p:nvPr/>
        </p:nvSpPr>
        <p:spPr bwMode="auto">
          <a:xfrm>
            <a:off x="8628563" y="166766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63" name="Text Box 28">
            <a:extLst>
              <a:ext uri="{FF2B5EF4-FFF2-40B4-BE49-F238E27FC236}">
                <a16:creationId xmlns:a16="http://schemas.microsoft.com/office/drawing/2014/main" id="{9CCDAAD2-1950-4438-AC48-D864B2BC812A}"/>
              </a:ext>
            </a:extLst>
          </p:cNvPr>
          <p:cNvSpPr txBox="1">
            <a:spLocks noChangeArrowheads="1"/>
          </p:cNvSpPr>
          <p:nvPr/>
        </p:nvSpPr>
        <p:spPr bwMode="auto">
          <a:xfrm>
            <a:off x="8628563" y="49093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29">
            <a:extLst>
              <a:ext uri="{FF2B5EF4-FFF2-40B4-BE49-F238E27FC236}">
                <a16:creationId xmlns:a16="http://schemas.microsoft.com/office/drawing/2014/main" id="{0A5EB18A-4A1D-4828-B1A4-747246AA2277}"/>
              </a:ext>
            </a:extLst>
          </p:cNvPr>
          <p:cNvSpPr txBox="1">
            <a:spLocks noChangeArrowheads="1"/>
          </p:cNvSpPr>
          <p:nvPr/>
        </p:nvSpPr>
        <p:spPr bwMode="auto">
          <a:xfrm>
            <a:off x="8628563" y="50522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5" name="Text Box 30">
            <a:extLst>
              <a:ext uri="{FF2B5EF4-FFF2-40B4-BE49-F238E27FC236}">
                <a16:creationId xmlns:a16="http://schemas.microsoft.com/office/drawing/2014/main" id="{3373C1E5-27B7-4D1D-AF44-BE0FCA7C6E7C}"/>
              </a:ext>
            </a:extLst>
          </p:cNvPr>
          <p:cNvSpPr txBox="1">
            <a:spLocks noChangeArrowheads="1"/>
          </p:cNvSpPr>
          <p:nvPr/>
        </p:nvSpPr>
        <p:spPr bwMode="auto">
          <a:xfrm>
            <a:off x="8628563" y="37568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8" name="Text Box 31">
            <a:extLst>
              <a:ext uri="{FF2B5EF4-FFF2-40B4-BE49-F238E27FC236}">
                <a16:creationId xmlns:a16="http://schemas.microsoft.com/office/drawing/2014/main" id="{73F570C1-2A44-4EF0-8E1D-CC94E148AFE8}"/>
              </a:ext>
            </a:extLst>
          </p:cNvPr>
          <p:cNvSpPr txBox="1">
            <a:spLocks noChangeArrowheads="1"/>
          </p:cNvSpPr>
          <p:nvPr/>
        </p:nvSpPr>
        <p:spPr bwMode="auto">
          <a:xfrm>
            <a:off x="8628563" y="3901281"/>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32">
            <a:extLst>
              <a:ext uri="{FF2B5EF4-FFF2-40B4-BE49-F238E27FC236}">
                <a16:creationId xmlns:a16="http://schemas.microsoft.com/office/drawing/2014/main" id="{9A6911E6-D59A-4344-BD68-93B8D54EE54D}"/>
              </a:ext>
            </a:extLst>
          </p:cNvPr>
          <p:cNvSpPr txBox="1">
            <a:spLocks noChangeArrowheads="1"/>
          </p:cNvSpPr>
          <p:nvPr/>
        </p:nvSpPr>
        <p:spPr bwMode="auto">
          <a:xfrm>
            <a:off x="8628563" y="2748756"/>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3" name="Text Box 33">
            <a:extLst>
              <a:ext uri="{FF2B5EF4-FFF2-40B4-BE49-F238E27FC236}">
                <a16:creationId xmlns:a16="http://schemas.microsoft.com/office/drawing/2014/main" id="{11E222F1-7E98-4856-ABB9-E77D35A51748}"/>
              </a:ext>
            </a:extLst>
          </p:cNvPr>
          <p:cNvSpPr txBox="1">
            <a:spLocks noChangeArrowheads="1"/>
          </p:cNvSpPr>
          <p:nvPr/>
        </p:nvSpPr>
        <p:spPr bwMode="auto">
          <a:xfrm>
            <a:off x="8628563" y="289163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40">
            <a:extLst>
              <a:ext uri="{FF2B5EF4-FFF2-40B4-BE49-F238E27FC236}">
                <a16:creationId xmlns:a16="http://schemas.microsoft.com/office/drawing/2014/main" id="{656D0D2B-D25C-46B3-9547-FD45996BC237}"/>
              </a:ext>
            </a:extLst>
          </p:cNvPr>
          <p:cNvSpPr txBox="1">
            <a:spLocks noChangeArrowheads="1"/>
          </p:cNvSpPr>
          <p:nvPr/>
        </p:nvSpPr>
        <p:spPr bwMode="auto">
          <a:xfrm>
            <a:off x="8628563" y="18105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pic>
        <p:nvPicPr>
          <p:cNvPr id="38" name="Picture 22" descr="Click To Preview">
            <a:extLst>
              <a:ext uri="{FF2B5EF4-FFF2-40B4-BE49-F238E27FC236}">
                <a16:creationId xmlns:a16="http://schemas.microsoft.com/office/drawing/2014/main" id="{27D602F7-22EE-4DF5-8AD7-872E70233845}"/>
              </a:ext>
            </a:extLst>
          </p:cNvPr>
          <p:cNvPicPr>
            <a:picLocks noChangeAspect="1" noChangeArrowheads="1" noCrop="1"/>
          </p:cNvPicPr>
          <p:nvPr/>
        </p:nvPicPr>
        <p:blipFill>
          <a:blip r:embed="rId10" cstate="print"/>
          <a:srcRect/>
          <a:stretch>
            <a:fillRect/>
          </a:stretch>
        </p:blipFill>
        <p:spPr bwMode="auto">
          <a:xfrm>
            <a:off x="5653088" y="1170064"/>
            <a:ext cx="288925" cy="720725"/>
          </a:xfrm>
          <a:prstGeom prst="rect">
            <a:avLst/>
          </a:prstGeom>
          <a:noFill/>
          <a:ln w="9525">
            <a:noFill/>
            <a:miter lim="800000"/>
            <a:headEnd/>
            <a:tailEnd/>
          </a:ln>
        </p:spPr>
      </p:pic>
      <p:pic>
        <p:nvPicPr>
          <p:cNvPr id="39" name="Picture 7" descr="Click To Preview">
            <a:extLst>
              <a:ext uri="{FF2B5EF4-FFF2-40B4-BE49-F238E27FC236}">
                <a16:creationId xmlns:a16="http://schemas.microsoft.com/office/drawing/2014/main" id="{E389561D-F7A5-4475-A009-E77CABF9D8C5}"/>
              </a:ext>
            </a:extLst>
          </p:cNvPr>
          <p:cNvPicPr>
            <a:picLocks noChangeAspect="1" noChangeArrowheads="1" noCrop="1"/>
          </p:cNvPicPr>
          <p:nvPr/>
        </p:nvPicPr>
        <p:blipFill>
          <a:blip r:embed="rId10" cstate="print"/>
          <a:srcRect/>
          <a:stretch>
            <a:fillRect/>
          </a:stretch>
        </p:blipFill>
        <p:spPr bwMode="auto">
          <a:xfrm>
            <a:off x="7273272" y="3241805"/>
            <a:ext cx="288925" cy="720725"/>
          </a:xfrm>
          <a:prstGeom prst="rect">
            <a:avLst/>
          </a:prstGeom>
          <a:noFill/>
          <a:ln w="9525">
            <a:noFill/>
            <a:miter lim="800000"/>
            <a:headEnd/>
            <a:tailEnd/>
          </a:ln>
        </p:spPr>
      </p:pic>
      <p:cxnSp>
        <p:nvCxnSpPr>
          <p:cNvPr id="40" name="AutoShape 23">
            <a:extLst>
              <a:ext uri="{FF2B5EF4-FFF2-40B4-BE49-F238E27FC236}">
                <a16:creationId xmlns:a16="http://schemas.microsoft.com/office/drawing/2014/main" id="{DCA3DE55-5B2D-48F5-8AE8-2A489271A904}"/>
              </a:ext>
            </a:extLst>
          </p:cNvPr>
          <p:cNvCxnSpPr>
            <a:cxnSpLocks noChangeShapeType="1"/>
          </p:cNvCxnSpPr>
          <p:nvPr/>
        </p:nvCxnSpPr>
        <p:spPr bwMode="auto">
          <a:xfrm rot="10800000" flipH="1" flipV="1">
            <a:off x="7231063" y="3916363"/>
            <a:ext cx="630237" cy="2482850"/>
          </a:xfrm>
          <a:prstGeom prst="bentConnector3">
            <a:avLst>
              <a:gd name="adj1" fmla="val -36273"/>
            </a:avLst>
          </a:prstGeom>
          <a:noFill/>
          <a:ln w="9525">
            <a:solidFill>
              <a:schemeClr val="tx1"/>
            </a:solidFill>
            <a:miter lim="800000"/>
            <a:headEnd/>
            <a:tailEnd type="triangle" w="med" len="med"/>
          </a:ln>
        </p:spPr>
      </p:cxnSp>
      <p:cxnSp>
        <p:nvCxnSpPr>
          <p:cNvPr id="41" name="AutoShape 24">
            <a:extLst>
              <a:ext uri="{FF2B5EF4-FFF2-40B4-BE49-F238E27FC236}">
                <a16:creationId xmlns:a16="http://schemas.microsoft.com/office/drawing/2014/main" id="{F1F129DA-3ECD-471B-BE12-A5AFCC34128A}"/>
              </a:ext>
            </a:extLst>
          </p:cNvPr>
          <p:cNvCxnSpPr>
            <a:cxnSpLocks noChangeShapeType="1"/>
          </p:cNvCxnSpPr>
          <p:nvPr/>
        </p:nvCxnSpPr>
        <p:spPr bwMode="auto">
          <a:xfrm rot="10800000" flipH="1" flipV="1">
            <a:off x="5690534" y="1736725"/>
            <a:ext cx="73025" cy="4716463"/>
          </a:xfrm>
          <a:prstGeom prst="bentConnector3">
            <a:avLst>
              <a:gd name="adj1" fmla="val -313042"/>
            </a:avLst>
          </a:prstGeom>
          <a:noFill/>
          <a:ln w="9525">
            <a:solidFill>
              <a:schemeClr val="tx1"/>
            </a:solidFill>
            <a:miter lim="800000"/>
            <a:headEnd/>
            <a:tailEnd type="triangle" w="med" len="med"/>
          </a:ln>
        </p:spPr>
      </p:cxnSp>
    </p:spTree>
    <p:extLst>
      <p:ext uri="{BB962C8B-B14F-4D97-AF65-F5344CB8AC3E}">
        <p14:creationId xmlns:p14="http://schemas.microsoft.com/office/powerpoint/2010/main" val="279431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box(in)">
                                      <p:cBhvr>
                                        <p:cTn id="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60" name="Picture 8"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49</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7628248" y="1617689"/>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sp>
        <p:nvSpPr>
          <p:cNvPr id="61" name="Text Box 40">
            <a:extLst>
              <a:ext uri="{FF2B5EF4-FFF2-40B4-BE49-F238E27FC236}">
                <a16:creationId xmlns:a16="http://schemas.microsoft.com/office/drawing/2014/main" id="{14C8D24F-81E7-456C-A280-EEEA5020AFF2}"/>
              </a:ext>
            </a:extLst>
          </p:cNvPr>
          <p:cNvSpPr txBox="1">
            <a:spLocks noChangeArrowheads="1"/>
          </p:cNvSpPr>
          <p:nvPr/>
        </p:nvSpPr>
        <p:spPr bwMode="auto">
          <a:xfrm>
            <a:off x="8545461" y="49093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41">
            <a:extLst>
              <a:ext uri="{FF2B5EF4-FFF2-40B4-BE49-F238E27FC236}">
                <a16:creationId xmlns:a16="http://schemas.microsoft.com/office/drawing/2014/main" id="{7978973E-D6AD-4A1C-B224-3E2511CFAD87}"/>
              </a:ext>
            </a:extLst>
          </p:cNvPr>
          <p:cNvSpPr txBox="1">
            <a:spLocks noChangeArrowheads="1"/>
          </p:cNvSpPr>
          <p:nvPr/>
        </p:nvSpPr>
        <p:spPr bwMode="auto">
          <a:xfrm>
            <a:off x="8545461" y="50522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42">
            <a:extLst>
              <a:ext uri="{FF2B5EF4-FFF2-40B4-BE49-F238E27FC236}">
                <a16:creationId xmlns:a16="http://schemas.microsoft.com/office/drawing/2014/main" id="{B0C6D058-2F59-4D60-945E-23DB23EFCB01}"/>
              </a:ext>
            </a:extLst>
          </p:cNvPr>
          <p:cNvSpPr txBox="1">
            <a:spLocks noChangeArrowheads="1"/>
          </p:cNvSpPr>
          <p:nvPr/>
        </p:nvSpPr>
        <p:spPr bwMode="auto">
          <a:xfrm>
            <a:off x="8545461" y="519668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43">
            <a:extLst>
              <a:ext uri="{FF2B5EF4-FFF2-40B4-BE49-F238E27FC236}">
                <a16:creationId xmlns:a16="http://schemas.microsoft.com/office/drawing/2014/main" id="{3400C952-A13C-4727-A1ED-E138519F90B6}"/>
              </a:ext>
            </a:extLst>
          </p:cNvPr>
          <p:cNvSpPr txBox="1">
            <a:spLocks noChangeArrowheads="1"/>
          </p:cNvSpPr>
          <p:nvPr/>
        </p:nvSpPr>
        <p:spPr bwMode="auto">
          <a:xfrm>
            <a:off x="8545461" y="3756819"/>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8" name="Text Box 44">
            <a:extLst>
              <a:ext uri="{FF2B5EF4-FFF2-40B4-BE49-F238E27FC236}">
                <a16:creationId xmlns:a16="http://schemas.microsoft.com/office/drawing/2014/main" id="{71DD1F5D-1E8F-4082-82C5-1283E0D38DFF}"/>
              </a:ext>
            </a:extLst>
          </p:cNvPr>
          <p:cNvSpPr txBox="1">
            <a:spLocks noChangeArrowheads="1"/>
          </p:cNvSpPr>
          <p:nvPr/>
        </p:nvSpPr>
        <p:spPr bwMode="auto">
          <a:xfrm>
            <a:off x="8545461" y="3901281"/>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45">
            <a:extLst>
              <a:ext uri="{FF2B5EF4-FFF2-40B4-BE49-F238E27FC236}">
                <a16:creationId xmlns:a16="http://schemas.microsoft.com/office/drawing/2014/main" id="{8BD00554-B487-42BD-8869-CF4CAFE92573}"/>
              </a:ext>
            </a:extLst>
          </p:cNvPr>
          <p:cNvSpPr txBox="1">
            <a:spLocks noChangeArrowheads="1"/>
          </p:cNvSpPr>
          <p:nvPr/>
        </p:nvSpPr>
        <p:spPr bwMode="auto">
          <a:xfrm>
            <a:off x="8545461" y="4044156"/>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3" name="Text Box 46">
            <a:extLst>
              <a:ext uri="{FF2B5EF4-FFF2-40B4-BE49-F238E27FC236}">
                <a16:creationId xmlns:a16="http://schemas.microsoft.com/office/drawing/2014/main" id="{3E146953-D2A0-45EE-B2D1-ED335F0538CA}"/>
              </a:ext>
            </a:extLst>
          </p:cNvPr>
          <p:cNvSpPr txBox="1">
            <a:spLocks noChangeArrowheads="1"/>
          </p:cNvSpPr>
          <p:nvPr/>
        </p:nvSpPr>
        <p:spPr bwMode="auto">
          <a:xfrm>
            <a:off x="8545461" y="2748756"/>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4" name="Text Box 47">
            <a:extLst>
              <a:ext uri="{FF2B5EF4-FFF2-40B4-BE49-F238E27FC236}">
                <a16:creationId xmlns:a16="http://schemas.microsoft.com/office/drawing/2014/main" id="{BA46CD34-1BF8-46A4-B737-D95737472BA6}"/>
              </a:ext>
            </a:extLst>
          </p:cNvPr>
          <p:cNvSpPr txBox="1">
            <a:spLocks noChangeArrowheads="1"/>
          </p:cNvSpPr>
          <p:nvPr/>
        </p:nvSpPr>
        <p:spPr bwMode="auto">
          <a:xfrm>
            <a:off x="8545461" y="2891631"/>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5" name="Text Box 48">
            <a:extLst>
              <a:ext uri="{FF2B5EF4-FFF2-40B4-BE49-F238E27FC236}">
                <a16:creationId xmlns:a16="http://schemas.microsoft.com/office/drawing/2014/main" id="{C3FC6CA3-8EC6-41F7-B19B-3A322C5596AF}"/>
              </a:ext>
            </a:extLst>
          </p:cNvPr>
          <p:cNvSpPr txBox="1">
            <a:spLocks noChangeArrowheads="1"/>
          </p:cNvSpPr>
          <p:nvPr/>
        </p:nvSpPr>
        <p:spPr bwMode="auto">
          <a:xfrm>
            <a:off x="8545461" y="303609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49">
            <a:extLst>
              <a:ext uri="{FF2B5EF4-FFF2-40B4-BE49-F238E27FC236}">
                <a16:creationId xmlns:a16="http://schemas.microsoft.com/office/drawing/2014/main" id="{7B3AF6E1-30E8-4C95-821F-450623BC91E3}"/>
              </a:ext>
            </a:extLst>
          </p:cNvPr>
          <p:cNvSpPr txBox="1">
            <a:spLocks noChangeArrowheads="1"/>
          </p:cNvSpPr>
          <p:nvPr/>
        </p:nvSpPr>
        <p:spPr bwMode="auto">
          <a:xfrm>
            <a:off x="8545461" y="166766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77" name="Text Box 50">
            <a:extLst>
              <a:ext uri="{FF2B5EF4-FFF2-40B4-BE49-F238E27FC236}">
                <a16:creationId xmlns:a16="http://schemas.microsoft.com/office/drawing/2014/main" id="{BAA85C51-5712-4199-95E3-4AFAFDF8A513}"/>
              </a:ext>
            </a:extLst>
          </p:cNvPr>
          <p:cNvSpPr txBox="1">
            <a:spLocks noChangeArrowheads="1"/>
          </p:cNvSpPr>
          <p:nvPr/>
        </p:nvSpPr>
        <p:spPr bwMode="auto">
          <a:xfrm>
            <a:off x="8545461" y="1810544"/>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78" name="Text Box 51">
            <a:extLst>
              <a:ext uri="{FF2B5EF4-FFF2-40B4-BE49-F238E27FC236}">
                <a16:creationId xmlns:a16="http://schemas.microsoft.com/office/drawing/2014/main" id="{3729D9B4-EF69-419F-96FE-91DE07105FED}"/>
              </a:ext>
            </a:extLst>
          </p:cNvPr>
          <p:cNvSpPr txBox="1">
            <a:spLocks noChangeArrowheads="1"/>
          </p:cNvSpPr>
          <p:nvPr/>
        </p:nvSpPr>
        <p:spPr bwMode="auto">
          <a:xfrm>
            <a:off x="8545461" y="1955006"/>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pic>
        <p:nvPicPr>
          <p:cNvPr id="56" name="Picture 7" descr="Click To Preview">
            <a:extLst>
              <a:ext uri="{FF2B5EF4-FFF2-40B4-BE49-F238E27FC236}">
                <a16:creationId xmlns:a16="http://schemas.microsoft.com/office/drawing/2014/main" id="{F4284D90-0535-448A-B236-338B14164DA0}"/>
              </a:ext>
            </a:extLst>
          </p:cNvPr>
          <p:cNvPicPr>
            <a:picLocks noChangeAspect="1" noChangeArrowheads="1" noCrop="1"/>
          </p:cNvPicPr>
          <p:nvPr/>
        </p:nvPicPr>
        <p:blipFill>
          <a:blip r:embed="rId11" cstate="print"/>
          <a:srcRect/>
          <a:stretch>
            <a:fillRect/>
          </a:stretch>
        </p:blipFill>
        <p:spPr bwMode="auto">
          <a:xfrm>
            <a:off x="7273272" y="3241805"/>
            <a:ext cx="288925" cy="720725"/>
          </a:xfrm>
          <a:prstGeom prst="rect">
            <a:avLst/>
          </a:prstGeom>
          <a:noFill/>
          <a:ln w="9525">
            <a:noFill/>
            <a:miter lim="800000"/>
            <a:headEnd/>
            <a:tailEnd/>
          </a:ln>
        </p:spPr>
      </p:pic>
      <p:pic>
        <p:nvPicPr>
          <p:cNvPr id="57" name="Picture 22" descr="Click To Preview">
            <a:extLst>
              <a:ext uri="{FF2B5EF4-FFF2-40B4-BE49-F238E27FC236}">
                <a16:creationId xmlns:a16="http://schemas.microsoft.com/office/drawing/2014/main" id="{A472CD7A-C50A-4F85-A2D6-47CF75B95F8B}"/>
              </a:ext>
            </a:extLst>
          </p:cNvPr>
          <p:cNvPicPr>
            <a:picLocks noChangeAspect="1" noChangeArrowheads="1" noCrop="1"/>
          </p:cNvPicPr>
          <p:nvPr/>
        </p:nvPicPr>
        <p:blipFill>
          <a:blip r:embed="rId11" cstate="print"/>
          <a:srcRect/>
          <a:stretch>
            <a:fillRect/>
          </a:stretch>
        </p:blipFill>
        <p:spPr bwMode="auto">
          <a:xfrm>
            <a:off x="5653088" y="1170064"/>
            <a:ext cx="288925" cy="720725"/>
          </a:xfrm>
          <a:prstGeom prst="rect">
            <a:avLst/>
          </a:prstGeom>
          <a:noFill/>
          <a:ln w="9525">
            <a:noFill/>
            <a:miter lim="800000"/>
            <a:headEnd/>
            <a:tailEnd/>
          </a:ln>
        </p:spPr>
      </p:pic>
      <p:pic>
        <p:nvPicPr>
          <p:cNvPr id="58" name="Picture 32" descr="Click To Preview">
            <a:extLst>
              <a:ext uri="{FF2B5EF4-FFF2-40B4-BE49-F238E27FC236}">
                <a16:creationId xmlns:a16="http://schemas.microsoft.com/office/drawing/2014/main" id="{CF3BE5D7-8079-4889-A9EB-269E1E2890EB}"/>
              </a:ext>
            </a:extLst>
          </p:cNvPr>
          <p:cNvPicPr>
            <a:picLocks noChangeAspect="1" noChangeArrowheads="1" noCrop="1"/>
          </p:cNvPicPr>
          <p:nvPr/>
        </p:nvPicPr>
        <p:blipFill>
          <a:blip r:embed="rId11" cstate="print"/>
          <a:srcRect/>
          <a:stretch>
            <a:fillRect/>
          </a:stretch>
        </p:blipFill>
        <p:spPr bwMode="auto">
          <a:xfrm>
            <a:off x="2916238" y="188913"/>
            <a:ext cx="288925" cy="720725"/>
          </a:xfrm>
          <a:prstGeom prst="rect">
            <a:avLst/>
          </a:prstGeom>
          <a:noFill/>
          <a:ln w="9525">
            <a:noFill/>
            <a:miter lim="800000"/>
            <a:headEnd/>
            <a:tailEnd/>
          </a:ln>
        </p:spPr>
      </p:pic>
      <p:cxnSp>
        <p:nvCxnSpPr>
          <p:cNvPr id="59" name="AutoShape 33">
            <a:extLst>
              <a:ext uri="{FF2B5EF4-FFF2-40B4-BE49-F238E27FC236}">
                <a16:creationId xmlns:a16="http://schemas.microsoft.com/office/drawing/2014/main" id="{4C32A7E2-18E8-4798-B6DB-2AA48DAADF98}"/>
              </a:ext>
            </a:extLst>
          </p:cNvPr>
          <p:cNvCxnSpPr>
            <a:cxnSpLocks noChangeShapeType="1"/>
          </p:cNvCxnSpPr>
          <p:nvPr/>
        </p:nvCxnSpPr>
        <p:spPr bwMode="auto">
          <a:xfrm rot="10800000" flipH="1" flipV="1">
            <a:off x="7231063" y="3946525"/>
            <a:ext cx="630237" cy="2482850"/>
          </a:xfrm>
          <a:prstGeom prst="bentConnector3">
            <a:avLst>
              <a:gd name="adj1" fmla="val -36273"/>
            </a:avLst>
          </a:prstGeom>
          <a:noFill/>
          <a:ln w="9525">
            <a:solidFill>
              <a:schemeClr val="tx1"/>
            </a:solidFill>
            <a:miter lim="800000"/>
            <a:headEnd/>
            <a:tailEnd type="triangle" w="med" len="med"/>
          </a:ln>
        </p:spPr>
      </p:cxnSp>
      <p:cxnSp>
        <p:nvCxnSpPr>
          <p:cNvPr id="60" name="AutoShape 34">
            <a:extLst>
              <a:ext uri="{FF2B5EF4-FFF2-40B4-BE49-F238E27FC236}">
                <a16:creationId xmlns:a16="http://schemas.microsoft.com/office/drawing/2014/main" id="{5734CF36-3EDD-47B4-BF84-E036556AE77D}"/>
              </a:ext>
            </a:extLst>
          </p:cNvPr>
          <p:cNvCxnSpPr>
            <a:cxnSpLocks noChangeShapeType="1"/>
          </p:cNvCxnSpPr>
          <p:nvPr/>
        </p:nvCxnSpPr>
        <p:spPr bwMode="auto">
          <a:xfrm rot="10800000" flipH="1" flipV="1">
            <a:off x="5627117" y="1703387"/>
            <a:ext cx="73025" cy="4716463"/>
          </a:xfrm>
          <a:prstGeom prst="bentConnector3">
            <a:avLst>
              <a:gd name="adj1" fmla="val -313042"/>
            </a:avLst>
          </a:prstGeom>
          <a:noFill/>
          <a:ln w="9525">
            <a:solidFill>
              <a:schemeClr val="tx1"/>
            </a:solidFill>
            <a:miter lim="800000"/>
            <a:headEnd/>
            <a:tailEnd type="triangle" w="med" len="med"/>
          </a:ln>
        </p:spPr>
      </p:cxnSp>
      <p:cxnSp>
        <p:nvCxnSpPr>
          <p:cNvPr id="67" name="AutoShape 35">
            <a:extLst>
              <a:ext uri="{FF2B5EF4-FFF2-40B4-BE49-F238E27FC236}">
                <a16:creationId xmlns:a16="http://schemas.microsoft.com/office/drawing/2014/main" id="{3A95E02E-C6C3-491D-8A0C-C58BCF0F2E85}"/>
              </a:ext>
            </a:extLst>
          </p:cNvPr>
          <p:cNvCxnSpPr>
            <a:cxnSpLocks noChangeShapeType="1"/>
          </p:cNvCxnSpPr>
          <p:nvPr/>
        </p:nvCxnSpPr>
        <p:spPr bwMode="auto">
          <a:xfrm rot="10800000" flipV="1">
            <a:off x="2905514" y="915194"/>
            <a:ext cx="288925" cy="5768975"/>
          </a:xfrm>
          <a:prstGeom prst="bentConnector3">
            <a:avLst>
              <a:gd name="adj1" fmla="val 179120"/>
            </a:avLst>
          </a:prstGeom>
          <a:noFill/>
          <a:ln w="9525">
            <a:solidFill>
              <a:schemeClr val="tx1"/>
            </a:solidFill>
            <a:miter lim="800000"/>
            <a:headEnd/>
            <a:tailEnd type="triangle" w="med" len="med"/>
          </a:ln>
        </p:spPr>
      </p:cxnSp>
    </p:spTree>
    <p:extLst>
      <p:ext uri="{BB962C8B-B14F-4D97-AF65-F5344CB8AC3E}">
        <p14:creationId xmlns:p14="http://schemas.microsoft.com/office/powerpoint/2010/main" val="12094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box(in)">
                                      <p:cBhvr>
                                        <p:cTn id="7"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59" name="Picture 7"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8"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4" name="Oval 12"/>
          <p:cNvSpPr>
            <a:spLocks noChangeArrowheads="1"/>
          </p:cNvSpPr>
          <p:nvPr/>
        </p:nvSpPr>
        <p:spPr bwMode="auto">
          <a:xfrm>
            <a:off x="971550" y="5949950"/>
            <a:ext cx="792163" cy="287338"/>
          </a:xfrm>
          <a:prstGeom prst="ellipse">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7" name="Rectangle 15"/>
          <p:cNvSpPr>
            <a:spLocks noChangeArrowheads="1"/>
          </p:cNvSpPr>
          <p:nvPr/>
        </p:nvSpPr>
        <p:spPr bwMode="auto">
          <a:xfrm>
            <a:off x="1198563" y="82550"/>
            <a:ext cx="1662112"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40 Gamma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9" name="AutoShape 37"/>
          <p:cNvSpPr>
            <a:spLocks noChangeArrowheads="1"/>
          </p:cNvSpPr>
          <p:nvPr/>
        </p:nvSpPr>
        <p:spPr bwMode="auto">
          <a:xfrm>
            <a:off x="1260475" y="5445125"/>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0" name="AutoShape 38"/>
          <p:cNvSpPr>
            <a:spLocks noChangeArrowheads="1"/>
          </p:cNvSpPr>
          <p:nvPr/>
        </p:nvSpPr>
        <p:spPr bwMode="auto">
          <a:xfrm>
            <a:off x="1260475" y="42211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1" name="AutoShape 39"/>
          <p:cNvSpPr>
            <a:spLocks noChangeArrowheads="1"/>
          </p:cNvSpPr>
          <p:nvPr/>
        </p:nvSpPr>
        <p:spPr bwMode="auto">
          <a:xfrm>
            <a:off x="1260475" y="299720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2" name="AutoShape 40"/>
          <p:cNvSpPr>
            <a:spLocks noChangeArrowheads="1"/>
          </p:cNvSpPr>
          <p:nvPr/>
        </p:nvSpPr>
        <p:spPr bwMode="auto">
          <a:xfrm>
            <a:off x="1260475" y="1773238"/>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3" name="AutoShape 41"/>
          <p:cNvSpPr>
            <a:spLocks noChangeArrowheads="1"/>
          </p:cNvSpPr>
          <p:nvPr/>
        </p:nvSpPr>
        <p:spPr bwMode="auto">
          <a:xfrm>
            <a:off x="1260475" y="62071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3" name="Text Box 51"/>
          <p:cNvSpPr txBox="1">
            <a:spLocks noChangeArrowheads="1"/>
          </p:cNvSpPr>
          <p:nvPr/>
        </p:nvSpPr>
        <p:spPr bwMode="auto">
          <a:xfrm>
            <a:off x="287338" y="119697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4" name="Text Box 52"/>
          <p:cNvSpPr txBox="1">
            <a:spLocks noChangeArrowheads="1"/>
          </p:cNvSpPr>
          <p:nvPr/>
        </p:nvSpPr>
        <p:spPr bwMode="auto">
          <a:xfrm>
            <a:off x="287338" y="2349500"/>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605" name="Text Box 53"/>
          <p:cNvSpPr txBox="1">
            <a:spLocks noChangeArrowheads="1"/>
          </p:cNvSpPr>
          <p:nvPr/>
        </p:nvSpPr>
        <p:spPr bwMode="auto">
          <a:xfrm>
            <a:off x="287338" y="35020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6" name="Text Box 54"/>
          <p:cNvSpPr txBox="1">
            <a:spLocks noChangeArrowheads="1"/>
          </p:cNvSpPr>
          <p:nvPr/>
        </p:nvSpPr>
        <p:spPr bwMode="auto">
          <a:xfrm>
            <a:off x="287338" y="47974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0" name="Text Box 58"/>
          <p:cNvSpPr txBox="1">
            <a:spLocks noChangeArrowheads="1"/>
          </p:cNvSpPr>
          <p:nvPr/>
        </p:nvSpPr>
        <p:spPr bwMode="auto">
          <a:xfrm>
            <a:off x="118745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D</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50</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67" name="Picture 66">
            <a:extLst>
              <a:ext uri="{FF2B5EF4-FFF2-40B4-BE49-F238E27FC236}">
                <a16:creationId xmlns:a16="http://schemas.microsoft.com/office/drawing/2014/main" id="{7C437EE3-BDBB-45DF-9600-0B08817E4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51016" y="110424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1" name="Picture 70">
            <a:extLst>
              <a:ext uri="{FF2B5EF4-FFF2-40B4-BE49-F238E27FC236}">
                <a16:creationId xmlns:a16="http://schemas.microsoft.com/office/drawing/2014/main" id="{1BDF28CF-C207-4DC7-A6FF-87E8AD1532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526" y="4716255"/>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28248" y="1617689"/>
            <a:ext cx="778598" cy="583948"/>
          </a:xfrm>
          <a:prstGeom prst="rect">
            <a:avLst/>
          </a:prstGeom>
        </p:spPr>
      </p:pic>
      <p:pic>
        <p:nvPicPr>
          <p:cNvPr id="86" name="Picture 85">
            <a:extLst>
              <a:ext uri="{FF2B5EF4-FFF2-40B4-BE49-F238E27FC236}">
                <a16:creationId xmlns:a16="http://schemas.microsoft.com/office/drawing/2014/main" id="{9BB8E401-2B37-43BD-98E5-27CBDBA5792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57374" y="3441032"/>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pic>
        <p:nvPicPr>
          <p:cNvPr id="95" name="Picture 94">
            <a:extLst>
              <a:ext uri="{FF2B5EF4-FFF2-40B4-BE49-F238E27FC236}">
                <a16:creationId xmlns:a16="http://schemas.microsoft.com/office/drawing/2014/main" id="{7150CE90-B089-4ED2-824F-E7773B1BF1F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754" y="2210398"/>
            <a:ext cx="975190" cy="647701"/>
          </a:xfrm>
          <a:prstGeom prst="rect">
            <a:avLst/>
          </a:prstGeom>
        </p:spPr>
      </p:pic>
      <p:sp>
        <p:nvSpPr>
          <p:cNvPr id="61" name="Text Box 55">
            <a:extLst>
              <a:ext uri="{FF2B5EF4-FFF2-40B4-BE49-F238E27FC236}">
                <a16:creationId xmlns:a16="http://schemas.microsoft.com/office/drawing/2014/main" id="{D8599189-731E-4814-9AB4-1E878CAC5019}"/>
              </a:ext>
            </a:extLst>
          </p:cNvPr>
          <p:cNvSpPr txBox="1">
            <a:spLocks noChangeArrowheads="1"/>
          </p:cNvSpPr>
          <p:nvPr/>
        </p:nvSpPr>
        <p:spPr bwMode="auto">
          <a:xfrm>
            <a:off x="8633546" y="48548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56">
            <a:extLst>
              <a:ext uri="{FF2B5EF4-FFF2-40B4-BE49-F238E27FC236}">
                <a16:creationId xmlns:a16="http://schemas.microsoft.com/office/drawing/2014/main" id="{2883DBCE-92CE-4F2E-8A90-BE707AEA3DB7}"/>
              </a:ext>
            </a:extLst>
          </p:cNvPr>
          <p:cNvSpPr txBox="1">
            <a:spLocks noChangeArrowheads="1"/>
          </p:cNvSpPr>
          <p:nvPr/>
        </p:nvSpPr>
        <p:spPr bwMode="auto">
          <a:xfrm>
            <a:off x="8633546" y="49977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57">
            <a:extLst>
              <a:ext uri="{FF2B5EF4-FFF2-40B4-BE49-F238E27FC236}">
                <a16:creationId xmlns:a16="http://schemas.microsoft.com/office/drawing/2014/main" id="{FC8DDBC8-7928-4D0F-9D91-85FDA6DF5F3B}"/>
              </a:ext>
            </a:extLst>
          </p:cNvPr>
          <p:cNvSpPr txBox="1">
            <a:spLocks noChangeArrowheads="1"/>
          </p:cNvSpPr>
          <p:nvPr/>
        </p:nvSpPr>
        <p:spPr bwMode="auto">
          <a:xfrm>
            <a:off x="8633546" y="514218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58">
            <a:extLst>
              <a:ext uri="{FF2B5EF4-FFF2-40B4-BE49-F238E27FC236}">
                <a16:creationId xmlns:a16="http://schemas.microsoft.com/office/drawing/2014/main" id="{69F26821-DAD6-459D-99A2-94C3F6DDE5E3}"/>
              </a:ext>
            </a:extLst>
          </p:cNvPr>
          <p:cNvSpPr txBox="1">
            <a:spLocks noChangeArrowheads="1"/>
          </p:cNvSpPr>
          <p:nvPr/>
        </p:nvSpPr>
        <p:spPr bwMode="auto">
          <a:xfrm>
            <a:off x="8633546" y="52866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sp>
        <p:nvSpPr>
          <p:cNvPr id="68" name="Text Box 59">
            <a:extLst>
              <a:ext uri="{FF2B5EF4-FFF2-40B4-BE49-F238E27FC236}">
                <a16:creationId xmlns:a16="http://schemas.microsoft.com/office/drawing/2014/main" id="{19EBF1D7-0AF6-4098-9914-44CE5EF2671B}"/>
              </a:ext>
            </a:extLst>
          </p:cNvPr>
          <p:cNvSpPr txBox="1">
            <a:spLocks noChangeArrowheads="1"/>
          </p:cNvSpPr>
          <p:nvPr/>
        </p:nvSpPr>
        <p:spPr bwMode="auto">
          <a:xfrm>
            <a:off x="8633546" y="37023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60">
            <a:extLst>
              <a:ext uri="{FF2B5EF4-FFF2-40B4-BE49-F238E27FC236}">
                <a16:creationId xmlns:a16="http://schemas.microsoft.com/office/drawing/2014/main" id="{32D50DDB-EB4C-4081-8ACB-03C2765F3247}"/>
              </a:ext>
            </a:extLst>
          </p:cNvPr>
          <p:cNvSpPr txBox="1">
            <a:spLocks noChangeArrowheads="1"/>
          </p:cNvSpPr>
          <p:nvPr/>
        </p:nvSpPr>
        <p:spPr bwMode="auto">
          <a:xfrm>
            <a:off x="8633546" y="384678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61">
            <a:extLst>
              <a:ext uri="{FF2B5EF4-FFF2-40B4-BE49-F238E27FC236}">
                <a16:creationId xmlns:a16="http://schemas.microsoft.com/office/drawing/2014/main" id="{CD21ADE7-08E1-4AF0-9772-E96BB82A6597}"/>
              </a:ext>
            </a:extLst>
          </p:cNvPr>
          <p:cNvSpPr txBox="1">
            <a:spLocks noChangeArrowheads="1"/>
          </p:cNvSpPr>
          <p:nvPr/>
        </p:nvSpPr>
        <p:spPr bwMode="auto">
          <a:xfrm>
            <a:off x="8633546" y="39896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4" name="Text Box 62">
            <a:extLst>
              <a:ext uri="{FF2B5EF4-FFF2-40B4-BE49-F238E27FC236}">
                <a16:creationId xmlns:a16="http://schemas.microsoft.com/office/drawing/2014/main" id="{B6665174-B40D-4687-B350-E84F1791B8DA}"/>
              </a:ext>
            </a:extLst>
          </p:cNvPr>
          <p:cNvSpPr txBox="1">
            <a:spLocks noChangeArrowheads="1"/>
          </p:cNvSpPr>
          <p:nvPr/>
        </p:nvSpPr>
        <p:spPr bwMode="auto">
          <a:xfrm>
            <a:off x="8633546" y="41341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50</a:t>
            </a:r>
            <a:endParaRPr lang="en-GB" sz="800">
              <a:latin typeface="Tahoma" pitchFamily="34" charset="0"/>
            </a:endParaRPr>
          </a:p>
        </p:txBody>
      </p:sp>
      <p:sp>
        <p:nvSpPr>
          <p:cNvPr id="75" name="Text Box 63">
            <a:extLst>
              <a:ext uri="{FF2B5EF4-FFF2-40B4-BE49-F238E27FC236}">
                <a16:creationId xmlns:a16="http://schemas.microsoft.com/office/drawing/2014/main" id="{FDA4D0FF-8E5B-4E65-83CC-286A1B2E5D3E}"/>
              </a:ext>
            </a:extLst>
          </p:cNvPr>
          <p:cNvSpPr txBox="1">
            <a:spLocks noChangeArrowheads="1"/>
          </p:cNvSpPr>
          <p:nvPr/>
        </p:nvSpPr>
        <p:spPr bwMode="auto">
          <a:xfrm>
            <a:off x="8633546" y="2694264"/>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64">
            <a:extLst>
              <a:ext uri="{FF2B5EF4-FFF2-40B4-BE49-F238E27FC236}">
                <a16:creationId xmlns:a16="http://schemas.microsoft.com/office/drawing/2014/main" id="{6BB456AE-1A7C-4BE1-8ED5-A99AB6DA1004}"/>
              </a:ext>
            </a:extLst>
          </p:cNvPr>
          <p:cNvSpPr txBox="1">
            <a:spLocks noChangeArrowheads="1"/>
          </p:cNvSpPr>
          <p:nvPr/>
        </p:nvSpPr>
        <p:spPr bwMode="auto">
          <a:xfrm>
            <a:off x="8633546" y="283713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7" name="Text Box 65">
            <a:extLst>
              <a:ext uri="{FF2B5EF4-FFF2-40B4-BE49-F238E27FC236}">
                <a16:creationId xmlns:a16="http://schemas.microsoft.com/office/drawing/2014/main" id="{3A33B4F5-60AC-4C68-AF13-1AEBE02691AF}"/>
              </a:ext>
            </a:extLst>
          </p:cNvPr>
          <p:cNvSpPr txBox="1">
            <a:spLocks noChangeArrowheads="1"/>
          </p:cNvSpPr>
          <p:nvPr/>
        </p:nvSpPr>
        <p:spPr bwMode="auto">
          <a:xfrm>
            <a:off x="8633546" y="298160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8" name="Text Box 66">
            <a:extLst>
              <a:ext uri="{FF2B5EF4-FFF2-40B4-BE49-F238E27FC236}">
                <a16:creationId xmlns:a16="http://schemas.microsoft.com/office/drawing/2014/main" id="{66E460DC-86E5-4CE9-81F1-EEF087EF1D73}"/>
              </a:ext>
            </a:extLst>
          </p:cNvPr>
          <p:cNvSpPr txBox="1">
            <a:spLocks noChangeArrowheads="1"/>
          </p:cNvSpPr>
          <p:nvPr/>
        </p:nvSpPr>
        <p:spPr bwMode="auto">
          <a:xfrm>
            <a:off x="8633546" y="31260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70</a:t>
            </a:r>
            <a:endParaRPr lang="en-GB" sz="800">
              <a:latin typeface="Tahoma" pitchFamily="34" charset="0"/>
            </a:endParaRPr>
          </a:p>
        </p:txBody>
      </p:sp>
      <p:sp>
        <p:nvSpPr>
          <p:cNvPr id="79" name="Text Box 67">
            <a:extLst>
              <a:ext uri="{FF2B5EF4-FFF2-40B4-BE49-F238E27FC236}">
                <a16:creationId xmlns:a16="http://schemas.microsoft.com/office/drawing/2014/main" id="{3AFE3A39-2C27-4C1B-AECC-8827FE6BA439}"/>
              </a:ext>
            </a:extLst>
          </p:cNvPr>
          <p:cNvSpPr txBox="1">
            <a:spLocks noChangeArrowheads="1"/>
          </p:cNvSpPr>
          <p:nvPr/>
        </p:nvSpPr>
        <p:spPr bwMode="auto">
          <a:xfrm>
            <a:off x="8633546" y="1613177"/>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80" name="Text Box 68">
            <a:extLst>
              <a:ext uri="{FF2B5EF4-FFF2-40B4-BE49-F238E27FC236}">
                <a16:creationId xmlns:a16="http://schemas.microsoft.com/office/drawing/2014/main" id="{0D962FB3-8722-4940-AF3D-F585E1745523}"/>
              </a:ext>
            </a:extLst>
          </p:cNvPr>
          <p:cNvSpPr txBox="1">
            <a:spLocks noChangeArrowheads="1"/>
          </p:cNvSpPr>
          <p:nvPr/>
        </p:nvSpPr>
        <p:spPr bwMode="auto">
          <a:xfrm>
            <a:off x="8633546" y="17560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81" name="Text Box 69">
            <a:extLst>
              <a:ext uri="{FF2B5EF4-FFF2-40B4-BE49-F238E27FC236}">
                <a16:creationId xmlns:a16="http://schemas.microsoft.com/office/drawing/2014/main" id="{BD8D4F2C-9525-438B-9E8A-CD42068E432D}"/>
              </a:ext>
            </a:extLst>
          </p:cNvPr>
          <p:cNvSpPr txBox="1">
            <a:spLocks noChangeArrowheads="1"/>
          </p:cNvSpPr>
          <p:nvPr/>
        </p:nvSpPr>
        <p:spPr bwMode="auto">
          <a:xfrm>
            <a:off x="8633546" y="190051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sp>
        <p:nvSpPr>
          <p:cNvPr id="84" name="Text Box 70">
            <a:extLst>
              <a:ext uri="{FF2B5EF4-FFF2-40B4-BE49-F238E27FC236}">
                <a16:creationId xmlns:a16="http://schemas.microsoft.com/office/drawing/2014/main" id="{48222F80-AAA3-4D19-B2F6-2F6FA1ED2523}"/>
              </a:ext>
            </a:extLst>
          </p:cNvPr>
          <p:cNvSpPr txBox="1">
            <a:spLocks noChangeArrowheads="1"/>
          </p:cNvSpPr>
          <p:nvPr/>
        </p:nvSpPr>
        <p:spPr bwMode="auto">
          <a:xfrm>
            <a:off x="8633546" y="204497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pic>
        <p:nvPicPr>
          <p:cNvPr id="85" name="Picture 7" descr="Click To Preview">
            <a:extLst>
              <a:ext uri="{FF2B5EF4-FFF2-40B4-BE49-F238E27FC236}">
                <a16:creationId xmlns:a16="http://schemas.microsoft.com/office/drawing/2014/main" id="{863C4DFD-393E-4A99-B9E2-CFB1B1E462E9}"/>
              </a:ext>
            </a:extLst>
          </p:cNvPr>
          <p:cNvPicPr>
            <a:picLocks noChangeAspect="1" noChangeArrowheads="1" noCrop="1"/>
          </p:cNvPicPr>
          <p:nvPr/>
        </p:nvPicPr>
        <p:blipFill>
          <a:blip r:embed="rId12" cstate="print"/>
          <a:srcRect/>
          <a:stretch>
            <a:fillRect/>
          </a:stretch>
        </p:blipFill>
        <p:spPr bwMode="auto">
          <a:xfrm>
            <a:off x="7273272" y="3241805"/>
            <a:ext cx="288925" cy="720725"/>
          </a:xfrm>
          <a:prstGeom prst="rect">
            <a:avLst/>
          </a:prstGeom>
          <a:noFill/>
          <a:ln w="9525">
            <a:noFill/>
            <a:miter lim="800000"/>
            <a:headEnd/>
            <a:tailEnd/>
          </a:ln>
        </p:spPr>
      </p:pic>
      <p:pic>
        <p:nvPicPr>
          <p:cNvPr id="87" name="Picture 22" descr="Click To Preview">
            <a:extLst>
              <a:ext uri="{FF2B5EF4-FFF2-40B4-BE49-F238E27FC236}">
                <a16:creationId xmlns:a16="http://schemas.microsoft.com/office/drawing/2014/main" id="{2AD5D0B1-5EAD-4CEE-BF9C-261A72DDBCF0}"/>
              </a:ext>
            </a:extLst>
          </p:cNvPr>
          <p:cNvPicPr>
            <a:picLocks noChangeAspect="1" noChangeArrowheads="1" noCrop="1"/>
          </p:cNvPicPr>
          <p:nvPr/>
        </p:nvPicPr>
        <p:blipFill>
          <a:blip r:embed="rId12" cstate="print"/>
          <a:srcRect/>
          <a:stretch>
            <a:fillRect/>
          </a:stretch>
        </p:blipFill>
        <p:spPr bwMode="auto">
          <a:xfrm>
            <a:off x="5653088" y="1170064"/>
            <a:ext cx="288925" cy="720725"/>
          </a:xfrm>
          <a:prstGeom prst="rect">
            <a:avLst/>
          </a:prstGeom>
          <a:noFill/>
          <a:ln w="9525">
            <a:noFill/>
            <a:miter lim="800000"/>
            <a:headEnd/>
            <a:tailEnd/>
          </a:ln>
        </p:spPr>
      </p:pic>
      <p:pic>
        <p:nvPicPr>
          <p:cNvPr id="88" name="Picture 32" descr="Click To Preview">
            <a:extLst>
              <a:ext uri="{FF2B5EF4-FFF2-40B4-BE49-F238E27FC236}">
                <a16:creationId xmlns:a16="http://schemas.microsoft.com/office/drawing/2014/main" id="{1889FE6F-5AEF-470E-B5BD-AD403F4B4C6E}"/>
              </a:ext>
            </a:extLst>
          </p:cNvPr>
          <p:cNvPicPr>
            <a:picLocks noChangeAspect="1" noChangeArrowheads="1" noCrop="1"/>
          </p:cNvPicPr>
          <p:nvPr/>
        </p:nvPicPr>
        <p:blipFill>
          <a:blip r:embed="rId12" cstate="print"/>
          <a:srcRect/>
          <a:stretch>
            <a:fillRect/>
          </a:stretch>
        </p:blipFill>
        <p:spPr bwMode="auto">
          <a:xfrm>
            <a:off x="2916238" y="188913"/>
            <a:ext cx="288925" cy="720725"/>
          </a:xfrm>
          <a:prstGeom prst="rect">
            <a:avLst/>
          </a:prstGeom>
          <a:noFill/>
          <a:ln w="9525">
            <a:noFill/>
            <a:miter lim="800000"/>
            <a:headEnd/>
            <a:tailEnd/>
          </a:ln>
        </p:spPr>
      </p:pic>
      <p:pic>
        <p:nvPicPr>
          <p:cNvPr id="89" name="Picture 45" descr="Click To Preview">
            <a:extLst>
              <a:ext uri="{FF2B5EF4-FFF2-40B4-BE49-F238E27FC236}">
                <a16:creationId xmlns:a16="http://schemas.microsoft.com/office/drawing/2014/main" id="{91DB9605-BAF1-42A7-BE45-210F49026EC2}"/>
              </a:ext>
            </a:extLst>
          </p:cNvPr>
          <p:cNvPicPr>
            <a:picLocks noChangeAspect="1" noChangeArrowheads="1" noCrop="1"/>
          </p:cNvPicPr>
          <p:nvPr/>
        </p:nvPicPr>
        <p:blipFill>
          <a:blip r:embed="rId12" cstate="print"/>
          <a:srcRect/>
          <a:stretch>
            <a:fillRect/>
          </a:stretch>
        </p:blipFill>
        <p:spPr bwMode="auto">
          <a:xfrm>
            <a:off x="1888206" y="2746375"/>
            <a:ext cx="288925" cy="720725"/>
          </a:xfrm>
          <a:prstGeom prst="rect">
            <a:avLst/>
          </a:prstGeom>
          <a:noFill/>
          <a:ln w="9525">
            <a:noFill/>
            <a:miter lim="800000"/>
            <a:headEnd/>
            <a:tailEnd/>
          </a:ln>
        </p:spPr>
      </p:pic>
      <p:cxnSp>
        <p:nvCxnSpPr>
          <p:cNvPr id="90" name="AutoShape 46">
            <a:extLst>
              <a:ext uri="{FF2B5EF4-FFF2-40B4-BE49-F238E27FC236}">
                <a16:creationId xmlns:a16="http://schemas.microsoft.com/office/drawing/2014/main" id="{EA72060F-48BA-4582-8BB2-8847FE7F485C}"/>
              </a:ext>
            </a:extLst>
          </p:cNvPr>
          <p:cNvCxnSpPr>
            <a:cxnSpLocks noChangeShapeType="1"/>
          </p:cNvCxnSpPr>
          <p:nvPr/>
        </p:nvCxnSpPr>
        <p:spPr bwMode="auto">
          <a:xfrm rot="10800000" flipH="1" flipV="1">
            <a:off x="7338982" y="3920999"/>
            <a:ext cx="630237" cy="2482850"/>
          </a:xfrm>
          <a:prstGeom prst="bentConnector3">
            <a:avLst>
              <a:gd name="adj1" fmla="val -36273"/>
            </a:avLst>
          </a:prstGeom>
          <a:noFill/>
          <a:ln w="9525">
            <a:solidFill>
              <a:schemeClr val="tx1"/>
            </a:solidFill>
            <a:miter lim="800000"/>
            <a:headEnd/>
            <a:tailEnd type="triangle" w="med" len="med"/>
          </a:ln>
        </p:spPr>
      </p:cxnSp>
      <p:cxnSp>
        <p:nvCxnSpPr>
          <p:cNvPr id="91" name="AutoShape 47">
            <a:extLst>
              <a:ext uri="{FF2B5EF4-FFF2-40B4-BE49-F238E27FC236}">
                <a16:creationId xmlns:a16="http://schemas.microsoft.com/office/drawing/2014/main" id="{D8791E64-85FE-4357-A185-CD487259ED41}"/>
              </a:ext>
            </a:extLst>
          </p:cNvPr>
          <p:cNvCxnSpPr>
            <a:cxnSpLocks noChangeShapeType="1"/>
          </p:cNvCxnSpPr>
          <p:nvPr/>
        </p:nvCxnSpPr>
        <p:spPr bwMode="auto">
          <a:xfrm rot="10800000" flipH="1" flipV="1">
            <a:off x="5549141" y="1651000"/>
            <a:ext cx="73025" cy="4716463"/>
          </a:xfrm>
          <a:prstGeom prst="bentConnector3">
            <a:avLst>
              <a:gd name="adj1" fmla="val -313042"/>
            </a:avLst>
          </a:prstGeom>
          <a:noFill/>
          <a:ln w="9525">
            <a:solidFill>
              <a:schemeClr val="tx1"/>
            </a:solidFill>
            <a:miter lim="800000"/>
            <a:headEnd/>
            <a:tailEnd type="triangle" w="med" len="med"/>
          </a:ln>
        </p:spPr>
      </p:cxnSp>
      <p:cxnSp>
        <p:nvCxnSpPr>
          <p:cNvPr id="92" name="AutoShape 48">
            <a:extLst>
              <a:ext uri="{FF2B5EF4-FFF2-40B4-BE49-F238E27FC236}">
                <a16:creationId xmlns:a16="http://schemas.microsoft.com/office/drawing/2014/main" id="{DD37A971-2964-460D-BEF8-317E32F33E32}"/>
              </a:ext>
            </a:extLst>
          </p:cNvPr>
          <p:cNvCxnSpPr>
            <a:cxnSpLocks noChangeShapeType="1"/>
          </p:cNvCxnSpPr>
          <p:nvPr/>
        </p:nvCxnSpPr>
        <p:spPr bwMode="auto">
          <a:xfrm rot="10800000" flipV="1">
            <a:off x="2934600" y="634875"/>
            <a:ext cx="288925" cy="5768975"/>
          </a:xfrm>
          <a:prstGeom prst="bentConnector3">
            <a:avLst>
              <a:gd name="adj1" fmla="val 179120"/>
            </a:avLst>
          </a:prstGeom>
          <a:noFill/>
          <a:ln w="9525">
            <a:solidFill>
              <a:schemeClr val="tx1"/>
            </a:solidFill>
            <a:miter lim="800000"/>
            <a:headEnd/>
            <a:tailEnd type="triangle" w="med" len="med"/>
          </a:ln>
        </p:spPr>
      </p:cxnSp>
      <p:cxnSp>
        <p:nvCxnSpPr>
          <p:cNvPr id="93" name="AutoShape 49">
            <a:extLst>
              <a:ext uri="{FF2B5EF4-FFF2-40B4-BE49-F238E27FC236}">
                <a16:creationId xmlns:a16="http://schemas.microsoft.com/office/drawing/2014/main" id="{B5F5AF5B-4327-4F36-99CF-689D03BFFB29}"/>
              </a:ext>
            </a:extLst>
          </p:cNvPr>
          <p:cNvCxnSpPr>
            <a:cxnSpLocks noChangeShapeType="1"/>
          </p:cNvCxnSpPr>
          <p:nvPr/>
        </p:nvCxnSpPr>
        <p:spPr bwMode="auto">
          <a:xfrm flipH="1">
            <a:off x="1706149" y="3340377"/>
            <a:ext cx="217488" cy="3024188"/>
          </a:xfrm>
          <a:prstGeom prst="bentConnector3">
            <a:avLst>
              <a:gd name="adj1" fmla="val -105111"/>
            </a:avLst>
          </a:prstGeom>
          <a:noFill/>
          <a:ln w="9525">
            <a:solidFill>
              <a:schemeClr val="tx1"/>
            </a:solidFill>
            <a:miter lim="800000"/>
            <a:headEnd/>
            <a:tailEnd type="triangle" w="med" len="med"/>
          </a:ln>
        </p:spPr>
      </p:cxnSp>
    </p:spTree>
    <p:extLst>
      <p:ext uri="{BB962C8B-B14F-4D97-AF65-F5344CB8AC3E}">
        <p14:creationId xmlns:p14="http://schemas.microsoft.com/office/powerpoint/2010/main" val="1255985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box(in)">
                                      <p:cBhvr>
                                        <p:cTn id="7"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0"/>
          </p:nvPr>
        </p:nvSpPr>
        <p:spPr>
          <a:xfrm>
            <a:off x="8316416" y="6309320"/>
            <a:ext cx="536848" cy="381000"/>
          </a:xfrm>
        </p:spPr>
        <p:txBody>
          <a:bodyPr/>
          <a:lstStyle/>
          <a:p>
            <a:pPr>
              <a:defRPr/>
            </a:pPr>
            <a:fld id="{7B385E14-D714-4080-B3C4-8C80EE02E862}" type="slidenum">
              <a:rPr lang="he-IL"/>
              <a:pPr>
                <a:defRPr/>
              </a:pPr>
              <a:t>51</a:t>
            </a:fld>
            <a:endParaRPr lang="en-GB"/>
          </a:p>
        </p:txBody>
      </p:sp>
      <p:sp>
        <p:nvSpPr>
          <p:cNvPr id="92162" name="Rectangle 2"/>
          <p:cNvSpPr>
            <a:spLocks noGrp="1" noChangeArrowheads="1"/>
          </p:cNvSpPr>
          <p:nvPr>
            <p:ph type="title"/>
          </p:nvPr>
        </p:nvSpPr>
        <p:spPr>
          <a:xfrm>
            <a:off x="927364" y="985179"/>
            <a:ext cx="7287683" cy="838200"/>
          </a:xfrm>
        </p:spPr>
        <p:txBody>
          <a:bodyPr/>
          <a:lstStyle/>
          <a:p>
            <a:pPr algn="ctr" eaLnBrk="1" hangingPunct="1">
              <a:defRPr/>
            </a:pPr>
            <a:r>
              <a:rPr lang="he-IL" sz="4800" dirty="0"/>
              <a:t>פתרון</a:t>
            </a:r>
            <a:r>
              <a:rPr lang="en-AU" sz="4800" dirty="0"/>
              <a:t> </a:t>
            </a:r>
            <a:r>
              <a:rPr lang="en-US" sz="4800" dirty="0"/>
              <a:t>D</a:t>
            </a:r>
            <a:r>
              <a:rPr lang="en-AU" sz="4800" dirty="0"/>
              <a:t>rum Buffer Rope </a:t>
            </a:r>
            <a:endParaRPr lang="en-GB" sz="4800" dirty="0"/>
          </a:p>
        </p:txBody>
      </p:sp>
      <p:graphicFrame>
        <p:nvGraphicFramePr>
          <p:cNvPr id="1026" name="Object 3"/>
          <p:cNvGraphicFramePr>
            <a:graphicFrameLocks noGrp="1" noChangeAspect="1"/>
          </p:cNvGraphicFramePr>
          <p:nvPr>
            <p:ph idx="1"/>
          </p:nvPr>
        </p:nvGraphicFramePr>
        <p:xfrm>
          <a:off x="3506788" y="1835150"/>
          <a:ext cx="2128837" cy="4064000"/>
        </p:xfrm>
        <a:graphic>
          <a:graphicData uri="http://schemas.openxmlformats.org/presentationml/2006/ole">
            <mc:AlternateContent xmlns:mc="http://schemas.openxmlformats.org/markup-compatibility/2006">
              <mc:Choice xmlns:v="urn:schemas-microsoft-com:vml" Requires="v">
                <p:oleObj spid="_x0000_s275482" name="Equation" r:id="rId4" imgW="139680" imgH="266400" progId="Equation.3">
                  <p:embed/>
                </p:oleObj>
              </mc:Choice>
              <mc:Fallback>
                <p:oleObj name="Equation" r:id="rId4" imgW="139680" imgH="266400" progId="Equation.3">
                  <p:embed/>
                  <p:pic>
                    <p:nvPicPr>
                      <p:cNvPr id="1026"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6788" y="1835150"/>
                        <a:ext cx="2128837" cy="406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5"/>
          <p:cNvGrpSpPr>
            <a:grpSpLocks/>
          </p:cNvGrpSpPr>
          <p:nvPr/>
        </p:nvGrpSpPr>
        <p:grpSpPr bwMode="auto">
          <a:xfrm>
            <a:off x="2328863" y="2589213"/>
            <a:ext cx="3141662" cy="2192337"/>
            <a:chOff x="-790" y="2627"/>
            <a:chExt cx="2574" cy="1807"/>
          </a:xfrm>
        </p:grpSpPr>
        <p:pic>
          <p:nvPicPr>
            <p:cNvPr id="1031" name="Picture 6" descr="j0336839"/>
            <p:cNvPicPr>
              <a:picLocks noChangeAspect="1" noChangeArrowheads="1" noCrop="1"/>
            </p:cNvPicPr>
            <p:nvPr/>
          </p:nvPicPr>
          <p:blipFill>
            <a:blip r:embed="rId6"/>
            <a:srcRect/>
            <a:stretch>
              <a:fillRect/>
            </a:stretch>
          </p:blipFill>
          <p:spPr bwMode="auto">
            <a:xfrm>
              <a:off x="312" y="2627"/>
              <a:ext cx="1435" cy="1384"/>
            </a:xfrm>
            <a:prstGeom prst="rect">
              <a:avLst/>
            </a:prstGeom>
            <a:noFill/>
            <a:ln w="9525">
              <a:noFill/>
              <a:miter lim="800000"/>
              <a:headEnd/>
              <a:tailEnd/>
            </a:ln>
          </p:spPr>
        </p:pic>
        <p:sp>
          <p:nvSpPr>
            <p:cNvPr id="1032" name="Text Box 6"/>
            <p:cNvSpPr txBox="1">
              <a:spLocks noChangeArrowheads="1"/>
            </p:cNvSpPr>
            <p:nvPr/>
          </p:nvSpPr>
          <p:spPr bwMode="auto">
            <a:xfrm>
              <a:off x="576" y="2709"/>
              <a:ext cx="1208" cy="478"/>
            </a:xfrm>
            <a:prstGeom prst="rect">
              <a:avLst/>
            </a:prstGeom>
            <a:noFill/>
            <a:ln w="12700" cap="sq">
              <a:noFill/>
              <a:miter lim="800000"/>
              <a:headEnd type="none" w="sm" len="sm"/>
              <a:tailEnd type="none" w="sm" len="sm"/>
            </a:ln>
          </p:spPr>
          <p:txBody>
            <a:bodyPr>
              <a:spAutoFit/>
            </a:bodyPr>
            <a:lstStyle/>
            <a:p>
              <a:pPr>
                <a:spcBef>
                  <a:spcPct val="50000"/>
                </a:spcBef>
              </a:pPr>
              <a:r>
                <a:rPr kumimoji="1" lang="en-US" sz="3200" b="1" i="1">
                  <a:solidFill>
                    <a:srgbClr val="FF6600"/>
                  </a:solidFill>
                  <a:latin typeface="Tahoma" pitchFamily="34" charset="0"/>
                  <a:cs typeface="Tahoma" pitchFamily="34" charset="0"/>
                </a:rPr>
                <a:t>DBR</a:t>
              </a:r>
            </a:p>
          </p:txBody>
        </p:sp>
        <p:grpSp>
          <p:nvGrpSpPr>
            <p:cNvPr id="3" name="Group 8"/>
            <p:cNvGrpSpPr>
              <a:grpSpLocks/>
            </p:cNvGrpSpPr>
            <p:nvPr/>
          </p:nvGrpSpPr>
          <p:grpSpPr bwMode="auto">
            <a:xfrm>
              <a:off x="444" y="3596"/>
              <a:ext cx="473" cy="226"/>
              <a:chOff x="1796" y="876"/>
              <a:chExt cx="1160" cy="437"/>
            </a:xfrm>
          </p:grpSpPr>
          <p:sp>
            <p:nvSpPr>
              <p:cNvPr id="1037" name="Freeform 12"/>
              <p:cNvSpPr>
                <a:spLocks/>
              </p:cNvSpPr>
              <p:nvPr/>
            </p:nvSpPr>
            <p:spPr bwMode="auto">
              <a:xfrm>
                <a:off x="2031" y="876"/>
                <a:ext cx="925" cy="437"/>
              </a:xfrm>
              <a:custGeom>
                <a:avLst/>
                <a:gdLst>
                  <a:gd name="T0" fmla="*/ 0 w 4127"/>
                  <a:gd name="T1" fmla="*/ 0 h 2676"/>
                  <a:gd name="T2" fmla="*/ 0 w 4127"/>
                  <a:gd name="T3" fmla="*/ 2 h 2676"/>
                  <a:gd name="T4" fmla="*/ 10 w 4127"/>
                  <a:gd name="T5" fmla="*/ 2 h 2676"/>
                  <a:gd name="T6" fmla="*/ 0 60000 65536"/>
                  <a:gd name="T7" fmla="*/ 0 60000 65536"/>
                  <a:gd name="T8" fmla="*/ 0 60000 65536"/>
                  <a:gd name="T9" fmla="*/ 0 w 4127"/>
                  <a:gd name="T10" fmla="*/ 0 h 2676"/>
                  <a:gd name="T11" fmla="*/ 4127 w 4127"/>
                  <a:gd name="T12" fmla="*/ 2676 h 2676"/>
                </a:gdLst>
                <a:ahLst/>
                <a:cxnLst>
                  <a:cxn ang="T6">
                    <a:pos x="T0" y="T1"/>
                  </a:cxn>
                  <a:cxn ang="T7">
                    <a:pos x="T2" y="T3"/>
                  </a:cxn>
                  <a:cxn ang="T8">
                    <a:pos x="T4" y="T5"/>
                  </a:cxn>
                </a:cxnLst>
                <a:rect l="T9" t="T10" r="T11" b="T12"/>
                <a:pathLst>
                  <a:path w="4127" h="2676">
                    <a:moveTo>
                      <a:pt x="0" y="0"/>
                    </a:moveTo>
                    <a:lnTo>
                      <a:pt x="0" y="2676"/>
                    </a:lnTo>
                    <a:lnTo>
                      <a:pt x="4127" y="2676"/>
                    </a:lnTo>
                  </a:path>
                </a:pathLst>
              </a:custGeom>
              <a:noFill/>
              <a:ln w="19050" cap="sq">
                <a:solidFill>
                  <a:schemeClr val="accent2"/>
                </a:solidFill>
                <a:round/>
                <a:headEnd type="triangle" w="med" len="med"/>
                <a:tailEnd type="triangle" w="med" len="med"/>
              </a:ln>
            </p:spPr>
            <p:txBody>
              <a:bodyPr/>
              <a:lstStyle/>
              <a:p>
                <a:endParaRPr lang="he-IL"/>
              </a:p>
            </p:txBody>
          </p:sp>
          <p:grpSp>
            <p:nvGrpSpPr>
              <p:cNvPr id="6" name="Group 13"/>
              <p:cNvGrpSpPr>
                <a:grpSpLocks/>
              </p:cNvGrpSpPr>
              <p:nvPr/>
            </p:nvGrpSpPr>
            <p:grpSpPr bwMode="auto">
              <a:xfrm>
                <a:off x="1796" y="880"/>
                <a:ext cx="0" cy="430"/>
                <a:chOff x="2413" y="1027"/>
                <a:chExt cx="2710" cy="2027"/>
              </a:xfrm>
            </p:grpSpPr>
            <p:sp>
              <p:nvSpPr>
                <p:cNvPr id="1039" name="Line 10"/>
                <p:cNvSpPr>
                  <a:spLocks noChangeShapeType="1"/>
                </p:cNvSpPr>
                <p:nvPr/>
              </p:nvSpPr>
              <p:spPr bwMode="auto">
                <a:xfrm flipV="1">
                  <a:off x="2413" y="1027"/>
                  <a:ext cx="1" cy="2027"/>
                </a:xfrm>
                <a:prstGeom prst="line">
                  <a:avLst/>
                </a:prstGeom>
                <a:noFill/>
                <a:ln w="19050" cap="sq">
                  <a:solidFill>
                    <a:schemeClr val="accent2"/>
                  </a:solidFill>
                  <a:round/>
                  <a:headEnd type="none" w="sm" len="sm"/>
                  <a:tailEnd type="none" w="sm" len="sm"/>
                </a:ln>
              </p:spPr>
              <p:txBody>
                <a:bodyPr/>
                <a:lstStyle/>
                <a:p>
                  <a:endParaRPr lang="he-IL"/>
                </a:p>
              </p:txBody>
            </p:sp>
            <p:sp>
              <p:nvSpPr>
                <p:cNvPr id="1040" name="Line 11"/>
                <p:cNvSpPr>
                  <a:spLocks noChangeShapeType="1"/>
                </p:cNvSpPr>
                <p:nvPr/>
              </p:nvSpPr>
              <p:spPr bwMode="auto">
                <a:xfrm flipV="1">
                  <a:off x="3767" y="1027"/>
                  <a:ext cx="1" cy="2027"/>
                </a:xfrm>
                <a:prstGeom prst="line">
                  <a:avLst/>
                </a:prstGeom>
                <a:noFill/>
                <a:ln w="19050" cap="sq">
                  <a:solidFill>
                    <a:schemeClr val="accent2"/>
                  </a:solidFill>
                  <a:round/>
                  <a:headEnd type="none" w="sm" len="sm"/>
                  <a:tailEnd type="none" w="sm" len="sm"/>
                </a:ln>
              </p:spPr>
              <p:txBody>
                <a:bodyPr/>
                <a:lstStyle/>
                <a:p>
                  <a:endParaRPr lang="he-IL"/>
                </a:p>
              </p:txBody>
            </p:sp>
            <p:sp>
              <p:nvSpPr>
                <p:cNvPr id="1041" name="Line 12"/>
                <p:cNvSpPr>
                  <a:spLocks noChangeShapeType="1"/>
                </p:cNvSpPr>
                <p:nvPr/>
              </p:nvSpPr>
              <p:spPr bwMode="auto">
                <a:xfrm flipV="1">
                  <a:off x="5122" y="1027"/>
                  <a:ext cx="1" cy="2027"/>
                </a:xfrm>
                <a:prstGeom prst="line">
                  <a:avLst/>
                </a:prstGeom>
                <a:noFill/>
                <a:ln w="19050" cap="sq">
                  <a:solidFill>
                    <a:schemeClr val="accent2"/>
                  </a:solidFill>
                  <a:round/>
                  <a:headEnd type="none" w="sm" len="sm"/>
                  <a:tailEnd type="none" w="sm" len="sm"/>
                </a:ln>
              </p:spPr>
              <p:txBody>
                <a:bodyPr/>
                <a:lstStyle/>
                <a:p>
                  <a:endParaRPr lang="he-IL"/>
                </a:p>
              </p:txBody>
            </p:sp>
          </p:grpSp>
        </p:grpSp>
        <p:grpSp>
          <p:nvGrpSpPr>
            <p:cNvPr id="7" name="Group 9"/>
            <p:cNvGrpSpPr>
              <a:grpSpLocks/>
            </p:cNvGrpSpPr>
            <p:nvPr/>
          </p:nvGrpSpPr>
          <p:grpSpPr bwMode="auto">
            <a:xfrm>
              <a:off x="-790" y="3715"/>
              <a:ext cx="2263" cy="719"/>
              <a:chOff x="1068" y="1421"/>
              <a:chExt cx="4307" cy="2401"/>
            </a:xfrm>
          </p:grpSpPr>
          <p:pic>
            <p:nvPicPr>
              <p:cNvPr id="1035" name="Picture 10" descr="EN00466_"/>
              <p:cNvPicPr>
                <a:picLocks noChangeAspect="1" noChangeArrowheads="1"/>
              </p:cNvPicPr>
              <p:nvPr/>
            </p:nvPicPr>
            <p:blipFill>
              <a:blip r:embed="rId7"/>
              <a:srcRect/>
              <a:stretch>
                <a:fillRect/>
              </a:stretch>
            </p:blipFill>
            <p:spPr bwMode="auto">
              <a:xfrm>
                <a:off x="1068" y="3595"/>
                <a:ext cx="453" cy="227"/>
              </a:xfrm>
              <a:prstGeom prst="rect">
                <a:avLst/>
              </a:prstGeom>
              <a:noFill/>
              <a:ln w="9525">
                <a:noFill/>
                <a:miter lim="800000"/>
                <a:headEnd/>
                <a:tailEnd/>
              </a:ln>
            </p:spPr>
          </p:pic>
          <p:sp>
            <p:nvSpPr>
              <p:cNvPr id="1036" name="WordArt 15"/>
              <p:cNvSpPr>
                <a:spLocks noChangeArrowheads="1" noChangeShapeType="1" noTextEdit="1"/>
              </p:cNvSpPr>
              <p:nvPr/>
            </p:nvSpPr>
            <p:spPr bwMode="auto">
              <a:xfrm>
                <a:off x="4694" y="1421"/>
                <a:ext cx="681" cy="227"/>
              </a:xfrm>
              <a:prstGeom prst="rect">
                <a:avLst/>
              </a:prstGeom>
            </p:spPr>
            <p:txBody>
              <a:bodyPr wrap="none" fromWordArt="1">
                <a:prstTxWarp prst="textDeflateTop">
                  <a:avLst>
                    <a:gd name="adj" fmla="val 46875"/>
                  </a:avLst>
                </a:prstTxWarp>
              </a:bodyPr>
              <a:lstStyle/>
              <a:p>
                <a:pPr algn="ctr"/>
                <a:r>
                  <a:rPr lang="en-US" sz="2000" kern="10">
                    <a:ln w="9525" cap="sq">
                      <a:noFill/>
                      <a:round/>
                      <a:headEnd type="none" w="sm" len="sm"/>
                      <a:tailEnd type="none" w="sm" len="sm"/>
                    </a:ln>
                    <a:latin typeface="Arial Black"/>
                  </a:rPr>
                  <a:t>DRUM</a:t>
                </a:r>
                <a:endParaRPr lang="he-IL" sz="2000" kern="10">
                  <a:ln w="9525" cap="sq">
                    <a:noFill/>
                    <a:round/>
                    <a:headEnd type="none" w="sm" len="sm"/>
                    <a:tailEnd type="none" w="sm" len="sm"/>
                  </a:ln>
                  <a:latin typeface="Arial Black"/>
                </a:endParaRPr>
              </a:p>
            </p:txBody>
          </p:sp>
        </p:grpSp>
      </p:grpSp>
    </p:spTree>
    <p:extLst>
      <p:ext uri="{BB962C8B-B14F-4D97-AF65-F5344CB8AC3E}">
        <p14:creationId xmlns:p14="http://schemas.microsoft.com/office/powerpoint/2010/main" val="27510007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מציין מיקום של מספר שקופית 5"/>
          <p:cNvSpPr>
            <a:spLocks noGrp="1"/>
          </p:cNvSpPr>
          <p:nvPr>
            <p:ph type="sldNum" sz="quarter" idx="12"/>
          </p:nvPr>
        </p:nvSpPr>
        <p:spPr>
          <a:noFill/>
        </p:spPr>
        <p:txBody>
          <a:bodyPr/>
          <a:lstStyle/>
          <a:p>
            <a:fld id="{1D93CE04-F65C-456D-862A-71F961D70E71}" type="slidenum">
              <a:rPr lang="he-IL" altLang="en-US" smtClean="0"/>
              <a:pPr/>
              <a:t>52</a:t>
            </a:fld>
            <a:endParaRPr lang="en-US" altLang="en-US"/>
          </a:p>
        </p:txBody>
      </p:sp>
      <p:sp>
        <p:nvSpPr>
          <p:cNvPr id="21523" name="Rectangle 19"/>
          <p:cNvSpPr>
            <a:spLocks noChangeArrowheads="1"/>
          </p:cNvSpPr>
          <p:nvPr/>
        </p:nvSpPr>
        <p:spPr bwMode="auto">
          <a:xfrm>
            <a:off x="1258888" y="860425"/>
            <a:ext cx="7237412" cy="1489075"/>
          </a:xfrm>
          <a:prstGeom prst="rect">
            <a:avLst/>
          </a:prstGeom>
          <a:noFill/>
          <a:ln w="57150" cmpd="thinThick">
            <a:noFill/>
            <a:miter lim="800000"/>
            <a:headEnd/>
            <a:tailEnd/>
          </a:ln>
          <a:effectLst>
            <a:prstShdw prst="shdw17" dist="17961" dir="2700000">
              <a:srgbClr val="9999FF">
                <a:gamma/>
                <a:shade val="60000"/>
                <a:invGamma/>
              </a:srgbClr>
            </a:prstShdw>
          </a:effectLst>
        </p:spPr>
        <p:txBody>
          <a:bodyPr anchor="ctr"/>
          <a:lstStyle/>
          <a:p>
            <a:pPr algn="ctr" rtl="1">
              <a:buClr>
                <a:schemeClr val="bg2"/>
              </a:buClr>
              <a:defRPr/>
            </a:pPr>
            <a:r>
              <a:rPr lang="he-IL" sz="4600" b="1" dirty="0">
                <a:latin typeface="Arial" pitchFamily="34" charset="0"/>
              </a:rPr>
              <a:t>אסור לבזבז את התפוקה של האילוץ!</a:t>
            </a:r>
            <a:endParaRPr lang="en-US" sz="4600" b="1" dirty="0">
              <a:latin typeface="Arial" pitchFamily="34" charset="0"/>
            </a:endParaRPr>
          </a:p>
        </p:txBody>
      </p:sp>
      <p:grpSp>
        <p:nvGrpSpPr>
          <p:cNvPr id="2" name="Group 159"/>
          <p:cNvGrpSpPr>
            <a:grpSpLocks/>
          </p:cNvGrpSpPr>
          <p:nvPr/>
        </p:nvGrpSpPr>
        <p:grpSpPr bwMode="auto">
          <a:xfrm>
            <a:off x="4141788" y="2911475"/>
            <a:ext cx="4895850" cy="1741488"/>
            <a:chOff x="2609" y="1834"/>
            <a:chExt cx="3084" cy="1097"/>
          </a:xfrm>
        </p:grpSpPr>
        <p:sp>
          <p:nvSpPr>
            <p:cNvPr id="19573" name="AutoShape 65"/>
            <p:cNvSpPr>
              <a:spLocks noChangeArrowheads="1"/>
            </p:cNvSpPr>
            <p:nvPr/>
          </p:nvSpPr>
          <p:spPr bwMode="auto">
            <a:xfrm>
              <a:off x="4156" y="2223"/>
              <a:ext cx="386" cy="229"/>
            </a:xfrm>
            <a:prstGeom prst="parallelogram">
              <a:avLst>
                <a:gd name="adj" fmla="val 42140"/>
              </a:avLst>
            </a:prstGeom>
            <a:gradFill rotWithShape="1">
              <a:gsLst>
                <a:gs pos="0">
                  <a:srgbClr val="003399"/>
                </a:gs>
                <a:gs pos="100000">
                  <a:srgbClr val="001847"/>
                </a:gs>
              </a:gsLst>
              <a:lin ang="2700000" scaled="1"/>
            </a:gradFill>
            <a:ln w="9525">
              <a:miter lim="800000"/>
              <a:headEnd/>
              <a:tailEnd/>
            </a:ln>
            <a:scene3d>
              <a:camera prst="legacyObliqueTopRight"/>
              <a:lightRig rig="legacyFlat3" dir="b"/>
            </a:scene3d>
            <a:sp3d extrusionH="354000" prstMaterial="legacyMatte">
              <a:bevelT w="13500" h="13500" prst="angle"/>
              <a:bevelB w="13500" h="13500" prst="angle"/>
              <a:extrusionClr>
                <a:srgbClr val="003399"/>
              </a:extrusionClr>
            </a:sp3d>
          </p:spPr>
          <p:txBody>
            <a:bodyPr wrap="none" anchor="ctr">
              <a:flatTx/>
            </a:bodyPr>
            <a:lstStyle/>
            <a:p>
              <a:endParaRPr lang="he-IL"/>
            </a:p>
          </p:txBody>
        </p:sp>
        <p:sp>
          <p:nvSpPr>
            <p:cNvPr id="21570" name="AutoShape 66"/>
            <p:cNvSpPr>
              <a:spLocks noChangeArrowheads="1"/>
            </p:cNvSpPr>
            <p:nvPr/>
          </p:nvSpPr>
          <p:spPr bwMode="auto">
            <a:xfrm>
              <a:off x="2803" y="2223"/>
              <a:ext cx="454" cy="265"/>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accent2"/>
                </a:gs>
                <a:gs pos="100000">
                  <a:schemeClr val="accent2">
                    <a:gamma/>
                    <a:shade val="46275"/>
                    <a:invGamma/>
                  </a:schemeClr>
                </a:gs>
              </a:gsLst>
              <a:lin ang="2700000" scaled="1"/>
            </a:gradFill>
            <a:ln w="9525" algn="ctr">
              <a:miter lim="800000"/>
              <a:headEnd/>
              <a:tailEnd/>
            </a:ln>
            <a:effectLst/>
            <a:scene3d>
              <a:camera prst="legacyObliqueTopRight"/>
              <a:lightRig rig="legacyFlat3" dir="b"/>
            </a:scene3d>
            <a:sp3d extrusionH="354000" prstMaterial="legacyMatte">
              <a:bevelT w="13500" h="13500" prst="angle"/>
              <a:bevelB w="13500" h="13500" prst="angle"/>
              <a:extrusionClr>
                <a:schemeClr val="accent2"/>
              </a:extrusionClr>
            </a:sp3d>
          </p:spPr>
          <p:txBody>
            <a:bodyPr wrap="none" anchor="ctr">
              <a:flatTx/>
            </a:bodyPr>
            <a:lstStyle/>
            <a:p>
              <a:pPr>
                <a:defRPr/>
              </a:pPr>
              <a:endParaRPr lang="he-IL"/>
            </a:p>
          </p:txBody>
        </p:sp>
        <p:sp>
          <p:nvSpPr>
            <p:cNvPr id="19575" name="AutoShape 69"/>
            <p:cNvSpPr>
              <a:spLocks noChangeArrowheads="1"/>
            </p:cNvSpPr>
            <p:nvPr/>
          </p:nvSpPr>
          <p:spPr bwMode="auto">
            <a:xfrm>
              <a:off x="2609" y="2206"/>
              <a:ext cx="219" cy="230"/>
            </a:xfrm>
            <a:prstGeom prst="rightArrow">
              <a:avLst>
                <a:gd name="adj1" fmla="val 27269"/>
                <a:gd name="adj2" fmla="val 40241"/>
              </a:avLst>
            </a:prstGeom>
            <a:solidFill>
              <a:schemeClr val="tx1"/>
            </a:solidFill>
            <a:ln w="9525" algn="ctr">
              <a:noFill/>
              <a:miter lim="800000"/>
              <a:headEnd/>
              <a:tailEnd/>
            </a:ln>
            <a:effectLst>
              <a:prstShdw prst="shdw17" dist="17961" dir="2700000">
                <a:srgbClr val="737373"/>
              </a:prstShdw>
            </a:effectLst>
          </p:spPr>
          <p:txBody>
            <a:bodyPr wrap="none" anchor="ctr"/>
            <a:lstStyle/>
            <a:p>
              <a:endParaRPr lang="he-IL"/>
            </a:p>
          </p:txBody>
        </p:sp>
        <p:sp>
          <p:nvSpPr>
            <p:cNvPr id="19576" name="AutoShape 70"/>
            <p:cNvSpPr>
              <a:spLocks noChangeArrowheads="1"/>
            </p:cNvSpPr>
            <p:nvPr/>
          </p:nvSpPr>
          <p:spPr bwMode="auto">
            <a:xfrm>
              <a:off x="3302" y="2220"/>
              <a:ext cx="208" cy="216"/>
            </a:xfrm>
            <a:prstGeom prst="rightArrow">
              <a:avLst>
                <a:gd name="adj1" fmla="val 27269"/>
                <a:gd name="adj2" fmla="val 40241"/>
              </a:avLst>
            </a:prstGeom>
            <a:solidFill>
              <a:schemeClr val="tx1"/>
            </a:solidFill>
            <a:ln w="9525" algn="ctr">
              <a:noFill/>
              <a:miter lim="800000"/>
              <a:headEnd/>
              <a:tailEnd/>
            </a:ln>
            <a:effectLst>
              <a:prstShdw prst="shdw17" dist="17961" dir="2700000">
                <a:srgbClr val="737373"/>
              </a:prstShdw>
            </a:effectLst>
          </p:spPr>
          <p:txBody>
            <a:bodyPr wrap="none" anchor="ctr"/>
            <a:lstStyle/>
            <a:p>
              <a:endParaRPr lang="he-IL"/>
            </a:p>
          </p:txBody>
        </p:sp>
        <p:sp>
          <p:nvSpPr>
            <p:cNvPr id="21585" name="AutoShape 81"/>
            <p:cNvSpPr>
              <a:spLocks noChangeArrowheads="1"/>
            </p:cNvSpPr>
            <p:nvPr/>
          </p:nvSpPr>
          <p:spPr bwMode="auto">
            <a:xfrm>
              <a:off x="3551" y="2170"/>
              <a:ext cx="302" cy="302"/>
            </a:xfrm>
            <a:prstGeom prst="pentagon">
              <a:avLst/>
            </a:prstGeom>
            <a:gradFill rotWithShape="1">
              <a:gsLst>
                <a:gs pos="0">
                  <a:schemeClr val="tx2"/>
                </a:gs>
                <a:gs pos="100000">
                  <a:schemeClr val="tx2">
                    <a:gamma/>
                    <a:shade val="46275"/>
                    <a:invGamma/>
                  </a:schemeClr>
                </a:gs>
              </a:gsLst>
              <a:lin ang="2700000" scaled="1"/>
            </a:gradFill>
            <a:ln w="12700" cap="sq">
              <a:miter lim="800000"/>
              <a:headEnd type="none" w="sm" len="sm"/>
              <a:tailEnd type="none" w="sm" len="sm"/>
            </a:ln>
            <a:effectLst/>
            <a:scene3d>
              <a:camera prst="legacyObliqueTopRight"/>
              <a:lightRig rig="legacyFlat3" dir="b"/>
            </a:scene3d>
            <a:sp3d extrusionH="354000" prstMaterial="legacyMatte">
              <a:bevelT w="13500" h="13500" prst="angle"/>
              <a:bevelB w="13500" h="13500" prst="angle"/>
              <a:extrusionClr>
                <a:schemeClr val="tx2"/>
              </a:extrusionClr>
            </a:sp3d>
          </p:spPr>
          <p:txBody>
            <a:bodyPr wrap="none" anchor="ctr">
              <a:flatTx/>
            </a:bodyPr>
            <a:lstStyle/>
            <a:p>
              <a:pPr>
                <a:defRPr/>
              </a:pPr>
              <a:endParaRPr lang="he-IL"/>
            </a:p>
          </p:txBody>
        </p:sp>
        <p:sp>
          <p:nvSpPr>
            <p:cNvPr id="19578" name="Text Box 83"/>
            <p:cNvSpPr txBox="1">
              <a:spLocks noChangeArrowheads="1"/>
            </p:cNvSpPr>
            <p:nvPr/>
          </p:nvSpPr>
          <p:spPr bwMode="auto">
            <a:xfrm>
              <a:off x="2682" y="2071"/>
              <a:ext cx="755" cy="192"/>
            </a:xfrm>
            <a:prstGeom prst="rect">
              <a:avLst/>
            </a:prstGeom>
            <a:noFill/>
            <a:ln w="12700" cap="sq">
              <a:noFill/>
              <a:miter lim="800000"/>
              <a:headEnd type="none" w="sm" len="sm"/>
              <a:tailEnd type="none" w="sm" len="sm"/>
            </a:ln>
          </p:spPr>
          <p:txBody>
            <a:bodyPr>
              <a:spAutoFit/>
            </a:bodyPr>
            <a:lstStyle/>
            <a:p>
              <a:pPr algn="ctr">
                <a:spcBef>
                  <a:spcPct val="50000"/>
                </a:spcBef>
              </a:pPr>
              <a:r>
                <a:rPr lang="en-US" sz="1400" b="1" i="0">
                  <a:latin typeface="Arial" pitchFamily="34" charset="0"/>
                </a:rPr>
                <a:t>Assembly</a:t>
              </a:r>
            </a:p>
          </p:txBody>
        </p:sp>
        <p:sp>
          <p:nvSpPr>
            <p:cNvPr id="19579" name="AutoShape 133"/>
            <p:cNvSpPr>
              <a:spLocks noChangeArrowheads="1"/>
            </p:cNvSpPr>
            <p:nvPr/>
          </p:nvSpPr>
          <p:spPr bwMode="auto">
            <a:xfrm>
              <a:off x="3948" y="2210"/>
              <a:ext cx="208" cy="216"/>
            </a:xfrm>
            <a:prstGeom prst="rightArrow">
              <a:avLst>
                <a:gd name="adj1" fmla="val 27269"/>
                <a:gd name="adj2" fmla="val 40241"/>
              </a:avLst>
            </a:prstGeom>
            <a:solidFill>
              <a:schemeClr val="tx1"/>
            </a:solidFill>
            <a:ln w="9525" algn="ctr">
              <a:noFill/>
              <a:miter lim="800000"/>
              <a:headEnd/>
              <a:tailEnd/>
            </a:ln>
            <a:effectLst>
              <a:prstShdw prst="shdw17" dist="17961" dir="2700000">
                <a:srgbClr val="737373"/>
              </a:prstShdw>
            </a:effectLst>
          </p:spPr>
          <p:txBody>
            <a:bodyPr wrap="none" anchor="ctr"/>
            <a:lstStyle/>
            <a:p>
              <a:pPr algn="ctr"/>
              <a:endParaRPr lang="en-US" i="0"/>
            </a:p>
          </p:txBody>
        </p:sp>
        <p:sp>
          <p:nvSpPr>
            <p:cNvPr id="19580" name="AutoShape 137"/>
            <p:cNvSpPr>
              <a:spLocks noChangeArrowheads="1"/>
            </p:cNvSpPr>
            <p:nvPr/>
          </p:nvSpPr>
          <p:spPr bwMode="auto">
            <a:xfrm>
              <a:off x="4768" y="2387"/>
              <a:ext cx="227" cy="544"/>
            </a:xfrm>
            <a:prstGeom prst="can">
              <a:avLst>
                <a:gd name="adj" fmla="val 59912"/>
              </a:avLst>
            </a:prstGeom>
            <a:gradFill rotWithShape="1">
              <a:gsLst>
                <a:gs pos="0">
                  <a:srgbClr val="595959"/>
                </a:gs>
                <a:gs pos="50000">
                  <a:srgbClr val="C0C0C0"/>
                </a:gs>
                <a:gs pos="100000">
                  <a:srgbClr val="595959"/>
                </a:gs>
              </a:gsLst>
              <a:lin ang="0" scaled="1"/>
            </a:gradFill>
            <a:ln w="12700" cap="sq">
              <a:noFill/>
              <a:round/>
              <a:headEnd type="none" w="sm" len="sm"/>
              <a:tailEnd type="none" w="sm" len="sm"/>
            </a:ln>
          </p:spPr>
          <p:txBody>
            <a:bodyPr wrap="none" anchor="ctr"/>
            <a:lstStyle/>
            <a:p>
              <a:endParaRPr lang="he-IL"/>
            </a:p>
          </p:txBody>
        </p:sp>
        <p:sp>
          <p:nvSpPr>
            <p:cNvPr id="19581" name="Text Box 138"/>
            <p:cNvSpPr txBox="1">
              <a:spLocks noChangeArrowheads="1"/>
            </p:cNvSpPr>
            <p:nvPr/>
          </p:nvSpPr>
          <p:spPr bwMode="auto">
            <a:xfrm>
              <a:off x="4586" y="2582"/>
              <a:ext cx="635" cy="346"/>
            </a:xfrm>
            <a:prstGeom prst="rect">
              <a:avLst/>
            </a:prstGeom>
            <a:noFill/>
            <a:ln w="12700" cap="sq">
              <a:noFill/>
              <a:miter lim="800000"/>
              <a:headEnd type="none" w="sm" len="sm"/>
              <a:tailEnd type="none" w="sm" len="sm"/>
            </a:ln>
          </p:spPr>
          <p:txBody>
            <a:bodyPr>
              <a:spAutoFit/>
            </a:bodyPr>
            <a:lstStyle/>
            <a:p>
              <a:pPr algn="ctr">
                <a:spcBef>
                  <a:spcPct val="50000"/>
                </a:spcBef>
              </a:pPr>
              <a:r>
                <a:rPr lang="en-US" sz="1200" b="1" i="0">
                  <a:latin typeface="Arial" pitchFamily="34" charset="0"/>
                </a:rPr>
                <a:t>Shipping</a:t>
              </a:r>
            </a:p>
            <a:p>
              <a:pPr algn="ctr">
                <a:spcBef>
                  <a:spcPct val="50000"/>
                </a:spcBef>
              </a:pPr>
              <a:r>
                <a:rPr lang="en-US" sz="1200" b="1" i="0">
                  <a:latin typeface="Arial" pitchFamily="34" charset="0"/>
                </a:rPr>
                <a:t>BUFFER</a:t>
              </a:r>
            </a:p>
          </p:txBody>
        </p:sp>
        <p:sp>
          <p:nvSpPr>
            <p:cNvPr id="19582" name="AutoShape 139"/>
            <p:cNvSpPr>
              <a:spLocks noChangeArrowheads="1"/>
            </p:cNvSpPr>
            <p:nvPr/>
          </p:nvSpPr>
          <p:spPr bwMode="auto">
            <a:xfrm>
              <a:off x="4560" y="2199"/>
              <a:ext cx="208" cy="216"/>
            </a:xfrm>
            <a:prstGeom prst="rightArrow">
              <a:avLst>
                <a:gd name="adj1" fmla="val 27269"/>
                <a:gd name="adj2" fmla="val 40241"/>
              </a:avLst>
            </a:prstGeom>
            <a:solidFill>
              <a:schemeClr val="tx1"/>
            </a:solidFill>
            <a:ln w="9525" algn="ctr">
              <a:noFill/>
              <a:miter lim="800000"/>
              <a:headEnd/>
              <a:tailEnd/>
            </a:ln>
            <a:effectLst>
              <a:prstShdw prst="shdw17" dist="17961" dir="2700000">
                <a:srgbClr val="737373"/>
              </a:prstShdw>
            </a:effectLst>
          </p:spPr>
          <p:txBody>
            <a:bodyPr wrap="none" anchor="ctr"/>
            <a:lstStyle/>
            <a:p>
              <a:pPr algn="ctr"/>
              <a:endParaRPr lang="en-US" i="0"/>
            </a:p>
          </p:txBody>
        </p:sp>
        <p:grpSp>
          <p:nvGrpSpPr>
            <p:cNvPr id="3" name="Group 155"/>
            <p:cNvGrpSpPr>
              <a:grpSpLocks/>
            </p:cNvGrpSpPr>
            <p:nvPr/>
          </p:nvGrpSpPr>
          <p:grpSpPr bwMode="auto">
            <a:xfrm>
              <a:off x="5019" y="1834"/>
              <a:ext cx="674" cy="726"/>
              <a:chOff x="2200" y="1178"/>
              <a:chExt cx="674" cy="726"/>
            </a:xfrm>
          </p:grpSpPr>
          <p:pic>
            <p:nvPicPr>
              <p:cNvPr id="19584" name="Picture 141" descr="BD19991_"/>
              <p:cNvPicPr>
                <a:picLocks noChangeAspect="1" noChangeArrowheads="1"/>
              </p:cNvPicPr>
              <p:nvPr/>
            </p:nvPicPr>
            <p:blipFill>
              <a:blip r:embed="rId2"/>
              <a:srcRect/>
              <a:stretch>
                <a:fillRect/>
              </a:stretch>
            </p:blipFill>
            <p:spPr bwMode="auto">
              <a:xfrm>
                <a:off x="2200" y="1178"/>
                <a:ext cx="674" cy="726"/>
              </a:xfrm>
              <a:prstGeom prst="rect">
                <a:avLst/>
              </a:prstGeom>
              <a:noFill/>
              <a:ln w="9525">
                <a:noFill/>
                <a:miter lim="800000"/>
                <a:headEnd/>
                <a:tailEnd/>
              </a:ln>
            </p:spPr>
          </p:pic>
          <p:sp>
            <p:nvSpPr>
              <p:cNvPr id="19585" name="WordArt 153"/>
              <p:cNvSpPr>
                <a:spLocks noChangeArrowheads="1" noChangeShapeType="1" noTextEdit="1"/>
              </p:cNvSpPr>
              <p:nvPr/>
            </p:nvSpPr>
            <p:spPr bwMode="auto">
              <a:xfrm>
                <a:off x="2276" y="1290"/>
                <a:ext cx="529" cy="518"/>
              </a:xfrm>
              <a:prstGeom prst="rect">
                <a:avLst/>
              </a:prstGeom>
            </p:spPr>
            <p:txBody>
              <a:bodyPr wrap="none" fromWordArt="1">
                <a:prstTxWarp prst="textInflate">
                  <a:avLst>
                    <a:gd name="adj" fmla="val 13634"/>
                  </a:avLst>
                </a:prstTxWarp>
              </a:bodyPr>
              <a:lstStyle/>
              <a:p>
                <a:pPr algn="ctr"/>
                <a:r>
                  <a:rPr lang="en-US" sz="1600" kern="10" spc="320">
                    <a:ln w="9525" cap="sq">
                      <a:noFill/>
                      <a:round/>
                      <a:headEnd type="none" w="sm" len="sm"/>
                      <a:tailEnd type="none" w="sm" len="sm"/>
                    </a:ln>
                    <a:gradFill rotWithShape="1">
                      <a:gsLst>
                        <a:gs pos="0">
                          <a:schemeClr val="tx1"/>
                        </a:gs>
                        <a:gs pos="100000">
                          <a:srgbClr val="FFFFFF"/>
                        </a:gs>
                      </a:gsLst>
                      <a:lin ang="5400000" scaled="1"/>
                    </a:gradFill>
                    <a:effectLst>
                      <a:outerShdw dist="45791" dir="3378596" algn="ctr" rotWithShape="0">
                        <a:srgbClr val="4D4D4D">
                          <a:alpha val="79999"/>
                        </a:srgbClr>
                      </a:outerShdw>
                    </a:effectLst>
                    <a:latin typeface="Arial Black"/>
                  </a:rPr>
                  <a:t>MARKET </a:t>
                </a:r>
                <a:endParaRPr lang="he-IL" sz="1600" kern="10" spc="320">
                  <a:ln w="9525" cap="sq">
                    <a:noFill/>
                    <a:round/>
                    <a:headEnd type="none" w="sm" len="sm"/>
                    <a:tailEnd type="none" w="sm" len="sm"/>
                  </a:ln>
                  <a:gradFill rotWithShape="1">
                    <a:gsLst>
                      <a:gs pos="0">
                        <a:schemeClr val="tx1"/>
                      </a:gs>
                      <a:gs pos="100000">
                        <a:srgbClr val="FFFFFF"/>
                      </a:gs>
                    </a:gsLst>
                    <a:lin ang="5400000" scaled="1"/>
                  </a:gradFill>
                  <a:effectLst>
                    <a:outerShdw dist="45791" dir="3378596" algn="ctr" rotWithShape="0">
                      <a:srgbClr val="4D4D4D">
                        <a:alpha val="79999"/>
                      </a:srgbClr>
                    </a:outerShdw>
                  </a:effectLst>
                  <a:latin typeface="Arial Black"/>
                </a:endParaRPr>
              </a:p>
            </p:txBody>
          </p:sp>
        </p:grpSp>
      </p:grpSp>
      <p:grpSp>
        <p:nvGrpSpPr>
          <p:cNvPr id="4" name="Group 160"/>
          <p:cNvGrpSpPr>
            <a:grpSpLocks/>
          </p:cNvGrpSpPr>
          <p:nvPr/>
        </p:nvGrpSpPr>
        <p:grpSpPr bwMode="auto">
          <a:xfrm>
            <a:off x="735013" y="4037013"/>
            <a:ext cx="4316412" cy="2184400"/>
            <a:chOff x="463" y="2543"/>
            <a:chExt cx="2719" cy="1376"/>
          </a:xfrm>
        </p:grpSpPr>
        <p:grpSp>
          <p:nvGrpSpPr>
            <p:cNvPr id="5" name="Group 90"/>
            <p:cNvGrpSpPr>
              <a:grpSpLocks/>
            </p:cNvGrpSpPr>
            <p:nvPr/>
          </p:nvGrpSpPr>
          <p:grpSpPr bwMode="auto">
            <a:xfrm rot="-6327209">
              <a:off x="1584" y="2388"/>
              <a:ext cx="537" cy="2199"/>
              <a:chOff x="800" y="2988"/>
              <a:chExt cx="762" cy="1037"/>
            </a:xfrm>
          </p:grpSpPr>
          <p:sp>
            <p:nvSpPr>
              <p:cNvPr id="19534" name="Freeform 91"/>
              <p:cNvSpPr>
                <a:spLocks/>
              </p:cNvSpPr>
              <p:nvPr/>
            </p:nvSpPr>
            <p:spPr bwMode="auto">
              <a:xfrm>
                <a:off x="1163" y="2988"/>
                <a:ext cx="88" cy="23"/>
              </a:xfrm>
              <a:custGeom>
                <a:avLst/>
                <a:gdLst>
                  <a:gd name="T0" fmla="*/ 36 w 262"/>
                  <a:gd name="T1" fmla="*/ 1 h 114"/>
                  <a:gd name="T2" fmla="*/ 41 w 262"/>
                  <a:gd name="T3" fmla="*/ 1 h 114"/>
                  <a:gd name="T4" fmla="*/ 46 w 262"/>
                  <a:gd name="T5" fmla="*/ 1 h 114"/>
                  <a:gd name="T6" fmla="*/ 50 w 262"/>
                  <a:gd name="T7" fmla="*/ 2 h 114"/>
                  <a:gd name="T8" fmla="*/ 55 w 262"/>
                  <a:gd name="T9" fmla="*/ 2 h 114"/>
                  <a:gd name="T10" fmla="*/ 59 w 262"/>
                  <a:gd name="T11" fmla="*/ 4 h 114"/>
                  <a:gd name="T12" fmla="*/ 64 w 262"/>
                  <a:gd name="T13" fmla="*/ 5 h 114"/>
                  <a:gd name="T14" fmla="*/ 69 w 262"/>
                  <a:gd name="T15" fmla="*/ 7 h 114"/>
                  <a:gd name="T16" fmla="*/ 72 w 262"/>
                  <a:gd name="T17" fmla="*/ 8 h 114"/>
                  <a:gd name="T18" fmla="*/ 76 w 262"/>
                  <a:gd name="T19" fmla="*/ 9 h 114"/>
                  <a:gd name="T20" fmla="*/ 78 w 262"/>
                  <a:gd name="T21" fmla="*/ 11 h 114"/>
                  <a:gd name="T22" fmla="*/ 80 w 262"/>
                  <a:gd name="T23" fmla="*/ 14 h 114"/>
                  <a:gd name="T24" fmla="*/ 82 w 262"/>
                  <a:gd name="T25" fmla="*/ 17 h 114"/>
                  <a:gd name="T26" fmla="*/ 86 w 262"/>
                  <a:gd name="T27" fmla="*/ 20 h 114"/>
                  <a:gd name="T28" fmla="*/ 88 w 262"/>
                  <a:gd name="T29" fmla="*/ 21 h 114"/>
                  <a:gd name="T30" fmla="*/ 86 w 262"/>
                  <a:gd name="T31" fmla="*/ 22 h 114"/>
                  <a:gd name="T32" fmla="*/ 82 w 262"/>
                  <a:gd name="T33" fmla="*/ 23 h 114"/>
                  <a:gd name="T34" fmla="*/ 79 w 262"/>
                  <a:gd name="T35" fmla="*/ 23 h 114"/>
                  <a:gd name="T36" fmla="*/ 63 w 262"/>
                  <a:gd name="T37" fmla="*/ 20 h 114"/>
                  <a:gd name="T38" fmla="*/ 60 w 262"/>
                  <a:gd name="T39" fmla="*/ 20 h 114"/>
                  <a:gd name="T40" fmla="*/ 55 w 262"/>
                  <a:gd name="T41" fmla="*/ 20 h 114"/>
                  <a:gd name="T42" fmla="*/ 49 w 262"/>
                  <a:gd name="T43" fmla="*/ 20 h 114"/>
                  <a:gd name="T44" fmla="*/ 45 w 262"/>
                  <a:gd name="T45" fmla="*/ 20 h 114"/>
                  <a:gd name="T46" fmla="*/ 42 w 262"/>
                  <a:gd name="T47" fmla="*/ 20 h 114"/>
                  <a:gd name="T48" fmla="*/ 39 w 262"/>
                  <a:gd name="T49" fmla="*/ 20 h 114"/>
                  <a:gd name="T50" fmla="*/ 35 w 262"/>
                  <a:gd name="T51" fmla="*/ 20 h 114"/>
                  <a:gd name="T52" fmla="*/ 32 w 262"/>
                  <a:gd name="T53" fmla="*/ 20 h 114"/>
                  <a:gd name="T54" fmla="*/ 27 w 262"/>
                  <a:gd name="T55" fmla="*/ 18 h 114"/>
                  <a:gd name="T56" fmla="*/ 21 w 262"/>
                  <a:gd name="T57" fmla="*/ 16 h 114"/>
                  <a:gd name="T58" fmla="*/ 16 w 262"/>
                  <a:gd name="T59" fmla="*/ 14 h 114"/>
                  <a:gd name="T60" fmla="*/ 14 w 262"/>
                  <a:gd name="T61" fmla="*/ 13 h 114"/>
                  <a:gd name="T62" fmla="*/ 11 w 262"/>
                  <a:gd name="T63" fmla="*/ 9 h 114"/>
                  <a:gd name="T64" fmla="*/ 6 w 262"/>
                  <a:gd name="T65" fmla="*/ 6 h 114"/>
                  <a:gd name="T66" fmla="*/ 2 w 262"/>
                  <a:gd name="T67" fmla="*/ 3 h 114"/>
                  <a:gd name="T68" fmla="*/ 0 w 262"/>
                  <a:gd name="T69" fmla="*/ 2 h 114"/>
                  <a:gd name="T70" fmla="*/ 4 w 262"/>
                  <a:gd name="T71" fmla="*/ 1 h 114"/>
                  <a:gd name="T72" fmla="*/ 8 w 262"/>
                  <a:gd name="T73" fmla="*/ 1 h 114"/>
                  <a:gd name="T74" fmla="*/ 13 w 262"/>
                  <a:gd name="T75" fmla="*/ 1 h 114"/>
                  <a:gd name="T76" fmla="*/ 17 w 262"/>
                  <a:gd name="T77" fmla="*/ 0 h 114"/>
                  <a:gd name="T78" fmla="*/ 21 w 262"/>
                  <a:gd name="T79" fmla="*/ 0 h 114"/>
                  <a:gd name="T80" fmla="*/ 26 w 262"/>
                  <a:gd name="T81" fmla="*/ 0 h 114"/>
                  <a:gd name="T82" fmla="*/ 30 w 262"/>
                  <a:gd name="T83" fmla="*/ 0 h 114"/>
                  <a:gd name="T84" fmla="*/ 33 w 262"/>
                  <a:gd name="T85" fmla="*/ 1 h 11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62"/>
                  <a:gd name="T130" fmla="*/ 0 h 114"/>
                  <a:gd name="T131" fmla="*/ 262 w 262"/>
                  <a:gd name="T132" fmla="*/ 114 h 11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62" h="114">
                    <a:moveTo>
                      <a:pt x="99" y="5"/>
                    </a:moveTo>
                    <a:lnTo>
                      <a:pt x="107" y="5"/>
                    </a:lnTo>
                    <a:lnTo>
                      <a:pt x="115" y="5"/>
                    </a:lnTo>
                    <a:lnTo>
                      <a:pt x="122" y="5"/>
                    </a:lnTo>
                    <a:lnTo>
                      <a:pt x="129" y="6"/>
                    </a:lnTo>
                    <a:lnTo>
                      <a:pt x="136" y="7"/>
                    </a:lnTo>
                    <a:lnTo>
                      <a:pt x="143" y="8"/>
                    </a:lnTo>
                    <a:lnTo>
                      <a:pt x="150" y="10"/>
                    </a:lnTo>
                    <a:lnTo>
                      <a:pt x="159" y="10"/>
                    </a:lnTo>
                    <a:lnTo>
                      <a:pt x="163" y="12"/>
                    </a:lnTo>
                    <a:lnTo>
                      <a:pt x="169" y="15"/>
                    </a:lnTo>
                    <a:lnTo>
                      <a:pt x="176" y="20"/>
                    </a:lnTo>
                    <a:lnTo>
                      <a:pt x="185" y="23"/>
                    </a:lnTo>
                    <a:lnTo>
                      <a:pt x="192" y="27"/>
                    </a:lnTo>
                    <a:lnTo>
                      <a:pt x="199" y="32"/>
                    </a:lnTo>
                    <a:lnTo>
                      <a:pt x="206" y="35"/>
                    </a:lnTo>
                    <a:lnTo>
                      <a:pt x="210" y="37"/>
                    </a:lnTo>
                    <a:lnTo>
                      <a:pt x="215" y="39"/>
                    </a:lnTo>
                    <a:lnTo>
                      <a:pt x="220" y="40"/>
                    </a:lnTo>
                    <a:lnTo>
                      <a:pt x="225" y="44"/>
                    </a:lnTo>
                    <a:lnTo>
                      <a:pt x="229" y="47"/>
                    </a:lnTo>
                    <a:lnTo>
                      <a:pt x="231" y="55"/>
                    </a:lnTo>
                    <a:lnTo>
                      <a:pt x="233" y="64"/>
                    </a:lnTo>
                    <a:lnTo>
                      <a:pt x="237" y="71"/>
                    </a:lnTo>
                    <a:lnTo>
                      <a:pt x="241" y="78"/>
                    </a:lnTo>
                    <a:lnTo>
                      <a:pt x="245" y="86"/>
                    </a:lnTo>
                    <a:lnTo>
                      <a:pt x="251" y="92"/>
                    </a:lnTo>
                    <a:lnTo>
                      <a:pt x="256" y="99"/>
                    </a:lnTo>
                    <a:lnTo>
                      <a:pt x="262" y="104"/>
                    </a:lnTo>
                    <a:lnTo>
                      <a:pt x="261" y="106"/>
                    </a:lnTo>
                    <a:lnTo>
                      <a:pt x="258" y="108"/>
                    </a:lnTo>
                    <a:lnTo>
                      <a:pt x="255" y="109"/>
                    </a:lnTo>
                    <a:lnTo>
                      <a:pt x="250" y="111"/>
                    </a:lnTo>
                    <a:lnTo>
                      <a:pt x="244" y="112"/>
                    </a:lnTo>
                    <a:lnTo>
                      <a:pt x="239" y="113"/>
                    </a:lnTo>
                    <a:lnTo>
                      <a:pt x="235" y="114"/>
                    </a:lnTo>
                    <a:lnTo>
                      <a:pt x="231" y="114"/>
                    </a:lnTo>
                    <a:lnTo>
                      <a:pt x="187" y="99"/>
                    </a:lnTo>
                    <a:lnTo>
                      <a:pt x="185" y="99"/>
                    </a:lnTo>
                    <a:lnTo>
                      <a:pt x="180" y="99"/>
                    </a:lnTo>
                    <a:lnTo>
                      <a:pt x="173" y="99"/>
                    </a:lnTo>
                    <a:lnTo>
                      <a:pt x="164" y="98"/>
                    </a:lnTo>
                    <a:lnTo>
                      <a:pt x="156" y="99"/>
                    </a:lnTo>
                    <a:lnTo>
                      <a:pt x="147" y="99"/>
                    </a:lnTo>
                    <a:lnTo>
                      <a:pt x="140" y="100"/>
                    </a:lnTo>
                    <a:lnTo>
                      <a:pt x="135" y="101"/>
                    </a:lnTo>
                    <a:lnTo>
                      <a:pt x="129" y="100"/>
                    </a:lnTo>
                    <a:lnTo>
                      <a:pt x="125" y="100"/>
                    </a:lnTo>
                    <a:lnTo>
                      <a:pt x="120" y="99"/>
                    </a:lnTo>
                    <a:lnTo>
                      <a:pt x="115" y="99"/>
                    </a:lnTo>
                    <a:lnTo>
                      <a:pt x="109" y="99"/>
                    </a:lnTo>
                    <a:lnTo>
                      <a:pt x="104" y="98"/>
                    </a:lnTo>
                    <a:lnTo>
                      <a:pt x="100" y="98"/>
                    </a:lnTo>
                    <a:lnTo>
                      <a:pt x="95" y="97"/>
                    </a:lnTo>
                    <a:lnTo>
                      <a:pt x="88" y="95"/>
                    </a:lnTo>
                    <a:lnTo>
                      <a:pt x="80" y="90"/>
                    </a:lnTo>
                    <a:lnTo>
                      <a:pt x="71" y="86"/>
                    </a:lnTo>
                    <a:lnTo>
                      <a:pt x="62" y="80"/>
                    </a:lnTo>
                    <a:lnTo>
                      <a:pt x="55" y="75"/>
                    </a:lnTo>
                    <a:lnTo>
                      <a:pt x="49" y="69"/>
                    </a:lnTo>
                    <a:lnTo>
                      <a:pt x="44" y="65"/>
                    </a:lnTo>
                    <a:lnTo>
                      <a:pt x="42" y="63"/>
                    </a:lnTo>
                    <a:lnTo>
                      <a:pt x="38" y="55"/>
                    </a:lnTo>
                    <a:lnTo>
                      <a:pt x="32" y="46"/>
                    </a:lnTo>
                    <a:lnTo>
                      <a:pt x="26" y="38"/>
                    </a:lnTo>
                    <a:lnTo>
                      <a:pt x="19" y="31"/>
                    </a:lnTo>
                    <a:lnTo>
                      <a:pt x="11" y="24"/>
                    </a:lnTo>
                    <a:lnTo>
                      <a:pt x="5" y="17"/>
                    </a:lnTo>
                    <a:lnTo>
                      <a:pt x="1" y="14"/>
                    </a:lnTo>
                    <a:lnTo>
                      <a:pt x="0" y="12"/>
                    </a:lnTo>
                    <a:lnTo>
                      <a:pt x="5" y="8"/>
                    </a:lnTo>
                    <a:lnTo>
                      <a:pt x="11" y="6"/>
                    </a:lnTo>
                    <a:lnTo>
                      <a:pt x="17" y="5"/>
                    </a:lnTo>
                    <a:lnTo>
                      <a:pt x="25" y="4"/>
                    </a:lnTo>
                    <a:lnTo>
                      <a:pt x="31" y="3"/>
                    </a:lnTo>
                    <a:lnTo>
                      <a:pt x="38" y="3"/>
                    </a:lnTo>
                    <a:lnTo>
                      <a:pt x="46" y="2"/>
                    </a:lnTo>
                    <a:lnTo>
                      <a:pt x="52" y="0"/>
                    </a:lnTo>
                    <a:lnTo>
                      <a:pt x="57" y="1"/>
                    </a:lnTo>
                    <a:lnTo>
                      <a:pt x="63" y="1"/>
                    </a:lnTo>
                    <a:lnTo>
                      <a:pt x="70" y="1"/>
                    </a:lnTo>
                    <a:lnTo>
                      <a:pt x="76" y="1"/>
                    </a:lnTo>
                    <a:lnTo>
                      <a:pt x="82" y="2"/>
                    </a:lnTo>
                    <a:lnTo>
                      <a:pt x="88" y="2"/>
                    </a:lnTo>
                    <a:lnTo>
                      <a:pt x="94" y="3"/>
                    </a:lnTo>
                    <a:lnTo>
                      <a:pt x="99" y="5"/>
                    </a:lnTo>
                    <a:close/>
                  </a:path>
                </a:pathLst>
              </a:custGeom>
              <a:solidFill>
                <a:schemeClr val="tx1"/>
              </a:solidFill>
              <a:ln w="9525">
                <a:noFill/>
                <a:round/>
                <a:headEnd/>
                <a:tailEnd/>
              </a:ln>
            </p:spPr>
            <p:txBody>
              <a:bodyPr/>
              <a:lstStyle/>
              <a:p>
                <a:endParaRPr lang="he-IL"/>
              </a:p>
            </p:txBody>
          </p:sp>
          <p:sp>
            <p:nvSpPr>
              <p:cNvPr id="19535" name="Freeform 92"/>
              <p:cNvSpPr>
                <a:spLocks/>
              </p:cNvSpPr>
              <p:nvPr/>
            </p:nvSpPr>
            <p:spPr bwMode="auto">
              <a:xfrm>
                <a:off x="1081" y="2992"/>
                <a:ext cx="89" cy="19"/>
              </a:xfrm>
              <a:custGeom>
                <a:avLst/>
                <a:gdLst>
                  <a:gd name="T0" fmla="*/ 74 w 268"/>
                  <a:gd name="T1" fmla="*/ 2 h 97"/>
                  <a:gd name="T2" fmla="*/ 78 w 268"/>
                  <a:gd name="T3" fmla="*/ 5 h 97"/>
                  <a:gd name="T4" fmla="*/ 83 w 268"/>
                  <a:gd name="T5" fmla="*/ 8 h 97"/>
                  <a:gd name="T6" fmla="*/ 87 w 268"/>
                  <a:gd name="T7" fmla="*/ 12 h 97"/>
                  <a:gd name="T8" fmla="*/ 87 w 268"/>
                  <a:gd name="T9" fmla="*/ 14 h 97"/>
                  <a:gd name="T10" fmla="*/ 83 w 268"/>
                  <a:gd name="T11" fmla="*/ 14 h 97"/>
                  <a:gd name="T12" fmla="*/ 78 w 268"/>
                  <a:gd name="T13" fmla="*/ 16 h 97"/>
                  <a:gd name="T14" fmla="*/ 74 w 268"/>
                  <a:gd name="T15" fmla="*/ 18 h 97"/>
                  <a:gd name="T16" fmla="*/ 70 w 268"/>
                  <a:gd name="T17" fmla="*/ 18 h 97"/>
                  <a:gd name="T18" fmla="*/ 67 w 268"/>
                  <a:gd name="T19" fmla="*/ 18 h 97"/>
                  <a:gd name="T20" fmla="*/ 63 w 268"/>
                  <a:gd name="T21" fmla="*/ 17 h 97"/>
                  <a:gd name="T22" fmla="*/ 60 w 268"/>
                  <a:gd name="T23" fmla="*/ 17 h 97"/>
                  <a:gd name="T24" fmla="*/ 56 w 268"/>
                  <a:gd name="T25" fmla="*/ 18 h 97"/>
                  <a:gd name="T26" fmla="*/ 52 w 268"/>
                  <a:gd name="T27" fmla="*/ 18 h 97"/>
                  <a:gd name="T28" fmla="*/ 47 w 268"/>
                  <a:gd name="T29" fmla="*/ 19 h 97"/>
                  <a:gd name="T30" fmla="*/ 43 w 268"/>
                  <a:gd name="T31" fmla="*/ 19 h 97"/>
                  <a:gd name="T32" fmla="*/ 39 w 268"/>
                  <a:gd name="T33" fmla="*/ 19 h 97"/>
                  <a:gd name="T34" fmla="*/ 36 w 268"/>
                  <a:gd name="T35" fmla="*/ 18 h 97"/>
                  <a:gd name="T36" fmla="*/ 32 w 268"/>
                  <a:gd name="T37" fmla="*/ 17 h 97"/>
                  <a:gd name="T38" fmla="*/ 26 w 268"/>
                  <a:gd name="T39" fmla="*/ 15 h 97"/>
                  <a:gd name="T40" fmla="*/ 19 w 268"/>
                  <a:gd name="T41" fmla="*/ 13 h 97"/>
                  <a:gd name="T42" fmla="*/ 13 w 268"/>
                  <a:gd name="T43" fmla="*/ 11 h 97"/>
                  <a:gd name="T44" fmla="*/ 11 w 268"/>
                  <a:gd name="T45" fmla="*/ 11 h 97"/>
                  <a:gd name="T46" fmla="*/ 7 w 268"/>
                  <a:gd name="T47" fmla="*/ 10 h 97"/>
                  <a:gd name="T48" fmla="*/ 3 w 268"/>
                  <a:gd name="T49" fmla="*/ 9 h 97"/>
                  <a:gd name="T50" fmla="*/ 0 w 268"/>
                  <a:gd name="T51" fmla="*/ 9 h 97"/>
                  <a:gd name="T52" fmla="*/ 7 w 268"/>
                  <a:gd name="T53" fmla="*/ 7 h 97"/>
                  <a:gd name="T54" fmla="*/ 10 w 268"/>
                  <a:gd name="T55" fmla="*/ 6 h 97"/>
                  <a:gd name="T56" fmla="*/ 13 w 268"/>
                  <a:gd name="T57" fmla="*/ 5 h 97"/>
                  <a:gd name="T58" fmla="*/ 17 w 268"/>
                  <a:gd name="T59" fmla="*/ 4 h 97"/>
                  <a:gd name="T60" fmla="*/ 19 w 268"/>
                  <a:gd name="T61" fmla="*/ 3 h 97"/>
                  <a:gd name="T62" fmla="*/ 23 w 268"/>
                  <a:gd name="T63" fmla="*/ 2 h 97"/>
                  <a:gd name="T64" fmla="*/ 28 w 268"/>
                  <a:gd name="T65" fmla="*/ 1 h 97"/>
                  <a:gd name="T66" fmla="*/ 32 w 268"/>
                  <a:gd name="T67" fmla="*/ 1 h 97"/>
                  <a:gd name="T68" fmla="*/ 36 w 268"/>
                  <a:gd name="T69" fmla="*/ 1 h 97"/>
                  <a:gd name="T70" fmla="*/ 42 w 268"/>
                  <a:gd name="T71" fmla="*/ 1 h 97"/>
                  <a:gd name="T72" fmla="*/ 53 w 268"/>
                  <a:gd name="T73" fmla="*/ 1 h 97"/>
                  <a:gd name="T74" fmla="*/ 65 w 268"/>
                  <a:gd name="T75" fmla="*/ 0 h 97"/>
                  <a:gd name="T76" fmla="*/ 71 w 268"/>
                  <a:gd name="T77" fmla="*/ 0 h 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68"/>
                  <a:gd name="T118" fmla="*/ 0 h 97"/>
                  <a:gd name="T119" fmla="*/ 268 w 268"/>
                  <a:gd name="T120" fmla="*/ 97 h 9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68" h="97">
                    <a:moveTo>
                      <a:pt x="214" y="0"/>
                    </a:moveTo>
                    <a:lnTo>
                      <a:pt x="222" y="8"/>
                    </a:lnTo>
                    <a:lnTo>
                      <a:pt x="229" y="16"/>
                    </a:lnTo>
                    <a:lnTo>
                      <a:pt x="236" y="24"/>
                    </a:lnTo>
                    <a:lnTo>
                      <a:pt x="245" y="31"/>
                    </a:lnTo>
                    <a:lnTo>
                      <a:pt x="251" y="40"/>
                    </a:lnTo>
                    <a:lnTo>
                      <a:pt x="257" y="49"/>
                    </a:lnTo>
                    <a:lnTo>
                      <a:pt x="263" y="59"/>
                    </a:lnTo>
                    <a:lnTo>
                      <a:pt x="268" y="69"/>
                    </a:lnTo>
                    <a:lnTo>
                      <a:pt x="263" y="71"/>
                    </a:lnTo>
                    <a:lnTo>
                      <a:pt x="257" y="72"/>
                    </a:lnTo>
                    <a:lnTo>
                      <a:pt x="249" y="73"/>
                    </a:lnTo>
                    <a:lnTo>
                      <a:pt x="242" y="74"/>
                    </a:lnTo>
                    <a:lnTo>
                      <a:pt x="236" y="80"/>
                    </a:lnTo>
                    <a:lnTo>
                      <a:pt x="231" y="85"/>
                    </a:lnTo>
                    <a:lnTo>
                      <a:pt x="224" y="90"/>
                    </a:lnTo>
                    <a:lnTo>
                      <a:pt x="216" y="91"/>
                    </a:lnTo>
                    <a:lnTo>
                      <a:pt x="211" y="92"/>
                    </a:lnTo>
                    <a:lnTo>
                      <a:pt x="206" y="92"/>
                    </a:lnTo>
                    <a:lnTo>
                      <a:pt x="201" y="90"/>
                    </a:lnTo>
                    <a:lnTo>
                      <a:pt x="196" y="89"/>
                    </a:lnTo>
                    <a:lnTo>
                      <a:pt x="191" y="86"/>
                    </a:lnTo>
                    <a:lnTo>
                      <a:pt x="187" y="86"/>
                    </a:lnTo>
                    <a:lnTo>
                      <a:pt x="182" y="86"/>
                    </a:lnTo>
                    <a:lnTo>
                      <a:pt x="178" y="90"/>
                    </a:lnTo>
                    <a:lnTo>
                      <a:pt x="170" y="91"/>
                    </a:lnTo>
                    <a:lnTo>
                      <a:pt x="163" y="92"/>
                    </a:lnTo>
                    <a:lnTo>
                      <a:pt x="157" y="94"/>
                    </a:lnTo>
                    <a:lnTo>
                      <a:pt x="149" y="95"/>
                    </a:lnTo>
                    <a:lnTo>
                      <a:pt x="142" y="96"/>
                    </a:lnTo>
                    <a:lnTo>
                      <a:pt x="136" y="97"/>
                    </a:lnTo>
                    <a:lnTo>
                      <a:pt x="128" y="97"/>
                    </a:lnTo>
                    <a:lnTo>
                      <a:pt x="121" y="96"/>
                    </a:lnTo>
                    <a:lnTo>
                      <a:pt x="116" y="95"/>
                    </a:lnTo>
                    <a:lnTo>
                      <a:pt x="112" y="93"/>
                    </a:lnTo>
                    <a:lnTo>
                      <a:pt x="108" y="91"/>
                    </a:lnTo>
                    <a:lnTo>
                      <a:pt x="103" y="88"/>
                    </a:lnTo>
                    <a:lnTo>
                      <a:pt x="97" y="85"/>
                    </a:lnTo>
                    <a:lnTo>
                      <a:pt x="88" y="81"/>
                    </a:lnTo>
                    <a:lnTo>
                      <a:pt x="77" y="77"/>
                    </a:lnTo>
                    <a:lnTo>
                      <a:pt x="67" y="71"/>
                    </a:lnTo>
                    <a:lnTo>
                      <a:pt x="56" y="65"/>
                    </a:lnTo>
                    <a:lnTo>
                      <a:pt x="47" y="61"/>
                    </a:lnTo>
                    <a:lnTo>
                      <a:pt x="39" y="58"/>
                    </a:lnTo>
                    <a:lnTo>
                      <a:pt x="33" y="56"/>
                    </a:lnTo>
                    <a:lnTo>
                      <a:pt x="32" y="56"/>
                    </a:lnTo>
                    <a:lnTo>
                      <a:pt x="28" y="54"/>
                    </a:lnTo>
                    <a:lnTo>
                      <a:pt x="22" y="52"/>
                    </a:lnTo>
                    <a:lnTo>
                      <a:pt x="16" y="50"/>
                    </a:lnTo>
                    <a:lnTo>
                      <a:pt x="9" y="48"/>
                    </a:lnTo>
                    <a:lnTo>
                      <a:pt x="4" y="47"/>
                    </a:lnTo>
                    <a:lnTo>
                      <a:pt x="1" y="45"/>
                    </a:lnTo>
                    <a:lnTo>
                      <a:pt x="0" y="43"/>
                    </a:lnTo>
                    <a:lnTo>
                      <a:pt x="20" y="38"/>
                    </a:lnTo>
                    <a:lnTo>
                      <a:pt x="25" y="35"/>
                    </a:lnTo>
                    <a:lnTo>
                      <a:pt x="29" y="32"/>
                    </a:lnTo>
                    <a:lnTo>
                      <a:pt x="34" y="30"/>
                    </a:lnTo>
                    <a:lnTo>
                      <a:pt x="40" y="27"/>
                    </a:lnTo>
                    <a:lnTo>
                      <a:pt x="45" y="25"/>
                    </a:lnTo>
                    <a:lnTo>
                      <a:pt x="50" y="21"/>
                    </a:lnTo>
                    <a:lnTo>
                      <a:pt x="54" y="17"/>
                    </a:lnTo>
                    <a:lnTo>
                      <a:pt x="58" y="13"/>
                    </a:lnTo>
                    <a:lnTo>
                      <a:pt x="64" y="10"/>
                    </a:lnTo>
                    <a:lnTo>
                      <a:pt x="70" y="8"/>
                    </a:lnTo>
                    <a:lnTo>
                      <a:pt x="76" y="6"/>
                    </a:lnTo>
                    <a:lnTo>
                      <a:pt x="84" y="5"/>
                    </a:lnTo>
                    <a:lnTo>
                      <a:pt x="90" y="4"/>
                    </a:lnTo>
                    <a:lnTo>
                      <a:pt x="96" y="4"/>
                    </a:lnTo>
                    <a:lnTo>
                      <a:pt x="102" y="4"/>
                    </a:lnTo>
                    <a:lnTo>
                      <a:pt x="109" y="5"/>
                    </a:lnTo>
                    <a:lnTo>
                      <a:pt x="115" y="5"/>
                    </a:lnTo>
                    <a:lnTo>
                      <a:pt x="126" y="4"/>
                    </a:lnTo>
                    <a:lnTo>
                      <a:pt x="142" y="3"/>
                    </a:lnTo>
                    <a:lnTo>
                      <a:pt x="161" y="3"/>
                    </a:lnTo>
                    <a:lnTo>
                      <a:pt x="179" y="2"/>
                    </a:lnTo>
                    <a:lnTo>
                      <a:pt x="195" y="0"/>
                    </a:lnTo>
                    <a:lnTo>
                      <a:pt x="208" y="0"/>
                    </a:lnTo>
                    <a:lnTo>
                      <a:pt x="214" y="0"/>
                    </a:lnTo>
                    <a:close/>
                  </a:path>
                </a:pathLst>
              </a:custGeom>
              <a:solidFill>
                <a:schemeClr val="tx1"/>
              </a:solidFill>
              <a:ln w="9525">
                <a:noFill/>
                <a:round/>
                <a:headEnd/>
                <a:tailEnd/>
              </a:ln>
            </p:spPr>
            <p:txBody>
              <a:bodyPr/>
              <a:lstStyle/>
              <a:p>
                <a:endParaRPr lang="he-IL"/>
              </a:p>
            </p:txBody>
          </p:sp>
          <p:sp>
            <p:nvSpPr>
              <p:cNvPr id="19536" name="Freeform 93"/>
              <p:cNvSpPr>
                <a:spLocks/>
              </p:cNvSpPr>
              <p:nvPr/>
            </p:nvSpPr>
            <p:spPr bwMode="auto">
              <a:xfrm>
                <a:off x="1242" y="2991"/>
                <a:ext cx="84" cy="27"/>
              </a:xfrm>
              <a:custGeom>
                <a:avLst/>
                <a:gdLst>
                  <a:gd name="T0" fmla="*/ 30 w 251"/>
                  <a:gd name="T1" fmla="*/ 0 h 135"/>
                  <a:gd name="T2" fmla="*/ 34 w 251"/>
                  <a:gd name="T3" fmla="*/ 0 h 135"/>
                  <a:gd name="T4" fmla="*/ 39 w 251"/>
                  <a:gd name="T5" fmla="*/ 1 h 135"/>
                  <a:gd name="T6" fmla="*/ 43 w 251"/>
                  <a:gd name="T7" fmla="*/ 1 h 135"/>
                  <a:gd name="T8" fmla="*/ 47 w 251"/>
                  <a:gd name="T9" fmla="*/ 2 h 135"/>
                  <a:gd name="T10" fmla="*/ 52 w 251"/>
                  <a:gd name="T11" fmla="*/ 3 h 135"/>
                  <a:gd name="T12" fmla="*/ 55 w 251"/>
                  <a:gd name="T13" fmla="*/ 4 h 135"/>
                  <a:gd name="T14" fmla="*/ 59 w 251"/>
                  <a:gd name="T15" fmla="*/ 6 h 135"/>
                  <a:gd name="T16" fmla="*/ 62 w 251"/>
                  <a:gd name="T17" fmla="*/ 7 h 135"/>
                  <a:gd name="T18" fmla="*/ 67 w 251"/>
                  <a:gd name="T19" fmla="*/ 11 h 135"/>
                  <a:gd name="T20" fmla="*/ 71 w 251"/>
                  <a:gd name="T21" fmla="*/ 14 h 135"/>
                  <a:gd name="T22" fmla="*/ 75 w 251"/>
                  <a:gd name="T23" fmla="*/ 17 h 135"/>
                  <a:gd name="T24" fmla="*/ 78 w 251"/>
                  <a:gd name="T25" fmla="*/ 21 h 135"/>
                  <a:gd name="T26" fmla="*/ 83 w 251"/>
                  <a:gd name="T27" fmla="*/ 24 h 135"/>
                  <a:gd name="T28" fmla="*/ 83 w 251"/>
                  <a:gd name="T29" fmla="*/ 27 h 135"/>
                  <a:gd name="T30" fmla="*/ 79 w 251"/>
                  <a:gd name="T31" fmla="*/ 27 h 135"/>
                  <a:gd name="T32" fmla="*/ 74 w 251"/>
                  <a:gd name="T33" fmla="*/ 26 h 135"/>
                  <a:gd name="T34" fmla="*/ 68 w 251"/>
                  <a:gd name="T35" fmla="*/ 26 h 135"/>
                  <a:gd name="T36" fmla="*/ 64 w 251"/>
                  <a:gd name="T37" fmla="*/ 26 h 135"/>
                  <a:gd name="T38" fmla="*/ 60 w 251"/>
                  <a:gd name="T39" fmla="*/ 25 h 135"/>
                  <a:gd name="T40" fmla="*/ 55 w 251"/>
                  <a:gd name="T41" fmla="*/ 24 h 135"/>
                  <a:gd name="T42" fmla="*/ 52 w 251"/>
                  <a:gd name="T43" fmla="*/ 24 h 135"/>
                  <a:gd name="T44" fmla="*/ 47 w 251"/>
                  <a:gd name="T45" fmla="*/ 25 h 135"/>
                  <a:gd name="T46" fmla="*/ 44 w 251"/>
                  <a:gd name="T47" fmla="*/ 24 h 135"/>
                  <a:gd name="T48" fmla="*/ 38 w 251"/>
                  <a:gd name="T49" fmla="*/ 24 h 135"/>
                  <a:gd name="T50" fmla="*/ 31 w 251"/>
                  <a:gd name="T51" fmla="*/ 22 h 135"/>
                  <a:gd name="T52" fmla="*/ 25 w 251"/>
                  <a:gd name="T53" fmla="*/ 21 h 135"/>
                  <a:gd name="T54" fmla="*/ 20 w 251"/>
                  <a:gd name="T55" fmla="*/ 19 h 135"/>
                  <a:gd name="T56" fmla="*/ 16 w 251"/>
                  <a:gd name="T57" fmla="*/ 16 h 135"/>
                  <a:gd name="T58" fmla="*/ 14 w 251"/>
                  <a:gd name="T59" fmla="*/ 13 h 135"/>
                  <a:gd name="T60" fmla="*/ 13 w 251"/>
                  <a:gd name="T61" fmla="*/ 9 h 135"/>
                  <a:gd name="T62" fmla="*/ 10 w 251"/>
                  <a:gd name="T63" fmla="*/ 6 h 135"/>
                  <a:gd name="T64" fmla="*/ 5 w 251"/>
                  <a:gd name="T65" fmla="*/ 4 h 135"/>
                  <a:gd name="T66" fmla="*/ 0 w 251"/>
                  <a:gd name="T67" fmla="*/ 1 h 135"/>
                  <a:gd name="T68" fmla="*/ 2 w 251"/>
                  <a:gd name="T69" fmla="*/ 1 h 135"/>
                  <a:gd name="T70" fmla="*/ 8 w 251"/>
                  <a:gd name="T71" fmla="*/ 0 h 135"/>
                  <a:gd name="T72" fmla="*/ 13 w 251"/>
                  <a:gd name="T73" fmla="*/ 0 h 135"/>
                  <a:gd name="T74" fmla="*/ 18 w 251"/>
                  <a:gd name="T75" fmla="*/ 0 h 135"/>
                  <a:gd name="T76" fmla="*/ 28 w 251"/>
                  <a:gd name="T77" fmla="*/ 0 h 13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1"/>
                  <a:gd name="T118" fmla="*/ 0 h 135"/>
                  <a:gd name="T119" fmla="*/ 251 w 251"/>
                  <a:gd name="T120" fmla="*/ 135 h 13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1" h="135">
                    <a:moveTo>
                      <a:pt x="83" y="0"/>
                    </a:moveTo>
                    <a:lnTo>
                      <a:pt x="89" y="1"/>
                    </a:lnTo>
                    <a:lnTo>
                      <a:pt x="95" y="2"/>
                    </a:lnTo>
                    <a:lnTo>
                      <a:pt x="103" y="2"/>
                    </a:lnTo>
                    <a:lnTo>
                      <a:pt x="109" y="2"/>
                    </a:lnTo>
                    <a:lnTo>
                      <a:pt x="116" y="3"/>
                    </a:lnTo>
                    <a:lnTo>
                      <a:pt x="122" y="4"/>
                    </a:lnTo>
                    <a:lnTo>
                      <a:pt x="129" y="7"/>
                    </a:lnTo>
                    <a:lnTo>
                      <a:pt x="135" y="9"/>
                    </a:lnTo>
                    <a:lnTo>
                      <a:pt x="141" y="11"/>
                    </a:lnTo>
                    <a:lnTo>
                      <a:pt x="148" y="12"/>
                    </a:lnTo>
                    <a:lnTo>
                      <a:pt x="154" y="14"/>
                    </a:lnTo>
                    <a:lnTo>
                      <a:pt x="159" y="17"/>
                    </a:lnTo>
                    <a:lnTo>
                      <a:pt x="165" y="20"/>
                    </a:lnTo>
                    <a:lnTo>
                      <a:pt x="171" y="23"/>
                    </a:lnTo>
                    <a:lnTo>
                      <a:pt x="176" y="28"/>
                    </a:lnTo>
                    <a:lnTo>
                      <a:pt x="180" y="33"/>
                    </a:lnTo>
                    <a:lnTo>
                      <a:pt x="184" y="37"/>
                    </a:lnTo>
                    <a:lnTo>
                      <a:pt x="191" y="46"/>
                    </a:lnTo>
                    <a:lnTo>
                      <a:pt x="201" y="55"/>
                    </a:lnTo>
                    <a:lnTo>
                      <a:pt x="209" y="61"/>
                    </a:lnTo>
                    <a:lnTo>
                      <a:pt x="213" y="68"/>
                    </a:lnTo>
                    <a:lnTo>
                      <a:pt x="219" y="76"/>
                    </a:lnTo>
                    <a:lnTo>
                      <a:pt x="223" y="85"/>
                    </a:lnTo>
                    <a:lnTo>
                      <a:pt x="227" y="94"/>
                    </a:lnTo>
                    <a:lnTo>
                      <a:pt x="234" y="103"/>
                    </a:lnTo>
                    <a:lnTo>
                      <a:pt x="242" y="112"/>
                    </a:lnTo>
                    <a:lnTo>
                      <a:pt x="247" y="122"/>
                    </a:lnTo>
                    <a:lnTo>
                      <a:pt x="251" y="133"/>
                    </a:lnTo>
                    <a:lnTo>
                      <a:pt x="249" y="135"/>
                    </a:lnTo>
                    <a:lnTo>
                      <a:pt x="244" y="135"/>
                    </a:lnTo>
                    <a:lnTo>
                      <a:pt x="237" y="135"/>
                    </a:lnTo>
                    <a:lnTo>
                      <a:pt x="228" y="133"/>
                    </a:lnTo>
                    <a:lnTo>
                      <a:pt x="220" y="132"/>
                    </a:lnTo>
                    <a:lnTo>
                      <a:pt x="210" y="131"/>
                    </a:lnTo>
                    <a:lnTo>
                      <a:pt x="203" y="130"/>
                    </a:lnTo>
                    <a:lnTo>
                      <a:pt x="198" y="130"/>
                    </a:lnTo>
                    <a:lnTo>
                      <a:pt x="191" y="129"/>
                    </a:lnTo>
                    <a:lnTo>
                      <a:pt x="185" y="126"/>
                    </a:lnTo>
                    <a:lnTo>
                      <a:pt x="179" y="125"/>
                    </a:lnTo>
                    <a:lnTo>
                      <a:pt x="172" y="125"/>
                    </a:lnTo>
                    <a:lnTo>
                      <a:pt x="165" y="122"/>
                    </a:lnTo>
                    <a:lnTo>
                      <a:pt x="160" y="122"/>
                    </a:lnTo>
                    <a:lnTo>
                      <a:pt x="154" y="122"/>
                    </a:lnTo>
                    <a:lnTo>
                      <a:pt x="148" y="122"/>
                    </a:lnTo>
                    <a:lnTo>
                      <a:pt x="141" y="124"/>
                    </a:lnTo>
                    <a:lnTo>
                      <a:pt x="135" y="122"/>
                    </a:lnTo>
                    <a:lnTo>
                      <a:pt x="130" y="121"/>
                    </a:lnTo>
                    <a:lnTo>
                      <a:pt x="123" y="119"/>
                    </a:lnTo>
                    <a:lnTo>
                      <a:pt x="113" y="118"/>
                    </a:lnTo>
                    <a:lnTo>
                      <a:pt x="104" y="116"/>
                    </a:lnTo>
                    <a:lnTo>
                      <a:pt x="94" y="112"/>
                    </a:lnTo>
                    <a:lnTo>
                      <a:pt x="85" y="109"/>
                    </a:lnTo>
                    <a:lnTo>
                      <a:pt x="75" y="105"/>
                    </a:lnTo>
                    <a:lnTo>
                      <a:pt x="67" y="99"/>
                    </a:lnTo>
                    <a:lnTo>
                      <a:pt x="60" y="93"/>
                    </a:lnTo>
                    <a:lnTo>
                      <a:pt x="52" y="85"/>
                    </a:lnTo>
                    <a:lnTo>
                      <a:pt x="48" y="78"/>
                    </a:lnTo>
                    <a:lnTo>
                      <a:pt x="45" y="72"/>
                    </a:lnTo>
                    <a:lnTo>
                      <a:pt x="43" y="64"/>
                    </a:lnTo>
                    <a:lnTo>
                      <a:pt x="43" y="56"/>
                    </a:lnTo>
                    <a:lnTo>
                      <a:pt x="40" y="47"/>
                    </a:lnTo>
                    <a:lnTo>
                      <a:pt x="36" y="39"/>
                    </a:lnTo>
                    <a:lnTo>
                      <a:pt x="29" y="32"/>
                    </a:lnTo>
                    <a:lnTo>
                      <a:pt x="22" y="25"/>
                    </a:lnTo>
                    <a:lnTo>
                      <a:pt x="15" y="19"/>
                    </a:lnTo>
                    <a:lnTo>
                      <a:pt x="6" y="12"/>
                    </a:lnTo>
                    <a:lnTo>
                      <a:pt x="1" y="7"/>
                    </a:lnTo>
                    <a:lnTo>
                      <a:pt x="0" y="4"/>
                    </a:lnTo>
                    <a:lnTo>
                      <a:pt x="7" y="3"/>
                    </a:lnTo>
                    <a:lnTo>
                      <a:pt x="15" y="3"/>
                    </a:lnTo>
                    <a:lnTo>
                      <a:pt x="23" y="2"/>
                    </a:lnTo>
                    <a:lnTo>
                      <a:pt x="30" y="1"/>
                    </a:lnTo>
                    <a:lnTo>
                      <a:pt x="38" y="1"/>
                    </a:lnTo>
                    <a:lnTo>
                      <a:pt x="46" y="0"/>
                    </a:lnTo>
                    <a:lnTo>
                      <a:pt x="53" y="0"/>
                    </a:lnTo>
                    <a:lnTo>
                      <a:pt x="61" y="0"/>
                    </a:lnTo>
                    <a:lnTo>
                      <a:pt x="83" y="0"/>
                    </a:lnTo>
                    <a:close/>
                  </a:path>
                </a:pathLst>
              </a:custGeom>
              <a:solidFill>
                <a:schemeClr val="tx1"/>
              </a:solidFill>
              <a:ln w="9525">
                <a:noFill/>
                <a:round/>
                <a:headEnd/>
                <a:tailEnd/>
              </a:ln>
            </p:spPr>
            <p:txBody>
              <a:bodyPr/>
              <a:lstStyle/>
              <a:p>
                <a:endParaRPr lang="he-IL"/>
              </a:p>
            </p:txBody>
          </p:sp>
          <p:sp>
            <p:nvSpPr>
              <p:cNvPr id="19537" name="Freeform 94"/>
              <p:cNvSpPr>
                <a:spLocks/>
              </p:cNvSpPr>
              <p:nvPr/>
            </p:nvSpPr>
            <p:spPr bwMode="auto">
              <a:xfrm>
                <a:off x="1322" y="3001"/>
                <a:ext cx="78" cy="30"/>
              </a:xfrm>
              <a:custGeom>
                <a:avLst/>
                <a:gdLst>
                  <a:gd name="T0" fmla="*/ 21 w 234"/>
                  <a:gd name="T1" fmla="*/ 1 h 150"/>
                  <a:gd name="T2" fmla="*/ 24 w 234"/>
                  <a:gd name="T3" fmla="*/ 2 h 150"/>
                  <a:gd name="T4" fmla="*/ 28 w 234"/>
                  <a:gd name="T5" fmla="*/ 3 h 150"/>
                  <a:gd name="T6" fmla="*/ 32 w 234"/>
                  <a:gd name="T7" fmla="*/ 3 h 150"/>
                  <a:gd name="T8" fmla="*/ 35 w 234"/>
                  <a:gd name="T9" fmla="*/ 4 h 150"/>
                  <a:gd name="T10" fmla="*/ 39 w 234"/>
                  <a:gd name="T11" fmla="*/ 5 h 150"/>
                  <a:gd name="T12" fmla="*/ 42 w 234"/>
                  <a:gd name="T13" fmla="*/ 7 h 150"/>
                  <a:gd name="T14" fmla="*/ 46 w 234"/>
                  <a:gd name="T15" fmla="*/ 7 h 150"/>
                  <a:gd name="T16" fmla="*/ 50 w 234"/>
                  <a:gd name="T17" fmla="*/ 8 h 150"/>
                  <a:gd name="T18" fmla="*/ 54 w 234"/>
                  <a:gd name="T19" fmla="*/ 9 h 150"/>
                  <a:gd name="T20" fmla="*/ 58 w 234"/>
                  <a:gd name="T21" fmla="*/ 11 h 150"/>
                  <a:gd name="T22" fmla="*/ 63 w 234"/>
                  <a:gd name="T23" fmla="*/ 13 h 150"/>
                  <a:gd name="T24" fmla="*/ 67 w 234"/>
                  <a:gd name="T25" fmla="*/ 16 h 150"/>
                  <a:gd name="T26" fmla="*/ 71 w 234"/>
                  <a:gd name="T27" fmla="*/ 18 h 150"/>
                  <a:gd name="T28" fmla="*/ 73 w 234"/>
                  <a:gd name="T29" fmla="*/ 21 h 150"/>
                  <a:gd name="T30" fmla="*/ 75 w 234"/>
                  <a:gd name="T31" fmla="*/ 24 h 150"/>
                  <a:gd name="T32" fmla="*/ 75 w 234"/>
                  <a:gd name="T33" fmla="*/ 27 h 150"/>
                  <a:gd name="T34" fmla="*/ 78 w 234"/>
                  <a:gd name="T35" fmla="*/ 29 h 150"/>
                  <a:gd name="T36" fmla="*/ 75 w 234"/>
                  <a:gd name="T37" fmla="*/ 30 h 150"/>
                  <a:gd name="T38" fmla="*/ 72 w 234"/>
                  <a:gd name="T39" fmla="*/ 30 h 150"/>
                  <a:gd name="T40" fmla="*/ 66 w 234"/>
                  <a:gd name="T41" fmla="*/ 29 h 150"/>
                  <a:gd name="T42" fmla="*/ 62 w 234"/>
                  <a:gd name="T43" fmla="*/ 29 h 150"/>
                  <a:gd name="T44" fmla="*/ 57 w 234"/>
                  <a:gd name="T45" fmla="*/ 29 h 150"/>
                  <a:gd name="T46" fmla="*/ 53 w 234"/>
                  <a:gd name="T47" fmla="*/ 28 h 150"/>
                  <a:gd name="T48" fmla="*/ 48 w 234"/>
                  <a:gd name="T49" fmla="*/ 28 h 150"/>
                  <a:gd name="T50" fmla="*/ 43 w 234"/>
                  <a:gd name="T51" fmla="*/ 28 h 150"/>
                  <a:gd name="T52" fmla="*/ 39 w 234"/>
                  <a:gd name="T53" fmla="*/ 27 h 150"/>
                  <a:gd name="T54" fmla="*/ 35 w 234"/>
                  <a:gd name="T55" fmla="*/ 25 h 150"/>
                  <a:gd name="T56" fmla="*/ 30 w 234"/>
                  <a:gd name="T57" fmla="*/ 24 h 150"/>
                  <a:gd name="T58" fmla="*/ 26 w 234"/>
                  <a:gd name="T59" fmla="*/ 22 h 150"/>
                  <a:gd name="T60" fmla="*/ 21 w 234"/>
                  <a:gd name="T61" fmla="*/ 20 h 150"/>
                  <a:gd name="T62" fmla="*/ 17 w 234"/>
                  <a:gd name="T63" fmla="*/ 16 h 150"/>
                  <a:gd name="T64" fmla="*/ 12 w 234"/>
                  <a:gd name="T65" fmla="*/ 12 h 150"/>
                  <a:gd name="T66" fmla="*/ 8 w 234"/>
                  <a:gd name="T67" fmla="*/ 8 h 150"/>
                  <a:gd name="T68" fmla="*/ 4 w 234"/>
                  <a:gd name="T69" fmla="*/ 5 h 150"/>
                  <a:gd name="T70" fmla="*/ 0 w 234"/>
                  <a:gd name="T71" fmla="*/ 1 h 150"/>
                  <a:gd name="T72" fmla="*/ 2 w 234"/>
                  <a:gd name="T73" fmla="*/ 0 h 150"/>
                  <a:gd name="T74" fmla="*/ 8 w 234"/>
                  <a:gd name="T75" fmla="*/ 0 h 150"/>
                  <a:gd name="T76" fmla="*/ 14 w 234"/>
                  <a:gd name="T77" fmla="*/ 1 h 150"/>
                  <a:gd name="T78" fmla="*/ 18 w 234"/>
                  <a:gd name="T79" fmla="*/ 1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4"/>
                  <a:gd name="T121" fmla="*/ 0 h 150"/>
                  <a:gd name="T122" fmla="*/ 234 w 234"/>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4" h="150">
                    <a:moveTo>
                      <a:pt x="56" y="5"/>
                    </a:moveTo>
                    <a:lnTo>
                      <a:pt x="62" y="6"/>
                    </a:lnTo>
                    <a:lnTo>
                      <a:pt x="68" y="8"/>
                    </a:lnTo>
                    <a:lnTo>
                      <a:pt x="73" y="10"/>
                    </a:lnTo>
                    <a:lnTo>
                      <a:pt x="79" y="12"/>
                    </a:lnTo>
                    <a:lnTo>
                      <a:pt x="84" y="13"/>
                    </a:lnTo>
                    <a:lnTo>
                      <a:pt x="89" y="15"/>
                    </a:lnTo>
                    <a:lnTo>
                      <a:pt x="95" y="16"/>
                    </a:lnTo>
                    <a:lnTo>
                      <a:pt x="101" y="18"/>
                    </a:lnTo>
                    <a:lnTo>
                      <a:pt x="106" y="21"/>
                    </a:lnTo>
                    <a:lnTo>
                      <a:pt x="110" y="24"/>
                    </a:lnTo>
                    <a:lnTo>
                      <a:pt x="116" y="27"/>
                    </a:lnTo>
                    <a:lnTo>
                      <a:pt x="120" y="31"/>
                    </a:lnTo>
                    <a:lnTo>
                      <a:pt x="126" y="33"/>
                    </a:lnTo>
                    <a:lnTo>
                      <a:pt x="132" y="34"/>
                    </a:lnTo>
                    <a:lnTo>
                      <a:pt x="139" y="36"/>
                    </a:lnTo>
                    <a:lnTo>
                      <a:pt x="144" y="38"/>
                    </a:lnTo>
                    <a:lnTo>
                      <a:pt x="150" y="40"/>
                    </a:lnTo>
                    <a:lnTo>
                      <a:pt x="156" y="44"/>
                    </a:lnTo>
                    <a:lnTo>
                      <a:pt x="162" y="46"/>
                    </a:lnTo>
                    <a:lnTo>
                      <a:pt x="168" y="48"/>
                    </a:lnTo>
                    <a:lnTo>
                      <a:pt x="175" y="54"/>
                    </a:lnTo>
                    <a:lnTo>
                      <a:pt x="182" y="60"/>
                    </a:lnTo>
                    <a:lnTo>
                      <a:pt x="188" y="67"/>
                    </a:lnTo>
                    <a:lnTo>
                      <a:pt x="194" y="75"/>
                    </a:lnTo>
                    <a:lnTo>
                      <a:pt x="201" y="78"/>
                    </a:lnTo>
                    <a:lnTo>
                      <a:pt x="208" y="83"/>
                    </a:lnTo>
                    <a:lnTo>
                      <a:pt x="213" y="91"/>
                    </a:lnTo>
                    <a:lnTo>
                      <a:pt x="217" y="99"/>
                    </a:lnTo>
                    <a:lnTo>
                      <a:pt x="220" y="106"/>
                    </a:lnTo>
                    <a:lnTo>
                      <a:pt x="223" y="113"/>
                    </a:lnTo>
                    <a:lnTo>
                      <a:pt x="225" y="121"/>
                    </a:lnTo>
                    <a:lnTo>
                      <a:pt x="224" y="129"/>
                    </a:lnTo>
                    <a:lnTo>
                      <a:pt x="226" y="134"/>
                    </a:lnTo>
                    <a:lnTo>
                      <a:pt x="232" y="139"/>
                    </a:lnTo>
                    <a:lnTo>
                      <a:pt x="234" y="144"/>
                    </a:lnTo>
                    <a:lnTo>
                      <a:pt x="230" y="150"/>
                    </a:lnTo>
                    <a:lnTo>
                      <a:pt x="226" y="150"/>
                    </a:lnTo>
                    <a:lnTo>
                      <a:pt x="221" y="149"/>
                    </a:lnTo>
                    <a:lnTo>
                      <a:pt x="215" y="149"/>
                    </a:lnTo>
                    <a:lnTo>
                      <a:pt x="208" y="147"/>
                    </a:lnTo>
                    <a:lnTo>
                      <a:pt x="199" y="146"/>
                    </a:lnTo>
                    <a:lnTo>
                      <a:pt x="192" y="146"/>
                    </a:lnTo>
                    <a:lnTo>
                      <a:pt x="185" y="145"/>
                    </a:lnTo>
                    <a:lnTo>
                      <a:pt x="179" y="144"/>
                    </a:lnTo>
                    <a:lnTo>
                      <a:pt x="172" y="144"/>
                    </a:lnTo>
                    <a:lnTo>
                      <a:pt x="166" y="143"/>
                    </a:lnTo>
                    <a:lnTo>
                      <a:pt x="159" y="142"/>
                    </a:lnTo>
                    <a:lnTo>
                      <a:pt x="152" y="140"/>
                    </a:lnTo>
                    <a:lnTo>
                      <a:pt x="145" y="141"/>
                    </a:lnTo>
                    <a:lnTo>
                      <a:pt x="138" y="140"/>
                    </a:lnTo>
                    <a:lnTo>
                      <a:pt x="130" y="139"/>
                    </a:lnTo>
                    <a:lnTo>
                      <a:pt x="124" y="136"/>
                    </a:lnTo>
                    <a:lnTo>
                      <a:pt x="118" y="133"/>
                    </a:lnTo>
                    <a:lnTo>
                      <a:pt x="111" y="130"/>
                    </a:lnTo>
                    <a:lnTo>
                      <a:pt x="105" y="126"/>
                    </a:lnTo>
                    <a:lnTo>
                      <a:pt x="99" y="123"/>
                    </a:lnTo>
                    <a:lnTo>
                      <a:pt x="91" y="120"/>
                    </a:lnTo>
                    <a:lnTo>
                      <a:pt x="84" y="114"/>
                    </a:lnTo>
                    <a:lnTo>
                      <a:pt x="77" y="109"/>
                    </a:lnTo>
                    <a:lnTo>
                      <a:pt x="69" y="106"/>
                    </a:lnTo>
                    <a:lnTo>
                      <a:pt x="63" y="100"/>
                    </a:lnTo>
                    <a:lnTo>
                      <a:pt x="57" y="91"/>
                    </a:lnTo>
                    <a:lnTo>
                      <a:pt x="51" y="81"/>
                    </a:lnTo>
                    <a:lnTo>
                      <a:pt x="43" y="70"/>
                    </a:lnTo>
                    <a:lnTo>
                      <a:pt x="36" y="59"/>
                    </a:lnTo>
                    <a:lnTo>
                      <a:pt x="29" y="49"/>
                    </a:lnTo>
                    <a:lnTo>
                      <a:pt x="23" y="42"/>
                    </a:lnTo>
                    <a:lnTo>
                      <a:pt x="18" y="37"/>
                    </a:lnTo>
                    <a:lnTo>
                      <a:pt x="13" y="26"/>
                    </a:lnTo>
                    <a:lnTo>
                      <a:pt x="6" y="14"/>
                    </a:lnTo>
                    <a:lnTo>
                      <a:pt x="0" y="4"/>
                    </a:lnTo>
                    <a:lnTo>
                      <a:pt x="0" y="0"/>
                    </a:lnTo>
                    <a:lnTo>
                      <a:pt x="6" y="0"/>
                    </a:lnTo>
                    <a:lnTo>
                      <a:pt x="14" y="1"/>
                    </a:lnTo>
                    <a:lnTo>
                      <a:pt x="24" y="2"/>
                    </a:lnTo>
                    <a:lnTo>
                      <a:pt x="33" y="2"/>
                    </a:lnTo>
                    <a:lnTo>
                      <a:pt x="41" y="3"/>
                    </a:lnTo>
                    <a:lnTo>
                      <a:pt x="49" y="4"/>
                    </a:lnTo>
                    <a:lnTo>
                      <a:pt x="54" y="5"/>
                    </a:lnTo>
                    <a:lnTo>
                      <a:pt x="56" y="5"/>
                    </a:lnTo>
                    <a:close/>
                  </a:path>
                </a:pathLst>
              </a:custGeom>
              <a:solidFill>
                <a:schemeClr val="tx1"/>
              </a:solidFill>
              <a:ln w="9525">
                <a:noFill/>
                <a:round/>
                <a:headEnd/>
                <a:tailEnd/>
              </a:ln>
            </p:spPr>
            <p:txBody>
              <a:bodyPr/>
              <a:lstStyle/>
              <a:p>
                <a:endParaRPr lang="he-IL"/>
              </a:p>
            </p:txBody>
          </p:sp>
          <p:sp>
            <p:nvSpPr>
              <p:cNvPr id="19538" name="Freeform 95"/>
              <p:cNvSpPr>
                <a:spLocks/>
              </p:cNvSpPr>
              <p:nvPr/>
            </p:nvSpPr>
            <p:spPr bwMode="auto">
              <a:xfrm>
                <a:off x="1015" y="3006"/>
                <a:ext cx="92" cy="20"/>
              </a:xfrm>
              <a:custGeom>
                <a:avLst/>
                <a:gdLst>
                  <a:gd name="T0" fmla="*/ 76 w 275"/>
                  <a:gd name="T1" fmla="*/ 2 h 101"/>
                  <a:gd name="T2" fmla="*/ 79 w 275"/>
                  <a:gd name="T3" fmla="*/ 3 h 101"/>
                  <a:gd name="T4" fmla="*/ 82 w 275"/>
                  <a:gd name="T5" fmla="*/ 4 h 101"/>
                  <a:gd name="T6" fmla="*/ 85 w 275"/>
                  <a:gd name="T7" fmla="*/ 5 h 101"/>
                  <a:gd name="T8" fmla="*/ 89 w 275"/>
                  <a:gd name="T9" fmla="*/ 6 h 101"/>
                  <a:gd name="T10" fmla="*/ 92 w 275"/>
                  <a:gd name="T11" fmla="*/ 7 h 101"/>
                  <a:gd name="T12" fmla="*/ 91 w 275"/>
                  <a:gd name="T13" fmla="*/ 9 h 101"/>
                  <a:gd name="T14" fmla="*/ 86 w 275"/>
                  <a:gd name="T15" fmla="*/ 9 h 101"/>
                  <a:gd name="T16" fmla="*/ 79 w 275"/>
                  <a:gd name="T17" fmla="*/ 10 h 101"/>
                  <a:gd name="T18" fmla="*/ 73 w 275"/>
                  <a:gd name="T19" fmla="*/ 11 h 101"/>
                  <a:gd name="T20" fmla="*/ 70 w 275"/>
                  <a:gd name="T21" fmla="*/ 13 h 101"/>
                  <a:gd name="T22" fmla="*/ 66 w 275"/>
                  <a:gd name="T23" fmla="*/ 14 h 101"/>
                  <a:gd name="T24" fmla="*/ 61 w 275"/>
                  <a:gd name="T25" fmla="*/ 16 h 101"/>
                  <a:gd name="T26" fmla="*/ 57 w 275"/>
                  <a:gd name="T27" fmla="*/ 16 h 101"/>
                  <a:gd name="T28" fmla="*/ 52 w 275"/>
                  <a:gd name="T29" fmla="*/ 17 h 101"/>
                  <a:gd name="T30" fmla="*/ 47 w 275"/>
                  <a:gd name="T31" fmla="*/ 19 h 101"/>
                  <a:gd name="T32" fmla="*/ 41 w 275"/>
                  <a:gd name="T33" fmla="*/ 20 h 101"/>
                  <a:gd name="T34" fmla="*/ 36 w 275"/>
                  <a:gd name="T35" fmla="*/ 20 h 101"/>
                  <a:gd name="T36" fmla="*/ 31 w 275"/>
                  <a:gd name="T37" fmla="*/ 18 h 101"/>
                  <a:gd name="T38" fmla="*/ 26 w 275"/>
                  <a:gd name="T39" fmla="*/ 17 h 101"/>
                  <a:gd name="T40" fmla="*/ 21 w 275"/>
                  <a:gd name="T41" fmla="*/ 16 h 101"/>
                  <a:gd name="T42" fmla="*/ 16 w 275"/>
                  <a:gd name="T43" fmla="*/ 15 h 101"/>
                  <a:gd name="T44" fmla="*/ 11 w 275"/>
                  <a:gd name="T45" fmla="*/ 15 h 101"/>
                  <a:gd name="T46" fmla="*/ 7 w 275"/>
                  <a:gd name="T47" fmla="*/ 14 h 101"/>
                  <a:gd name="T48" fmla="*/ 4 w 275"/>
                  <a:gd name="T49" fmla="*/ 14 h 101"/>
                  <a:gd name="T50" fmla="*/ 1 w 275"/>
                  <a:gd name="T51" fmla="*/ 13 h 101"/>
                  <a:gd name="T52" fmla="*/ 1 w 275"/>
                  <a:gd name="T53" fmla="*/ 12 h 101"/>
                  <a:gd name="T54" fmla="*/ 5 w 275"/>
                  <a:gd name="T55" fmla="*/ 10 h 101"/>
                  <a:gd name="T56" fmla="*/ 9 w 275"/>
                  <a:gd name="T57" fmla="*/ 7 h 101"/>
                  <a:gd name="T58" fmla="*/ 14 w 275"/>
                  <a:gd name="T59" fmla="*/ 5 h 101"/>
                  <a:gd name="T60" fmla="*/ 18 w 275"/>
                  <a:gd name="T61" fmla="*/ 5 h 101"/>
                  <a:gd name="T62" fmla="*/ 21 w 275"/>
                  <a:gd name="T63" fmla="*/ 4 h 101"/>
                  <a:gd name="T64" fmla="*/ 24 w 275"/>
                  <a:gd name="T65" fmla="*/ 3 h 101"/>
                  <a:gd name="T66" fmla="*/ 27 w 275"/>
                  <a:gd name="T67" fmla="*/ 2 h 101"/>
                  <a:gd name="T68" fmla="*/ 30 w 275"/>
                  <a:gd name="T69" fmla="*/ 2 h 101"/>
                  <a:gd name="T70" fmla="*/ 36 w 275"/>
                  <a:gd name="T71" fmla="*/ 1 h 101"/>
                  <a:gd name="T72" fmla="*/ 43 w 275"/>
                  <a:gd name="T73" fmla="*/ 0 h 101"/>
                  <a:gd name="T74" fmla="*/ 49 w 275"/>
                  <a:gd name="T75" fmla="*/ 0 h 101"/>
                  <a:gd name="T76" fmla="*/ 53 w 275"/>
                  <a:gd name="T77" fmla="*/ 0 h 101"/>
                  <a:gd name="T78" fmla="*/ 59 w 275"/>
                  <a:gd name="T79" fmla="*/ 2 h 101"/>
                  <a:gd name="T80" fmla="*/ 66 w 275"/>
                  <a:gd name="T81" fmla="*/ 2 h 101"/>
                  <a:gd name="T82" fmla="*/ 72 w 275"/>
                  <a:gd name="T83" fmla="*/ 2 h 10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5"/>
                  <a:gd name="T127" fmla="*/ 0 h 101"/>
                  <a:gd name="T128" fmla="*/ 275 w 275"/>
                  <a:gd name="T129" fmla="*/ 101 h 10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5" h="101">
                    <a:moveTo>
                      <a:pt x="221" y="10"/>
                    </a:moveTo>
                    <a:lnTo>
                      <a:pt x="226" y="12"/>
                    </a:lnTo>
                    <a:lnTo>
                      <a:pt x="231" y="13"/>
                    </a:lnTo>
                    <a:lnTo>
                      <a:pt x="236" y="15"/>
                    </a:lnTo>
                    <a:lnTo>
                      <a:pt x="241" y="17"/>
                    </a:lnTo>
                    <a:lnTo>
                      <a:pt x="245" y="20"/>
                    </a:lnTo>
                    <a:lnTo>
                      <a:pt x="250" y="22"/>
                    </a:lnTo>
                    <a:lnTo>
                      <a:pt x="254" y="24"/>
                    </a:lnTo>
                    <a:lnTo>
                      <a:pt x="260" y="26"/>
                    </a:lnTo>
                    <a:lnTo>
                      <a:pt x="265" y="31"/>
                    </a:lnTo>
                    <a:lnTo>
                      <a:pt x="271" y="32"/>
                    </a:lnTo>
                    <a:lnTo>
                      <a:pt x="275" y="35"/>
                    </a:lnTo>
                    <a:lnTo>
                      <a:pt x="274" y="42"/>
                    </a:lnTo>
                    <a:lnTo>
                      <a:pt x="271" y="43"/>
                    </a:lnTo>
                    <a:lnTo>
                      <a:pt x="265" y="44"/>
                    </a:lnTo>
                    <a:lnTo>
                      <a:pt x="256" y="45"/>
                    </a:lnTo>
                    <a:lnTo>
                      <a:pt x="247" y="47"/>
                    </a:lnTo>
                    <a:lnTo>
                      <a:pt x="237" y="48"/>
                    </a:lnTo>
                    <a:lnTo>
                      <a:pt x="227" y="52"/>
                    </a:lnTo>
                    <a:lnTo>
                      <a:pt x="219" y="55"/>
                    </a:lnTo>
                    <a:lnTo>
                      <a:pt x="214" y="59"/>
                    </a:lnTo>
                    <a:lnTo>
                      <a:pt x="208" y="65"/>
                    </a:lnTo>
                    <a:lnTo>
                      <a:pt x="202" y="69"/>
                    </a:lnTo>
                    <a:lnTo>
                      <a:pt x="197" y="73"/>
                    </a:lnTo>
                    <a:lnTo>
                      <a:pt x="190" y="76"/>
                    </a:lnTo>
                    <a:lnTo>
                      <a:pt x="183" y="79"/>
                    </a:lnTo>
                    <a:lnTo>
                      <a:pt x="176" y="81"/>
                    </a:lnTo>
                    <a:lnTo>
                      <a:pt x="170" y="83"/>
                    </a:lnTo>
                    <a:lnTo>
                      <a:pt x="162" y="85"/>
                    </a:lnTo>
                    <a:lnTo>
                      <a:pt x="155" y="87"/>
                    </a:lnTo>
                    <a:lnTo>
                      <a:pt x="147" y="90"/>
                    </a:lnTo>
                    <a:lnTo>
                      <a:pt x="139" y="95"/>
                    </a:lnTo>
                    <a:lnTo>
                      <a:pt x="131" y="98"/>
                    </a:lnTo>
                    <a:lnTo>
                      <a:pt x="124" y="101"/>
                    </a:lnTo>
                    <a:lnTo>
                      <a:pt x="115" y="101"/>
                    </a:lnTo>
                    <a:lnTo>
                      <a:pt x="108" y="99"/>
                    </a:lnTo>
                    <a:lnTo>
                      <a:pt x="101" y="94"/>
                    </a:lnTo>
                    <a:lnTo>
                      <a:pt x="92" y="91"/>
                    </a:lnTo>
                    <a:lnTo>
                      <a:pt x="85" y="89"/>
                    </a:lnTo>
                    <a:lnTo>
                      <a:pt x="78" y="86"/>
                    </a:lnTo>
                    <a:lnTo>
                      <a:pt x="70" y="83"/>
                    </a:lnTo>
                    <a:lnTo>
                      <a:pt x="62" y="79"/>
                    </a:lnTo>
                    <a:lnTo>
                      <a:pt x="55" y="76"/>
                    </a:lnTo>
                    <a:lnTo>
                      <a:pt x="47" y="74"/>
                    </a:lnTo>
                    <a:lnTo>
                      <a:pt x="39" y="73"/>
                    </a:lnTo>
                    <a:lnTo>
                      <a:pt x="34" y="74"/>
                    </a:lnTo>
                    <a:lnTo>
                      <a:pt x="28" y="74"/>
                    </a:lnTo>
                    <a:lnTo>
                      <a:pt x="22" y="73"/>
                    </a:lnTo>
                    <a:lnTo>
                      <a:pt x="17" y="71"/>
                    </a:lnTo>
                    <a:lnTo>
                      <a:pt x="11" y="70"/>
                    </a:lnTo>
                    <a:lnTo>
                      <a:pt x="7" y="68"/>
                    </a:lnTo>
                    <a:lnTo>
                      <a:pt x="2" y="66"/>
                    </a:lnTo>
                    <a:lnTo>
                      <a:pt x="0" y="64"/>
                    </a:lnTo>
                    <a:lnTo>
                      <a:pt x="2" y="59"/>
                    </a:lnTo>
                    <a:lnTo>
                      <a:pt x="7" y="55"/>
                    </a:lnTo>
                    <a:lnTo>
                      <a:pt x="14" y="49"/>
                    </a:lnTo>
                    <a:lnTo>
                      <a:pt x="21" y="44"/>
                    </a:lnTo>
                    <a:lnTo>
                      <a:pt x="28" y="37"/>
                    </a:lnTo>
                    <a:lnTo>
                      <a:pt x="36" y="32"/>
                    </a:lnTo>
                    <a:lnTo>
                      <a:pt x="43" y="27"/>
                    </a:lnTo>
                    <a:lnTo>
                      <a:pt x="48" y="24"/>
                    </a:lnTo>
                    <a:lnTo>
                      <a:pt x="53" y="23"/>
                    </a:lnTo>
                    <a:lnTo>
                      <a:pt x="58" y="21"/>
                    </a:lnTo>
                    <a:lnTo>
                      <a:pt x="62" y="20"/>
                    </a:lnTo>
                    <a:lnTo>
                      <a:pt x="67" y="17"/>
                    </a:lnTo>
                    <a:lnTo>
                      <a:pt x="71" y="16"/>
                    </a:lnTo>
                    <a:lnTo>
                      <a:pt x="77" y="14"/>
                    </a:lnTo>
                    <a:lnTo>
                      <a:pt x="81" y="12"/>
                    </a:lnTo>
                    <a:lnTo>
                      <a:pt x="85" y="10"/>
                    </a:lnTo>
                    <a:lnTo>
                      <a:pt x="91" y="9"/>
                    </a:lnTo>
                    <a:lnTo>
                      <a:pt x="100" y="8"/>
                    </a:lnTo>
                    <a:lnTo>
                      <a:pt x="109" y="5"/>
                    </a:lnTo>
                    <a:lnTo>
                      <a:pt x="118" y="3"/>
                    </a:lnTo>
                    <a:lnTo>
                      <a:pt x="129" y="2"/>
                    </a:lnTo>
                    <a:lnTo>
                      <a:pt x="138" y="0"/>
                    </a:lnTo>
                    <a:lnTo>
                      <a:pt x="147" y="0"/>
                    </a:lnTo>
                    <a:lnTo>
                      <a:pt x="152" y="0"/>
                    </a:lnTo>
                    <a:lnTo>
                      <a:pt x="157" y="2"/>
                    </a:lnTo>
                    <a:lnTo>
                      <a:pt x="165" y="4"/>
                    </a:lnTo>
                    <a:lnTo>
                      <a:pt x="175" y="8"/>
                    </a:lnTo>
                    <a:lnTo>
                      <a:pt x="185" y="9"/>
                    </a:lnTo>
                    <a:lnTo>
                      <a:pt x="196" y="10"/>
                    </a:lnTo>
                    <a:lnTo>
                      <a:pt x="206" y="11"/>
                    </a:lnTo>
                    <a:lnTo>
                      <a:pt x="215" y="11"/>
                    </a:lnTo>
                    <a:lnTo>
                      <a:pt x="221" y="10"/>
                    </a:lnTo>
                    <a:close/>
                  </a:path>
                </a:pathLst>
              </a:custGeom>
              <a:solidFill>
                <a:schemeClr val="tx1"/>
              </a:solidFill>
              <a:ln w="9525">
                <a:noFill/>
                <a:round/>
                <a:headEnd/>
                <a:tailEnd/>
              </a:ln>
            </p:spPr>
            <p:txBody>
              <a:bodyPr/>
              <a:lstStyle/>
              <a:p>
                <a:endParaRPr lang="he-IL"/>
              </a:p>
            </p:txBody>
          </p:sp>
          <p:sp>
            <p:nvSpPr>
              <p:cNvPr id="19539" name="Freeform 96"/>
              <p:cNvSpPr>
                <a:spLocks/>
              </p:cNvSpPr>
              <p:nvPr/>
            </p:nvSpPr>
            <p:spPr bwMode="auto">
              <a:xfrm>
                <a:off x="1395" y="3011"/>
                <a:ext cx="84" cy="26"/>
              </a:xfrm>
              <a:custGeom>
                <a:avLst/>
                <a:gdLst>
                  <a:gd name="T0" fmla="*/ 38 w 252"/>
                  <a:gd name="T1" fmla="*/ 4 h 130"/>
                  <a:gd name="T2" fmla="*/ 43 w 252"/>
                  <a:gd name="T3" fmla="*/ 4 h 130"/>
                  <a:gd name="T4" fmla="*/ 48 w 252"/>
                  <a:gd name="T5" fmla="*/ 5 h 130"/>
                  <a:gd name="T6" fmla="*/ 52 w 252"/>
                  <a:gd name="T7" fmla="*/ 6 h 130"/>
                  <a:gd name="T8" fmla="*/ 57 w 252"/>
                  <a:gd name="T9" fmla="*/ 7 h 130"/>
                  <a:gd name="T10" fmla="*/ 59 w 252"/>
                  <a:gd name="T11" fmla="*/ 7 h 130"/>
                  <a:gd name="T12" fmla="*/ 62 w 252"/>
                  <a:gd name="T13" fmla="*/ 9 h 130"/>
                  <a:gd name="T14" fmla="*/ 65 w 252"/>
                  <a:gd name="T15" fmla="*/ 12 h 130"/>
                  <a:gd name="T16" fmla="*/ 69 w 252"/>
                  <a:gd name="T17" fmla="*/ 15 h 130"/>
                  <a:gd name="T18" fmla="*/ 72 w 252"/>
                  <a:gd name="T19" fmla="*/ 19 h 130"/>
                  <a:gd name="T20" fmla="*/ 75 w 252"/>
                  <a:gd name="T21" fmla="*/ 20 h 130"/>
                  <a:gd name="T22" fmla="*/ 80 w 252"/>
                  <a:gd name="T23" fmla="*/ 22 h 130"/>
                  <a:gd name="T24" fmla="*/ 83 w 252"/>
                  <a:gd name="T25" fmla="*/ 23 h 130"/>
                  <a:gd name="T26" fmla="*/ 84 w 252"/>
                  <a:gd name="T27" fmla="*/ 24 h 130"/>
                  <a:gd name="T28" fmla="*/ 82 w 252"/>
                  <a:gd name="T29" fmla="*/ 26 h 130"/>
                  <a:gd name="T30" fmla="*/ 77 w 252"/>
                  <a:gd name="T31" fmla="*/ 26 h 130"/>
                  <a:gd name="T32" fmla="*/ 73 w 252"/>
                  <a:gd name="T33" fmla="*/ 26 h 130"/>
                  <a:gd name="T34" fmla="*/ 66 w 252"/>
                  <a:gd name="T35" fmla="*/ 26 h 130"/>
                  <a:gd name="T36" fmla="*/ 58 w 252"/>
                  <a:gd name="T37" fmla="*/ 25 h 130"/>
                  <a:gd name="T38" fmla="*/ 51 w 252"/>
                  <a:gd name="T39" fmla="*/ 25 h 130"/>
                  <a:gd name="T40" fmla="*/ 47 w 252"/>
                  <a:gd name="T41" fmla="*/ 25 h 130"/>
                  <a:gd name="T42" fmla="*/ 43 w 252"/>
                  <a:gd name="T43" fmla="*/ 25 h 130"/>
                  <a:gd name="T44" fmla="*/ 39 w 252"/>
                  <a:gd name="T45" fmla="*/ 24 h 130"/>
                  <a:gd name="T46" fmla="*/ 35 w 252"/>
                  <a:gd name="T47" fmla="*/ 24 h 130"/>
                  <a:gd name="T48" fmla="*/ 31 w 252"/>
                  <a:gd name="T49" fmla="*/ 23 h 130"/>
                  <a:gd name="T50" fmla="*/ 27 w 252"/>
                  <a:gd name="T51" fmla="*/ 22 h 130"/>
                  <a:gd name="T52" fmla="*/ 22 w 252"/>
                  <a:gd name="T53" fmla="*/ 21 h 130"/>
                  <a:gd name="T54" fmla="*/ 17 w 252"/>
                  <a:gd name="T55" fmla="*/ 19 h 130"/>
                  <a:gd name="T56" fmla="*/ 14 w 252"/>
                  <a:gd name="T57" fmla="*/ 16 h 130"/>
                  <a:gd name="T58" fmla="*/ 10 w 252"/>
                  <a:gd name="T59" fmla="*/ 13 h 130"/>
                  <a:gd name="T60" fmla="*/ 8 w 252"/>
                  <a:gd name="T61" fmla="*/ 11 h 130"/>
                  <a:gd name="T62" fmla="*/ 6 w 252"/>
                  <a:gd name="T63" fmla="*/ 8 h 130"/>
                  <a:gd name="T64" fmla="*/ 3 w 252"/>
                  <a:gd name="T65" fmla="*/ 6 h 130"/>
                  <a:gd name="T66" fmla="*/ 0 w 252"/>
                  <a:gd name="T67" fmla="*/ 2 h 130"/>
                  <a:gd name="T68" fmla="*/ 1 w 252"/>
                  <a:gd name="T69" fmla="*/ 1 h 130"/>
                  <a:gd name="T70" fmla="*/ 4 w 252"/>
                  <a:gd name="T71" fmla="*/ 1 h 130"/>
                  <a:gd name="T72" fmla="*/ 7 w 252"/>
                  <a:gd name="T73" fmla="*/ 0 h 130"/>
                  <a:gd name="T74" fmla="*/ 9 w 252"/>
                  <a:gd name="T75" fmla="*/ 0 h 130"/>
                  <a:gd name="T76" fmla="*/ 14 w 252"/>
                  <a:gd name="T77" fmla="*/ 0 h 130"/>
                  <a:gd name="T78" fmla="*/ 21 w 252"/>
                  <a:gd name="T79" fmla="*/ 2 h 130"/>
                  <a:gd name="T80" fmla="*/ 29 w 252"/>
                  <a:gd name="T81" fmla="*/ 3 h 130"/>
                  <a:gd name="T82" fmla="*/ 34 w 252"/>
                  <a:gd name="T83" fmla="*/ 3 h 1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2"/>
                  <a:gd name="T127" fmla="*/ 0 h 130"/>
                  <a:gd name="T128" fmla="*/ 252 w 252"/>
                  <a:gd name="T129" fmla="*/ 130 h 1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2" h="130">
                    <a:moveTo>
                      <a:pt x="106" y="17"/>
                    </a:moveTo>
                    <a:lnTo>
                      <a:pt x="113" y="19"/>
                    </a:lnTo>
                    <a:lnTo>
                      <a:pt x="122" y="19"/>
                    </a:lnTo>
                    <a:lnTo>
                      <a:pt x="129" y="20"/>
                    </a:lnTo>
                    <a:lnTo>
                      <a:pt x="136" y="22"/>
                    </a:lnTo>
                    <a:lnTo>
                      <a:pt x="143" y="27"/>
                    </a:lnTo>
                    <a:lnTo>
                      <a:pt x="151" y="29"/>
                    </a:lnTo>
                    <a:lnTo>
                      <a:pt x="157" y="31"/>
                    </a:lnTo>
                    <a:lnTo>
                      <a:pt x="163" y="33"/>
                    </a:lnTo>
                    <a:lnTo>
                      <a:pt x="170" y="34"/>
                    </a:lnTo>
                    <a:lnTo>
                      <a:pt x="175" y="35"/>
                    </a:lnTo>
                    <a:lnTo>
                      <a:pt x="178" y="37"/>
                    </a:lnTo>
                    <a:lnTo>
                      <a:pt x="181" y="39"/>
                    </a:lnTo>
                    <a:lnTo>
                      <a:pt x="185" y="43"/>
                    </a:lnTo>
                    <a:lnTo>
                      <a:pt x="190" y="51"/>
                    </a:lnTo>
                    <a:lnTo>
                      <a:pt x="195" y="59"/>
                    </a:lnTo>
                    <a:lnTo>
                      <a:pt x="200" y="69"/>
                    </a:lnTo>
                    <a:lnTo>
                      <a:pt x="206" y="77"/>
                    </a:lnTo>
                    <a:lnTo>
                      <a:pt x="211" y="86"/>
                    </a:lnTo>
                    <a:lnTo>
                      <a:pt x="216" y="93"/>
                    </a:lnTo>
                    <a:lnTo>
                      <a:pt x="219" y="98"/>
                    </a:lnTo>
                    <a:lnTo>
                      <a:pt x="226" y="102"/>
                    </a:lnTo>
                    <a:lnTo>
                      <a:pt x="232" y="106"/>
                    </a:lnTo>
                    <a:lnTo>
                      <a:pt x="240" y="110"/>
                    </a:lnTo>
                    <a:lnTo>
                      <a:pt x="247" y="112"/>
                    </a:lnTo>
                    <a:lnTo>
                      <a:pt x="249" y="115"/>
                    </a:lnTo>
                    <a:lnTo>
                      <a:pt x="251" y="118"/>
                    </a:lnTo>
                    <a:lnTo>
                      <a:pt x="252" y="121"/>
                    </a:lnTo>
                    <a:lnTo>
                      <a:pt x="252" y="125"/>
                    </a:lnTo>
                    <a:lnTo>
                      <a:pt x="247" y="129"/>
                    </a:lnTo>
                    <a:lnTo>
                      <a:pt x="240" y="129"/>
                    </a:lnTo>
                    <a:lnTo>
                      <a:pt x="231" y="128"/>
                    </a:lnTo>
                    <a:lnTo>
                      <a:pt x="224" y="128"/>
                    </a:lnTo>
                    <a:lnTo>
                      <a:pt x="218" y="130"/>
                    </a:lnTo>
                    <a:lnTo>
                      <a:pt x="208" y="130"/>
                    </a:lnTo>
                    <a:lnTo>
                      <a:pt x="197" y="129"/>
                    </a:lnTo>
                    <a:lnTo>
                      <a:pt x="185" y="128"/>
                    </a:lnTo>
                    <a:lnTo>
                      <a:pt x="173" y="127"/>
                    </a:lnTo>
                    <a:lnTo>
                      <a:pt x="162" y="126"/>
                    </a:lnTo>
                    <a:lnTo>
                      <a:pt x="153" y="125"/>
                    </a:lnTo>
                    <a:lnTo>
                      <a:pt x="147" y="125"/>
                    </a:lnTo>
                    <a:lnTo>
                      <a:pt x="141" y="124"/>
                    </a:lnTo>
                    <a:lnTo>
                      <a:pt x="135" y="124"/>
                    </a:lnTo>
                    <a:lnTo>
                      <a:pt x="129" y="123"/>
                    </a:lnTo>
                    <a:lnTo>
                      <a:pt x="123" y="123"/>
                    </a:lnTo>
                    <a:lnTo>
                      <a:pt x="116" y="121"/>
                    </a:lnTo>
                    <a:lnTo>
                      <a:pt x="111" y="120"/>
                    </a:lnTo>
                    <a:lnTo>
                      <a:pt x="105" y="119"/>
                    </a:lnTo>
                    <a:lnTo>
                      <a:pt x="99" y="118"/>
                    </a:lnTo>
                    <a:lnTo>
                      <a:pt x="92" y="115"/>
                    </a:lnTo>
                    <a:lnTo>
                      <a:pt x="86" y="113"/>
                    </a:lnTo>
                    <a:lnTo>
                      <a:pt x="80" y="110"/>
                    </a:lnTo>
                    <a:lnTo>
                      <a:pt x="72" y="108"/>
                    </a:lnTo>
                    <a:lnTo>
                      <a:pt x="65" y="104"/>
                    </a:lnTo>
                    <a:lnTo>
                      <a:pt x="59" y="98"/>
                    </a:lnTo>
                    <a:lnTo>
                      <a:pt x="52" y="93"/>
                    </a:lnTo>
                    <a:lnTo>
                      <a:pt x="46" y="87"/>
                    </a:lnTo>
                    <a:lnTo>
                      <a:pt x="41" y="81"/>
                    </a:lnTo>
                    <a:lnTo>
                      <a:pt x="36" y="74"/>
                    </a:lnTo>
                    <a:lnTo>
                      <a:pt x="31" y="67"/>
                    </a:lnTo>
                    <a:lnTo>
                      <a:pt x="26" y="60"/>
                    </a:lnTo>
                    <a:lnTo>
                      <a:pt x="24" y="53"/>
                    </a:lnTo>
                    <a:lnTo>
                      <a:pt x="21" y="46"/>
                    </a:lnTo>
                    <a:lnTo>
                      <a:pt x="17" y="41"/>
                    </a:lnTo>
                    <a:lnTo>
                      <a:pt x="15" y="34"/>
                    </a:lnTo>
                    <a:lnTo>
                      <a:pt x="10" y="28"/>
                    </a:lnTo>
                    <a:lnTo>
                      <a:pt x="4" y="18"/>
                    </a:lnTo>
                    <a:lnTo>
                      <a:pt x="0" y="10"/>
                    </a:lnTo>
                    <a:lnTo>
                      <a:pt x="0" y="7"/>
                    </a:lnTo>
                    <a:lnTo>
                      <a:pt x="4" y="6"/>
                    </a:lnTo>
                    <a:lnTo>
                      <a:pt x="9" y="6"/>
                    </a:lnTo>
                    <a:lnTo>
                      <a:pt x="13" y="5"/>
                    </a:lnTo>
                    <a:lnTo>
                      <a:pt x="17" y="3"/>
                    </a:lnTo>
                    <a:lnTo>
                      <a:pt x="20" y="2"/>
                    </a:lnTo>
                    <a:lnTo>
                      <a:pt x="24" y="1"/>
                    </a:lnTo>
                    <a:lnTo>
                      <a:pt x="28" y="1"/>
                    </a:lnTo>
                    <a:lnTo>
                      <a:pt x="33" y="0"/>
                    </a:lnTo>
                    <a:lnTo>
                      <a:pt x="42" y="2"/>
                    </a:lnTo>
                    <a:lnTo>
                      <a:pt x="52" y="6"/>
                    </a:lnTo>
                    <a:lnTo>
                      <a:pt x="64" y="8"/>
                    </a:lnTo>
                    <a:lnTo>
                      <a:pt x="76" y="11"/>
                    </a:lnTo>
                    <a:lnTo>
                      <a:pt x="86" y="13"/>
                    </a:lnTo>
                    <a:lnTo>
                      <a:pt x="95" y="16"/>
                    </a:lnTo>
                    <a:lnTo>
                      <a:pt x="103" y="17"/>
                    </a:lnTo>
                    <a:lnTo>
                      <a:pt x="106" y="17"/>
                    </a:lnTo>
                    <a:close/>
                  </a:path>
                </a:pathLst>
              </a:custGeom>
              <a:solidFill>
                <a:schemeClr val="tx1"/>
              </a:solidFill>
              <a:ln w="9525">
                <a:noFill/>
                <a:round/>
                <a:headEnd/>
                <a:tailEnd/>
              </a:ln>
            </p:spPr>
            <p:txBody>
              <a:bodyPr/>
              <a:lstStyle/>
              <a:p>
                <a:endParaRPr lang="he-IL"/>
              </a:p>
            </p:txBody>
          </p:sp>
          <p:sp>
            <p:nvSpPr>
              <p:cNvPr id="19540" name="Freeform 97"/>
              <p:cNvSpPr>
                <a:spLocks/>
              </p:cNvSpPr>
              <p:nvPr/>
            </p:nvSpPr>
            <p:spPr bwMode="auto">
              <a:xfrm>
                <a:off x="1465" y="3013"/>
                <a:ext cx="97" cy="22"/>
              </a:xfrm>
              <a:custGeom>
                <a:avLst/>
                <a:gdLst>
                  <a:gd name="T0" fmla="*/ 75 w 290"/>
                  <a:gd name="T1" fmla="*/ 2 h 111"/>
                  <a:gd name="T2" fmla="*/ 80 w 290"/>
                  <a:gd name="T3" fmla="*/ 4 h 111"/>
                  <a:gd name="T4" fmla="*/ 83 w 290"/>
                  <a:gd name="T5" fmla="*/ 6 h 111"/>
                  <a:gd name="T6" fmla="*/ 87 w 290"/>
                  <a:gd name="T7" fmla="*/ 8 h 111"/>
                  <a:gd name="T8" fmla="*/ 90 w 290"/>
                  <a:gd name="T9" fmla="*/ 10 h 111"/>
                  <a:gd name="T10" fmla="*/ 96 w 290"/>
                  <a:gd name="T11" fmla="*/ 12 h 111"/>
                  <a:gd name="T12" fmla="*/ 96 w 290"/>
                  <a:gd name="T13" fmla="*/ 14 h 111"/>
                  <a:gd name="T14" fmla="*/ 92 w 290"/>
                  <a:gd name="T15" fmla="*/ 15 h 111"/>
                  <a:gd name="T16" fmla="*/ 88 w 290"/>
                  <a:gd name="T17" fmla="*/ 16 h 111"/>
                  <a:gd name="T18" fmla="*/ 85 w 290"/>
                  <a:gd name="T19" fmla="*/ 16 h 111"/>
                  <a:gd name="T20" fmla="*/ 81 w 290"/>
                  <a:gd name="T21" fmla="*/ 16 h 111"/>
                  <a:gd name="T22" fmla="*/ 79 w 290"/>
                  <a:gd name="T23" fmla="*/ 17 h 111"/>
                  <a:gd name="T24" fmla="*/ 76 w 290"/>
                  <a:gd name="T25" fmla="*/ 18 h 111"/>
                  <a:gd name="T26" fmla="*/ 73 w 290"/>
                  <a:gd name="T27" fmla="*/ 19 h 111"/>
                  <a:gd name="T28" fmla="*/ 71 w 290"/>
                  <a:gd name="T29" fmla="*/ 19 h 111"/>
                  <a:gd name="T30" fmla="*/ 68 w 290"/>
                  <a:gd name="T31" fmla="*/ 20 h 111"/>
                  <a:gd name="T32" fmla="*/ 65 w 290"/>
                  <a:gd name="T33" fmla="*/ 20 h 111"/>
                  <a:gd name="T34" fmla="*/ 60 w 290"/>
                  <a:gd name="T35" fmla="*/ 21 h 111"/>
                  <a:gd name="T36" fmla="*/ 55 w 290"/>
                  <a:gd name="T37" fmla="*/ 22 h 111"/>
                  <a:gd name="T38" fmla="*/ 50 w 290"/>
                  <a:gd name="T39" fmla="*/ 22 h 111"/>
                  <a:gd name="T40" fmla="*/ 47 w 290"/>
                  <a:gd name="T41" fmla="*/ 22 h 111"/>
                  <a:gd name="T42" fmla="*/ 42 w 290"/>
                  <a:gd name="T43" fmla="*/ 22 h 111"/>
                  <a:gd name="T44" fmla="*/ 36 w 290"/>
                  <a:gd name="T45" fmla="*/ 21 h 111"/>
                  <a:gd name="T46" fmla="*/ 29 w 290"/>
                  <a:gd name="T47" fmla="*/ 20 h 111"/>
                  <a:gd name="T48" fmla="*/ 22 w 290"/>
                  <a:gd name="T49" fmla="*/ 18 h 111"/>
                  <a:gd name="T50" fmla="*/ 20 w 290"/>
                  <a:gd name="T51" fmla="*/ 16 h 111"/>
                  <a:gd name="T52" fmla="*/ 18 w 290"/>
                  <a:gd name="T53" fmla="*/ 14 h 111"/>
                  <a:gd name="T54" fmla="*/ 14 w 290"/>
                  <a:gd name="T55" fmla="*/ 13 h 111"/>
                  <a:gd name="T56" fmla="*/ 11 w 290"/>
                  <a:gd name="T57" fmla="*/ 11 h 111"/>
                  <a:gd name="T58" fmla="*/ 8 w 290"/>
                  <a:gd name="T59" fmla="*/ 10 h 111"/>
                  <a:gd name="T60" fmla="*/ 6 w 290"/>
                  <a:gd name="T61" fmla="*/ 7 h 111"/>
                  <a:gd name="T62" fmla="*/ 3 w 290"/>
                  <a:gd name="T63" fmla="*/ 6 h 111"/>
                  <a:gd name="T64" fmla="*/ 0 w 290"/>
                  <a:gd name="T65" fmla="*/ 5 h 111"/>
                  <a:gd name="T66" fmla="*/ 1 w 290"/>
                  <a:gd name="T67" fmla="*/ 5 h 111"/>
                  <a:gd name="T68" fmla="*/ 4 w 290"/>
                  <a:gd name="T69" fmla="*/ 4 h 111"/>
                  <a:gd name="T70" fmla="*/ 8 w 290"/>
                  <a:gd name="T71" fmla="*/ 4 h 111"/>
                  <a:gd name="T72" fmla="*/ 12 w 290"/>
                  <a:gd name="T73" fmla="*/ 3 h 111"/>
                  <a:gd name="T74" fmla="*/ 16 w 290"/>
                  <a:gd name="T75" fmla="*/ 2 h 111"/>
                  <a:gd name="T76" fmla="*/ 23 w 290"/>
                  <a:gd name="T77" fmla="*/ 2 h 111"/>
                  <a:gd name="T78" fmla="*/ 31 w 290"/>
                  <a:gd name="T79" fmla="*/ 2 h 111"/>
                  <a:gd name="T80" fmla="*/ 37 w 290"/>
                  <a:gd name="T81" fmla="*/ 2 h 111"/>
                  <a:gd name="T82" fmla="*/ 41 w 290"/>
                  <a:gd name="T83" fmla="*/ 1 h 111"/>
                  <a:gd name="T84" fmla="*/ 47 w 290"/>
                  <a:gd name="T85" fmla="*/ 1 h 111"/>
                  <a:gd name="T86" fmla="*/ 54 w 290"/>
                  <a:gd name="T87" fmla="*/ 1 h 111"/>
                  <a:gd name="T88" fmla="*/ 59 w 290"/>
                  <a:gd name="T89" fmla="*/ 0 h 111"/>
                  <a:gd name="T90" fmla="*/ 63 w 290"/>
                  <a:gd name="T91" fmla="*/ 0 h 111"/>
                  <a:gd name="T92" fmla="*/ 66 w 290"/>
                  <a:gd name="T93" fmla="*/ 0 h 111"/>
                  <a:gd name="T94" fmla="*/ 69 w 290"/>
                  <a:gd name="T95" fmla="*/ 0 h 111"/>
                  <a:gd name="T96" fmla="*/ 73 w 290"/>
                  <a:gd name="T97" fmla="*/ 1 h 11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90"/>
                  <a:gd name="T148" fmla="*/ 0 h 111"/>
                  <a:gd name="T149" fmla="*/ 290 w 290"/>
                  <a:gd name="T150" fmla="*/ 111 h 11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90" h="111">
                    <a:moveTo>
                      <a:pt x="218" y="3"/>
                    </a:moveTo>
                    <a:lnTo>
                      <a:pt x="224" y="9"/>
                    </a:lnTo>
                    <a:lnTo>
                      <a:pt x="230" y="13"/>
                    </a:lnTo>
                    <a:lnTo>
                      <a:pt x="238" y="19"/>
                    </a:lnTo>
                    <a:lnTo>
                      <a:pt x="244" y="24"/>
                    </a:lnTo>
                    <a:lnTo>
                      <a:pt x="249" y="30"/>
                    </a:lnTo>
                    <a:lnTo>
                      <a:pt x="256" y="36"/>
                    </a:lnTo>
                    <a:lnTo>
                      <a:pt x="260" y="42"/>
                    </a:lnTo>
                    <a:lnTo>
                      <a:pt x="264" y="49"/>
                    </a:lnTo>
                    <a:lnTo>
                      <a:pt x="270" y="51"/>
                    </a:lnTo>
                    <a:lnTo>
                      <a:pt x="279" y="55"/>
                    </a:lnTo>
                    <a:lnTo>
                      <a:pt x="286" y="61"/>
                    </a:lnTo>
                    <a:lnTo>
                      <a:pt x="290" y="65"/>
                    </a:lnTo>
                    <a:lnTo>
                      <a:pt x="288" y="70"/>
                    </a:lnTo>
                    <a:lnTo>
                      <a:pt x="282" y="74"/>
                    </a:lnTo>
                    <a:lnTo>
                      <a:pt x="274" y="77"/>
                    </a:lnTo>
                    <a:lnTo>
                      <a:pt x="268" y="81"/>
                    </a:lnTo>
                    <a:lnTo>
                      <a:pt x="263" y="82"/>
                    </a:lnTo>
                    <a:lnTo>
                      <a:pt x="259" y="82"/>
                    </a:lnTo>
                    <a:lnTo>
                      <a:pt x="253" y="82"/>
                    </a:lnTo>
                    <a:lnTo>
                      <a:pt x="248" y="82"/>
                    </a:lnTo>
                    <a:lnTo>
                      <a:pt x="243" y="82"/>
                    </a:lnTo>
                    <a:lnTo>
                      <a:pt x="239" y="83"/>
                    </a:lnTo>
                    <a:lnTo>
                      <a:pt x="235" y="85"/>
                    </a:lnTo>
                    <a:lnTo>
                      <a:pt x="232" y="89"/>
                    </a:lnTo>
                    <a:lnTo>
                      <a:pt x="227" y="91"/>
                    </a:lnTo>
                    <a:lnTo>
                      <a:pt x="223" y="92"/>
                    </a:lnTo>
                    <a:lnTo>
                      <a:pt x="219" y="94"/>
                    </a:lnTo>
                    <a:lnTo>
                      <a:pt x="216" y="96"/>
                    </a:lnTo>
                    <a:lnTo>
                      <a:pt x="212" y="98"/>
                    </a:lnTo>
                    <a:lnTo>
                      <a:pt x="207" y="99"/>
                    </a:lnTo>
                    <a:lnTo>
                      <a:pt x="203" y="100"/>
                    </a:lnTo>
                    <a:lnTo>
                      <a:pt x="199" y="100"/>
                    </a:lnTo>
                    <a:lnTo>
                      <a:pt x="193" y="103"/>
                    </a:lnTo>
                    <a:lnTo>
                      <a:pt x="185" y="105"/>
                    </a:lnTo>
                    <a:lnTo>
                      <a:pt x="178" y="106"/>
                    </a:lnTo>
                    <a:lnTo>
                      <a:pt x="172" y="108"/>
                    </a:lnTo>
                    <a:lnTo>
                      <a:pt x="165" y="110"/>
                    </a:lnTo>
                    <a:lnTo>
                      <a:pt x="157" y="110"/>
                    </a:lnTo>
                    <a:lnTo>
                      <a:pt x="150" y="111"/>
                    </a:lnTo>
                    <a:lnTo>
                      <a:pt x="143" y="110"/>
                    </a:lnTo>
                    <a:lnTo>
                      <a:pt x="141" y="110"/>
                    </a:lnTo>
                    <a:lnTo>
                      <a:pt x="135" y="110"/>
                    </a:lnTo>
                    <a:lnTo>
                      <a:pt x="127" y="109"/>
                    </a:lnTo>
                    <a:lnTo>
                      <a:pt x="118" y="108"/>
                    </a:lnTo>
                    <a:lnTo>
                      <a:pt x="107" y="107"/>
                    </a:lnTo>
                    <a:lnTo>
                      <a:pt x="97" y="105"/>
                    </a:lnTo>
                    <a:lnTo>
                      <a:pt x="87" y="103"/>
                    </a:lnTo>
                    <a:lnTo>
                      <a:pt x="79" y="99"/>
                    </a:lnTo>
                    <a:lnTo>
                      <a:pt x="66" y="93"/>
                    </a:lnTo>
                    <a:lnTo>
                      <a:pt x="64" y="86"/>
                    </a:lnTo>
                    <a:lnTo>
                      <a:pt x="61" y="81"/>
                    </a:lnTo>
                    <a:lnTo>
                      <a:pt x="57" y="76"/>
                    </a:lnTo>
                    <a:lnTo>
                      <a:pt x="53" y="72"/>
                    </a:lnTo>
                    <a:lnTo>
                      <a:pt x="47" y="68"/>
                    </a:lnTo>
                    <a:lnTo>
                      <a:pt x="42" y="64"/>
                    </a:lnTo>
                    <a:lnTo>
                      <a:pt x="37" y="60"/>
                    </a:lnTo>
                    <a:lnTo>
                      <a:pt x="33" y="55"/>
                    </a:lnTo>
                    <a:lnTo>
                      <a:pt x="30" y="53"/>
                    </a:lnTo>
                    <a:lnTo>
                      <a:pt x="25" y="49"/>
                    </a:lnTo>
                    <a:lnTo>
                      <a:pt x="21" y="43"/>
                    </a:lnTo>
                    <a:lnTo>
                      <a:pt x="17" y="36"/>
                    </a:lnTo>
                    <a:lnTo>
                      <a:pt x="13" y="32"/>
                    </a:lnTo>
                    <a:lnTo>
                      <a:pt x="9" y="28"/>
                    </a:lnTo>
                    <a:lnTo>
                      <a:pt x="5" y="25"/>
                    </a:lnTo>
                    <a:lnTo>
                      <a:pt x="0" y="25"/>
                    </a:lnTo>
                    <a:lnTo>
                      <a:pt x="4" y="24"/>
                    </a:lnTo>
                    <a:lnTo>
                      <a:pt x="8" y="23"/>
                    </a:lnTo>
                    <a:lnTo>
                      <a:pt x="13" y="22"/>
                    </a:lnTo>
                    <a:lnTo>
                      <a:pt x="19" y="21"/>
                    </a:lnTo>
                    <a:lnTo>
                      <a:pt x="25" y="19"/>
                    </a:lnTo>
                    <a:lnTo>
                      <a:pt x="32" y="17"/>
                    </a:lnTo>
                    <a:lnTo>
                      <a:pt x="37" y="13"/>
                    </a:lnTo>
                    <a:lnTo>
                      <a:pt x="41" y="12"/>
                    </a:lnTo>
                    <a:lnTo>
                      <a:pt x="48" y="12"/>
                    </a:lnTo>
                    <a:lnTo>
                      <a:pt x="59" y="12"/>
                    </a:lnTo>
                    <a:lnTo>
                      <a:pt x="69" y="12"/>
                    </a:lnTo>
                    <a:lnTo>
                      <a:pt x="82" y="11"/>
                    </a:lnTo>
                    <a:lnTo>
                      <a:pt x="93" y="11"/>
                    </a:lnTo>
                    <a:lnTo>
                      <a:pt x="103" y="10"/>
                    </a:lnTo>
                    <a:lnTo>
                      <a:pt x="111" y="8"/>
                    </a:lnTo>
                    <a:lnTo>
                      <a:pt x="115" y="7"/>
                    </a:lnTo>
                    <a:lnTo>
                      <a:pt x="122" y="7"/>
                    </a:lnTo>
                    <a:lnTo>
                      <a:pt x="131" y="7"/>
                    </a:lnTo>
                    <a:lnTo>
                      <a:pt x="141" y="6"/>
                    </a:lnTo>
                    <a:lnTo>
                      <a:pt x="151" y="6"/>
                    </a:lnTo>
                    <a:lnTo>
                      <a:pt x="160" y="4"/>
                    </a:lnTo>
                    <a:lnTo>
                      <a:pt x="169" y="3"/>
                    </a:lnTo>
                    <a:lnTo>
                      <a:pt x="175" y="1"/>
                    </a:lnTo>
                    <a:lnTo>
                      <a:pt x="181" y="1"/>
                    </a:lnTo>
                    <a:lnTo>
                      <a:pt x="187" y="0"/>
                    </a:lnTo>
                    <a:lnTo>
                      <a:pt x="192" y="0"/>
                    </a:lnTo>
                    <a:lnTo>
                      <a:pt x="197" y="0"/>
                    </a:lnTo>
                    <a:lnTo>
                      <a:pt x="202" y="0"/>
                    </a:lnTo>
                    <a:lnTo>
                      <a:pt x="207" y="0"/>
                    </a:lnTo>
                    <a:lnTo>
                      <a:pt x="213" y="1"/>
                    </a:lnTo>
                    <a:lnTo>
                      <a:pt x="218" y="3"/>
                    </a:lnTo>
                    <a:close/>
                  </a:path>
                </a:pathLst>
              </a:custGeom>
              <a:solidFill>
                <a:schemeClr val="tx1"/>
              </a:solidFill>
              <a:ln w="9525">
                <a:noFill/>
                <a:round/>
                <a:headEnd/>
                <a:tailEnd/>
              </a:ln>
            </p:spPr>
            <p:txBody>
              <a:bodyPr/>
              <a:lstStyle/>
              <a:p>
                <a:endParaRPr lang="he-IL"/>
              </a:p>
            </p:txBody>
          </p:sp>
          <p:sp>
            <p:nvSpPr>
              <p:cNvPr id="19541" name="Freeform 98"/>
              <p:cNvSpPr>
                <a:spLocks/>
              </p:cNvSpPr>
              <p:nvPr/>
            </p:nvSpPr>
            <p:spPr bwMode="auto">
              <a:xfrm>
                <a:off x="965" y="3023"/>
                <a:ext cx="81" cy="21"/>
              </a:xfrm>
              <a:custGeom>
                <a:avLst/>
                <a:gdLst>
                  <a:gd name="T0" fmla="*/ 59 w 244"/>
                  <a:gd name="T1" fmla="*/ 0 h 104"/>
                  <a:gd name="T2" fmla="*/ 63 w 244"/>
                  <a:gd name="T3" fmla="*/ 0 h 104"/>
                  <a:gd name="T4" fmla="*/ 68 w 244"/>
                  <a:gd name="T5" fmla="*/ 0 h 104"/>
                  <a:gd name="T6" fmla="*/ 72 w 244"/>
                  <a:gd name="T7" fmla="*/ 1 h 104"/>
                  <a:gd name="T8" fmla="*/ 76 w 244"/>
                  <a:gd name="T9" fmla="*/ 3 h 104"/>
                  <a:gd name="T10" fmla="*/ 80 w 244"/>
                  <a:gd name="T11" fmla="*/ 5 h 104"/>
                  <a:gd name="T12" fmla="*/ 79 w 244"/>
                  <a:gd name="T13" fmla="*/ 8 h 104"/>
                  <a:gd name="T14" fmla="*/ 76 w 244"/>
                  <a:gd name="T15" fmla="*/ 7 h 104"/>
                  <a:gd name="T16" fmla="*/ 71 w 244"/>
                  <a:gd name="T17" fmla="*/ 8 h 104"/>
                  <a:gd name="T18" fmla="*/ 65 w 244"/>
                  <a:gd name="T19" fmla="*/ 11 h 104"/>
                  <a:gd name="T20" fmla="*/ 61 w 244"/>
                  <a:gd name="T21" fmla="*/ 14 h 104"/>
                  <a:gd name="T22" fmla="*/ 56 w 244"/>
                  <a:gd name="T23" fmla="*/ 17 h 104"/>
                  <a:gd name="T24" fmla="*/ 51 w 244"/>
                  <a:gd name="T25" fmla="*/ 19 h 104"/>
                  <a:gd name="T26" fmla="*/ 44 w 244"/>
                  <a:gd name="T27" fmla="*/ 20 h 104"/>
                  <a:gd name="T28" fmla="*/ 36 w 244"/>
                  <a:gd name="T29" fmla="*/ 21 h 104"/>
                  <a:gd name="T30" fmla="*/ 28 w 244"/>
                  <a:gd name="T31" fmla="*/ 21 h 104"/>
                  <a:gd name="T32" fmla="*/ 24 w 244"/>
                  <a:gd name="T33" fmla="*/ 19 h 104"/>
                  <a:gd name="T34" fmla="*/ 19 w 244"/>
                  <a:gd name="T35" fmla="*/ 18 h 104"/>
                  <a:gd name="T36" fmla="*/ 16 w 244"/>
                  <a:gd name="T37" fmla="*/ 17 h 104"/>
                  <a:gd name="T38" fmla="*/ 10 w 244"/>
                  <a:gd name="T39" fmla="*/ 17 h 104"/>
                  <a:gd name="T40" fmla="*/ 4 w 244"/>
                  <a:gd name="T41" fmla="*/ 17 h 104"/>
                  <a:gd name="T42" fmla="*/ 1 w 244"/>
                  <a:gd name="T43" fmla="*/ 17 h 104"/>
                  <a:gd name="T44" fmla="*/ 1 w 244"/>
                  <a:gd name="T45" fmla="*/ 15 h 104"/>
                  <a:gd name="T46" fmla="*/ 6 w 244"/>
                  <a:gd name="T47" fmla="*/ 12 h 104"/>
                  <a:gd name="T48" fmla="*/ 12 w 244"/>
                  <a:gd name="T49" fmla="*/ 9 h 104"/>
                  <a:gd name="T50" fmla="*/ 17 w 244"/>
                  <a:gd name="T51" fmla="*/ 7 h 104"/>
                  <a:gd name="T52" fmla="*/ 21 w 244"/>
                  <a:gd name="T53" fmla="*/ 5 h 104"/>
                  <a:gd name="T54" fmla="*/ 27 w 244"/>
                  <a:gd name="T55" fmla="*/ 3 h 104"/>
                  <a:gd name="T56" fmla="*/ 32 w 244"/>
                  <a:gd name="T57" fmla="*/ 2 h 104"/>
                  <a:gd name="T58" fmla="*/ 36 w 244"/>
                  <a:gd name="T59" fmla="*/ 0 h 104"/>
                  <a:gd name="T60" fmla="*/ 41 w 244"/>
                  <a:gd name="T61" fmla="*/ 0 h 104"/>
                  <a:gd name="T62" fmla="*/ 46 w 244"/>
                  <a:gd name="T63" fmla="*/ 0 h 104"/>
                  <a:gd name="T64" fmla="*/ 50 w 244"/>
                  <a:gd name="T65" fmla="*/ 0 h 104"/>
                  <a:gd name="T66" fmla="*/ 56 w 244"/>
                  <a:gd name="T67" fmla="*/ 0 h 10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44"/>
                  <a:gd name="T103" fmla="*/ 0 h 104"/>
                  <a:gd name="T104" fmla="*/ 244 w 244"/>
                  <a:gd name="T105" fmla="*/ 104 h 10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44" h="104">
                    <a:moveTo>
                      <a:pt x="172" y="0"/>
                    </a:moveTo>
                    <a:lnTo>
                      <a:pt x="178" y="1"/>
                    </a:lnTo>
                    <a:lnTo>
                      <a:pt x="185" y="1"/>
                    </a:lnTo>
                    <a:lnTo>
                      <a:pt x="191" y="1"/>
                    </a:lnTo>
                    <a:lnTo>
                      <a:pt x="198" y="1"/>
                    </a:lnTo>
                    <a:lnTo>
                      <a:pt x="205" y="1"/>
                    </a:lnTo>
                    <a:lnTo>
                      <a:pt x="212" y="1"/>
                    </a:lnTo>
                    <a:lnTo>
                      <a:pt x="217" y="3"/>
                    </a:lnTo>
                    <a:lnTo>
                      <a:pt x="223" y="7"/>
                    </a:lnTo>
                    <a:lnTo>
                      <a:pt x="230" y="13"/>
                    </a:lnTo>
                    <a:lnTo>
                      <a:pt x="237" y="20"/>
                    </a:lnTo>
                    <a:lnTo>
                      <a:pt x="242" y="27"/>
                    </a:lnTo>
                    <a:lnTo>
                      <a:pt x="244" y="37"/>
                    </a:lnTo>
                    <a:lnTo>
                      <a:pt x="239" y="39"/>
                    </a:lnTo>
                    <a:lnTo>
                      <a:pt x="234" y="39"/>
                    </a:lnTo>
                    <a:lnTo>
                      <a:pt x="228" y="37"/>
                    </a:lnTo>
                    <a:lnTo>
                      <a:pt x="222" y="37"/>
                    </a:lnTo>
                    <a:lnTo>
                      <a:pt x="213" y="41"/>
                    </a:lnTo>
                    <a:lnTo>
                      <a:pt x="205" y="48"/>
                    </a:lnTo>
                    <a:lnTo>
                      <a:pt x="197" y="54"/>
                    </a:lnTo>
                    <a:lnTo>
                      <a:pt x="190" y="61"/>
                    </a:lnTo>
                    <a:lnTo>
                      <a:pt x="183" y="69"/>
                    </a:lnTo>
                    <a:lnTo>
                      <a:pt x="175" y="75"/>
                    </a:lnTo>
                    <a:lnTo>
                      <a:pt x="168" y="82"/>
                    </a:lnTo>
                    <a:lnTo>
                      <a:pt x="160" y="88"/>
                    </a:lnTo>
                    <a:lnTo>
                      <a:pt x="153" y="92"/>
                    </a:lnTo>
                    <a:lnTo>
                      <a:pt x="144" y="95"/>
                    </a:lnTo>
                    <a:lnTo>
                      <a:pt x="132" y="97"/>
                    </a:lnTo>
                    <a:lnTo>
                      <a:pt x="120" y="100"/>
                    </a:lnTo>
                    <a:lnTo>
                      <a:pt x="107" y="103"/>
                    </a:lnTo>
                    <a:lnTo>
                      <a:pt x="96" y="104"/>
                    </a:lnTo>
                    <a:lnTo>
                      <a:pt x="85" y="103"/>
                    </a:lnTo>
                    <a:lnTo>
                      <a:pt x="79" y="100"/>
                    </a:lnTo>
                    <a:lnTo>
                      <a:pt x="73" y="95"/>
                    </a:lnTo>
                    <a:lnTo>
                      <a:pt x="65" y="92"/>
                    </a:lnTo>
                    <a:lnTo>
                      <a:pt x="58" y="89"/>
                    </a:lnTo>
                    <a:lnTo>
                      <a:pt x="53" y="84"/>
                    </a:lnTo>
                    <a:lnTo>
                      <a:pt x="47" y="82"/>
                    </a:lnTo>
                    <a:lnTo>
                      <a:pt x="39" y="81"/>
                    </a:lnTo>
                    <a:lnTo>
                      <a:pt x="30" y="82"/>
                    </a:lnTo>
                    <a:lnTo>
                      <a:pt x="22" y="83"/>
                    </a:lnTo>
                    <a:lnTo>
                      <a:pt x="13" y="84"/>
                    </a:lnTo>
                    <a:lnTo>
                      <a:pt x="7" y="85"/>
                    </a:lnTo>
                    <a:lnTo>
                      <a:pt x="2" y="84"/>
                    </a:lnTo>
                    <a:lnTo>
                      <a:pt x="0" y="83"/>
                    </a:lnTo>
                    <a:lnTo>
                      <a:pt x="4" y="72"/>
                    </a:lnTo>
                    <a:lnTo>
                      <a:pt x="11" y="64"/>
                    </a:lnTo>
                    <a:lnTo>
                      <a:pt x="19" y="57"/>
                    </a:lnTo>
                    <a:lnTo>
                      <a:pt x="28" y="51"/>
                    </a:lnTo>
                    <a:lnTo>
                      <a:pt x="35" y="45"/>
                    </a:lnTo>
                    <a:lnTo>
                      <a:pt x="42" y="40"/>
                    </a:lnTo>
                    <a:lnTo>
                      <a:pt x="50" y="34"/>
                    </a:lnTo>
                    <a:lnTo>
                      <a:pt x="57" y="29"/>
                    </a:lnTo>
                    <a:lnTo>
                      <a:pt x="64" y="23"/>
                    </a:lnTo>
                    <a:lnTo>
                      <a:pt x="72" y="19"/>
                    </a:lnTo>
                    <a:lnTo>
                      <a:pt x="80" y="16"/>
                    </a:lnTo>
                    <a:lnTo>
                      <a:pt x="88" y="13"/>
                    </a:lnTo>
                    <a:lnTo>
                      <a:pt x="95" y="9"/>
                    </a:lnTo>
                    <a:lnTo>
                      <a:pt x="101" y="5"/>
                    </a:lnTo>
                    <a:lnTo>
                      <a:pt x="107" y="2"/>
                    </a:lnTo>
                    <a:lnTo>
                      <a:pt x="115" y="1"/>
                    </a:lnTo>
                    <a:lnTo>
                      <a:pt x="122" y="1"/>
                    </a:lnTo>
                    <a:lnTo>
                      <a:pt x="129" y="0"/>
                    </a:lnTo>
                    <a:lnTo>
                      <a:pt x="138" y="0"/>
                    </a:lnTo>
                    <a:lnTo>
                      <a:pt x="145" y="0"/>
                    </a:lnTo>
                    <a:lnTo>
                      <a:pt x="151" y="0"/>
                    </a:lnTo>
                    <a:lnTo>
                      <a:pt x="161" y="0"/>
                    </a:lnTo>
                    <a:lnTo>
                      <a:pt x="169" y="0"/>
                    </a:lnTo>
                    <a:lnTo>
                      <a:pt x="172" y="0"/>
                    </a:lnTo>
                    <a:close/>
                  </a:path>
                </a:pathLst>
              </a:custGeom>
              <a:solidFill>
                <a:schemeClr val="tx1"/>
              </a:solidFill>
              <a:ln w="9525">
                <a:noFill/>
                <a:round/>
                <a:headEnd/>
                <a:tailEnd/>
              </a:ln>
            </p:spPr>
            <p:txBody>
              <a:bodyPr/>
              <a:lstStyle/>
              <a:p>
                <a:endParaRPr lang="he-IL"/>
              </a:p>
            </p:txBody>
          </p:sp>
          <p:sp>
            <p:nvSpPr>
              <p:cNvPr id="19542" name="Freeform 99"/>
              <p:cNvSpPr>
                <a:spLocks/>
              </p:cNvSpPr>
              <p:nvPr/>
            </p:nvSpPr>
            <p:spPr bwMode="auto">
              <a:xfrm>
                <a:off x="912" y="3044"/>
                <a:ext cx="79" cy="29"/>
              </a:xfrm>
              <a:custGeom>
                <a:avLst/>
                <a:gdLst>
                  <a:gd name="T0" fmla="*/ 76 w 238"/>
                  <a:gd name="T1" fmla="*/ 5 h 145"/>
                  <a:gd name="T2" fmla="*/ 78 w 238"/>
                  <a:gd name="T3" fmla="*/ 5 h 145"/>
                  <a:gd name="T4" fmla="*/ 79 w 238"/>
                  <a:gd name="T5" fmla="*/ 6 h 145"/>
                  <a:gd name="T6" fmla="*/ 77 w 238"/>
                  <a:gd name="T7" fmla="*/ 8 h 145"/>
                  <a:gd name="T8" fmla="*/ 73 w 238"/>
                  <a:gd name="T9" fmla="*/ 10 h 145"/>
                  <a:gd name="T10" fmla="*/ 69 w 238"/>
                  <a:gd name="T11" fmla="*/ 11 h 145"/>
                  <a:gd name="T12" fmla="*/ 66 w 238"/>
                  <a:gd name="T13" fmla="*/ 12 h 145"/>
                  <a:gd name="T14" fmla="*/ 66 w 238"/>
                  <a:gd name="T15" fmla="*/ 14 h 145"/>
                  <a:gd name="T16" fmla="*/ 64 w 238"/>
                  <a:gd name="T17" fmla="*/ 16 h 145"/>
                  <a:gd name="T18" fmla="*/ 59 w 238"/>
                  <a:gd name="T19" fmla="*/ 19 h 145"/>
                  <a:gd name="T20" fmla="*/ 55 w 238"/>
                  <a:gd name="T21" fmla="*/ 21 h 145"/>
                  <a:gd name="T22" fmla="*/ 49 w 238"/>
                  <a:gd name="T23" fmla="*/ 23 h 145"/>
                  <a:gd name="T24" fmla="*/ 45 w 238"/>
                  <a:gd name="T25" fmla="*/ 25 h 145"/>
                  <a:gd name="T26" fmla="*/ 39 w 238"/>
                  <a:gd name="T27" fmla="*/ 27 h 145"/>
                  <a:gd name="T28" fmla="*/ 31 w 238"/>
                  <a:gd name="T29" fmla="*/ 28 h 145"/>
                  <a:gd name="T30" fmla="*/ 24 w 238"/>
                  <a:gd name="T31" fmla="*/ 29 h 145"/>
                  <a:gd name="T32" fmla="*/ 19 w 238"/>
                  <a:gd name="T33" fmla="*/ 29 h 145"/>
                  <a:gd name="T34" fmla="*/ 13 w 238"/>
                  <a:gd name="T35" fmla="*/ 29 h 145"/>
                  <a:gd name="T36" fmla="*/ 6 w 238"/>
                  <a:gd name="T37" fmla="*/ 29 h 145"/>
                  <a:gd name="T38" fmla="*/ 1 w 238"/>
                  <a:gd name="T39" fmla="*/ 29 h 145"/>
                  <a:gd name="T40" fmla="*/ 1 w 238"/>
                  <a:gd name="T41" fmla="*/ 28 h 145"/>
                  <a:gd name="T42" fmla="*/ 3 w 238"/>
                  <a:gd name="T43" fmla="*/ 26 h 145"/>
                  <a:gd name="T44" fmla="*/ 6 w 238"/>
                  <a:gd name="T45" fmla="*/ 23 h 145"/>
                  <a:gd name="T46" fmla="*/ 12 w 238"/>
                  <a:gd name="T47" fmla="*/ 18 h 145"/>
                  <a:gd name="T48" fmla="*/ 15 w 238"/>
                  <a:gd name="T49" fmla="*/ 15 h 145"/>
                  <a:gd name="T50" fmla="*/ 18 w 238"/>
                  <a:gd name="T51" fmla="*/ 13 h 145"/>
                  <a:gd name="T52" fmla="*/ 22 w 238"/>
                  <a:gd name="T53" fmla="*/ 11 h 145"/>
                  <a:gd name="T54" fmla="*/ 26 w 238"/>
                  <a:gd name="T55" fmla="*/ 9 h 145"/>
                  <a:gd name="T56" fmla="*/ 29 w 238"/>
                  <a:gd name="T57" fmla="*/ 7 h 145"/>
                  <a:gd name="T58" fmla="*/ 33 w 238"/>
                  <a:gd name="T59" fmla="*/ 5 h 145"/>
                  <a:gd name="T60" fmla="*/ 36 w 238"/>
                  <a:gd name="T61" fmla="*/ 4 h 145"/>
                  <a:gd name="T62" fmla="*/ 41 w 238"/>
                  <a:gd name="T63" fmla="*/ 3 h 145"/>
                  <a:gd name="T64" fmla="*/ 45 w 238"/>
                  <a:gd name="T65" fmla="*/ 2 h 145"/>
                  <a:gd name="T66" fmla="*/ 49 w 238"/>
                  <a:gd name="T67" fmla="*/ 1 h 145"/>
                  <a:gd name="T68" fmla="*/ 54 w 238"/>
                  <a:gd name="T69" fmla="*/ 0 h 145"/>
                  <a:gd name="T70" fmla="*/ 58 w 238"/>
                  <a:gd name="T71" fmla="*/ 0 h 145"/>
                  <a:gd name="T72" fmla="*/ 63 w 238"/>
                  <a:gd name="T73" fmla="*/ 1 h 145"/>
                  <a:gd name="T74" fmla="*/ 66 w 238"/>
                  <a:gd name="T75" fmla="*/ 2 h 145"/>
                  <a:gd name="T76" fmla="*/ 70 w 238"/>
                  <a:gd name="T77" fmla="*/ 3 h 145"/>
                  <a:gd name="T78" fmla="*/ 73 w 238"/>
                  <a:gd name="T79" fmla="*/ 4 h 14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8"/>
                  <a:gd name="T121" fmla="*/ 0 h 145"/>
                  <a:gd name="T122" fmla="*/ 238 w 238"/>
                  <a:gd name="T123" fmla="*/ 145 h 14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8" h="145">
                    <a:moveTo>
                      <a:pt x="227" y="25"/>
                    </a:moveTo>
                    <a:lnTo>
                      <a:pt x="230" y="25"/>
                    </a:lnTo>
                    <a:lnTo>
                      <a:pt x="233" y="25"/>
                    </a:lnTo>
                    <a:lnTo>
                      <a:pt x="236" y="25"/>
                    </a:lnTo>
                    <a:lnTo>
                      <a:pt x="238" y="27"/>
                    </a:lnTo>
                    <a:lnTo>
                      <a:pt x="238" y="31"/>
                    </a:lnTo>
                    <a:lnTo>
                      <a:pt x="235" y="34"/>
                    </a:lnTo>
                    <a:lnTo>
                      <a:pt x="232" y="39"/>
                    </a:lnTo>
                    <a:lnTo>
                      <a:pt x="227" y="45"/>
                    </a:lnTo>
                    <a:lnTo>
                      <a:pt x="220" y="49"/>
                    </a:lnTo>
                    <a:lnTo>
                      <a:pt x="215" y="54"/>
                    </a:lnTo>
                    <a:lnTo>
                      <a:pt x="209" y="56"/>
                    </a:lnTo>
                    <a:lnTo>
                      <a:pt x="204" y="57"/>
                    </a:lnTo>
                    <a:lnTo>
                      <a:pt x="200" y="60"/>
                    </a:lnTo>
                    <a:lnTo>
                      <a:pt x="199" y="64"/>
                    </a:lnTo>
                    <a:lnTo>
                      <a:pt x="199" y="68"/>
                    </a:lnTo>
                    <a:lnTo>
                      <a:pt x="198" y="71"/>
                    </a:lnTo>
                    <a:lnTo>
                      <a:pt x="193" y="80"/>
                    </a:lnTo>
                    <a:lnTo>
                      <a:pt x="187" y="88"/>
                    </a:lnTo>
                    <a:lnTo>
                      <a:pt x="179" y="95"/>
                    </a:lnTo>
                    <a:lnTo>
                      <a:pt x="172" y="100"/>
                    </a:lnTo>
                    <a:lnTo>
                      <a:pt x="165" y="106"/>
                    </a:lnTo>
                    <a:lnTo>
                      <a:pt x="156" y="111"/>
                    </a:lnTo>
                    <a:lnTo>
                      <a:pt x="149" y="117"/>
                    </a:lnTo>
                    <a:lnTo>
                      <a:pt x="142" y="123"/>
                    </a:lnTo>
                    <a:lnTo>
                      <a:pt x="137" y="127"/>
                    </a:lnTo>
                    <a:lnTo>
                      <a:pt x="128" y="130"/>
                    </a:lnTo>
                    <a:lnTo>
                      <a:pt x="118" y="133"/>
                    </a:lnTo>
                    <a:lnTo>
                      <a:pt x="105" y="137"/>
                    </a:lnTo>
                    <a:lnTo>
                      <a:pt x="93" y="140"/>
                    </a:lnTo>
                    <a:lnTo>
                      <a:pt x="81" y="142"/>
                    </a:lnTo>
                    <a:lnTo>
                      <a:pt x="71" y="144"/>
                    </a:lnTo>
                    <a:lnTo>
                      <a:pt x="63" y="145"/>
                    </a:lnTo>
                    <a:lnTo>
                      <a:pt x="58" y="145"/>
                    </a:lnTo>
                    <a:lnTo>
                      <a:pt x="50" y="145"/>
                    </a:lnTo>
                    <a:lnTo>
                      <a:pt x="39" y="145"/>
                    </a:lnTo>
                    <a:lnTo>
                      <a:pt x="28" y="145"/>
                    </a:lnTo>
                    <a:lnTo>
                      <a:pt x="17" y="144"/>
                    </a:lnTo>
                    <a:lnTo>
                      <a:pt x="8" y="143"/>
                    </a:lnTo>
                    <a:lnTo>
                      <a:pt x="2" y="143"/>
                    </a:lnTo>
                    <a:lnTo>
                      <a:pt x="0" y="142"/>
                    </a:lnTo>
                    <a:lnTo>
                      <a:pt x="3" y="139"/>
                    </a:lnTo>
                    <a:lnTo>
                      <a:pt x="6" y="133"/>
                    </a:lnTo>
                    <a:lnTo>
                      <a:pt x="9" y="129"/>
                    </a:lnTo>
                    <a:lnTo>
                      <a:pt x="11" y="126"/>
                    </a:lnTo>
                    <a:lnTo>
                      <a:pt x="19" y="114"/>
                    </a:lnTo>
                    <a:lnTo>
                      <a:pt x="28" y="103"/>
                    </a:lnTo>
                    <a:lnTo>
                      <a:pt x="35" y="92"/>
                    </a:lnTo>
                    <a:lnTo>
                      <a:pt x="40" y="80"/>
                    </a:lnTo>
                    <a:lnTo>
                      <a:pt x="45" y="74"/>
                    </a:lnTo>
                    <a:lnTo>
                      <a:pt x="50" y="69"/>
                    </a:lnTo>
                    <a:lnTo>
                      <a:pt x="55" y="65"/>
                    </a:lnTo>
                    <a:lnTo>
                      <a:pt x="60" y="60"/>
                    </a:lnTo>
                    <a:lnTo>
                      <a:pt x="67" y="56"/>
                    </a:lnTo>
                    <a:lnTo>
                      <a:pt x="72" y="52"/>
                    </a:lnTo>
                    <a:lnTo>
                      <a:pt x="77" y="46"/>
                    </a:lnTo>
                    <a:lnTo>
                      <a:pt x="82" y="41"/>
                    </a:lnTo>
                    <a:lnTo>
                      <a:pt x="88" y="37"/>
                    </a:lnTo>
                    <a:lnTo>
                      <a:pt x="94" y="33"/>
                    </a:lnTo>
                    <a:lnTo>
                      <a:pt x="99" y="27"/>
                    </a:lnTo>
                    <a:lnTo>
                      <a:pt x="104" y="23"/>
                    </a:lnTo>
                    <a:lnTo>
                      <a:pt x="109" y="20"/>
                    </a:lnTo>
                    <a:lnTo>
                      <a:pt x="116" y="16"/>
                    </a:lnTo>
                    <a:lnTo>
                      <a:pt x="123" y="14"/>
                    </a:lnTo>
                    <a:lnTo>
                      <a:pt x="130" y="14"/>
                    </a:lnTo>
                    <a:lnTo>
                      <a:pt x="136" y="10"/>
                    </a:lnTo>
                    <a:lnTo>
                      <a:pt x="142" y="5"/>
                    </a:lnTo>
                    <a:lnTo>
                      <a:pt x="148" y="3"/>
                    </a:lnTo>
                    <a:lnTo>
                      <a:pt x="155" y="1"/>
                    </a:lnTo>
                    <a:lnTo>
                      <a:pt x="162" y="0"/>
                    </a:lnTo>
                    <a:lnTo>
                      <a:pt x="169" y="0"/>
                    </a:lnTo>
                    <a:lnTo>
                      <a:pt x="176" y="0"/>
                    </a:lnTo>
                    <a:lnTo>
                      <a:pt x="184" y="1"/>
                    </a:lnTo>
                    <a:lnTo>
                      <a:pt x="189" y="3"/>
                    </a:lnTo>
                    <a:lnTo>
                      <a:pt x="195" y="5"/>
                    </a:lnTo>
                    <a:lnTo>
                      <a:pt x="200" y="9"/>
                    </a:lnTo>
                    <a:lnTo>
                      <a:pt x="206" y="11"/>
                    </a:lnTo>
                    <a:lnTo>
                      <a:pt x="211" y="14"/>
                    </a:lnTo>
                    <a:lnTo>
                      <a:pt x="217" y="17"/>
                    </a:lnTo>
                    <a:lnTo>
                      <a:pt x="221" y="21"/>
                    </a:lnTo>
                    <a:lnTo>
                      <a:pt x="227" y="25"/>
                    </a:lnTo>
                    <a:close/>
                  </a:path>
                </a:pathLst>
              </a:custGeom>
              <a:solidFill>
                <a:schemeClr val="tx1"/>
              </a:solidFill>
              <a:ln w="9525">
                <a:noFill/>
                <a:round/>
                <a:headEnd/>
                <a:tailEnd/>
              </a:ln>
            </p:spPr>
            <p:txBody>
              <a:bodyPr/>
              <a:lstStyle/>
              <a:p>
                <a:endParaRPr lang="he-IL"/>
              </a:p>
            </p:txBody>
          </p:sp>
          <p:sp>
            <p:nvSpPr>
              <p:cNvPr id="19543" name="Freeform 100"/>
              <p:cNvSpPr>
                <a:spLocks/>
              </p:cNvSpPr>
              <p:nvPr/>
            </p:nvSpPr>
            <p:spPr bwMode="auto">
              <a:xfrm>
                <a:off x="869" y="3078"/>
                <a:ext cx="73" cy="31"/>
              </a:xfrm>
              <a:custGeom>
                <a:avLst/>
                <a:gdLst>
                  <a:gd name="T0" fmla="*/ 70 w 220"/>
                  <a:gd name="T1" fmla="*/ 1 h 152"/>
                  <a:gd name="T2" fmla="*/ 72 w 220"/>
                  <a:gd name="T3" fmla="*/ 1 h 152"/>
                  <a:gd name="T4" fmla="*/ 72 w 220"/>
                  <a:gd name="T5" fmla="*/ 3 h 152"/>
                  <a:gd name="T6" fmla="*/ 69 w 220"/>
                  <a:gd name="T7" fmla="*/ 6 h 152"/>
                  <a:gd name="T8" fmla="*/ 65 w 220"/>
                  <a:gd name="T9" fmla="*/ 9 h 152"/>
                  <a:gd name="T10" fmla="*/ 61 w 220"/>
                  <a:gd name="T11" fmla="*/ 12 h 152"/>
                  <a:gd name="T12" fmla="*/ 59 w 220"/>
                  <a:gd name="T13" fmla="*/ 14 h 152"/>
                  <a:gd name="T14" fmla="*/ 56 w 220"/>
                  <a:gd name="T15" fmla="*/ 17 h 152"/>
                  <a:gd name="T16" fmla="*/ 53 w 220"/>
                  <a:gd name="T17" fmla="*/ 19 h 152"/>
                  <a:gd name="T18" fmla="*/ 50 w 220"/>
                  <a:gd name="T19" fmla="*/ 21 h 152"/>
                  <a:gd name="T20" fmla="*/ 45 w 220"/>
                  <a:gd name="T21" fmla="*/ 23 h 152"/>
                  <a:gd name="T22" fmla="*/ 41 w 220"/>
                  <a:gd name="T23" fmla="*/ 24 h 152"/>
                  <a:gd name="T24" fmla="*/ 38 w 220"/>
                  <a:gd name="T25" fmla="*/ 25 h 152"/>
                  <a:gd name="T26" fmla="*/ 34 w 220"/>
                  <a:gd name="T27" fmla="*/ 26 h 152"/>
                  <a:gd name="T28" fmla="*/ 29 w 220"/>
                  <a:gd name="T29" fmla="*/ 27 h 152"/>
                  <a:gd name="T30" fmla="*/ 19 w 220"/>
                  <a:gd name="T31" fmla="*/ 28 h 152"/>
                  <a:gd name="T32" fmla="*/ 8 w 220"/>
                  <a:gd name="T33" fmla="*/ 30 h 152"/>
                  <a:gd name="T34" fmla="*/ 1 w 220"/>
                  <a:gd name="T35" fmla="*/ 31 h 152"/>
                  <a:gd name="T36" fmla="*/ 3 w 220"/>
                  <a:gd name="T37" fmla="*/ 28 h 152"/>
                  <a:gd name="T38" fmla="*/ 9 w 220"/>
                  <a:gd name="T39" fmla="*/ 20 h 152"/>
                  <a:gd name="T40" fmla="*/ 11 w 220"/>
                  <a:gd name="T41" fmla="*/ 17 h 152"/>
                  <a:gd name="T42" fmla="*/ 14 w 220"/>
                  <a:gd name="T43" fmla="*/ 16 h 152"/>
                  <a:gd name="T44" fmla="*/ 16 w 220"/>
                  <a:gd name="T45" fmla="*/ 14 h 152"/>
                  <a:gd name="T46" fmla="*/ 19 w 220"/>
                  <a:gd name="T47" fmla="*/ 13 h 152"/>
                  <a:gd name="T48" fmla="*/ 24 w 220"/>
                  <a:gd name="T49" fmla="*/ 11 h 152"/>
                  <a:gd name="T50" fmla="*/ 28 w 220"/>
                  <a:gd name="T51" fmla="*/ 8 h 152"/>
                  <a:gd name="T52" fmla="*/ 32 w 220"/>
                  <a:gd name="T53" fmla="*/ 5 h 152"/>
                  <a:gd name="T54" fmla="*/ 35 w 220"/>
                  <a:gd name="T55" fmla="*/ 3 h 152"/>
                  <a:gd name="T56" fmla="*/ 38 w 220"/>
                  <a:gd name="T57" fmla="*/ 1 h 152"/>
                  <a:gd name="T58" fmla="*/ 43 w 220"/>
                  <a:gd name="T59" fmla="*/ 1 h 152"/>
                  <a:gd name="T60" fmla="*/ 46 w 220"/>
                  <a:gd name="T61" fmla="*/ 1 h 152"/>
                  <a:gd name="T62" fmla="*/ 49 w 220"/>
                  <a:gd name="T63" fmla="*/ 1 h 152"/>
                  <a:gd name="T64" fmla="*/ 52 w 220"/>
                  <a:gd name="T65" fmla="*/ 0 h 152"/>
                  <a:gd name="T66" fmla="*/ 55 w 220"/>
                  <a:gd name="T67" fmla="*/ 0 h 152"/>
                  <a:gd name="T68" fmla="*/ 58 w 220"/>
                  <a:gd name="T69" fmla="*/ 1 h 152"/>
                  <a:gd name="T70" fmla="*/ 61 w 220"/>
                  <a:gd name="T71" fmla="*/ 1 h 152"/>
                  <a:gd name="T72" fmla="*/ 65 w 220"/>
                  <a:gd name="T73" fmla="*/ 1 h 152"/>
                  <a:gd name="T74" fmla="*/ 68 w 220"/>
                  <a:gd name="T75" fmla="*/ 0 h 15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20"/>
                  <a:gd name="T115" fmla="*/ 0 h 152"/>
                  <a:gd name="T116" fmla="*/ 220 w 220"/>
                  <a:gd name="T117" fmla="*/ 152 h 15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20" h="152">
                    <a:moveTo>
                      <a:pt x="208" y="1"/>
                    </a:moveTo>
                    <a:lnTo>
                      <a:pt x="211" y="4"/>
                    </a:lnTo>
                    <a:lnTo>
                      <a:pt x="214" y="5"/>
                    </a:lnTo>
                    <a:lnTo>
                      <a:pt x="218" y="6"/>
                    </a:lnTo>
                    <a:lnTo>
                      <a:pt x="220" y="11"/>
                    </a:lnTo>
                    <a:lnTo>
                      <a:pt x="218" y="16"/>
                    </a:lnTo>
                    <a:lnTo>
                      <a:pt x="213" y="23"/>
                    </a:lnTo>
                    <a:lnTo>
                      <a:pt x="208" y="31"/>
                    </a:lnTo>
                    <a:lnTo>
                      <a:pt x="202" y="38"/>
                    </a:lnTo>
                    <a:lnTo>
                      <a:pt x="196" y="46"/>
                    </a:lnTo>
                    <a:lnTo>
                      <a:pt x="190" y="53"/>
                    </a:lnTo>
                    <a:lnTo>
                      <a:pt x="185" y="58"/>
                    </a:lnTo>
                    <a:lnTo>
                      <a:pt x="181" y="63"/>
                    </a:lnTo>
                    <a:lnTo>
                      <a:pt x="177" y="69"/>
                    </a:lnTo>
                    <a:lnTo>
                      <a:pt x="173" y="75"/>
                    </a:lnTo>
                    <a:lnTo>
                      <a:pt x="169" y="81"/>
                    </a:lnTo>
                    <a:lnTo>
                      <a:pt x="165" y="88"/>
                    </a:lnTo>
                    <a:lnTo>
                      <a:pt x="161" y="95"/>
                    </a:lnTo>
                    <a:lnTo>
                      <a:pt x="156" y="100"/>
                    </a:lnTo>
                    <a:lnTo>
                      <a:pt x="151" y="103"/>
                    </a:lnTo>
                    <a:lnTo>
                      <a:pt x="143" y="107"/>
                    </a:lnTo>
                    <a:lnTo>
                      <a:pt x="137" y="111"/>
                    </a:lnTo>
                    <a:lnTo>
                      <a:pt x="132" y="116"/>
                    </a:lnTo>
                    <a:lnTo>
                      <a:pt x="125" y="119"/>
                    </a:lnTo>
                    <a:lnTo>
                      <a:pt x="120" y="121"/>
                    </a:lnTo>
                    <a:lnTo>
                      <a:pt x="114" y="123"/>
                    </a:lnTo>
                    <a:lnTo>
                      <a:pt x="109" y="125"/>
                    </a:lnTo>
                    <a:lnTo>
                      <a:pt x="101" y="127"/>
                    </a:lnTo>
                    <a:lnTo>
                      <a:pt x="94" y="128"/>
                    </a:lnTo>
                    <a:lnTo>
                      <a:pt x="86" y="131"/>
                    </a:lnTo>
                    <a:lnTo>
                      <a:pt x="73" y="134"/>
                    </a:lnTo>
                    <a:lnTo>
                      <a:pt x="58" y="139"/>
                    </a:lnTo>
                    <a:lnTo>
                      <a:pt x="41" y="143"/>
                    </a:lnTo>
                    <a:lnTo>
                      <a:pt x="24" y="148"/>
                    </a:lnTo>
                    <a:lnTo>
                      <a:pt x="11" y="151"/>
                    </a:lnTo>
                    <a:lnTo>
                      <a:pt x="2" y="152"/>
                    </a:lnTo>
                    <a:lnTo>
                      <a:pt x="0" y="152"/>
                    </a:lnTo>
                    <a:lnTo>
                      <a:pt x="10" y="139"/>
                    </a:lnTo>
                    <a:lnTo>
                      <a:pt x="20" y="117"/>
                    </a:lnTo>
                    <a:lnTo>
                      <a:pt x="26" y="98"/>
                    </a:lnTo>
                    <a:lnTo>
                      <a:pt x="29" y="89"/>
                    </a:lnTo>
                    <a:lnTo>
                      <a:pt x="32" y="85"/>
                    </a:lnTo>
                    <a:lnTo>
                      <a:pt x="37" y="81"/>
                    </a:lnTo>
                    <a:lnTo>
                      <a:pt x="41" y="77"/>
                    </a:lnTo>
                    <a:lnTo>
                      <a:pt x="45" y="73"/>
                    </a:lnTo>
                    <a:lnTo>
                      <a:pt x="49" y="69"/>
                    </a:lnTo>
                    <a:lnTo>
                      <a:pt x="53" y="66"/>
                    </a:lnTo>
                    <a:lnTo>
                      <a:pt x="58" y="63"/>
                    </a:lnTo>
                    <a:lnTo>
                      <a:pt x="63" y="60"/>
                    </a:lnTo>
                    <a:lnTo>
                      <a:pt x="71" y="53"/>
                    </a:lnTo>
                    <a:lnTo>
                      <a:pt x="78" y="45"/>
                    </a:lnTo>
                    <a:lnTo>
                      <a:pt x="85" y="37"/>
                    </a:lnTo>
                    <a:lnTo>
                      <a:pt x="90" y="27"/>
                    </a:lnTo>
                    <a:lnTo>
                      <a:pt x="95" y="23"/>
                    </a:lnTo>
                    <a:lnTo>
                      <a:pt x="100" y="18"/>
                    </a:lnTo>
                    <a:lnTo>
                      <a:pt x="106" y="14"/>
                    </a:lnTo>
                    <a:lnTo>
                      <a:pt x="111" y="10"/>
                    </a:lnTo>
                    <a:lnTo>
                      <a:pt x="116" y="6"/>
                    </a:lnTo>
                    <a:lnTo>
                      <a:pt x="122" y="4"/>
                    </a:lnTo>
                    <a:lnTo>
                      <a:pt x="129" y="4"/>
                    </a:lnTo>
                    <a:lnTo>
                      <a:pt x="135" y="5"/>
                    </a:lnTo>
                    <a:lnTo>
                      <a:pt x="140" y="7"/>
                    </a:lnTo>
                    <a:lnTo>
                      <a:pt x="144" y="7"/>
                    </a:lnTo>
                    <a:lnTo>
                      <a:pt x="149" y="6"/>
                    </a:lnTo>
                    <a:lnTo>
                      <a:pt x="153" y="4"/>
                    </a:lnTo>
                    <a:lnTo>
                      <a:pt x="157" y="2"/>
                    </a:lnTo>
                    <a:lnTo>
                      <a:pt x="161" y="1"/>
                    </a:lnTo>
                    <a:lnTo>
                      <a:pt x="165" y="0"/>
                    </a:lnTo>
                    <a:lnTo>
                      <a:pt x="170" y="1"/>
                    </a:lnTo>
                    <a:lnTo>
                      <a:pt x="174" y="3"/>
                    </a:lnTo>
                    <a:lnTo>
                      <a:pt x="178" y="3"/>
                    </a:lnTo>
                    <a:lnTo>
                      <a:pt x="183" y="4"/>
                    </a:lnTo>
                    <a:lnTo>
                      <a:pt x="189" y="4"/>
                    </a:lnTo>
                    <a:lnTo>
                      <a:pt x="195" y="3"/>
                    </a:lnTo>
                    <a:lnTo>
                      <a:pt x="201" y="3"/>
                    </a:lnTo>
                    <a:lnTo>
                      <a:pt x="205" y="2"/>
                    </a:lnTo>
                    <a:lnTo>
                      <a:pt x="208" y="1"/>
                    </a:lnTo>
                    <a:close/>
                  </a:path>
                </a:pathLst>
              </a:custGeom>
              <a:solidFill>
                <a:schemeClr val="tx1"/>
              </a:solidFill>
              <a:ln w="9525">
                <a:noFill/>
                <a:round/>
                <a:headEnd/>
                <a:tailEnd/>
              </a:ln>
            </p:spPr>
            <p:txBody>
              <a:bodyPr/>
              <a:lstStyle/>
              <a:p>
                <a:endParaRPr lang="he-IL"/>
              </a:p>
            </p:txBody>
          </p:sp>
          <p:sp>
            <p:nvSpPr>
              <p:cNvPr id="19544" name="Freeform 101"/>
              <p:cNvSpPr>
                <a:spLocks/>
              </p:cNvSpPr>
              <p:nvPr/>
            </p:nvSpPr>
            <p:spPr bwMode="auto">
              <a:xfrm>
                <a:off x="844" y="3112"/>
                <a:ext cx="56" cy="39"/>
              </a:xfrm>
              <a:custGeom>
                <a:avLst/>
                <a:gdLst>
                  <a:gd name="T0" fmla="*/ 56 w 170"/>
                  <a:gd name="T1" fmla="*/ 2 h 195"/>
                  <a:gd name="T2" fmla="*/ 53 w 170"/>
                  <a:gd name="T3" fmla="*/ 3 h 195"/>
                  <a:gd name="T4" fmla="*/ 49 w 170"/>
                  <a:gd name="T5" fmla="*/ 7 h 195"/>
                  <a:gd name="T6" fmla="*/ 45 w 170"/>
                  <a:gd name="T7" fmla="*/ 13 h 195"/>
                  <a:gd name="T8" fmla="*/ 42 w 170"/>
                  <a:gd name="T9" fmla="*/ 19 h 195"/>
                  <a:gd name="T10" fmla="*/ 40 w 170"/>
                  <a:gd name="T11" fmla="*/ 24 h 195"/>
                  <a:gd name="T12" fmla="*/ 36 w 170"/>
                  <a:gd name="T13" fmla="*/ 27 h 195"/>
                  <a:gd name="T14" fmla="*/ 33 w 170"/>
                  <a:gd name="T15" fmla="*/ 31 h 195"/>
                  <a:gd name="T16" fmla="*/ 28 w 170"/>
                  <a:gd name="T17" fmla="*/ 32 h 195"/>
                  <a:gd name="T18" fmla="*/ 25 w 170"/>
                  <a:gd name="T19" fmla="*/ 33 h 195"/>
                  <a:gd name="T20" fmla="*/ 22 w 170"/>
                  <a:gd name="T21" fmla="*/ 34 h 195"/>
                  <a:gd name="T22" fmla="*/ 19 w 170"/>
                  <a:gd name="T23" fmla="*/ 35 h 195"/>
                  <a:gd name="T24" fmla="*/ 15 w 170"/>
                  <a:gd name="T25" fmla="*/ 35 h 195"/>
                  <a:gd name="T26" fmla="*/ 10 w 170"/>
                  <a:gd name="T27" fmla="*/ 37 h 195"/>
                  <a:gd name="T28" fmla="*/ 5 w 170"/>
                  <a:gd name="T29" fmla="*/ 38 h 195"/>
                  <a:gd name="T30" fmla="*/ 1 w 170"/>
                  <a:gd name="T31" fmla="*/ 39 h 195"/>
                  <a:gd name="T32" fmla="*/ 0 w 170"/>
                  <a:gd name="T33" fmla="*/ 37 h 195"/>
                  <a:gd name="T34" fmla="*/ 2 w 170"/>
                  <a:gd name="T35" fmla="*/ 34 h 195"/>
                  <a:gd name="T36" fmla="*/ 3 w 170"/>
                  <a:gd name="T37" fmla="*/ 29 h 195"/>
                  <a:gd name="T38" fmla="*/ 7 w 170"/>
                  <a:gd name="T39" fmla="*/ 22 h 195"/>
                  <a:gd name="T40" fmla="*/ 9 w 170"/>
                  <a:gd name="T41" fmla="*/ 18 h 195"/>
                  <a:gd name="T42" fmla="*/ 13 w 170"/>
                  <a:gd name="T43" fmla="*/ 14 h 195"/>
                  <a:gd name="T44" fmla="*/ 15 w 170"/>
                  <a:gd name="T45" fmla="*/ 10 h 195"/>
                  <a:gd name="T46" fmla="*/ 18 w 170"/>
                  <a:gd name="T47" fmla="*/ 8 h 195"/>
                  <a:gd name="T48" fmla="*/ 22 w 170"/>
                  <a:gd name="T49" fmla="*/ 5 h 195"/>
                  <a:gd name="T50" fmla="*/ 26 w 170"/>
                  <a:gd name="T51" fmla="*/ 3 h 195"/>
                  <a:gd name="T52" fmla="*/ 30 w 170"/>
                  <a:gd name="T53" fmla="*/ 2 h 195"/>
                  <a:gd name="T54" fmla="*/ 34 w 170"/>
                  <a:gd name="T55" fmla="*/ 1 h 195"/>
                  <a:gd name="T56" fmla="*/ 39 w 170"/>
                  <a:gd name="T57" fmla="*/ 1 h 195"/>
                  <a:gd name="T58" fmla="*/ 43 w 170"/>
                  <a:gd name="T59" fmla="*/ 1 h 195"/>
                  <a:gd name="T60" fmla="*/ 48 w 170"/>
                  <a:gd name="T61" fmla="*/ 0 h 195"/>
                  <a:gd name="T62" fmla="*/ 54 w 170"/>
                  <a:gd name="T63" fmla="*/ 0 h 19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70"/>
                  <a:gd name="T97" fmla="*/ 0 h 195"/>
                  <a:gd name="T98" fmla="*/ 170 w 170"/>
                  <a:gd name="T99" fmla="*/ 195 h 19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70" h="195">
                    <a:moveTo>
                      <a:pt x="170" y="4"/>
                    </a:moveTo>
                    <a:lnTo>
                      <a:pt x="169" y="10"/>
                    </a:lnTo>
                    <a:lnTo>
                      <a:pt x="166" y="14"/>
                    </a:lnTo>
                    <a:lnTo>
                      <a:pt x="162" y="17"/>
                    </a:lnTo>
                    <a:lnTo>
                      <a:pt x="159" y="21"/>
                    </a:lnTo>
                    <a:lnTo>
                      <a:pt x="149" y="35"/>
                    </a:lnTo>
                    <a:lnTo>
                      <a:pt x="141" y="50"/>
                    </a:lnTo>
                    <a:lnTo>
                      <a:pt x="136" y="66"/>
                    </a:lnTo>
                    <a:lnTo>
                      <a:pt x="132" y="83"/>
                    </a:lnTo>
                    <a:lnTo>
                      <a:pt x="129" y="97"/>
                    </a:lnTo>
                    <a:lnTo>
                      <a:pt x="126" y="108"/>
                    </a:lnTo>
                    <a:lnTo>
                      <a:pt x="122" y="119"/>
                    </a:lnTo>
                    <a:lnTo>
                      <a:pt x="116" y="130"/>
                    </a:lnTo>
                    <a:lnTo>
                      <a:pt x="108" y="137"/>
                    </a:lnTo>
                    <a:lnTo>
                      <a:pt x="104" y="146"/>
                    </a:lnTo>
                    <a:lnTo>
                      <a:pt x="99" y="154"/>
                    </a:lnTo>
                    <a:lnTo>
                      <a:pt x="90" y="158"/>
                    </a:lnTo>
                    <a:lnTo>
                      <a:pt x="85" y="162"/>
                    </a:lnTo>
                    <a:lnTo>
                      <a:pt x="81" y="164"/>
                    </a:lnTo>
                    <a:lnTo>
                      <a:pt x="77" y="165"/>
                    </a:lnTo>
                    <a:lnTo>
                      <a:pt x="72" y="167"/>
                    </a:lnTo>
                    <a:lnTo>
                      <a:pt x="68" y="168"/>
                    </a:lnTo>
                    <a:lnTo>
                      <a:pt x="63" y="171"/>
                    </a:lnTo>
                    <a:lnTo>
                      <a:pt x="59" y="173"/>
                    </a:lnTo>
                    <a:lnTo>
                      <a:pt x="55" y="175"/>
                    </a:lnTo>
                    <a:lnTo>
                      <a:pt x="47" y="176"/>
                    </a:lnTo>
                    <a:lnTo>
                      <a:pt x="38" y="179"/>
                    </a:lnTo>
                    <a:lnTo>
                      <a:pt x="30" y="183"/>
                    </a:lnTo>
                    <a:lnTo>
                      <a:pt x="22" y="186"/>
                    </a:lnTo>
                    <a:lnTo>
                      <a:pt x="14" y="190"/>
                    </a:lnTo>
                    <a:lnTo>
                      <a:pt x="8" y="193"/>
                    </a:lnTo>
                    <a:lnTo>
                      <a:pt x="4" y="195"/>
                    </a:lnTo>
                    <a:lnTo>
                      <a:pt x="1" y="195"/>
                    </a:lnTo>
                    <a:lnTo>
                      <a:pt x="0" y="186"/>
                    </a:lnTo>
                    <a:lnTo>
                      <a:pt x="2" y="177"/>
                    </a:lnTo>
                    <a:lnTo>
                      <a:pt x="5" y="168"/>
                    </a:lnTo>
                    <a:lnTo>
                      <a:pt x="8" y="160"/>
                    </a:lnTo>
                    <a:lnTo>
                      <a:pt x="10" y="143"/>
                    </a:lnTo>
                    <a:lnTo>
                      <a:pt x="15" y="124"/>
                    </a:lnTo>
                    <a:lnTo>
                      <a:pt x="21" y="108"/>
                    </a:lnTo>
                    <a:lnTo>
                      <a:pt x="23" y="101"/>
                    </a:lnTo>
                    <a:lnTo>
                      <a:pt x="28" y="90"/>
                    </a:lnTo>
                    <a:lnTo>
                      <a:pt x="34" y="80"/>
                    </a:lnTo>
                    <a:lnTo>
                      <a:pt x="38" y="69"/>
                    </a:lnTo>
                    <a:lnTo>
                      <a:pt x="41" y="58"/>
                    </a:lnTo>
                    <a:lnTo>
                      <a:pt x="46" y="51"/>
                    </a:lnTo>
                    <a:lnTo>
                      <a:pt x="50" y="45"/>
                    </a:lnTo>
                    <a:lnTo>
                      <a:pt x="55" y="38"/>
                    </a:lnTo>
                    <a:lnTo>
                      <a:pt x="60" y="32"/>
                    </a:lnTo>
                    <a:lnTo>
                      <a:pt x="66" y="25"/>
                    </a:lnTo>
                    <a:lnTo>
                      <a:pt x="72" y="21"/>
                    </a:lnTo>
                    <a:lnTo>
                      <a:pt x="78" y="16"/>
                    </a:lnTo>
                    <a:lnTo>
                      <a:pt x="85" y="13"/>
                    </a:lnTo>
                    <a:lnTo>
                      <a:pt x="92" y="8"/>
                    </a:lnTo>
                    <a:lnTo>
                      <a:pt x="98" y="6"/>
                    </a:lnTo>
                    <a:lnTo>
                      <a:pt x="104" y="4"/>
                    </a:lnTo>
                    <a:lnTo>
                      <a:pt x="112" y="4"/>
                    </a:lnTo>
                    <a:lnTo>
                      <a:pt x="119" y="3"/>
                    </a:lnTo>
                    <a:lnTo>
                      <a:pt x="125" y="3"/>
                    </a:lnTo>
                    <a:lnTo>
                      <a:pt x="132" y="3"/>
                    </a:lnTo>
                    <a:lnTo>
                      <a:pt x="140" y="2"/>
                    </a:lnTo>
                    <a:lnTo>
                      <a:pt x="147" y="0"/>
                    </a:lnTo>
                    <a:lnTo>
                      <a:pt x="157" y="0"/>
                    </a:lnTo>
                    <a:lnTo>
                      <a:pt x="165" y="0"/>
                    </a:lnTo>
                    <a:lnTo>
                      <a:pt x="170" y="4"/>
                    </a:lnTo>
                    <a:close/>
                  </a:path>
                </a:pathLst>
              </a:custGeom>
              <a:solidFill>
                <a:schemeClr val="tx1"/>
              </a:solidFill>
              <a:ln w="9525">
                <a:noFill/>
                <a:round/>
                <a:headEnd/>
                <a:tailEnd/>
              </a:ln>
            </p:spPr>
            <p:txBody>
              <a:bodyPr/>
              <a:lstStyle/>
              <a:p>
                <a:endParaRPr lang="he-IL"/>
              </a:p>
            </p:txBody>
          </p:sp>
          <p:sp>
            <p:nvSpPr>
              <p:cNvPr id="19545" name="Freeform 102"/>
              <p:cNvSpPr>
                <a:spLocks/>
              </p:cNvSpPr>
              <p:nvPr/>
            </p:nvSpPr>
            <p:spPr bwMode="auto">
              <a:xfrm>
                <a:off x="831" y="3153"/>
                <a:ext cx="46" cy="41"/>
              </a:xfrm>
              <a:custGeom>
                <a:avLst/>
                <a:gdLst>
                  <a:gd name="T0" fmla="*/ 45 w 137"/>
                  <a:gd name="T1" fmla="*/ 1 h 207"/>
                  <a:gd name="T2" fmla="*/ 46 w 137"/>
                  <a:gd name="T3" fmla="*/ 2 h 207"/>
                  <a:gd name="T4" fmla="*/ 45 w 137"/>
                  <a:gd name="T5" fmla="*/ 3 h 207"/>
                  <a:gd name="T6" fmla="*/ 44 w 137"/>
                  <a:gd name="T7" fmla="*/ 4 h 207"/>
                  <a:gd name="T8" fmla="*/ 43 w 137"/>
                  <a:gd name="T9" fmla="*/ 5 h 207"/>
                  <a:gd name="T10" fmla="*/ 41 w 137"/>
                  <a:gd name="T11" fmla="*/ 8 h 207"/>
                  <a:gd name="T12" fmla="*/ 39 w 137"/>
                  <a:gd name="T13" fmla="*/ 12 h 207"/>
                  <a:gd name="T14" fmla="*/ 37 w 137"/>
                  <a:gd name="T15" fmla="*/ 18 h 207"/>
                  <a:gd name="T16" fmla="*/ 37 w 137"/>
                  <a:gd name="T17" fmla="*/ 21 h 207"/>
                  <a:gd name="T18" fmla="*/ 36 w 137"/>
                  <a:gd name="T19" fmla="*/ 24 h 207"/>
                  <a:gd name="T20" fmla="*/ 34 w 137"/>
                  <a:gd name="T21" fmla="*/ 27 h 207"/>
                  <a:gd name="T22" fmla="*/ 31 w 137"/>
                  <a:gd name="T23" fmla="*/ 29 h 207"/>
                  <a:gd name="T24" fmla="*/ 28 w 137"/>
                  <a:gd name="T25" fmla="*/ 31 h 207"/>
                  <a:gd name="T26" fmla="*/ 26 w 137"/>
                  <a:gd name="T27" fmla="*/ 33 h 207"/>
                  <a:gd name="T28" fmla="*/ 24 w 137"/>
                  <a:gd name="T29" fmla="*/ 33 h 207"/>
                  <a:gd name="T30" fmla="*/ 22 w 137"/>
                  <a:gd name="T31" fmla="*/ 33 h 207"/>
                  <a:gd name="T32" fmla="*/ 19 w 137"/>
                  <a:gd name="T33" fmla="*/ 33 h 207"/>
                  <a:gd name="T34" fmla="*/ 17 w 137"/>
                  <a:gd name="T35" fmla="*/ 33 h 207"/>
                  <a:gd name="T36" fmla="*/ 15 w 137"/>
                  <a:gd name="T37" fmla="*/ 33 h 207"/>
                  <a:gd name="T38" fmla="*/ 14 w 137"/>
                  <a:gd name="T39" fmla="*/ 34 h 207"/>
                  <a:gd name="T40" fmla="*/ 13 w 137"/>
                  <a:gd name="T41" fmla="*/ 36 h 207"/>
                  <a:gd name="T42" fmla="*/ 10 w 137"/>
                  <a:gd name="T43" fmla="*/ 37 h 207"/>
                  <a:gd name="T44" fmla="*/ 7 w 137"/>
                  <a:gd name="T45" fmla="*/ 38 h 207"/>
                  <a:gd name="T46" fmla="*/ 5 w 137"/>
                  <a:gd name="T47" fmla="*/ 40 h 207"/>
                  <a:gd name="T48" fmla="*/ 2 w 137"/>
                  <a:gd name="T49" fmla="*/ 41 h 207"/>
                  <a:gd name="T50" fmla="*/ 1 w 137"/>
                  <a:gd name="T51" fmla="*/ 40 h 207"/>
                  <a:gd name="T52" fmla="*/ 0 w 137"/>
                  <a:gd name="T53" fmla="*/ 39 h 207"/>
                  <a:gd name="T54" fmla="*/ 1 w 137"/>
                  <a:gd name="T55" fmla="*/ 38 h 207"/>
                  <a:gd name="T56" fmla="*/ 0 w 137"/>
                  <a:gd name="T57" fmla="*/ 37 h 207"/>
                  <a:gd name="T58" fmla="*/ 0 w 137"/>
                  <a:gd name="T59" fmla="*/ 34 h 207"/>
                  <a:gd name="T60" fmla="*/ 0 w 137"/>
                  <a:gd name="T61" fmla="*/ 31 h 207"/>
                  <a:gd name="T62" fmla="*/ 0 w 137"/>
                  <a:gd name="T63" fmla="*/ 27 h 207"/>
                  <a:gd name="T64" fmla="*/ 1 w 137"/>
                  <a:gd name="T65" fmla="*/ 24 h 207"/>
                  <a:gd name="T66" fmla="*/ 3 w 137"/>
                  <a:gd name="T67" fmla="*/ 21 h 207"/>
                  <a:gd name="T68" fmla="*/ 5 w 137"/>
                  <a:gd name="T69" fmla="*/ 16 h 207"/>
                  <a:gd name="T70" fmla="*/ 8 w 137"/>
                  <a:gd name="T71" fmla="*/ 11 h 207"/>
                  <a:gd name="T72" fmla="*/ 10 w 137"/>
                  <a:gd name="T73" fmla="*/ 8 h 207"/>
                  <a:gd name="T74" fmla="*/ 12 w 137"/>
                  <a:gd name="T75" fmla="*/ 7 h 207"/>
                  <a:gd name="T76" fmla="*/ 13 w 137"/>
                  <a:gd name="T77" fmla="*/ 6 h 207"/>
                  <a:gd name="T78" fmla="*/ 14 w 137"/>
                  <a:gd name="T79" fmla="*/ 6 h 207"/>
                  <a:gd name="T80" fmla="*/ 16 w 137"/>
                  <a:gd name="T81" fmla="*/ 5 h 207"/>
                  <a:gd name="T82" fmla="*/ 17 w 137"/>
                  <a:gd name="T83" fmla="*/ 5 h 207"/>
                  <a:gd name="T84" fmla="*/ 19 w 137"/>
                  <a:gd name="T85" fmla="*/ 4 h 207"/>
                  <a:gd name="T86" fmla="*/ 20 w 137"/>
                  <a:gd name="T87" fmla="*/ 3 h 207"/>
                  <a:gd name="T88" fmla="*/ 22 w 137"/>
                  <a:gd name="T89" fmla="*/ 3 h 207"/>
                  <a:gd name="T90" fmla="*/ 24 w 137"/>
                  <a:gd name="T91" fmla="*/ 2 h 207"/>
                  <a:gd name="T92" fmla="*/ 25 w 137"/>
                  <a:gd name="T93" fmla="*/ 2 h 207"/>
                  <a:gd name="T94" fmla="*/ 27 w 137"/>
                  <a:gd name="T95" fmla="*/ 1 h 207"/>
                  <a:gd name="T96" fmla="*/ 29 w 137"/>
                  <a:gd name="T97" fmla="*/ 1 h 207"/>
                  <a:gd name="T98" fmla="*/ 31 w 137"/>
                  <a:gd name="T99" fmla="*/ 0 h 207"/>
                  <a:gd name="T100" fmla="*/ 33 w 137"/>
                  <a:gd name="T101" fmla="*/ 0 h 207"/>
                  <a:gd name="T102" fmla="*/ 34 w 137"/>
                  <a:gd name="T103" fmla="*/ 0 h 207"/>
                  <a:gd name="T104" fmla="*/ 37 w 137"/>
                  <a:gd name="T105" fmla="*/ 0 h 207"/>
                  <a:gd name="T106" fmla="*/ 38 w 137"/>
                  <a:gd name="T107" fmla="*/ 0 h 207"/>
                  <a:gd name="T108" fmla="*/ 41 w 137"/>
                  <a:gd name="T109" fmla="*/ 0 h 207"/>
                  <a:gd name="T110" fmla="*/ 44 w 137"/>
                  <a:gd name="T111" fmla="*/ 1 h 207"/>
                  <a:gd name="T112" fmla="*/ 45 w 137"/>
                  <a:gd name="T113" fmla="*/ 1 h 20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7"/>
                  <a:gd name="T172" fmla="*/ 0 h 207"/>
                  <a:gd name="T173" fmla="*/ 137 w 137"/>
                  <a:gd name="T174" fmla="*/ 207 h 20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7" h="207">
                    <a:moveTo>
                      <a:pt x="135" y="5"/>
                    </a:moveTo>
                    <a:lnTo>
                      <a:pt x="137" y="9"/>
                    </a:lnTo>
                    <a:lnTo>
                      <a:pt x="135" y="14"/>
                    </a:lnTo>
                    <a:lnTo>
                      <a:pt x="131" y="18"/>
                    </a:lnTo>
                    <a:lnTo>
                      <a:pt x="128" y="23"/>
                    </a:lnTo>
                    <a:lnTo>
                      <a:pt x="121" y="38"/>
                    </a:lnTo>
                    <a:lnTo>
                      <a:pt x="115" y="63"/>
                    </a:lnTo>
                    <a:lnTo>
                      <a:pt x="111" y="89"/>
                    </a:lnTo>
                    <a:lnTo>
                      <a:pt x="111" y="108"/>
                    </a:lnTo>
                    <a:lnTo>
                      <a:pt x="107" y="123"/>
                    </a:lnTo>
                    <a:lnTo>
                      <a:pt x="100" y="136"/>
                    </a:lnTo>
                    <a:lnTo>
                      <a:pt x="92" y="148"/>
                    </a:lnTo>
                    <a:lnTo>
                      <a:pt x="83" y="159"/>
                    </a:lnTo>
                    <a:lnTo>
                      <a:pt x="77" y="165"/>
                    </a:lnTo>
                    <a:lnTo>
                      <a:pt x="72" y="168"/>
                    </a:lnTo>
                    <a:lnTo>
                      <a:pt x="65" y="168"/>
                    </a:lnTo>
                    <a:lnTo>
                      <a:pt x="58" y="168"/>
                    </a:lnTo>
                    <a:lnTo>
                      <a:pt x="51" y="167"/>
                    </a:lnTo>
                    <a:lnTo>
                      <a:pt x="45" y="169"/>
                    </a:lnTo>
                    <a:lnTo>
                      <a:pt x="41" y="173"/>
                    </a:lnTo>
                    <a:lnTo>
                      <a:pt x="38" y="180"/>
                    </a:lnTo>
                    <a:lnTo>
                      <a:pt x="29" y="187"/>
                    </a:lnTo>
                    <a:lnTo>
                      <a:pt x="22" y="194"/>
                    </a:lnTo>
                    <a:lnTo>
                      <a:pt x="15" y="200"/>
                    </a:lnTo>
                    <a:lnTo>
                      <a:pt x="7" y="207"/>
                    </a:lnTo>
                    <a:lnTo>
                      <a:pt x="3" y="204"/>
                    </a:lnTo>
                    <a:lnTo>
                      <a:pt x="1" y="198"/>
                    </a:lnTo>
                    <a:lnTo>
                      <a:pt x="2" y="193"/>
                    </a:lnTo>
                    <a:lnTo>
                      <a:pt x="1" y="186"/>
                    </a:lnTo>
                    <a:lnTo>
                      <a:pt x="1" y="170"/>
                    </a:lnTo>
                    <a:lnTo>
                      <a:pt x="0" y="154"/>
                    </a:lnTo>
                    <a:lnTo>
                      <a:pt x="1" y="138"/>
                    </a:lnTo>
                    <a:lnTo>
                      <a:pt x="3" y="122"/>
                    </a:lnTo>
                    <a:lnTo>
                      <a:pt x="8" y="107"/>
                    </a:lnTo>
                    <a:lnTo>
                      <a:pt x="16" y="82"/>
                    </a:lnTo>
                    <a:lnTo>
                      <a:pt x="24" y="58"/>
                    </a:lnTo>
                    <a:lnTo>
                      <a:pt x="30" y="40"/>
                    </a:lnTo>
                    <a:lnTo>
                      <a:pt x="35" y="36"/>
                    </a:lnTo>
                    <a:lnTo>
                      <a:pt x="39" y="32"/>
                    </a:lnTo>
                    <a:lnTo>
                      <a:pt x="43" y="28"/>
                    </a:lnTo>
                    <a:lnTo>
                      <a:pt x="47" y="25"/>
                    </a:lnTo>
                    <a:lnTo>
                      <a:pt x="52" y="23"/>
                    </a:lnTo>
                    <a:lnTo>
                      <a:pt x="56" y="19"/>
                    </a:lnTo>
                    <a:lnTo>
                      <a:pt x="61" y="16"/>
                    </a:lnTo>
                    <a:lnTo>
                      <a:pt x="65" y="13"/>
                    </a:lnTo>
                    <a:lnTo>
                      <a:pt x="70" y="11"/>
                    </a:lnTo>
                    <a:lnTo>
                      <a:pt x="75" y="8"/>
                    </a:lnTo>
                    <a:lnTo>
                      <a:pt x="81" y="5"/>
                    </a:lnTo>
                    <a:lnTo>
                      <a:pt x="87" y="3"/>
                    </a:lnTo>
                    <a:lnTo>
                      <a:pt x="92" y="1"/>
                    </a:lnTo>
                    <a:lnTo>
                      <a:pt x="97" y="0"/>
                    </a:lnTo>
                    <a:lnTo>
                      <a:pt x="102" y="0"/>
                    </a:lnTo>
                    <a:lnTo>
                      <a:pt x="109" y="1"/>
                    </a:lnTo>
                    <a:lnTo>
                      <a:pt x="114" y="0"/>
                    </a:lnTo>
                    <a:lnTo>
                      <a:pt x="122" y="1"/>
                    </a:lnTo>
                    <a:lnTo>
                      <a:pt x="130" y="3"/>
                    </a:lnTo>
                    <a:lnTo>
                      <a:pt x="135" y="5"/>
                    </a:lnTo>
                    <a:close/>
                  </a:path>
                </a:pathLst>
              </a:custGeom>
              <a:solidFill>
                <a:schemeClr val="tx1"/>
              </a:solidFill>
              <a:ln w="9525">
                <a:noFill/>
                <a:round/>
                <a:headEnd/>
                <a:tailEnd/>
              </a:ln>
            </p:spPr>
            <p:txBody>
              <a:bodyPr/>
              <a:lstStyle/>
              <a:p>
                <a:endParaRPr lang="he-IL"/>
              </a:p>
            </p:txBody>
          </p:sp>
          <p:sp>
            <p:nvSpPr>
              <p:cNvPr id="19546" name="Freeform 103"/>
              <p:cNvSpPr>
                <a:spLocks/>
              </p:cNvSpPr>
              <p:nvPr/>
            </p:nvSpPr>
            <p:spPr bwMode="auto">
              <a:xfrm>
                <a:off x="829" y="3193"/>
                <a:ext cx="34" cy="44"/>
              </a:xfrm>
              <a:custGeom>
                <a:avLst/>
                <a:gdLst>
                  <a:gd name="T0" fmla="*/ 34 w 103"/>
                  <a:gd name="T1" fmla="*/ 1 h 222"/>
                  <a:gd name="T2" fmla="*/ 33 w 103"/>
                  <a:gd name="T3" fmla="*/ 1 h 222"/>
                  <a:gd name="T4" fmla="*/ 33 w 103"/>
                  <a:gd name="T5" fmla="*/ 2 h 222"/>
                  <a:gd name="T6" fmla="*/ 32 w 103"/>
                  <a:gd name="T7" fmla="*/ 2 h 222"/>
                  <a:gd name="T8" fmla="*/ 32 w 103"/>
                  <a:gd name="T9" fmla="*/ 2 h 222"/>
                  <a:gd name="T10" fmla="*/ 31 w 103"/>
                  <a:gd name="T11" fmla="*/ 5 h 222"/>
                  <a:gd name="T12" fmla="*/ 32 w 103"/>
                  <a:gd name="T13" fmla="*/ 8 h 222"/>
                  <a:gd name="T14" fmla="*/ 32 w 103"/>
                  <a:gd name="T15" fmla="*/ 11 h 222"/>
                  <a:gd name="T16" fmla="*/ 34 w 103"/>
                  <a:gd name="T17" fmla="*/ 13 h 222"/>
                  <a:gd name="T18" fmla="*/ 34 w 103"/>
                  <a:gd name="T19" fmla="*/ 16 h 222"/>
                  <a:gd name="T20" fmla="*/ 34 w 103"/>
                  <a:gd name="T21" fmla="*/ 19 h 222"/>
                  <a:gd name="T22" fmla="*/ 34 w 103"/>
                  <a:gd name="T23" fmla="*/ 22 h 222"/>
                  <a:gd name="T24" fmla="*/ 34 w 103"/>
                  <a:gd name="T25" fmla="*/ 25 h 222"/>
                  <a:gd name="T26" fmla="*/ 33 w 103"/>
                  <a:gd name="T27" fmla="*/ 28 h 222"/>
                  <a:gd name="T28" fmla="*/ 31 w 103"/>
                  <a:gd name="T29" fmla="*/ 31 h 222"/>
                  <a:gd name="T30" fmla="*/ 28 w 103"/>
                  <a:gd name="T31" fmla="*/ 33 h 222"/>
                  <a:gd name="T32" fmla="*/ 25 w 103"/>
                  <a:gd name="T33" fmla="*/ 35 h 222"/>
                  <a:gd name="T34" fmla="*/ 22 w 103"/>
                  <a:gd name="T35" fmla="*/ 36 h 222"/>
                  <a:gd name="T36" fmla="*/ 19 w 103"/>
                  <a:gd name="T37" fmla="*/ 37 h 222"/>
                  <a:gd name="T38" fmla="*/ 17 w 103"/>
                  <a:gd name="T39" fmla="*/ 39 h 222"/>
                  <a:gd name="T40" fmla="*/ 14 w 103"/>
                  <a:gd name="T41" fmla="*/ 40 h 222"/>
                  <a:gd name="T42" fmla="*/ 12 w 103"/>
                  <a:gd name="T43" fmla="*/ 42 h 222"/>
                  <a:gd name="T44" fmla="*/ 10 w 103"/>
                  <a:gd name="T45" fmla="*/ 43 h 222"/>
                  <a:gd name="T46" fmla="*/ 8 w 103"/>
                  <a:gd name="T47" fmla="*/ 44 h 222"/>
                  <a:gd name="T48" fmla="*/ 8 w 103"/>
                  <a:gd name="T49" fmla="*/ 44 h 222"/>
                  <a:gd name="T50" fmla="*/ 5 w 103"/>
                  <a:gd name="T51" fmla="*/ 43 h 222"/>
                  <a:gd name="T52" fmla="*/ 3 w 103"/>
                  <a:gd name="T53" fmla="*/ 41 h 222"/>
                  <a:gd name="T54" fmla="*/ 1 w 103"/>
                  <a:gd name="T55" fmla="*/ 39 h 222"/>
                  <a:gd name="T56" fmla="*/ 0 w 103"/>
                  <a:gd name="T57" fmla="*/ 37 h 222"/>
                  <a:gd name="T58" fmla="*/ 0 w 103"/>
                  <a:gd name="T59" fmla="*/ 29 h 222"/>
                  <a:gd name="T60" fmla="*/ 0 w 103"/>
                  <a:gd name="T61" fmla="*/ 28 h 222"/>
                  <a:gd name="T62" fmla="*/ 1 w 103"/>
                  <a:gd name="T63" fmla="*/ 26 h 222"/>
                  <a:gd name="T64" fmla="*/ 1 w 103"/>
                  <a:gd name="T65" fmla="*/ 25 h 222"/>
                  <a:gd name="T66" fmla="*/ 1 w 103"/>
                  <a:gd name="T67" fmla="*/ 23 h 222"/>
                  <a:gd name="T68" fmla="*/ 2 w 103"/>
                  <a:gd name="T69" fmla="*/ 20 h 222"/>
                  <a:gd name="T70" fmla="*/ 2 w 103"/>
                  <a:gd name="T71" fmla="*/ 17 h 222"/>
                  <a:gd name="T72" fmla="*/ 2 w 103"/>
                  <a:gd name="T73" fmla="*/ 14 h 222"/>
                  <a:gd name="T74" fmla="*/ 3 w 103"/>
                  <a:gd name="T75" fmla="*/ 11 h 222"/>
                  <a:gd name="T76" fmla="*/ 4 w 103"/>
                  <a:gd name="T77" fmla="*/ 10 h 222"/>
                  <a:gd name="T78" fmla="*/ 4 w 103"/>
                  <a:gd name="T79" fmla="*/ 8 h 222"/>
                  <a:gd name="T80" fmla="*/ 5 w 103"/>
                  <a:gd name="T81" fmla="*/ 7 h 222"/>
                  <a:gd name="T82" fmla="*/ 7 w 103"/>
                  <a:gd name="T83" fmla="*/ 6 h 222"/>
                  <a:gd name="T84" fmla="*/ 7 w 103"/>
                  <a:gd name="T85" fmla="*/ 6 h 222"/>
                  <a:gd name="T86" fmla="*/ 9 w 103"/>
                  <a:gd name="T87" fmla="*/ 5 h 222"/>
                  <a:gd name="T88" fmla="*/ 11 w 103"/>
                  <a:gd name="T89" fmla="*/ 4 h 222"/>
                  <a:gd name="T90" fmla="*/ 14 w 103"/>
                  <a:gd name="T91" fmla="*/ 3 h 222"/>
                  <a:gd name="T92" fmla="*/ 17 w 103"/>
                  <a:gd name="T93" fmla="*/ 2 h 222"/>
                  <a:gd name="T94" fmla="*/ 20 w 103"/>
                  <a:gd name="T95" fmla="*/ 2 h 222"/>
                  <a:gd name="T96" fmla="*/ 23 w 103"/>
                  <a:gd name="T97" fmla="*/ 1 h 222"/>
                  <a:gd name="T98" fmla="*/ 25 w 103"/>
                  <a:gd name="T99" fmla="*/ 1 h 222"/>
                  <a:gd name="T100" fmla="*/ 27 w 103"/>
                  <a:gd name="T101" fmla="*/ 0 h 222"/>
                  <a:gd name="T102" fmla="*/ 30 w 103"/>
                  <a:gd name="T103" fmla="*/ 0 h 222"/>
                  <a:gd name="T104" fmla="*/ 33 w 103"/>
                  <a:gd name="T105" fmla="*/ 0 h 222"/>
                  <a:gd name="T106" fmla="*/ 34 w 103"/>
                  <a:gd name="T107" fmla="*/ 1 h 2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3"/>
                  <a:gd name="T163" fmla="*/ 0 h 222"/>
                  <a:gd name="T164" fmla="*/ 103 w 103"/>
                  <a:gd name="T165" fmla="*/ 222 h 2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3" h="222">
                    <a:moveTo>
                      <a:pt x="102" y="3"/>
                    </a:moveTo>
                    <a:lnTo>
                      <a:pt x="101" y="6"/>
                    </a:lnTo>
                    <a:lnTo>
                      <a:pt x="99" y="8"/>
                    </a:lnTo>
                    <a:lnTo>
                      <a:pt x="97" y="10"/>
                    </a:lnTo>
                    <a:lnTo>
                      <a:pt x="96" y="12"/>
                    </a:lnTo>
                    <a:lnTo>
                      <a:pt x="95" y="27"/>
                    </a:lnTo>
                    <a:lnTo>
                      <a:pt x="96" y="41"/>
                    </a:lnTo>
                    <a:lnTo>
                      <a:pt x="98" y="55"/>
                    </a:lnTo>
                    <a:lnTo>
                      <a:pt x="103" y="67"/>
                    </a:lnTo>
                    <a:lnTo>
                      <a:pt x="102" y="83"/>
                    </a:lnTo>
                    <a:lnTo>
                      <a:pt x="102" y="97"/>
                    </a:lnTo>
                    <a:lnTo>
                      <a:pt x="102" y="113"/>
                    </a:lnTo>
                    <a:lnTo>
                      <a:pt x="102" y="127"/>
                    </a:lnTo>
                    <a:lnTo>
                      <a:pt x="100" y="142"/>
                    </a:lnTo>
                    <a:lnTo>
                      <a:pt x="94" y="156"/>
                    </a:lnTo>
                    <a:lnTo>
                      <a:pt x="85" y="167"/>
                    </a:lnTo>
                    <a:lnTo>
                      <a:pt x="75" y="177"/>
                    </a:lnTo>
                    <a:lnTo>
                      <a:pt x="67" y="182"/>
                    </a:lnTo>
                    <a:lnTo>
                      <a:pt x="58" y="189"/>
                    </a:lnTo>
                    <a:lnTo>
                      <a:pt x="50" y="195"/>
                    </a:lnTo>
                    <a:lnTo>
                      <a:pt x="42" y="203"/>
                    </a:lnTo>
                    <a:lnTo>
                      <a:pt x="35" y="211"/>
                    </a:lnTo>
                    <a:lnTo>
                      <a:pt x="29" y="216"/>
                    </a:lnTo>
                    <a:lnTo>
                      <a:pt x="25" y="221"/>
                    </a:lnTo>
                    <a:lnTo>
                      <a:pt x="23" y="222"/>
                    </a:lnTo>
                    <a:lnTo>
                      <a:pt x="15" y="217"/>
                    </a:lnTo>
                    <a:lnTo>
                      <a:pt x="8" y="207"/>
                    </a:lnTo>
                    <a:lnTo>
                      <a:pt x="3" y="196"/>
                    </a:lnTo>
                    <a:lnTo>
                      <a:pt x="0" y="185"/>
                    </a:lnTo>
                    <a:lnTo>
                      <a:pt x="1" y="147"/>
                    </a:lnTo>
                    <a:lnTo>
                      <a:pt x="1" y="139"/>
                    </a:lnTo>
                    <a:lnTo>
                      <a:pt x="2" y="131"/>
                    </a:lnTo>
                    <a:lnTo>
                      <a:pt x="3" y="124"/>
                    </a:lnTo>
                    <a:lnTo>
                      <a:pt x="3" y="116"/>
                    </a:lnTo>
                    <a:lnTo>
                      <a:pt x="5" y="100"/>
                    </a:lnTo>
                    <a:lnTo>
                      <a:pt x="5" y="85"/>
                    </a:lnTo>
                    <a:lnTo>
                      <a:pt x="7" y="70"/>
                    </a:lnTo>
                    <a:lnTo>
                      <a:pt x="10" y="54"/>
                    </a:lnTo>
                    <a:lnTo>
                      <a:pt x="11" y="49"/>
                    </a:lnTo>
                    <a:lnTo>
                      <a:pt x="13" y="42"/>
                    </a:lnTo>
                    <a:lnTo>
                      <a:pt x="15" y="36"/>
                    </a:lnTo>
                    <a:lnTo>
                      <a:pt x="20" y="31"/>
                    </a:lnTo>
                    <a:lnTo>
                      <a:pt x="22" y="28"/>
                    </a:lnTo>
                    <a:lnTo>
                      <a:pt x="27" y="23"/>
                    </a:lnTo>
                    <a:lnTo>
                      <a:pt x="34" y="20"/>
                    </a:lnTo>
                    <a:lnTo>
                      <a:pt x="43" y="15"/>
                    </a:lnTo>
                    <a:lnTo>
                      <a:pt x="52" y="12"/>
                    </a:lnTo>
                    <a:lnTo>
                      <a:pt x="61" y="9"/>
                    </a:lnTo>
                    <a:lnTo>
                      <a:pt x="70" y="6"/>
                    </a:lnTo>
                    <a:lnTo>
                      <a:pt x="76" y="3"/>
                    </a:lnTo>
                    <a:lnTo>
                      <a:pt x="83" y="1"/>
                    </a:lnTo>
                    <a:lnTo>
                      <a:pt x="92" y="0"/>
                    </a:lnTo>
                    <a:lnTo>
                      <a:pt x="99" y="1"/>
                    </a:lnTo>
                    <a:lnTo>
                      <a:pt x="102" y="3"/>
                    </a:lnTo>
                    <a:close/>
                  </a:path>
                </a:pathLst>
              </a:custGeom>
              <a:solidFill>
                <a:schemeClr val="tx1"/>
              </a:solidFill>
              <a:ln w="9525">
                <a:noFill/>
                <a:round/>
                <a:headEnd/>
                <a:tailEnd/>
              </a:ln>
            </p:spPr>
            <p:txBody>
              <a:bodyPr/>
              <a:lstStyle/>
              <a:p>
                <a:endParaRPr lang="he-IL"/>
              </a:p>
            </p:txBody>
          </p:sp>
          <p:sp>
            <p:nvSpPr>
              <p:cNvPr id="19547" name="Freeform 104"/>
              <p:cNvSpPr>
                <a:spLocks/>
              </p:cNvSpPr>
              <p:nvPr/>
            </p:nvSpPr>
            <p:spPr bwMode="auto">
              <a:xfrm>
                <a:off x="831" y="3236"/>
                <a:ext cx="35" cy="50"/>
              </a:xfrm>
              <a:custGeom>
                <a:avLst/>
                <a:gdLst>
                  <a:gd name="T0" fmla="*/ 29 w 105"/>
                  <a:gd name="T1" fmla="*/ 1 h 251"/>
                  <a:gd name="T2" fmla="*/ 29 w 105"/>
                  <a:gd name="T3" fmla="*/ 3 h 251"/>
                  <a:gd name="T4" fmla="*/ 29 w 105"/>
                  <a:gd name="T5" fmla="*/ 6 h 251"/>
                  <a:gd name="T6" fmla="*/ 29 w 105"/>
                  <a:gd name="T7" fmla="*/ 9 h 251"/>
                  <a:gd name="T8" fmla="*/ 29 w 105"/>
                  <a:gd name="T9" fmla="*/ 12 h 251"/>
                  <a:gd name="T10" fmla="*/ 31 w 105"/>
                  <a:gd name="T11" fmla="*/ 15 h 251"/>
                  <a:gd name="T12" fmla="*/ 33 w 105"/>
                  <a:gd name="T13" fmla="*/ 19 h 251"/>
                  <a:gd name="T14" fmla="*/ 35 w 105"/>
                  <a:gd name="T15" fmla="*/ 22 h 251"/>
                  <a:gd name="T16" fmla="*/ 35 w 105"/>
                  <a:gd name="T17" fmla="*/ 25 h 251"/>
                  <a:gd name="T18" fmla="*/ 35 w 105"/>
                  <a:gd name="T19" fmla="*/ 27 h 251"/>
                  <a:gd name="T20" fmla="*/ 34 w 105"/>
                  <a:gd name="T21" fmla="*/ 30 h 251"/>
                  <a:gd name="T22" fmla="*/ 32 w 105"/>
                  <a:gd name="T23" fmla="*/ 32 h 251"/>
                  <a:gd name="T24" fmla="*/ 31 w 105"/>
                  <a:gd name="T25" fmla="*/ 33 h 251"/>
                  <a:gd name="T26" fmla="*/ 30 w 105"/>
                  <a:gd name="T27" fmla="*/ 35 h 251"/>
                  <a:gd name="T28" fmla="*/ 29 w 105"/>
                  <a:gd name="T29" fmla="*/ 36 h 251"/>
                  <a:gd name="T30" fmla="*/ 27 w 105"/>
                  <a:gd name="T31" fmla="*/ 37 h 251"/>
                  <a:gd name="T32" fmla="*/ 24 w 105"/>
                  <a:gd name="T33" fmla="*/ 37 h 251"/>
                  <a:gd name="T34" fmla="*/ 22 w 105"/>
                  <a:gd name="T35" fmla="*/ 38 h 251"/>
                  <a:gd name="T36" fmla="*/ 20 w 105"/>
                  <a:gd name="T37" fmla="*/ 39 h 251"/>
                  <a:gd name="T38" fmla="*/ 18 w 105"/>
                  <a:gd name="T39" fmla="*/ 40 h 251"/>
                  <a:gd name="T40" fmla="*/ 16 w 105"/>
                  <a:gd name="T41" fmla="*/ 41 h 251"/>
                  <a:gd name="T42" fmla="*/ 14 w 105"/>
                  <a:gd name="T43" fmla="*/ 42 h 251"/>
                  <a:gd name="T44" fmla="*/ 13 w 105"/>
                  <a:gd name="T45" fmla="*/ 44 h 251"/>
                  <a:gd name="T46" fmla="*/ 12 w 105"/>
                  <a:gd name="T47" fmla="*/ 45 h 251"/>
                  <a:gd name="T48" fmla="*/ 10 w 105"/>
                  <a:gd name="T49" fmla="*/ 46 h 251"/>
                  <a:gd name="T50" fmla="*/ 10 w 105"/>
                  <a:gd name="T51" fmla="*/ 48 h 251"/>
                  <a:gd name="T52" fmla="*/ 9 w 105"/>
                  <a:gd name="T53" fmla="*/ 49 h 251"/>
                  <a:gd name="T54" fmla="*/ 8 w 105"/>
                  <a:gd name="T55" fmla="*/ 50 h 251"/>
                  <a:gd name="T56" fmla="*/ 8 w 105"/>
                  <a:gd name="T57" fmla="*/ 50 h 251"/>
                  <a:gd name="T58" fmla="*/ 7 w 105"/>
                  <a:gd name="T59" fmla="*/ 50 h 251"/>
                  <a:gd name="T60" fmla="*/ 6 w 105"/>
                  <a:gd name="T61" fmla="*/ 48 h 251"/>
                  <a:gd name="T62" fmla="*/ 5 w 105"/>
                  <a:gd name="T63" fmla="*/ 46 h 251"/>
                  <a:gd name="T64" fmla="*/ 4 w 105"/>
                  <a:gd name="T65" fmla="*/ 44 h 251"/>
                  <a:gd name="T66" fmla="*/ 4 w 105"/>
                  <a:gd name="T67" fmla="*/ 42 h 251"/>
                  <a:gd name="T68" fmla="*/ 3 w 105"/>
                  <a:gd name="T69" fmla="*/ 40 h 251"/>
                  <a:gd name="T70" fmla="*/ 2 w 105"/>
                  <a:gd name="T71" fmla="*/ 38 h 251"/>
                  <a:gd name="T72" fmla="*/ 1 w 105"/>
                  <a:gd name="T73" fmla="*/ 36 h 251"/>
                  <a:gd name="T74" fmla="*/ 1 w 105"/>
                  <a:gd name="T75" fmla="*/ 33 h 251"/>
                  <a:gd name="T76" fmla="*/ 1 w 105"/>
                  <a:gd name="T77" fmla="*/ 30 h 251"/>
                  <a:gd name="T78" fmla="*/ 0 w 105"/>
                  <a:gd name="T79" fmla="*/ 27 h 251"/>
                  <a:gd name="T80" fmla="*/ 0 w 105"/>
                  <a:gd name="T81" fmla="*/ 25 h 251"/>
                  <a:gd name="T82" fmla="*/ 1 w 105"/>
                  <a:gd name="T83" fmla="*/ 22 h 251"/>
                  <a:gd name="T84" fmla="*/ 1 w 105"/>
                  <a:gd name="T85" fmla="*/ 20 h 251"/>
                  <a:gd name="T86" fmla="*/ 1 w 105"/>
                  <a:gd name="T87" fmla="*/ 18 h 251"/>
                  <a:gd name="T88" fmla="*/ 2 w 105"/>
                  <a:gd name="T89" fmla="*/ 16 h 251"/>
                  <a:gd name="T90" fmla="*/ 3 w 105"/>
                  <a:gd name="T91" fmla="*/ 13 h 251"/>
                  <a:gd name="T92" fmla="*/ 4 w 105"/>
                  <a:gd name="T93" fmla="*/ 10 h 251"/>
                  <a:gd name="T94" fmla="*/ 5 w 105"/>
                  <a:gd name="T95" fmla="*/ 7 h 251"/>
                  <a:gd name="T96" fmla="*/ 9 w 105"/>
                  <a:gd name="T97" fmla="*/ 5 h 251"/>
                  <a:gd name="T98" fmla="*/ 11 w 105"/>
                  <a:gd name="T99" fmla="*/ 4 h 251"/>
                  <a:gd name="T100" fmla="*/ 12 w 105"/>
                  <a:gd name="T101" fmla="*/ 4 h 251"/>
                  <a:gd name="T102" fmla="*/ 14 w 105"/>
                  <a:gd name="T103" fmla="*/ 3 h 251"/>
                  <a:gd name="T104" fmla="*/ 15 w 105"/>
                  <a:gd name="T105" fmla="*/ 3 h 251"/>
                  <a:gd name="T106" fmla="*/ 17 w 105"/>
                  <a:gd name="T107" fmla="*/ 2 h 251"/>
                  <a:gd name="T108" fmla="*/ 18 w 105"/>
                  <a:gd name="T109" fmla="*/ 2 h 251"/>
                  <a:gd name="T110" fmla="*/ 20 w 105"/>
                  <a:gd name="T111" fmla="*/ 1 h 251"/>
                  <a:gd name="T112" fmla="*/ 22 w 105"/>
                  <a:gd name="T113" fmla="*/ 1 h 251"/>
                  <a:gd name="T114" fmla="*/ 24 w 105"/>
                  <a:gd name="T115" fmla="*/ 0 h 251"/>
                  <a:gd name="T116" fmla="*/ 27 w 105"/>
                  <a:gd name="T117" fmla="*/ 0 h 251"/>
                  <a:gd name="T118" fmla="*/ 29 w 105"/>
                  <a:gd name="T119" fmla="*/ 0 h 251"/>
                  <a:gd name="T120" fmla="*/ 29 w 105"/>
                  <a:gd name="T121" fmla="*/ 1 h 25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05"/>
                  <a:gd name="T184" fmla="*/ 0 h 251"/>
                  <a:gd name="T185" fmla="*/ 105 w 105"/>
                  <a:gd name="T186" fmla="*/ 251 h 25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05" h="251">
                    <a:moveTo>
                      <a:pt x="86" y="3"/>
                    </a:moveTo>
                    <a:lnTo>
                      <a:pt x="86" y="17"/>
                    </a:lnTo>
                    <a:lnTo>
                      <a:pt x="86" y="30"/>
                    </a:lnTo>
                    <a:lnTo>
                      <a:pt x="87" y="45"/>
                    </a:lnTo>
                    <a:lnTo>
                      <a:pt x="88" y="58"/>
                    </a:lnTo>
                    <a:lnTo>
                      <a:pt x="93" y="75"/>
                    </a:lnTo>
                    <a:lnTo>
                      <a:pt x="99" y="93"/>
                    </a:lnTo>
                    <a:lnTo>
                      <a:pt x="104" y="111"/>
                    </a:lnTo>
                    <a:lnTo>
                      <a:pt x="105" y="128"/>
                    </a:lnTo>
                    <a:lnTo>
                      <a:pt x="104" y="138"/>
                    </a:lnTo>
                    <a:lnTo>
                      <a:pt x="101" y="149"/>
                    </a:lnTo>
                    <a:lnTo>
                      <a:pt x="97" y="159"/>
                    </a:lnTo>
                    <a:lnTo>
                      <a:pt x="92" y="168"/>
                    </a:lnTo>
                    <a:lnTo>
                      <a:pt x="89" y="174"/>
                    </a:lnTo>
                    <a:lnTo>
                      <a:pt x="86" y="180"/>
                    </a:lnTo>
                    <a:lnTo>
                      <a:pt x="81" y="186"/>
                    </a:lnTo>
                    <a:lnTo>
                      <a:pt x="73" y="187"/>
                    </a:lnTo>
                    <a:lnTo>
                      <a:pt x="67" y="191"/>
                    </a:lnTo>
                    <a:lnTo>
                      <a:pt x="61" y="196"/>
                    </a:lnTo>
                    <a:lnTo>
                      <a:pt x="54" y="200"/>
                    </a:lnTo>
                    <a:lnTo>
                      <a:pt x="48" y="207"/>
                    </a:lnTo>
                    <a:lnTo>
                      <a:pt x="43" y="212"/>
                    </a:lnTo>
                    <a:lnTo>
                      <a:pt x="39" y="219"/>
                    </a:lnTo>
                    <a:lnTo>
                      <a:pt x="35" y="225"/>
                    </a:lnTo>
                    <a:lnTo>
                      <a:pt x="31" y="233"/>
                    </a:lnTo>
                    <a:lnTo>
                      <a:pt x="30" y="239"/>
                    </a:lnTo>
                    <a:lnTo>
                      <a:pt x="27" y="244"/>
                    </a:lnTo>
                    <a:lnTo>
                      <a:pt x="25" y="250"/>
                    </a:lnTo>
                    <a:lnTo>
                      <a:pt x="23" y="251"/>
                    </a:lnTo>
                    <a:lnTo>
                      <a:pt x="21" y="249"/>
                    </a:lnTo>
                    <a:lnTo>
                      <a:pt x="17" y="241"/>
                    </a:lnTo>
                    <a:lnTo>
                      <a:pt x="14" y="231"/>
                    </a:lnTo>
                    <a:lnTo>
                      <a:pt x="13" y="223"/>
                    </a:lnTo>
                    <a:lnTo>
                      <a:pt x="12" y="211"/>
                    </a:lnTo>
                    <a:lnTo>
                      <a:pt x="9" y="200"/>
                    </a:lnTo>
                    <a:lnTo>
                      <a:pt x="5" y="190"/>
                    </a:lnTo>
                    <a:lnTo>
                      <a:pt x="2" y="179"/>
                    </a:lnTo>
                    <a:lnTo>
                      <a:pt x="3" y="165"/>
                    </a:lnTo>
                    <a:lnTo>
                      <a:pt x="2" y="150"/>
                    </a:lnTo>
                    <a:lnTo>
                      <a:pt x="1" y="137"/>
                    </a:lnTo>
                    <a:lnTo>
                      <a:pt x="0" y="123"/>
                    </a:lnTo>
                    <a:lnTo>
                      <a:pt x="2" y="112"/>
                    </a:lnTo>
                    <a:lnTo>
                      <a:pt x="3" y="100"/>
                    </a:lnTo>
                    <a:lnTo>
                      <a:pt x="4" y="88"/>
                    </a:lnTo>
                    <a:lnTo>
                      <a:pt x="6" y="78"/>
                    </a:lnTo>
                    <a:lnTo>
                      <a:pt x="9" y="63"/>
                    </a:lnTo>
                    <a:lnTo>
                      <a:pt x="12" y="48"/>
                    </a:lnTo>
                    <a:lnTo>
                      <a:pt x="16" y="34"/>
                    </a:lnTo>
                    <a:lnTo>
                      <a:pt x="27" y="24"/>
                    </a:lnTo>
                    <a:lnTo>
                      <a:pt x="32" y="21"/>
                    </a:lnTo>
                    <a:lnTo>
                      <a:pt x="37" y="19"/>
                    </a:lnTo>
                    <a:lnTo>
                      <a:pt x="42" y="17"/>
                    </a:lnTo>
                    <a:lnTo>
                      <a:pt x="46" y="14"/>
                    </a:lnTo>
                    <a:lnTo>
                      <a:pt x="51" y="10"/>
                    </a:lnTo>
                    <a:lnTo>
                      <a:pt x="55" y="8"/>
                    </a:lnTo>
                    <a:lnTo>
                      <a:pt x="61" y="6"/>
                    </a:lnTo>
                    <a:lnTo>
                      <a:pt x="66" y="5"/>
                    </a:lnTo>
                    <a:lnTo>
                      <a:pt x="73" y="2"/>
                    </a:lnTo>
                    <a:lnTo>
                      <a:pt x="81" y="0"/>
                    </a:lnTo>
                    <a:lnTo>
                      <a:pt x="86" y="0"/>
                    </a:lnTo>
                    <a:lnTo>
                      <a:pt x="86" y="3"/>
                    </a:lnTo>
                    <a:close/>
                  </a:path>
                </a:pathLst>
              </a:custGeom>
              <a:solidFill>
                <a:schemeClr val="tx1"/>
              </a:solidFill>
              <a:ln w="9525">
                <a:noFill/>
                <a:round/>
                <a:headEnd/>
                <a:tailEnd/>
              </a:ln>
            </p:spPr>
            <p:txBody>
              <a:bodyPr/>
              <a:lstStyle/>
              <a:p>
                <a:endParaRPr lang="he-IL"/>
              </a:p>
            </p:txBody>
          </p:sp>
          <p:sp>
            <p:nvSpPr>
              <p:cNvPr id="19548" name="Freeform 105"/>
              <p:cNvSpPr>
                <a:spLocks/>
              </p:cNvSpPr>
              <p:nvPr/>
            </p:nvSpPr>
            <p:spPr bwMode="auto">
              <a:xfrm>
                <a:off x="840" y="3278"/>
                <a:ext cx="35" cy="57"/>
              </a:xfrm>
              <a:custGeom>
                <a:avLst/>
                <a:gdLst>
                  <a:gd name="T0" fmla="*/ 29 w 103"/>
                  <a:gd name="T1" fmla="*/ 6 h 286"/>
                  <a:gd name="T2" fmla="*/ 28 w 103"/>
                  <a:gd name="T3" fmla="*/ 8 h 286"/>
                  <a:gd name="T4" fmla="*/ 28 w 103"/>
                  <a:gd name="T5" fmla="*/ 11 h 286"/>
                  <a:gd name="T6" fmla="*/ 29 w 103"/>
                  <a:gd name="T7" fmla="*/ 13 h 286"/>
                  <a:gd name="T8" fmla="*/ 30 w 103"/>
                  <a:gd name="T9" fmla="*/ 15 h 286"/>
                  <a:gd name="T10" fmla="*/ 32 w 103"/>
                  <a:gd name="T11" fmla="*/ 21 h 286"/>
                  <a:gd name="T12" fmla="*/ 34 w 103"/>
                  <a:gd name="T13" fmla="*/ 26 h 286"/>
                  <a:gd name="T14" fmla="*/ 35 w 103"/>
                  <a:gd name="T15" fmla="*/ 31 h 286"/>
                  <a:gd name="T16" fmla="*/ 33 w 103"/>
                  <a:gd name="T17" fmla="*/ 37 h 286"/>
                  <a:gd name="T18" fmla="*/ 32 w 103"/>
                  <a:gd name="T19" fmla="*/ 39 h 286"/>
                  <a:gd name="T20" fmla="*/ 31 w 103"/>
                  <a:gd name="T21" fmla="*/ 41 h 286"/>
                  <a:gd name="T22" fmla="*/ 30 w 103"/>
                  <a:gd name="T23" fmla="*/ 42 h 286"/>
                  <a:gd name="T24" fmla="*/ 28 w 103"/>
                  <a:gd name="T25" fmla="*/ 44 h 286"/>
                  <a:gd name="T26" fmla="*/ 26 w 103"/>
                  <a:gd name="T27" fmla="*/ 44 h 286"/>
                  <a:gd name="T28" fmla="*/ 24 w 103"/>
                  <a:gd name="T29" fmla="*/ 45 h 286"/>
                  <a:gd name="T30" fmla="*/ 22 w 103"/>
                  <a:gd name="T31" fmla="*/ 47 h 286"/>
                  <a:gd name="T32" fmla="*/ 20 w 103"/>
                  <a:gd name="T33" fmla="*/ 48 h 286"/>
                  <a:gd name="T34" fmla="*/ 19 w 103"/>
                  <a:gd name="T35" fmla="*/ 49 h 286"/>
                  <a:gd name="T36" fmla="*/ 17 w 103"/>
                  <a:gd name="T37" fmla="*/ 50 h 286"/>
                  <a:gd name="T38" fmla="*/ 16 w 103"/>
                  <a:gd name="T39" fmla="*/ 51 h 286"/>
                  <a:gd name="T40" fmla="*/ 16 w 103"/>
                  <a:gd name="T41" fmla="*/ 52 h 286"/>
                  <a:gd name="T42" fmla="*/ 15 w 103"/>
                  <a:gd name="T43" fmla="*/ 53 h 286"/>
                  <a:gd name="T44" fmla="*/ 14 w 103"/>
                  <a:gd name="T45" fmla="*/ 54 h 286"/>
                  <a:gd name="T46" fmla="*/ 13 w 103"/>
                  <a:gd name="T47" fmla="*/ 56 h 286"/>
                  <a:gd name="T48" fmla="*/ 12 w 103"/>
                  <a:gd name="T49" fmla="*/ 57 h 286"/>
                  <a:gd name="T50" fmla="*/ 12 w 103"/>
                  <a:gd name="T51" fmla="*/ 56 h 286"/>
                  <a:gd name="T52" fmla="*/ 10 w 103"/>
                  <a:gd name="T53" fmla="*/ 53 h 286"/>
                  <a:gd name="T54" fmla="*/ 8 w 103"/>
                  <a:gd name="T55" fmla="*/ 50 h 286"/>
                  <a:gd name="T56" fmla="*/ 7 w 103"/>
                  <a:gd name="T57" fmla="*/ 47 h 286"/>
                  <a:gd name="T58" fmla="*/ 6 w 103"/>
                  <a:gd name="T59" fmla="*/ 45 h 286"/>
                  <a:gd name="T60" fmla="*/ 5 w 103"/>
                  <a:gd name="T61" fmla="*/ 43 h 286"/>
                  <a:gd name="T62" fmla="*/ 4 w 103"/>
                  <a:gd name="T63" fmla="*/ 41 h 286"/>
                  <a:gd name="T64" fmla="*/ 2 w 103"/>
                  <a:gd name="T65" fmla="*/ 39 h 286"/>
                  <a:gd name="T66" fmla="*/ 1 w 103"/>
                  <a:gd name="T67" fmla="*/ 36 h 286"/>
                  <a:gd name="T68" fmla="*/ 1 w 103"/>
                  <a:gd name="T69" fmla="*/ 34 h 286"/>
                  <a:gd name="T70" fmla="*/ 1 w 103"/>
                  <a:gd name="T71" fmla="*/ 32 h 286"/>
                  <a:gd name="T72" fmla="*/ 1 w 103"/>
                  <a:gd name="T73" fmla="*/ 29 h 286"/>
                  <a:gd name="T74" fmla="*/ 0 w 103"/>
                  <a:gd name="T75" fmla="*/ 26 h 286"/>
                  <a:gd name="T76" fmla="*/ 1 w 103"/>
                  <a:gd name="T77" fmla="*/ 21 h 286"/>
                  <a:gd name="T78" fmla="*/ 3 w 103"/>
                  <a:gd name="T79" fmla="*/ 17 h 286"/>
                  <a:gd name="T80" fmla="*/ 4 w 103"/>
                  <a:gd name="T81" fmla="*/ 14 h 286"/>
                  <a:gd name="T82" fmla="*/ 6 w 103"/>
                  <a:gd name="T83" fmla="*/ 13 h 286"/>
                  <a:gd name="T84" fmla="*/ 8 w 103"/>
                  <a:gd name="T85" fmla="*/ 12 h 286"/>
                  <a:gd name="T86" fmla="*/ 11 w 103"/>
                  <a:gd name="T87" fmla="*/ 11 h 286"/>
                  <a:gd name="T88" fmla="*/ 13 w 103"/>
                  <a:gd name="T89" fmla="*/ 10 h 286"/>
                  <a:gd name="T90" fmla="*/ 14 w 103"/>
                  <a:gd name="T91" fmla="*/ 9 h 286"/>
                  <a:gd name="T92" fmla="*/ 16 w 103"/>
                  <a:gd name="T93" fmla="*/ 7 h 286"/>
                  <a:gd name="T94" fmla="*/ 17 w 103"/>
                  <a:gd name="T95" fmla="*/ 6 h 286"/>
                  <a:gd name="T96" fmla="*/ 19 w 103"/>
                  <a:gd name="T97" fmla="*/ 5 h 286"/>
                  <a:gd name="T98" fmla="*/ 20 w 103"/>
                  <a:gd name="T99" fmla="*/ 4 h 286"/>
                  <a:gd name="T100" fmla="*/ 22 w 103"/>
                  <a:gd name="T101" fmla="*/ 3 h 286"/>
                  <a:gd name="T102" fmla="*/ 23 w 103"/>
                  <a:gd name="T103" fmla="*/ 2 h 286"/>
                  <a:gd name="T104" fmla="*/ 24 w 103"/>
                  <a:gd name="T105" fmla="*/ 0 h 286"/>
                  <a:gd name="T106" fmla="*/ 25 w 103"/>
                  <a:gd name="T107" fmla="*/ 0 h 286"/>
                  <a:gd name="T108" fmla="*/ 27 w 103"/>
                  <a:gd name="T109" fmla="*/ 2 h 286"/>
                  <a:gd name="T110" fmla="*/ 28 w 103"/>
                  <a:gd name="T111" fmla="*/ 4 h 286"/>
                  <a:gd name="T112" fmla="*/ 29 w 103"/>
                  <a:gd name="T113" fmla="*/ 6 h 2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3"/>
                  <a:gd name="T172" fmla="*/ 0 h 286"/>
                  <a:gd name="T173" fmla="*/ 103 w 103"/>
                  <a:gd name="T174" fmla="*/ 286 h 2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3" h="286">
                    <a:moveTo>
                      <a:pt x="85" y="29"/>
                    </a:moveTo>
                    <a:lnTo>
                      <a:pt x="81" y="40"/>
                    </a:lnTo>
                    <a:lnTo>
                      <a:pt x="82" y="53"/>
                    </a:lnTo>
                    <a:lnTo>
                      <a:pt x="85" y="65"/>
                    </a:lnTo>
                    <a:lnTo>
                      <a:pt x="87" y="77"/>
                    </a:lnTo>
                    <a:lnTo>
                      <a:pt x="94" y="104"/>
                    </a:lnTo>
                    <a:lnTo>
                      <a:pt x="101" y="130"/>
                    </a:lnTo>
                    <a:lnTo>
                      <a:pt x="103" y="156"/>
                    </a:lnTo>
                    <a:lnTo>
                      <a:pt x="97" y="184"/>
                    </a:lnTo>
                    <a:lnTo>
                      <a:pt x="94" y="194"/>
                    </a:lnTo>
                    <a:lnTo>
                      <a:pt x="91" y="204"/>
                    </a:lnTo>
                    <a:lnTo>
                      <a:pt x="87" y="213"/>
                    </a:lnTo>
                    <a:lnTo>
                      <a:pt x="81" y="220"/>
                    </a:lnTo>
                    <a:lnTo>
                      <a:pt x="77" y="223"/>
                    </a:lnTo>
                    <a:lnTo>
                      <a:pt x="71" y="227"/>
                    </a:lnTo>
                    <a:lnTo>
                      <a:pt x="66" y="234"/>
                    </a:lnTo>
                    <a:lnTo>
                      <a:pt x="60" y="239"/>
                    </a:lnTo>
                    <a:lnTo>
                      <a:pt x="56" y="247"/>
                    </a:lnTo>
                    <a:lnTo>
                      <a:pt x="51" y="252"/>
                    </a:lnTo>
                    <a:lnTo>
                      <a:pt x="48" y="258"/>
                    </a:lnTo>
                    <a:lnTo>
                      <a:pt x="48" y="262"/>
                    </a:lnTo>
                    <a:lnTo>
                      <a:pt x="44" y="268"/>
                    </a:lnTo>
                    <a:lnTo>
                      <a:pt x="41" y="273"/>
                    </a:lnTo>
                    <a:lnTo>
                      <a:pt x="38" y="280"/>
                    </a:lnTo>
                    <a:lnTo>
                      <a:pt x="36" y="286"/>
                    </a:lnTo>
                    <a:lnTo>
                      <a:pt x="34" y="280"/>
                    </a:lnTo>
                    <a:lnTo>
                      <a:pt x="30" y="266"/>
                    </a:lnTo>
                    <a:lnTo>
                      <a:pt x="24" y="250"/>
                    </a:lnTo>
                    <a:lnTo>
                      <a:pt x="22" y="238"/>
                    </a:lnTo>
                    <a:lnTo>
                      <a:pt x="17" y="227"/>
                    </a:lnTo>
                    <a:lnTo>
                      <a:pt x="14" y="216"/>
                    </a:lnTo>
                    <a:lnTo>
                      <a:pt x="11" y="204"/>
                    </a:lnTo>
                    <a:lnTo>
                      <a:pt x="5" y="194"/>
                    </a:lnTo>
                    <a:lnTo>
                      <a:pt x="4" y="183"/>
                    </a:lnTo>
                    <a:lnTo>
                      <a:pt x="4" y="171"/>
                    </a:lnTo>
                    <a:lnTo>
                      <a:pt x="4" y="160"/>
                    </a:lnTo>
                    <a:lnTo>
                      <a:pt x="4" y="148"/>
                    </a:lnTo>
                    <a:lnTo>
                      <a:pt x="0" y="131"/>
                    </a:lnTo>
                    <a:lnTo>
                      <a:pt x="3" y="107"/>
                    </a:lnTo>
                    <a:lnTo>
                      <a:pt x="9" y="84"/>
                    </a:lnTo>
                    <a:lnTo>
                      <a:pt x="13" y="69"/>
                    </a:lnTo>
                    <a:lnTo>
                      <a:pt x="18" y="64"/>
                    </a:lnTo>
                    <a:lnTo>
                      <a:pt x="24" y="58"/>
                    </a:lnTo>
                    <a:lnTo>
                      <a:pt x="31" y="54"/>
                    </a:lnTo>
                    <a:lnTo>
                      <a:pt x="37" y="49"/>
                    </a:lnTo>
                    <a:lnTo>
                      <a:pt x="42" y="43"/>
                    </a:lnTo>
                    <a:lnTo>
                      <a:pt x="46" y="37"/>
                    </a:lnTo>
                    <a:lnTo>
                      <a:pt x="51" y="32"/>
                    </a:lnTo>
                    <a:lnTo>
                      <a:pt x="56" y="26"/>
                    </a:lnTo>
                    <a:lnTo>
                      <a:pt x="60" y="20"/>
                    </a:lnTo>
                    <a:lnTo>
                      <a:pt x="64" y="14"/>
                    </a:lnTo>
                    <a:lnTo>
                      <a:pt x="68" y="8"/>
                    </a:lnTo>
                    <a:lnTo>
                      <a:pt x="71" y="0"/>
                    </a:lnTo>
                    <a:lnTo>
                      <a:pt x="74" y="1"/>
                    </a:lnTo>
                    <a:lnTo>
                      <a:pt x="79" y="9"/>
                    </a:lnTo>
                    <a:lnTo>
                      <a:pt x="83" y="20"/>
                    </a:lnTo>
                    <a:lnTo>
                      <a:pt x="85" y="29"/>
                    </a:lnTo>
                    <a:close/>
                  </a:path>
                </a:pathLst>
              </a:custGeom>
              <a:solidFill>
                <a:schemeClr val="tx1"/>
              </a:solidFill>
              <a:ln w="9525">
                <a:noFill/>
                <a:round/>
                <a:headEnd/>
                <a:tailEnd/>
              </a:ln>
            </p:spPr>
            <p:txBody>
              <a:bodyPr/>
              <a:lstStyle/>
              <a:p>
                <a:endParaRPr lang="he-IL"/>
              </a:p>
            </p:txBody>
          </p:sp>
          <p:sp>
            <p:nvSpPr>
              <p:cNvPr id="19549" name="Freeform 106"/>
              <p:cNvSpPr>
                <a:spLocks/>
              </p:cNvSpPr>
              <p:nvPr/>
            </p:nvSpPr>
            <p:spPr bwMode="auto">
              <a:xfrm>
                <a:off x="854" y="3326"/>
                <a:ext cx="32" cy="47"/>
              </a:xfrm>
              <a:custGeom>
                <a:avLst/>
                <a:gdLst>
                  <a:gd name="T0" fmla="*/ 23 w 96"/>
                  <a:gd name="T1" fmla="*/ 0 h 238"/>
                  <a:gd name="T2" fmla="*/ 24 w 96"/>
                  <a:gd name="T3" fmla="*/ 4 h 238"/>
                  <a:gd name="T4" fmla="*/ 26 w 96"/>
                  <a:gd name="T5" fmla="*/ 8 h 238"/>
                  <a:gd name="T6" fmla="*/ 28 w 96"/>
                  <a:gd name="T7" fmla="*/ 12 h 238"/>
                  <a:gd name="T8" fmla="*/ 29 w 96"/>
                  <a:gd name="T9" fmla="*/ 16 h 238"/>
                  <a:gd name="T10" fmla="*/ 31 w 96"/>
                  <a:gd name="T11" fmla="*/ 18 h 238"/>
                  <a:gd name="T12" fmla="*/ 31 w 96"/>
                  <a:gd name="T13" fmla="*/ 19 h 238"/>
                  <a:gd name="T14" fmla="*/ 32 w 96"/>
                  <a:gd name="T15" fmla="*/ 21 h 238"/>
                  <a:gd name="T16" fmla="*/ 32 w 96"/>
                  <a:gd name="T17" fmla="*/ 23 h 238"/>
                  <a:gd name="T18" fmla="*/ 32 w 96"/>
                  <a:gd name="T19" fmla="*/ 26 h 238"/>
                  <a:gd name="T20" fmla="*/ 31 w 96"/>
                  <a:gd name="T21" fmla="*/ 29 h 238"/>
                  <a:gd name="T22" fmla="*/ 30 w 96"/>
                  <a:gd name="T23" fmla="*/ 32 h 238"/>
                  <a:gd name="T24" fmla="*/ 28 w 96"/>
                  <a:gd name="T25" fmla="*/ 35 h 238"/>
                  <a:gd name="T26" fmla="*/ 27 w 96"/>
                  <a:gd name="T27" fmla="*/ 36 h 238"/>
                  <a:gd name="T28" fmla="*/ 26 w 96"/>
                  <a:gd name="T29" fmla="*/ 37 h 238"/>
                  <a:gd name="T30" fmla="*/ 25 w 96"/>
                  <a:gd name="T31" fmla="*/ 38 h 238"/>
                  <a:gd name="T32" fmla="*/ 23 w 96"/>
                  <a:gd name="T33" fmla="*/ 39 h 238"/>
                  <a:gd name="T34" fmla="*/ 22 w 96"/>
                  <a:gd name="T35" fmla="*/ 40 h 238"/>
                  <a:gd name="T36" fmla="*/ 21 w 96"/>
                  <a:gd name="T37" fmla="*/ 41 h 238"/>
                  <a:gd name="T38" fmla="*/ 19 w 96"/>
                  <a:gd name="T39" fmla="*/ 41 h 238"/>
                  <a:gd name="T40" fmla="*/ 17 w 96"/>
                  <a:gd name="T41" fmla="*/ 42 h 238"/>
                  <a:gd name="T42" fmla="*/ 16 w 96"/>
                  <a:gd name="T43" fmla="*/ 43 h 238"/>
                  <a:gd name="T44" fmla="*/ 15 w 96"/>
                  <a:gd name="T45" fmla="*/ 44 h 238"/>
                  <a:gd name="T46" fmla="*/ 13 w 96"/>
                  <a:gd name="T47" fmla="*/ 44 h 238"/>
                  <a:gd name="T48" fmla="*/ 11 w 96"/>
                  <a:gd name="T49" fmla="*/ 45 h 238"/>
                  <a:gd name="T50" fmla="*/ 9 w 96"/>
                  <a:gd name="T51" fmla="*/ 46 h 238"/>
                  <a:gd name="T52" fmla="*/ 8 w 96"/>
                  <a:gd name="T53" fmla="*/ 47 h 238"/>
                  <a:gd name="T54" fmla="*/ 7 w 96"/>
                  <a:gd name="T55" fmla="*/ 47 h 238"/>
                  <a:gd name="T56" fmla="*/ 7 w 96"/>
                  <a:gd name="T57" fmla="*/ 47 h 238"/>
                  <a:gd name="T58" fmla="*/ 5 w 96"/>
                  <a:gd name="T59" fmla="*/ 45 h 238"/>
                  <a:gd name="T60" fmla="*/ 3 w 96"/>
                  <a:gd name="T61" fmla="*/ 43 h 238"/>
                  <a:gd name="T62" fmla="*/ 2 w 96"/>
                  <a:gd name="T63" fmla="*/ 40 h 238"/>
                  <a:gd name="T64" fmla="*/ 2 w 96"/>
                  <a:gd name="T65" fmla="*/ 38 h 238"/>
                  <a:gd name="T66" fmla="*/ 2 w 96"/>
                  <a:gd name="T67" fmla="*/ 36 h 238"/>
                  <a:gd name="T68" fmla="*/ 1 w 96"/>
                  <a:gd name="T69" fmla="*/ 35 h 238"/>
                  <a:gd name="T70" fmla="*/ 1 w 96"/>
                  <a:gd name="T71" fmla="*/ 34 h 238"/>
                  <a:gd name="T72" fmla="*/ 0 w 96"/>
                  <a:gd name="T73" fmla="*/ 33 h 238"/>
                  <a:gd name="T74" fmla="*/ 0 w 96"/>
                  <a:gd name="T75" fmla="*/ 29 h 238"/>
                  <a:gd name="T76" fmla="*/ 0 w 96"/>
                  <a:gd name="T77" fmla="*/ 23 h 238"/>
                  <a:gd name="T78" fmla="*/ 1 w 96"/>
                  <a:gd name="T79" fmla="*/ 17 h 238"/>
                  <a:gd name="T80" fmla="*/ 1 w 96"/>
                  <a:gd name="T81" fmla="*/ 14 h 238"/>
                  <a:gd name="T82" fmla="*/ 3 w 96"/>
                  <a:gd name="T83" fmla="*/ 12 h 238"/>
                  <a:gd name="T84" fmla="*/ 4 w 96"/>
                  <a:gd name="T85" fmla="*/ 11 h 238"/>
                  <a:gd name="T86" fmla="*/ 6 w 96"/>
                  <a:gd name="T87" fmla="*/ 10 h 238"/>
                  <a:gd name="T88" fmla="*/ 8 w 96"/>
                  <a:gd name="T89" fmla="*/ 10 h 238"/>
                  <a:gd name="T90" fmla="*/ 10 w 96"/>
                  <a:gd name="T91" fmla="*/ 8 h 238"/>
                  <a:gd name="T92" fmla="*/ 12 w 96"/>
                  <a:gd name="T93" fmla="*/ 7 h 238"/>
                  <a:gd name="T94" fmla="*/ 14 w 96"/>
                  <a:gd name="T95" fmla="*/ 5 h 238"/>
                  <a:gd name="T96" fmla="*/ 17 w 96"/>
                  <a:gd name="T97" fmla="*/ 3 h 238"/>
                  <a:gd name="T98" fmla="*/ 19 w 96"/>
                  <a:gd name="T99" fmla="*/ 2 h 238"/>
                  <a:gd name="T100" fmla="*/ 21 w 96"/>
                  <a:gd name="T101" fmla="*/ 1 h 238"/>
                  <a:gd name="T102" fmla="*/ 22 w 96"/>
                  <a:gd name="T103" fmla="*/ 0 h 238"/>
                  <a:gd name="T104" fmla="*/ 23 w 96"/>
                  <a:gd name="T105" fmla="*/ 0 h 23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6"/>
                  <a:gd name="T160" fmla="*/ 0 h 238"/>
                  <a:gd name="T161" fmla="*/ 96 w 96"/>
                  <a:gd name="T162" fmla="*/ 238 h 23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6" h="238">
                    <a:moveTo>
                      <a:pt x="69" y="1"/>
                    </a:moveTo>
                    <a:lnTo>
                      <a:pt x="73" y="22"/>
                    </a:lnTo>
                    <a:lnTo>
                      <a:pt x="78" y="41"/>
                    </a:lnTo>
                    <a:lnTo>
                      <a:pt x="84" y="61"/>
                    </a:lnTo>
                    <a:lnTo>
                      <a:pt x="88" y="81"/>
                    </a:lnTo>
                    <a:lnTo>
                      <a:pt x="92" y="90"/>
                    </a:lnTo>
                    <a:lnTo>
                      <a:pt x="94" y="98"/>
                    </a:lnTo>
                    <a:lnTo>
                      <a:pt x="96" y="108"/>
                    </a:lnTo>
                    <a:lnTo>
                      <a:pt x="96" y="118"/>
                    </a:lnTo>
                    <a:lnTo>
                      <a:pt x="96" y="134"/>
                    </a:lnTo>
                    <a:lnTo>
                      <a:pt x="94" y="148"/>
                    </a:lnTo>
                    <a:lnTo>
                      <a:pt x="89" y="162"/>
                    </a:lnTo>
                    <a:lnTo>
                      <a:pt x="85" y="176"/>
                    </a:lnTo>
                    <a:lnTo>
                      <a:pt x="82" y="181"/>
                    </a:lnTo>
                    <a:lnTo>
                      <a:pt x="77" y="187"/>
                    </a:lnTo>
                    <a:lnTo>
                      <a:pt x="74" y="192"/>
                    </a:lnTo>
                    <a:lnTo>
                      <a:pt x="70" y="197"/>
                    </a:lnTo>
                    <a:lnTo>
                      <a:pt x="66" y="202"/>
                    </a:lnTo>
                    <a:lnTo>
                      <a:pt x="62" y="206"/>
                    </a:lnTo>
                    <a:lnTo>
                      <a:pt x="56" y="210"/>
                    </a:lnTo>
                    <a:lnTo>
                      <a:pt x="51" y="212"/>
                    </a:lnTo>
                    <a:lnTo>
                      <a:pt x="48" y="216"/>
                    </a:lnTo>
                    <a:lnTo>
                      <a:pt x="44" y="221"/>
                    </a:lnTo>
                    <a:lnTo>
                      <a:pt x="38" y="225"/>
                    </a:lnTo>
                    <a:lnTo>
                      <a:pt x="32" y="230"/>
                    </a:lnTo>
                    <a:lnTo>
                      <a:pt x="27" y="234"/>
                    </a:lnTo>
                    <a:lnTo>
                      <a:pt x="23" y="236"/>
                    </a:lnTo>
                    <a:lnTo>
                      <a:pt x="20" y="238"/>
                    </a:lnTo>
                    <a:lnTo>
                      <a:pt x="14" y="227"/>
                    </a:lnTo>
                    <a:lnTo>
                      <a:pt x="8" y="216"/>
                    </a:lnTo>
                    <a:lnTo>
                      <a:pt x="6" y="204"/>
                    </a:lnTo>
                    <a:lnTo>
                      <a:pt x="6" y="191"/>
                    </a:lnTo>
                    <a:lnTo>
                      <a:pt x="5" y="184"/>
                    </a:lnTo>
                    <a:lnTo>
                      <a:pt x="3" y="178"/>
                    </a:lnTo>
                    <a:lnTo>
                      <a:pt x="2" y="171"/>
                    </a:lnTo>
                    <a:lnTo>
                      <a:pt x="0" y="165"/>
                    </a:lnTo>
                    <a:lnTo>
                      <a:pt x="0" y="145"/>
                    </a:lnTo>
                    <a:lnTo>
                      <a:pt x="0" y="115"/>
                    </a:lnTo>
                    <a:lnTo>
                      <a:pt x="2" y="87"/>
                    </a:lnTo>
                    <a:lnTo>
                      <a:pt x="4" y="69"/>
                    </a:lnTo>
                    <a:lnTo>
                      <a:pt x="8" y="63"/>
                    </a:lnTo>
                    <a:lnTo>
                      <a:pt x="13" y="58"/>
                    </a:lnTo>
                    <a:lnTo>
                      <a:pt x="18" y="52"/>
                    </a:lnTo>
                    <a:lnTo>
                      <a:pt x="24" y="50"/>
                    </a:lnTo>
                    <a:lnTo>
                      <a:pt x="29" y="43"/>
                    </a:lnTo>
                    <a:lnTo>
                      <a:pt x="36" y="35"/>
                    </a:lnTo>
                    <a:lnTo>
                      <a:pt x="43" y="27"/>
                    </a:lnTo>
                    <a:lnTo>
                      <a:pt x="50" y="17"/>
                    </a:lnTo>
                    <a:lnTo>
                      <a:pt x="56" y="9"/>
                    </a:lnTo>
                    <a:lnTo>
                      <a:pt x="62" y="4"/>
                    </a:lnTo>
                    <a:lnTo>
                      <a:pt x="66" y="0"/>
                    </a:lnTo>
                    <a:lnTo>
                      <a:pt x="69" y="1"/>
                    </a:lnTo>
                    <a:close/>
                  </a:path>
                </a:pathLst>
              </a:custGeom>
              <a:solidFill>
                <a:schemeClr val="tx1"/>
              </a:solidFill>
              <a:ln w="9525">
                <a:noFill/>
                <a:round/>
                <a:headEnd/>
                <a:tailEnd/>
              </a:ln>
            </p:spPr>
            <p:txBody>
              <a:bodyPr/>
              <a:lstStyle/>
              <a:p>
                <a:endParaRPr lang="he-IL"/>
              </a:p>
            </p:txBody>
          </p:sp>
          <p:sp>
            <p:nvSpPr>
              <p:cNvPr id="19550" name="Freeform 107"/>
              <p:cNvSpPr>
                <a:spLocks/>
              </p:cNvSpPr>
              <p:nvPr/>
            </p:nvSpPr>
            <p:spPr bwMode="auto">
              <a:xfrm>
                <a:off x="860" y="3368"/>
                <a:ext cx="34" cy="51"/>
              </a:xfrm>
              <a:custGeom>
                <a:avLst/>
                <a:gdLst>
                  <a:gd name="T0" fmla="*/ 28 w 104"/>
                  <a:gd name="T1" fmla="*/ 4 h 256"/>
                  <a:gd name="T2" fmla="*/ 28 w 104"/>
                  <a:gd name="T3" fmla="*/ 5 h 256"/>
                  <a:gd name="T4" fmla="*/ 29 w 104"/>
                  <a:gd name="T5" fmla="*/ 6 h 256"/>
                  <a:gd name="T6" fmla="*/ 30 w 104"/>
                  <a:gd name="T7" fmla="*/ 8 h 256"/>
                  <a:gd name="T8" fmla="*/ 30 w 104"/>
                  <a:gd name="T9" fmla="*/ 9 h 256"/>
                  <a:gd name="T10" fmla="*/ 31 w 104"/>
                  <a:gd name="T11" fmla="*/ 13 h 256"/>
                  <a:gd name="T12" fmla="*/ 32 w 104"/>
                  <a:gd name="T13" fmla="*/ 16 h 256"/>
                  <a:gd name="T14" fmla="*/ 33 w 104"/>
                  <a:gd name="T15" fmla="*/ 20 h 256"/>
                  <a:gd name="T16" fmla="*/ 34 w 104"/>
                  <a:gd name="T17" fmla="*/ 23 h 256"/>
                  <a:gd name="T18" fmla="*/ 34 w 104"/>
                  <a:gd name="T19" fmla="*/ 25 h 256"/>
                  <a:gd name="T20" fmla="*/ 33 w 104"/>
                  <a:gd name="T21" fmla="*/ 26 h 256"/>
                  <a:gd name="T22" fmla="*/ 33 w 104"/>
                  <a:gd name="T23" fmla="*/ 28 h 256"/>
                  <a:gd name="T24" fmla="*/ 33 w 104"/>
                  <a:gd name="T25" fmla="*/ 30 h 256"/>
                  <a:gd name="T26" fmla="*/ 32 w 104"/>
                  <a:gd name="T27" fmla="*/ 32 h 256"/>
                  <a:gd name="T28" fmla="*/ 31 w 104"/>
                  <a:gd name="T29" fmla="*/ 33 h 256"/>
                  <a:gd name="T30" fmla="*/ 29 w 104"/>
                  <a:gd name="T31" fmla="*/ 35 h 256"/>
                  <a:gd name="T32" fmla="*/ 27 w 104"/>
                  <a:gd name="T33" fmla="*/ 36 h 256"/>
                  <a:gd name="T34" fmla="*/ 26 w 104"/>
                  <a:gd name="T35" fmla="*/ 36 h 256"/>
                  <a:gd name="T36" fmla="*/ 24 w 104"/>
                  <a:gd name="T37" fmla="*/ 37 h 256"/>
                  <a:gd name="T38" fmla="*/ 22 w 104"/>
                  <a:gd name="T39" fmla="*/ 38 h 256"/>
                  <a:gd name="T40" fmla="*/ 21 w 104"/>
                  <a:gd name="T41" fmla="*/ 39 h 256"/>
                  <a:gd name="T42" fmla="*/ 19 w 104"/>
                  <a:gd name="T43" fmla="*/ 40 h 256"/>
                  <a:gd name="T44" fmla="*/ 17 w 104"/>
                  <a:gd name="T45" fmla="*/ 41 h 256"/>
                  <a:gd name="T46" fmla="*/ 15 w 104"/>
                  <a:gd name="T47" fmla="*/ 42 h 256"/>
                  <a:gd name="T48" fmla="*/ 14 w 104"/>
                  <a:gd name="T49" fmla="*/ 43 h 256"/>
                  <a:gd name="T50" fmla="*/ 12 w 104"/>
                  <a:gd name="T51" fmla="*/ 44 h 256"/>
                  <a:gd name="T52" fmla="*/ 12 w 104"/>
                  <a:gd name="T53" fmla="*/ 46 h 256"/>
                  <a:gd name="T54" fmla="*/ 12 w 104"/>
                  <a:gd name="T55" fmla="*/ 47 h 256"/>
                  <a:gd name="T56" fmla="*/ 10 w 104"/>
                  <a:gd name="T57" fmla="*/ 48 h 256"/>
                  <a:gd name="T58" fmla="*/ 9 w 104"/>
                  <a:gd name="T59" fmla="*/ 49 h 256"/>
                  <a:gd name="T60" fmla="*/ 9 w 104"/>
                  <a:gd name="T61" fmla="*/ 50 h 256"/>
                  <a:gd name="T62" fmla="*/ 9 w 104"/>
                  <a:gd name="T63" fmla="*/ 51 h 256"/>
                  <a:gd name="T64" fmla="*/ 8 w 104"/>
                  <a:gd name="T65" fmla="*/ 51 h 256"/>
                  <a:gd name="T66" fmla="*/ 6 w 104"/>
                  <a:gd name="T67" fmla="*/ 49 h 256"/>
                  <a:gd name="T68" fmla="*/ 4 w 104"/>
                  <a:gd name="T69" fmla="*/ 45 h 256"/>
                  <a:gd name="T70" fmla="*/ 3 w 104"/>
                  <a:gd name="T71" fmla="*/ 40 h 256"/>
                  <a:gd name="T72" fmla="*/ 2 w 104"/>
                  <a:gd name="T73" fmla="*/ 36 h 256"/>
                  <a:gd name="T74" fmla="*/ 0 w 104"/>
                  <a:gd name="T75" fmla="*/ 30 h 256"/>
                  <a:gd name="T76" fmla="*/ 0 w 104"/>
                  <a:gd name="T77" fmla="*/ 25 h 256"/>
                  <a:gd name="T78" fmla="*/ 2 w 104"/>
                  <a:gd name="T79" fmla="*/ 20 h 256"/>
                  <a:gd name="T80" fmla="*/ 5 w 104"/>
                  <a:gd name="T81" fmla="*/ 15 h 256"/>
                  <a:gd name="T82" fmla="*/ 9 w 104"/>
                  <a:gd name="T83" fmla="*/ 11 h 256"/>
                  <a:gd name="T84" fmla="*/ 10 w 104"/>
                  <a:gd name="T85" fmla="*/ 9 h 256"/>
                  <a:gd name="T86" fmla="*/ 13 w 104"/>
                  <a:gd name="T87" fmla="*/ 7 h 256"/>
                  <a:gd name="T88" fmla="*/ 15 w 104"/>
                  <a:gd name="T89" fmla="*/ 5 h 256"/>
                  <a:gd name="T90" fmla="*/ 18 w 104"/>
                  <a:gd name="T91" fmla="*/ 4 h 256"/>
                  <a:gd name="T92" fmla="*/ 20 w 104"/>
                  <a:gd name="T93" fmla="*/ 3 h 256"/>
                  <a:gd name="T94" fmla="*/ 22 w 104"/>
                  <a:gd name="T95" fmla="*/ 2 h 256"/>
                  <a:gd name="T96" fmla="*/ 23 w 104"/>
                  <a:gd name="T97" fmla="*/ 1 h 256"/>
                  <a:gd name="T98" fmla="*/ 25 w 104"/>
                  <a:gd name="T99" fmla="*/ 0 h 256"/>
                  <a:gd name="T100" fmla="*/ 26 w 104"/>
                  <a:gd name="T101" fmla="*/ 0 h 256"/>
                  <a:gd name="T102" fmla="*/ 27 w 104"/>
                  <a:gd name="T103" fmla="*/ 1 h 256"/>
                  <a:gd name="T104" fmla="*/ 27 w 104"/>
                  <a:gd name="T105" fmla="*/ 2 h 256"/>
                  <a:gd name="T106" fmla="*/ 28 w 104"/>
                  <a:gd name="T107" fmla="*/ 4 h 25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4"/>
                  <a:gd name="T163" fmla="*/ 0 h 256"/>
                  <a:gd name="T164" fmla="*/ 104 w 104"/>
                  <a:gd name="T165" fmla="*/ 256 h 25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4" h="256">
                    <a:moveTo>
                      <a:pt x="86" y="18"/>
                    </a:moveTo>
                    <a:lnTo>
                      <a:pt x="87" y="25"/>
                    </a:lnTo>
                    <a:lnTo>
                      <a:pt x="89" y="32"/>
                    </a:lnTo>
                    <a:lnTo>
                      <a:pt x="91" y="40"/>
                    </a:lnTo>
                    <a:lnTo>
                      <a:pt x="93" y="47"/>
                    </a:lnTo>
                    <a:lnTo>
                      <a:pt x="96" y="64"/>
                    </a:lnTo>
                    <a:lnTo>
                      <a:pt x="98" y="80"/>
                    </a:lnTo>
                    <a:lnTo>
                      <a:pt x="100" y="98"/>
                    </a:lnTo>
                    <a:lnTo>
                      <a:pt x="104" y="115"/>
                    </a:lnTo>
                    <a:lnTo>
                      <a:pt x="103" y="125"/>
                    </a:lnTo>
                    <a:lnTo>
                      <a:pt x="102" y="133"/>
                    </a:lnTo>
                    <a:lnTo>
                      <a:pt x="101" y="143"/>
                    </a:lnTo>
                    <a:lnTo>
                      <a:pt x="102" y="153"/>
                    </a:lnTo>
                    <a:lnTo>
                      <a:pt x="98" y="160"/>
                    </a:lnTo>
                    <a:lnTo>
                      <a:pt x="95" y="168"/>
                    </a:lnTo>
                    <a:lnTo>
                      <a:pt x="90" y="174"/>
                    </a:lnTo>
                    <a:lnTo>
                      <a:pt x="83" y="180"/>
                    </a:lnTo>
                    <a:lnTo>
                      <a:pt x="78" y="183"/>
                    </a:lnTo>
                    <a:lnTo>
                      <a:pt x="73" y="187"/>
                    </a:lnTo>
                    <a:lnTo>
                      <a:pt x="68" y="192"/>
                    </a:lnTo>
                    <a:lnTo>
                      <a:pt x="63" y="195"/>
                    </a:lnTo>
                    <a:lnTo>
                      <a:pt x="57" y="201"/>
                    </a:lnTo>
                    <a:lnTo>
                      <a:pt x="52" y="205"/>
                    </a:lnTo>
                    <a:lnTo>
                      <a:pt x="47" y="210"/>
                    </a:lnTo>
                    <a:lnTo>
                      <a:pt x="42" y="215"/>
                    </a:lnTo>
                    <a:lnTo>
                      <a:pt x="38" y="222"/>
                    </a:lnTo>
                    <a:lnTo>
                      <a:pt x="37" y="229"/>
                    </a:lnTo>
                    <a:lnTo>
                      <a:pt x="36" y="237"/>
                    </a:lnTo>
                    <a:lnTo>
                      <a:pt x="31" y="243"/>
                    </a:lnTo>
                    <a:lnTo>
                      <a:pt x="29" y="246"/>
                    </a:lnTo>
                    <a:lnTo>
                      <a:pt x="28" y="250"/>
                    </a:lnTo>
                    <a:lnTo>
                      <a:pt x="26" y="254"/>
                    </a:lnTo>
                    <a:lnTo>
                      <a:pt x="23" y="256"/>
                    </a:lnTo>
                    <a:lnTo>
                      <a:pt x="19" y="247"/>
                    </a:lnTo>
                    <a:lnTo>
                      <a:pt x="13" y="226"/>
                    </a:lnTo>
                    <a:lnTo>
                      <a:pt x="9" y="202"/>
                    </a:lnTo>
                    <a:lnTo>
                      <a:pt x="6" y="180"/>
                    </a:lnTo>
                    <a:lnTo>
                      <a:pt x="0" y="153"/>
                    </a:lnTo>
                    <a:lnTo>
                      <a:pt x="1" y="126"/>
                    </a:lnTo>
                    <a:lnTo>
                      <a:pt x="7" y="98"/>
                    </a:lnTo>
                    <a:lnTo>
                      <a:pt x="14" y="73"/>
                    </a:lnTo>
                    <a:lnTo>
                      <a:pt x="27" y="55"/>
                    </a:lnTo>
                    <a:lnTo>
                      <a:pt x="32" y="44"/>
                    </a:lnTo>
                    <a:lnTo>
                      <a:pt x="39" y="34"/>
                    </a:lnTo>
                    <a:lnTo>
                      <a:pt x="47" y="26"/>
                    </a:lnTo>
                    <a:lnTo>
                      <a:pt x="55" y="18"/>
                    </a:lnTo>
                    <a:lnTo>
                      <a:pt x="60" y="13"/>
                    </a:lnTo>
                    <a:lnTo>
                      <a:pt x="66" y="9"/>
                    </a:lnTo>
                    <a:lnTo>
                      <a:pt x="70" y="4"/>
                    </a:lnTo>
                    <a:lnTo>
                      <a:pt x="75" y="0"/>
                    </a:lnTo>
                    <a:lnTo>
                      <a:pt x="79" y="2"/>
                    </a:lnTo>
                    <a:lnTo>
                      <a:pt x="82" y="7"/>
                    </a:lnTo>
                    <a:lnTo>
                      <a:pt x="84" y="12"/>
                    </a:lnTo>
                    <a:lnTo>
                      <a:pt x="86" y="18"/>
                    </a:lnTo>
                    <a:close/>
                  </a:path>
                </a:pathLst>
              </a:custGeom>
              <a:solidFill>
                <a:schemeClr val="tx1"/>
              </a:solidFill>
              <a:ln w="9525">
                <a:noFill/>
                <a:round/>
                <a:headEnd/>
                <a:tailEnd/>
              </a:ln>
            </p:spPr>
            <p:txBody>
              <a:bodyPr/>
              <a:lstStyle/>
              <a:p>
                <a:endParaRPr lang="he-IL"/>
              </a:p>
            </p:txBody>
          </p:sp>
          <p:sp>
            <p:nvSpPr>
              <p:cNvPr id="19551" name="Freeform 108"/>
              <p:cNvSpPr>
                <a:spLocks/>
              </p:cNvSpPr>
              <p:nvPr/>
            </p:nvSpPr>
            <p:spPr bwMode="auto">
              <a:xfrm>
                <a:off x="868" y="3410"/>
                <a:ext cx="31" cy="53"/>
              </a:xfrm>
              <a:custGeom>
                <a:avLst/>
                <a:gdLst>
                  <a:gd name="T0" fmla="*/ 24 w 93"/>
                  <a:gd name="T1" fmla="*/ 0 h 269"/>
                  <a:gd name="T2" fmla="*/ 25 w 93"/>
                  <a:gd name="T3" fmla="*/ 1 h 269"/>
                  <a:gd name="T4" fmla="*/ 25 w 93"/>
                  <a:gd name="T5" fmla="*/ 4 h 269"/>
                  <a:gd name="T6" fmla="*/ 25 w 93"/>
                  <a:gd name="T7" fmla="*/ 6 h 269"/>
                  <a:gd name="T8" fmla="*/ 25 w 93"/>
                  <a:gd name="T9" fmla="*/ 6 h 269"/>
                  <a:gd name="T10" fmla="*/ 27 w 93"/>
                  <a:gd name="T11" fmla="*/ 9 h 269"/>
                  <a:gd name="T12" fmla="*/ 29 w 93"/>
                  <a:gd name="T13" fmla="*/ 11 h 269"/>
                  <a:gd name="T14" fmla="*/ 30 w 93"/>
                  <a:gd name="T15" fmla="*/ 14 h 269"/>
                  <a:gd name="T16" fmla="*/ 31 w 93"/>
                  <a:gd name="T17" fmla="*/ 16 h 269"/>
                  <a:gd name="T18" fmla="*/ 31 w 93"/>
                  <a:gd name="T19" fmla="*/ 18 h 269"/>
                  <a:gd name="T20" fmla="*/ 31 w 93"/>
                  <a:gd name="T21" fmla="*/ 20 h 269"/>
                  <a:gd name="T22" fmla="*/ 30 w 93"/>
                  <a:gd name="T23" fmla="*/ 22 h 269"/>
                  <a:gd name="T24" fmla="*/ 29 w 93"/>
                  <a:gd name="T25" fmla="*/ 24 h 269"/>
                  <a:gd name="T26" fmla="*/ 29 w 93"/>
                  <a:gd name="T27" fmla="*/ 26 h 269"/>
                  <a:gd name="T28" fmla="*/ 29 w 93"/>
                  <a:gd name="T29" fmla="*/ 29 h 269"/>
                  <a:gd name="T30" fmla="*/ 29 w 93"/>
                  <a:gd name="T31" fmla="*/ 32 h 269"/>
                  <a:gd name="T32" fmla="*/ 28 w 93"/>
                  <a:gd name="T33" fmla="*/ 35 h 269"/>
                  <a:gd name="T34" fmla="*/ 26 w 93"/>
                  <a:gd name="T35" fmla="*/ 36 h 269"/>
                  <a:gd name="T36" fmla="*/ 25 w 93"/>
                  <a:gd name="T37" fmla="*/ 37 h 269"/>
                  <a:gd name="T38" fmla="*/ 23 w 93"/>
                  <a:gd name="T39" fmla="*/ 38 h 269"/>
                  <a:gd name="T40" fmla="*/ 22 w 93"/>
                  <a:gd name="T41" fmla="*/ 39 h 269"/>
                  <a:gd name="T42" fmla="*/ 19 w 93"/>
                  <a:gd name="T43" fmla="*/ 41 h 269"/>
                  <a:gd name="T44" fmla="*/ 16 w 93"/>
                  <a:gd name="T45" fmla="*/ 43 h 269"/>
                  <a:gd name="T46" fmla="*/ 14 w 93"/>
                  <a:gd name="T47" fmla="*/ 46 h 269"/>
                  <a:gd name="T48" fmla="*/ 11 w 93"/>
                  <a:gd name="T49" fmla="*/ 48 h 269"/>
                  <a:gd name="T50" fmla="*/ 9 w 93"/>
                  <a:gd name="T51" fmla="*/ 50 h 269"/>
                  <a:gd name="T52" fmla="*/ 7 w 93"/>
                  <a:gd name="T53" fmla="*/ 52 h 269"/>
                  <a:gd name="T54" fmla="*/ 6 w 93"/>
                  <a:gd name="T55" fmla="*/ 53 h 269"/>
                  <a:gd name="T56" fmla="*/ 5 w 93"/>
                  <a:gd name="T57" fmla="*/ 53 h 269"/>
                  <a:gd name="T58" fmla="*/ 4 w 93"/>
                  <a:gd name="T59" fmla="*/ 52 h 269"/>
                  <a:gd name="T60" fmla="*/ 4 w 93"/>
                  <a:gd name="T61" fmla="*/ 49 h 269"/>
                  <a:gd name="T62" fmla="*/ 3 w 93"/>
                  <a:gd name="T63" fmla="*/ 47 h 269"/>
                  <a:gd name="T64" fmla="*/ 3 w 93"/>
                  <a:gd name="T65" fmla="*/ 46 h 269"/>
                  <a:gd name="T66" fmla="*/ 2 w 93"/>
                  <a:gd name="T67" fmla="*/ 43 h 269"/>
                  <a:gd name="T68" fmla="*/ 2 w 93"/>
                  <a:gd name="T69" fmla="*/ 40 h 269"/>
                  <a:gd name="T70" fmla="*/ 2 w 93"/>
                  <a:gd name="T71" fmla="*/ 38 h 269"/>
                  <a:gd name="T72" fmla="*/ 2 w 93"/>
                  <a:gd name="T73" fmla="*/ 36 h 269"/>
                  <a:gd name="T74" fmla="*/ 0 w 93"/>
                  <a:gd name="T75" fmla="*/ 32 h 269"/>
                  <a:gd name="T76" fmla="*/ 0 w 93"/>
                  <a:gd name="T77" fmla="*/ 27 h 269"/>
                  <a:gd name="T78" fmla="*/ 0 w 93"/>
                  <a:gd name="T79" fmla="*/ 23 h 269"/>
                  <a:gd name="T80" fmla="*/ 0 w 93"/>
                  <a:gd name="T81" fmla="*/ 19 h 269"/>
                  <a:gd name="T82" fmla="*/ 1 w 93"/>
                  <a:gd name="T83" fmla="*/ 16 h 269"/>
                  <a:gd name="T84" fmla="*/ 4 w 93"/>
                  <a:gd name="T85" fmla="*/ 13 h 269"/>
                  <a:gd name="T86" fmla="*/ 6 w 93"/>
                  <a:gd name="T87" fmla="*/ 11 h 269"/>
                  <a:gd name="T88" fmla="*/ 8 w 93"/>
                  <a:gd name="T89" fmla="*/ 8 h 269"/>
                  <a:gd name="T90" fmla="*/ 10 w 93"/>
                  <a:gd name="T91" fmla="*/ 7 h 269"/>
                  <a:gd name="T92" fmla="*/ 13 w 93"/>
                  <a:gd name="T93" fmla="*/ 6 h 269"/>
                  <a:gd name="T94" fmla="*/ 15 w 93"/>
                  <a:gd name="T95" fmla="*/ 4 h 269"/>
                  <a:gd name="T96" fmla="*/ 18 w 93"/>
                  <a:gd name="T97" fmla="*/ 3 h 269"/>
                  <a:gd name="T98" fmla="*/ 20 w 93"/>
                  <a:gd name="T99" fmla="*/ 2 h 269"/>
                  <a:gd name="T100" fmla="*/ 22 w 93"/>
                  <a:gd name="T101" fmla="*/ 1 h 269"/>
                  <a:gd name="T102" fmla="*/ 24 w 93"/>
                  <a:gd name="T103" fmla="*/ 0 h 269"/>
                  <a:gd name="T104" fmla="*/ 24 w 93"/>
                  <a:gd name="T105" fmla="*/ 0 h 26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3"/>
                  <a:gd name="T160" fmla="*/ 0 h 269"/>
                  <a:gd name="T161" fmla="*/ 93 w 93"/>
                  <a:gd name="T162" fmla="*/ 269 h 26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3" h="269">
                    <a:moveTo>
                      <a:pt x="73" y="0"/>
                    </a:moveTo>
                    <a:lnTo>
                      <a:pt x="74" y="7"/>
                    </a:lnTo>
                    <a:lnTo>
                      <a:pt x="74" y="18"/>
                    </a:lnTo>
                    <a:lnTo>
                      <a:pt x="74" y="28"/>
                    </a:lnTo>
                    <a:lnTo>
                      <a:pt x="74" y="32"/>
                    </a:lnTo>
                    <a:lnTo>
                      <a:pt x="80" y="44"/>
                    </a:lnTo>
                    <a:lnTo>
                      <a:pt x="86" y="57"/>
                    </a:lnTo>
                    <a:lnTo>
                      <a:pt x="90" y="70"/>
                    </a:lnTo>
                    <a:lnTo>
                      <a:pt x="92" y="83"/>
                    </a:lnTo>
                    <a:lnTo>
                      <a:pt x="93" y="92"/>
                    </a:lnTo>
                    <a:lnTo>
                      <a:pt x="92" y="102"/>
                    </a:lnTo>
                    <a:lnTo>
                      <a:pt x="90" y="112"/>
                    </a:lnTo>
                    <a:lnTo>
                      <a:pt x="88" y="121"/>
                    </a:lnTo>
                    <a:lnTo>
                      <a:pt x="87" y="134"/>
                    </a:lnTo>
                    <a:lnTo>
                      <a:pt x="86" y="148"/>
                    </a:lnTo>
                    <a:lnTo>
                      <a:pt x="86" y="162"/>
                    </a:lnTo>
                    <a:lnTo>
                      <a:pt x="85" y="176"/>
                    </a:lnTo>
                    <a:lnTo>
                      <a:pt x="79" y="182"/>
                    </a:lnTo>
                    <a:lnTo>
                      <a:pt x="75" y="187"/>
                    </a:lnTo>
                    <a:lnTo>
                      <a:pt x="70" y="192"/>
                    </a:lnTo>
                    <a:lnTo>
                      <a:pt x="65" y="198"/>
                    </a:lnTo>
                    <a:lnTo>
                      <a:pt x="57" y="208"/>
                    </a:lnTo>
                    <a:lnTo>
                      <a:pt x="49" y="219"/>
                    </a:lnTo>
                    <a:lnTo>
                      <a:pt x="42" y="231"/>
                    </a:lnTo>
                    <a:lnTo>
                      <a:pt x="33" y="243"/>
                    </a:lnTo>
                    <a:lnTo>
                      <a:pt x="26" y="254"/>
                    </a:lnTo>
                    <a:lnTo>
                      <a:pt x="21" y="263"/>
                    </a:lnTo>
                    <a:lnTo>
                      <a:pt x="17" y="268"/>
                    </a:lnTo>
                    <a:lnTo>
                      <a:pt x="15" y="269"/>
                    </a:lnTo>
                    <a:lnTo>
                      <a:pt x="13" y="262"/>
                    </a:lnTo>
                    <a:lnTo>
                      <a:pt x="11" y="250"/>
                    </a:lnTo>
                    <a:lnTo>
                      <a:pt x="10" y="237"/>
                    </a:lnTo>
                    <a:lnTo>
                      <a:pt x="9" y="231"/>
                    </a:lnTo>
                    <a:lnTo>
                      <a:pt x="7" y="219"/>
                    </a:lnTo>
                    <a:lnTo>
                      <a:pt x="7" y="205"/>
                    </a:lnTo>
                    <a:lnTo>
                      <a:pt x="7" y="193"/>
                    </a:lnTo>
                    <a:lnTo>
                      <a:pt x="5" y="182"/>
                    </a:lnTo>
                    <a:lnTo>
                      <a:pt x="1" y="160"/>
                    </a:lnTo>
                    <a:lnTo>
                      <a:pt x="0" y="138"/>
                    </a:lnTo>
                    <a:lnTo>
                      <a:pt x="0" y="116"/>
                    </a:lnTo>
                    <a:lnTo>
                      <a:pt x="1" y="94"/>
                    </a:lnTo>
                    <a:lnTo>
                      <a:pt x="4" y="81"/>
                    </a:lnTo>
                    <a:lnTo>
                      <a:pt x="11" y="68"/>
                    </a:lnTo>
                    <a:lnTo>
                      <a:pt x="19" y="55"/>
                    </a:lnTo>
                    <a:lnTo>
                      <a:pt x="25" y="43"/>
                    </a:lnTo>
                    <a:lnTo>
                      <a:pt x="31" y="38"/>
                    </a:lnTo>
                    <a:lnTo>
                      <a:pt x="39" y="30"/>
                    </a:lnTo>
                    <a:lnTo>
                      <a:pt x="46" y="22"/>
                    </a:lnTo>
                    <a:lnTo>
                      <a:pt x="54" y="15"/>
                    </a:lnTo>
                    <a:lnTo>
                      <a:pt x="60" y="8"/>
                    </a:lnTo>
                    <a:lnTo>
                      <a:pt x="67" y="4"/>
                    </a:lnTo>
                    <a:lnTo>
                      <a:pt x="71" y="0"/>
                    </a:lnTo>
                    <a:lnTo>
                      <a:pt x="73" y="0"/>
                    </a:lnTo>
                    <a:close/>
                  </a:path>
                </a:pathLst>
              </a:custGeom>
              <a:solidFill>
                <a:schemeClr val="tx1"/>
              </a:solidFill>
              <a:ln w="9525">
                <a:noFill/>
                <a:round/>
                <a:headEnd/>
                <a:tailEnd/>
              </a:ln>
            </p:spPr>
            <p:txBody>
              <a:bodyPr/>
              <a:lstStyle/>
              <a:p>
                <a:endParaRPr lang="he-IL"/>
              </a:p>
            </p:txBody>
          </p:sp>
          <p:sp>
            <p:nvSpPr>
              <p:cNvPr id="19552" name="Freeform 109"/>
              <p:cNvSpPr>
                <a:spLocks/>
              </p:cNvSpPr>
              <p:nvPr/>
            </p:nvSpPr>
            <p:spPr bwMode="auto">
              <a:xfrm>
                <a:off x="872" y="3452"/>
                <a:ext cx="35" cy="51"/>
              </a:xfrm>
              <a:custGeom>
                <a:avLst/>
                <a:gdLst>
                  <a:gd name="T0" fmla="*/ 28 w 106"/>
                  <a:gd name="T1" fmla="*/ 5 h 252"/>
                  <a:gd name="T2" fmla="*/ 30 w 106"/>
                  <a:gd name="T3" fmla="*/ 8 h 252"/>
                  <a:gd name="T4" fmla="*/ 32 w 106"/>
                  <a:gd name="T5" fmla="*/ 12 h 252"/>
                  <a:gd name="T6" fmla="*/ 33 w 106"/>
                  <a:gd name="T7" fmla="*/ 15 h 252"/>
                  <a:gd name="T8" fmla="*/ 35 w 106"/>
                  <a:gd name="T9" fmla="*/ 19 h 252"/>
                  <a:gd name="T10" fmla="*/ 35 w 106"/>
                  <a:gd name="T11" fmla="*/ 22 h 252"/>
                  <a:gd name="T12" fmla="*/ 34 w 106"/>
                  <a:gd name="T13" fmla="*/ 25 h 252"/>
                  <a:gd name="T14" fmla="*/ 33 w 106"/>
                  <a:gd name="T15" fmla="*/ 28 h 252"/>
                  <a:gd name="T16" fmla="*/ 32 w 106"/>
                  <a:gd name="T17" fmla="*/ 31 h 252"/>
                  <a:gd name="T18" fmla="*/ 30 w 106"/>
                  <a:gd name="T19" fmla="*/ 33 h 252"/>
                  <a:gd name="T20" fmla="*/ 30 w 106"/>
                  <a:gd name="T21" fmla="*/ 35 h 252"/>
                  <a:gd name="T22" fmla="*/ 29 w 106"/>
                  <a:gd name="T23" fmla="*/ 37 h 252"/>
                  <a:gd name="T24" fmla="*/ 26 w 106"/>
                  <a:gd name="T25" fmla="*/ 38 h 252"/>
                  <a:gd name="T26" fmla="*/ 24 w 106"/>
                  <a:gd name="T27" fmla="*/ 39 h 252"/>
                  <a:gd name="T28" fmla="*/ 22 w 106"/>
                  <a:gd name="T29" fmla="*/ 40 h 252"/>
                  <a:gd name="T30" fmla="*/ 19 w 106"/>
                  <a:gd name="T31" fmla="*/ 41 h 252"/>
                  <a:gd name="T32" fmla="*/ 18 w 106"/>
                  <a:gd name="T33" fmla="*/ 43 h 252"/>
                  <a:gd name="T34" fmla="*/ 15 w 106"/>
                  <a:gd name="T35" fmla="*/ 44 h 252"/>
                  <a:gd name="T36" fmla="*/ 13 w 106"/>
                  <a:gd name="T37" fmla="*/ 46 h 252"/>
                  <a:gd name="T38" fmla="*/ 11 w 106"/>
                  <a:gd name="T39" fmla="*/ 47 h 252"/>
                  <a:gd name="T40" fmla="*/ 9 w 106"/>
                  <a:gd name="T41" fmla="*/ 48 h 252"/>
                  <a:gd name="T42" fmla="*/ 8 w 106"/>
                  <a:gd name="T43" fmla="*/ 49 h 252"/>
                  <a:gd name="T44" fmla="*/ 6 w 106"/>
                  <a:gd name="T45" fmla="*/ 50 h 252"/>
                  <a:gd name="T46" fmla="*/ 4 w 106"/>
                  <a:gd name="T47" fmla="*/ 51 h 252"/>
                  <a:gd name="T48" fmla="*/ 4 w 106"/>
                  <a:gd name="T49" fmla="*/ 51 h 252"/>
                  <a:gd name="T50" fmla="*/ 2 w 106"/>
                  <a:gd name="T51" fmla="*/ 47 h 252"/>
                  <a:gd name="T52" fmla="*/ 1 w 106"/>
                  <a:gd name="T53" fmla="*/ 43 h 252"/>
                  <a:gd name="T54" fmla="*/ 0 w 106"/>
                  <a:gd name="T55" fmla="*/ 40 h 252"/>
                  <a:gd name="T56" fmla="*/ 1 w 106"/>
                  <a:gd name="T57" fmla="*/ 36 h 252"/>
                  <a:gd name="T58" fmla="*/ 1 w 106"/>
                  <a:gd name="T59" fmla="*/ 32 h 252"/>
                  <a:gd name="T60" fmla="*/ 3 w 106"/>
                  <a:gd name="T61" fmla="*/ 26 h 252"/>
                  <a:gd name="T62" fmla="*/ 5 w 106"/>
                  <a:gd name="T63" fmla="*/ 19 h 252"/>
                  <a:gd name="T64" fmla="*/ 7 w 106"/>
                  <a:gd name="T65" fmla="*/ 14 h 252"/>
                  <a:gd name="T66" fmla="*/ 9 w 106"/>
                  <a:gd name="T67" fmla="*/ 13 h 252"/>
                  <a:gd name="T68" fmla="*/ 11 w 106"/>
                  <a:gd name="T69" fmla="*/ 10 h 252"/>
                  <a:gd name="T70" fmla="*/ 12 w 106"/>
                  <a:gd name="T71" fmla="*/ 8 h 252"/>
                  <a:gd name="T72" fmla="*/ 14 w 106"/>
                  <a:gd name="T73" fmla="*/ 6 h 252"/>
                  <a:gd name="T74" fmla="*/ 15 w 106"/>
                  <a:gd name="T75" fmla="*/ 6 h 252"/>
                  <a:gd name="T76" fmla="*/ 17 w 106"/>
                  <a:gd name="T77" fmla="*/ 5 h 252"/>
                  <a:gd name="T78" fmla="*/ 18 w 106"/>
                  <a:gd name="T79" fmla="*/ 4 h 252"/>
                  <a:gd name="T80" fmla="*/ 20 w 106"/>
                  <a:gd name="T81" fmla="*/ 2 h 252"/>
                  <a:gd name="T82" fmla="*/ 22 w 106"/>
                  <a:gd name="T83" fmla="*/ 1 h 252"/>
                  <a:gd name="T84" fmla="*/ 23 w 106"/>
                  <a:gd name="T85" fmla="*/ 1 h 252"/>
                  <a:gd name="T86" fmla="*/ 24 w 106"/>
                  <a:gd name="T87" fmla="*/ 0 h 252"/>
                  <a:gd name="T88" fmla="*/ 25 w 106"/>
                  <a:gd name="T89" fmla="*/ 0 h 252"/>
                  <a:gd name="T90" fmla="*/ 26 w 106"/>
                  <a:gd name="T91" fmla="*/ 1 h 252"/>
                  <a:gd name="T92" fmla="*/ 27 w 106"/>
                  <a:gd name="T93" fmla="*/ 2 h 252"/>
                  <a:gd name="T94" fmla="*/ 27 w 106"/>
                  <a:gd name="T95" fmla="*/ 3 h 252"/>
                  <a:gd name="T96" fmla="*/ 28 w 106"/>
                  <a:gd name="T97" fmla="*/ 5 h 25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252"/>
                  <a:gd name="T149" fmla="*/ 106 w 106"/>
                  <a:gd name="T150" fmla="*/ 252 h 25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252">
                    <a:moveTo>
                      <a:pt x="85" y="23"/>
                    </a:moveTo>
                    <a:lnTo>
                      <a:pt x="90" y="41"/>
                    </a:lnTo>
                    <a:lnTo>
                      <a:pt x="96" y="58"/>
                    </a:lnTo>
                    <a:lnTo>
                      <a:pt x="101" y="74"/>
                    </a:lnTo>
                    <a:lnTo>
                      <a:pt x="106" y="92"/>
                    </a:lnTo>
                    <a:lnTo>
                      <a:pt x="105" y="108"/>
                    </a:lnTo>
                    <a:lnTo>
                      <a:pt x="102" y="124"/>
                    </a:lnTo>
                    <a:lnTo>
                      <a:pt x="99" y="139"/>
                    </a:lnTo>
                    <a:lnTo>
                      <a:pt x="96" y="155"/>
                    </a:lnTo>
                    <a:lnTo>
                      <a:pt x="92" y="163"/>
                    </a:lnTo>
                    <a:lnTo>
                      <a:pt x="91" y="173"/>
                    </a:lnTo>
                    <a:lnTo>
                      <a:pt x="88" y="181"/>
                    </a:lnTo>
                    <a:lnTo>
                      <a:pt x="80" y="186"/>
                    </a:lnTo>
                    <a:lnTo>
                      <a:pt x="73" y="192"/>
                    </a:lnTo>
                    <a:lnTo>
                      <a:pt x="66" y="199"/>
                    </a:lnTo>
                    <a:lnTo>
                      <a:pt x="59" y="205"/>
                    </a:lnTo>
                    <a:lnTo>
                      <a:pt x="53" y="212"/>
                    </a:lnTo>
                    <a:lnTo>
                      <a:pt x="45" y="219"/>
                    </a:lnTo>
                    <a:lnTo>
                      <a:pt x="39" y="225"/>
                    </a:lnTo>
                    <a:lnTo>
                      <a:pt x="33" y="232"/>
                    </a:lnTo>
                    <a:lnTo>
                      <a:pt x="27" y="238"/>
                    </a:lnTo>
                    <a:lnTo>
                      <a:pt x="23" y="244"/>
                    </a:lnTo>
                    <a:lnTo>
                      <a:pt x="18" y="248"/>
                    </a:lnTo>
                    <a:lnTo>
                      <a:pt x="13" y="252"/>
                    </a:lnTo>
                    <a:lnTo>
                      <a:pt x="11" y="252"/>
                    </a:lnTo>
                    <a:lnTo>
                      <a:pt x="7" y="233"/>
                    </a:lnTo>
                    <a:lnTo>
                      <a:pt x="2" y="214"/>
                    </a:lnTo>
                    <a:lnTo>
                      <a:pt x="0" y="197"/>
                    </a:lnTo>
                    <a:lnTo>
                      <a:pt x="2" y="177"/>
                    </a:lnTo>
                    <a:lnTo>
                      <a:pt x="4" y="158"/>
                    </a:lnTo>
                    <a:lnTo>
                      <a:pt x="8" y="126"/>
                    </a:lnTo>
                    <a:lnTo>
                      <a:pt x="14" y="94"/>
                    </a:lnTo>
                    <a:lnTo>
                      <a:pt x="21" y="71"/>
                    </a:lnTo>
                    <a:lnTo>
                      <a:pt x="28" y="62"/>
                    </a:lnTo>
                    <a:lnTo>
                      <a:pt x="32" y="51"/>
                    </a:lnTo>
                    <a:lnTo>
                      <a:pt x="36" y="41"/>
                    </a:lnTo>
                    <a:lnTo>
                      <a:pt x="43" y="32"/>
                    </a:lnTo>
                    <a:lnTo>
                      <a:pt x="46" y="28"/>
                    </a:lnTo>
                    <a:lnTo>
                      <a:pt x="51" y="23"/>
                    </a:lnTo>
                    <a:lnTo>
                      <a:pt x="56" y="18"/>
                    </a:lnTo>
                    <a:lnTo>
                      <a:pt x="61" y="12"/>
                    </a:lnTo>
                    <a:lnTo>
                      <a:pt x="66" y="7"/>
                    </a:lnTo>
                    <a:lnTo>
                      <a:pt x="70" y="4"/>
                    </a:lnTo>
                    <a:lnTo>
                      <a:pt x="74" y="1"/>
                    </a:lnTo>
                    <a:lnTo>
                      <a:pt x="76" y="0"/>
                    </a:lnTo>
                    <a:lnTo>
                      <a:pt x="78" y="5"/>
                    </a:lnTo>
                    <a:lnTo>
                      <a:pt x="81" y="10"/>
                    </a:lnTo>
                    <a:lnTo>
                      <a:pt x="83" y="17"/>
                    </a:lnTo>
                    <a:lnTo>
                      <a:pt x="85" y="23"/>
                    </a:lnTo>
                    <a:close/>
                  </a:path>
                </a:pathLst>
              </a:custGeom>
              <a:solidFill>
                <a:schemeClr val="tx1"/>
              </a:solidFill>
              <a:ln w="9525">
                <a:noFill/>
                <a:round/>
                <a:headEnd/>
                <a:tailEnd/>
              </a:ln>
            </p:spPr>
            <p:txBody>
              <a:bodyPr/>
              <a:lstStyle/>
              <a:p>
                <a:endParaRPr lang="he-IL"/>
              </a:p>
            </p:txBody>
          </p:sp>
          <p:sp>
            <p:nvSpPr>
              <p:cNvPr id="19553" name="Freeform 110"/>
              <p:cNvSpPr>
                <a:spLocks/>
              </p:cNvSpPr>
              <p:nvPr/>
            </p:nvSpPr>
            <p:spPr bwMode="auto">
              <a:xfrm>
                <a:off x="871" y="3497"/>
                <a:ext cx="37" cy="46"/>
              </a:xfrm>
              <a:custGeom>
                <a:avLst/>
                <a:gdLst>
                  <a:gd name="T0" fmla="*/ 37 w 111"/>
                  <a:gd name="T1" fmla="*/ 2 h 230"/>
                  <a:gd name="T2" fmla="*/ 37 w 111"/>
                  <a:gd name="T3" fmla="*/ 4 h 230"/>
                  <a:gd name="T4" fmla="*/ 37 w 111"/>
                  <a:gd name="T5" fmla="*/ 8 h 230"/>
                  <a:gd name="T6" fmla="*/ 36 w 111"/>
                  <a:gd name="T7" fmla="*/ 13 h 230"/>
                  <a:gd name="T8" fmla="*/ 35 w 111"/>
                  <a:gd name="T9" fmla="*/ 16 h 230"/>
                  <a:gd name="T10" fmla="*/ 35 w 111"/>
                  <a:gd name="T11" fmla="*/ 18 h 230"/>
                  <a:gd name="T12" fmla="*/ 35 w 111"/>
                  <a:gd name="T13" fmla="*/ 21 h 230"/>
                  <a:gd name="T14" fmla="*/ 35 w 111"/>
                  <a:gd name="T15" fmla="*/ 23 h 230"/>
                  <a:gd name="T16" fmla="*/ 35 w 111"/>
                  <a:gd name="T17" fmla="*/ 25 h 230"/>
                  <a:gd name="T18" fmla="*/ 32 w 111"/>
                  <a:gd name="T19" fmla="*/ 31 h 230"/>
                  <a:gd name="T20" fmla="*/ 31 w 111"/>
                  <a:gd name="T21" fmla="*/ 33 h 230"/>
                  <a:gd name="T22" fmla="*/ 29 w 111"/>
                  <a:gd name="T23" fmla="*/ 35 h 230"/>
                  <a:gd name="T24" fmla="*/ 27 w 111"/>
                  <a:gd name="T25" fmla="*/ 36 h 230"/>
                  <a:gd name="T26" fmla="*/ 24 w 111"/>
                  <a:gd name="T27" fmla="*/ 37 h 230"/>
                  <a:gd name="T28" fmla="*/ 22 w 111"/>
                  <a:gd name="T29" fmla="*/ 38 h 230"/>
                  <a:gd name="T30" fmla="*/ 19 w 111"/>
                  <a:gd name="T31" fmla="*/ 38 h 230"/>
                  <a:gd name="T32" fmla="*/ 17 w 111"/>
                  <a:gd name="T33" fmla="*/ 39 h 230"/>
                  <a:gd name="T34" fmla="*/ 15 w 111"/>
                  <a:gd name="T35" fmla="*/ 40 h 230"/>
                  <a:gd name="T36" fmla="*/ 13 w 111"/>
                  <a:gd name="T37" fmla="*/ 41 h 230"/>
                  <a:gd name="T38" fmla="*/ 12 w 111"/>
                  <a:gd name="T39" fmla="*/ 43 h 230"/>
                  <a:gd name="T40" fmla="*/ 11 w 111"/>
                  <a:gd name="T41" fmla="*/ 44 h 230"/>
                  <a:gd name="T42" fmla="*/ 10 w 111"/>
                  <a:gd name="T43" fmla="*/ 46 h 230"/>
                  <a:gd name="T44" fmla="*/ 8 w 111"/>
                  <a:gd name="T45" fmla="*/ 45 h 230"/>
                  <a:gd name="T46" fmla="*/ 5 w 111"/>
                  <a:gd name="T47" fmla="*/ 41 h 230"/>
                  <a:gd name="T48" fmla="*/ 2 w 111"/>
                  <a:gd name="T49" fmla="*/ 35 h 230"/>
                  <a:gd name="T50" fmla="*/ 0 w 111"/>
                  <a:gd name="T51" fmla="*/ 30 h 230"/>
                  <a:gd name="T52" fmla="*/ 0 w 111"/>
                  <a:gd name="T53" fmla="*/ 28 h 230"/>
                  <a:gd name="T54" fmla="*/ 2 w 111"/>
                  <a:gd name="T55" fmla="*/ 25 h 230"/>
                  <a:gd name="T56" fmla="*/ 4 w 111"/>
                  <a:gd name="T57" fmla="*/ 22 h 230"/>
                  <a:gd name="T58" fmla="*/ 6 w 111"/>
                  <a:gd name="T59" fmla="*/ 19 h 230"/>
                  <a:gd name="T60" fmla="*/ 8 w 111"/>
                  <a:gd name="T61" fmla="*/ 17 h 230"/>
                  <a:gd name="T62" fmla="*/ 9 w 111"/>
                  <a:gd name="T63" fmla="*/ 15 h 230"/>
                  <a:gd name="T64" fmla="*/ 11 w 111"/>
                  <a:gd name="T65" fmla="*/ 13 h 230"/>
                  <a:gd name="T66" fmla="*/ 14 w 111"/>
                  <a:gd name="T67" fmla="*/ 11 h 230"/>
                  <a:gd name="T68" fmla="*/ 15 w 111"/>
                  <a:gd name="T69" fmla="*/ 10 h 230"/>
                  <a:gd name="T70" fmla="*/ 18 w 111"/>
                  <a:gd name="T71" fmla="*/ 8 h 230"/>
                  <a:gd name="T72" fmla="*/ 20 w 111"/>
                  <a:gd name="T73" fmla="*/ 7 h 230"/>
                  <a:gd name="T74" fmla="*/ 23 w 111"/>
                  <a:gd name="T75" fmla="*/ 5 h 230"/>
                  <a:gd name="T76" fmla="*/ 26 w 111"/>
                  <a:gd name="T77" fmla="*/ 3 h 230"/>
                  <a:gd name="T78" fmla="*/ 29 w 111"/>
                  <a:gd name="T79" fmla="*/ 2 h 230"/>
                  <a:gd name="T80" fmla="*/ 31 w 111"/>
                  <a:gd name="T81" fmla="*/ 1 h 230"/>
                  <a:gd name="T82" fmla="*/ 33 w 111"/>
                  <a:gd name="T83" fmla="*/ 0 h 230"/>
                  <a:gd name="T84" fmla="*/ 34 w 111"/>
                  <a:gd name="T85" fmla="*/ 0 h 230"/>
                  <a:gd name="T86" fmla="*/ 35 w 111"/>
                  <a:gd name="T87" fmla="*/ 0 h 230"/>
                  <a:gd name="T88" fmla="*/ 36 w 111"/>
                  <a:gd name="T89" fmla="*/ 1 h 230"/>
                  <a:gd name="T90" fmla="*/ 37 w 111"/>
                  <a:gd name="T91" fmla="*/ 2 h 23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1"/>
                  <a:gd name="T139" fmla="*/ 0 h 230"/>
                  <a:gd name="T140" fmla="*/ 111 w 111"/>
                  <a:gd name="T141" fmla="*/ 230 h 23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1" h="230">
                    <a:moveTo>
                      <a:pt x="110" y="9"/>
                    </a:moveTo>
                    <a:lnTo>
                      <a:pt x="111" y="20"/>
                    </a:lnTo>
                    <a:lnTo>
                      <a:pt x="110" y="41"/>
                    </a:lnTo>
                    <a:lnTo>
                      <a:pt x="108" y="64"/>
                    </a:lnTo>
                    <a:lnTo>
                      <a:pt x="104" y="81"/>
                    </a:lnTo>
                    <a:lnTo>
                      <a:pt x="104" y="92"/>
                    </a:lnTo>
                    <a:lnTo>
                      <a:pt x="104" y="104"/>
                    </a:lnTo>
                    <a:lnTo>
                      <a:pt x="105" y="115"/>
                    </a:lnTo>
                    <a:lnTo>
                      <a:pt x="104" y="126"/>
                    </a:lnTo>
                    <a:lnTo>
                      <a:pt x="97" y="154"/>
                    </a:lnTo>
                    <a:lnTo>
                      <a:pt x="92" y="163"/>
                    </a:lnTo>
                    <a:lnTo>
                      <a:pt x="88" y="173"/>
                    </a:lnTo>
                    <a:lnTo>
                      <a:pt x="82" y="181"/>
                    </a:lnTo>
                    <a:lnTo>
                      <a:pt x="72" y="185"/>
                    </a:lnTo>
                    <a:lnTo>
                      <a:pt x="65" y="188"/>
                    </a:lnTo>
                    <a:lnTo>
                      <a:pt x="58" y="192"/>
                    </a:lnTo>
                    <a:lnTo>
                      <a:pt x="50" y="196"/>
                    </a:lnTo>
                    <a:lnTo>
                      <a:pt x="44" y="201"/>
                    </a:lnTo>
                    <a:lnTo>
                      <a:pt x="40" y="207"/>
                    </a:lnTo>
                    <a:lnTo>
                      <a:pt x="36" y="215"/>
                    </a:lnTo>
                    <a:lnTo>
                      <a:pt x="32" y="222"/>
                    </a:lnTo>
                    <a:lnTo>
                      <a:pt x="30" y="230"/>
                    </a:lnTo>
                    <a:lnTo>
                      <a:pt x="24" y="223"/>
                    </a:lnTo>
                    <a:lnTo>
                      <a:pt x="16" y="203"/>
                    </a:lnTo>
                    <a:lnTo>
                      <a:pt x="6" y="176"/>
                    </a:lnTo>
                    <a:lnTo>
                      <a:pt x="0" y="152"/>
                    </a:lnTo>
                    <a:lnTo>
                      <a:pt x="0" y="138"/>
                    </a:lnTo>
                    <a:lnTo>
                      <a:pt x="5" y="124"/>
                    </a:lnTo>
                    <a:lnTo>
                      <a:pt x="12" y="110"/>
                    </a:lnTo>
                    <a:lnTo>
                      <a:pt x="17" y="96"/>
                    </a:lnTo>
                    <a:lnTo>
                      <a:pt x="23" y="86"/>
                    </a:lnTo>
                    <a:lnTo>
                      <a:pt x="28" y="75"/>
                    </a:lnTo>
                    <a:lnTo>
                      <a:pt x="34" y="64"/>
                    </a:lnTo>
                    <a:lnTo>
                      <a:pt x="42" y="56"/>
                    </a:lnTo>
                    <a:lnTo>
                      <a:pt x="46" y="49"/>
                    </a:lnTo>
                    <a:lnTo>
                      <a:pt x="53" y="42"/>
                    </a:lnTo>
                    <a:lnTo>
                      <a:pt x="60" y="33"/>
                    </a:lnTo>
                    <a:lnTo>
                      <a:pt x="69" y="24"/>
                    </a:lnTo>
                    <a:lnTo>
                      <a:pt x="78" y="15"/>
                    </a:lnTo>
                    <a:lnTo>
                      <a:pt x="86" y="8"/>
                    </a:lnTo>
                    <a:lnTo>
                      <a:pt x="93" y="3"/>
                    </a:lnTo>
                    <a:lnTo>
                      <a:pt x="100" y="0"/>
                    </a:lnTo>
                    <a:lnTo>
                      <a:pt x="103" y="1"/>
                    </a:lnTo>
                    <a:lnTo>
                      <a:pt x="106" y="2"/>
                    </a:lnTo>
                    <a:lnTo>
                      <a:pt x="108" y="5"/>
                    </a:lnTo>
                    <a:lnTo>
                      <a:pt x="110" y="9"/>
                    </a:lnTo>
                    <a:close/>
                  </a:path>
                </a:pathLst>
              </a:custGeom>
              <a:solidFill>
                <a:schemeClr val="tx1"/>
              </a:solidFill>
              <a:ln w="9525">
                <a:noFill/>
                <a:round/>
                <a:headEnd/>
                <a:tailEnd/>
              </a:ln>
            </p:spPr>
            <p:txBody>
              <a:bodyPr/>
              <a:lstStyle/>
              <a:p>
                <a:endParaRPr lang="he-IL"/>
              </a:p>
            </p:txBody>
          </p:sp>
          <p:sp>
            <p:nvSpPr>
              <p:cNvPr id="19554" name="Freeform 111"/>
              <p:cNvSpPr>
                <a:spLocks/>
              </p:cNvSpPr>
              <p:nvPr/>
            </p:nvSpPr>
            <p:spPr bwMode="auto">
              <a:xfrm>
                <a:off x="866" y="3538"/>
                <a:ext cx="39" cy="41"/>
              </a:xfrm>
              <a:custGeom>
                <a:avLst/>
                <a:gdLst>
                  <a:gd name="T0" fmla="*/ 39 w 116"/>
                  <a:gd name="T1" fmla="*/ 0 h 205"/>
                  <a:gd name="T2" fmla="*/ 39 w 116"/>
                  <a:gd name="T3" fmla="*/ 4 h 205"/>
                  <a:gd name="T4" fmla="*/ 39 w 116"/>
                  <a:gd name="T5" fmla="*/ 7 h 205"/>
                  <a:gd name="T6" fmla="*/ 39 w 116"/>
                  <a:gd name="T7" fmla="*/ 10 h 205"/>
                  <a:gd name="T8" fmla="*/ 38 w 116"/>
                  <a:gd name="T9" fmla="*/ 13 h 205"/>
                  <a:gd name="T10" fmla="*/ 38 w 116"/>
                  <a:gd name="T11" fmla="*/ 17 h 205"/>
                  <a:gd name="T12" fmla="*/ 38 w 116"/>
                  <a:gd name="T13" fmla="*/ 21 h 205"/>
                  <a:gd name="T14" fmla="*/ 37 w 116"/>
                  <a:gd name="T15" fmla="*/ 25 h 205"/>
                  <a:gd name="T16" fmla="*/ 36 w 116"/>
                  <a:gd name="T17" fmla="*/ 28 h 205"/>
                  <a:gd name="T18" fmla="*/ 35 w 116"/>
                  <a:gd name="T19" fmla="*/ 30 h 205"/>
                  <a:gd name="T20" fmla="*/ 34 w 116"/>
                  <a:gd name="T21" fmla="*/ 32 h 205"/>
                  <a:gd name="T22" fmla="*/ 32 w 116"/>
                  <a:gd name="T23" fmla="*/ 34 h 205"/>
                  <a:gd name="T24" fmla="*/ 29 w 116"/>
                  <a:gd name="T25" fmla="*/ 35 h 205"/>
                  <a:gd name="T26" fmla="*/ 27 w 116"/>
                  <a:gd name="T27" fmla="*/ 36 h 205"/>
                  <a:gd name="T28" fmla="*/ 25 w 116"/>
                  <a:gd name="T29" fmla="*/ 36 h 205"/>
                  <a:gd name="T30" fmla="*/ 23 w 116"/>
                  <a:gd name="T31" fmla="*/ 37 h 205"/>
                  <a:gd name="T32" fmla="*/ 21 w 116"/>
                  <a:gd name="T33" fmla="*/ 37 h 205"/>
                  <a:gd name="T34" fmla="*/ 18 w 116"/>
                  <a:gd name="T35" fmla="*/ 37 h 205"/>
                  <a:gd name="T36" fmla="*/ 16 w 116"/>
                  <a:gd name="T37" fmla="*/ 37 h 205"/>
                  <a:gd name="T38" fmla="*/ 13 w 116"/>
                  <a:gd name="T39" fmla="*/ 38 h 205"/>
                  <a:gd name="T40" fmla="*/ 12 w 116"/>
                  <a:gd name="T41" fmla="*/ 39 h 205"/>
                  <a:gd name="T42" fmla="*/ 8 w 116"/>
                  <a:gd name="T43" fmla="*/ 41 h 205"/>
                  <a:gd name="T44" fmla="*/ 4 w 116"/>
                  <a:gd name="T45" fmla="*/ 41 h 205"/>
                  <a:gd name="T46" fmla="*/ 2 w 116"/>
                  <a:gd name="T47" fmla="*/ 39 h 205"/>
                  <a:gd name="T48" fmla="*/ 1 w 116"/>
                  <a:gd name="T49" fmla="*/ 36 h 205"/>
                  <a:gd name="T50" fmla="*/ 0 w 116"/>
                  <a:gd name="T51" fmla="*/ 34 h 205"/>
                  <a:gd name="T52" fmla="*/ 0 w 116"/>
                  <a:gd name="T53" fmla="*/ 32 h 205"/>
                  <a:gd name="T54" fmla="*/ 1 w 116"/>
                  <a:gd name="T55" fmla="*/ 30 h 205"/>
                  <a:gd name="T56" fmla="*/ 2 w 116"/>
                  <a:gd name="T57" fmla="*/ 27 h 205"/>
                  <a:gd name="T58" fmla="*/ 2 w 116"/>
                  <a:gd name="T59" fmla="*/ 25 h 205"/>
                  <a:gd name="T60" fmla="*/ 4 w 116"/>
                  <a:gd name="T61" fmla="*/ 23 h 205"/>
                  <a:gd name="T62" fmla="*/ 6 w 116"/>
                  <a:gd name="T63" fmla="*/ 20 h 205"/>
                  <a:gd name="T64" fmla="*/ 8 w 116"/>
                  <a:gd name="T65" fmla="*/ 18 h 205"/>
                  <a:gd name="T66" fmla="*/ 8 w 116"/>
                  <a:gd name="T67" fmla="*/ 15 h 205"/>
                  <a:gd name="T68" fmla="*/ 10 w 116"/>
                  <a:gd name="T69" fmla="*/ 13 h 205"/>
                  <a:gd name="T70" fmla="*/ 12 w 116"/>
                  <a:gd name="T71" fmla="*/ 12 h 205"/>
                  <a:gd name="T72" fmla="*/ 13 w 116"/>
                  <a:gd name="T73" fmla="*/ 11 h 205"/>
                  <a:gd name="T74" fmla="*/ 15 w 116"/>
                  <a:gd name="T75" fmla="*/ 10 h 205"/>
                  <a:gd name="T76" fmla="*/ 17 w 116"/>
                  <a:gd name="T77" fmla="*/ 9 h 205"/>
                  <a:gd name="T78" fmla="*/ 20 w 116"/>
                  <a:gd name="T79" fmla="*/ 7 h 205"/>
                  <a:gd name="T80" fmla="*/ 23 w 116"/>
                  <a:gd name="T81" fmla="*/ 5 h 205"/>
                  <a:gd name="T82" fmla="*/ 27 w 116"/>
                  <a:gd name="T83" fmla="*/ 3 h 205"/>
                  <a:gd name="T84" fmla="*/ 31 w 116"/>
                  <a:gd name="T85" fmla="*/ 2 h 205"/>
                  <a:gd name="T86" fmla="*/ 34 w 116"/>
                  <a:gd name="T87" fmla="*/ 0 h 205"/>
                  <a:gd name="T88" fmla="*/ 37 w 116"/>
                  <a:gd name="T89" fmla="*/ 0 h 205"/>
                  <a:gd name="T90" fmla="*/ 39 w 116"/>
                  <a:gd name="T91" fmla="*/ 0 h 2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
                  <a:gd name="T139" fmla="*/ 0 h 205"/>
                  <a:gd name="T140" fmla="*/ 116 w 116"/>
                  <a:gd name="T141" fmla="*/ 205 h 2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6" h="205">
                    <a:moveTo>
                      <a:pt x="115" y="2"/>
                    </a:moveTo>
                    <a:lnTo>
                      <a:pt x="115" y="20"/>
                    </a:lnTo>
                    <a:lnTo>
                      <a:pt x="116" y="35"/>
                    </a:lnTo>
                    <a:lnTo>
                      <a:pt x="115" y="51"/>
                    </a:lnTo>
                    <a:lnTo>
                      <a:pt x="112" y="67"/>
                    </a:lnTo>
                    <a:lnTo>
                      <a:pt x="114" y="86"/>
                    </a:lnTo>
                    <a:lnTo>
                      <a:pt x="113" y="105"/>
                    </a:lnTo>
                    <a:lnTo>
                      <a:pt x="109" y="124"/>
                    </a:lnTo>
                    <a:lnTo>
                      <a:pt x="108" y="142"/>
                    </a:lnTo>
                    <a:lnTo>
                      <a:pt x="104" y="152"/>
                    </a:lnTo>
                    <a:lnTo>
                      <a:pt x="101" y="162"/>
                    </a:lnTo>
                    <a:lnTo>
                      <a:pt x="96" y="171"/>
                    </a:lnTo>
                    <a:lnTo>
                      <a:pt x="86" y="176"/>
                    </a:lnTo>
                    <a:lnTo>
                      <a:pt x="81" y="180"/>
                    </a:lnTo>
                    <a:lnTo>
                      <a:pt x="75" y="182"/>
                    </a:lnTo>
                    <a:lnTo>
                      <a:pt x="68" y="184"/>
                    </a:lnTo>
                    <a:lnTo>
                      <a:pt x="61" y="184"/>
                    </a:lnTo>
                    <a:lnTo>
                      <a:pt x="54" y="184"/>
                    </a:lnTo>
                    <a:lnTo>
                      <a:pt x="47" y="187"/>
                    </a:lnTo>
                    <a:lnTo>
                      <a:pt x="40" y="189"/>
                    </a:lnTo>
                    <a:lnTo>
                      <a:pt x="35" y="193"/>
                    </a:lnTo>
                    <a:lnTo>
                      <a:pt x="23" y="205"/>
                    </a:lnTo>
                    <a:lnTo>
                      <a:pt x="12" y="203"/>
                    </a:lnTo>
                    <a:lnTo>
                      <a:pt x="7" y="193"/>
                    </a:lnTo>
                    <a:lnTo>
                      <a:pt x="4" y="182"/>
                    </a:lnTo>
                    <a:lnTo>
                      <a:pt x="1" y="172"/>
                    </a:lnTo>
                    <a:lnTo>
                      <a:pt x="0" y="160"/>
                    </a:lnTo>
                    <a:lnTo>
                      <a:pt x="2" y="149"/>
                    </a:lnTo>
                    <a:lnTo>
                      <a:pt x="5" y="137"/>
                    </a:lnTo>
                    <a:lnTo>
                      <a:pt x="7" y="126"/>
                    </a:lnTo>
                    <a:lnTo>
                      <a:pt x="11" y="113"/>
                    </a:lnTo>
                    <a:lnTo>
                      <a:pt x="17" y="102"/>
                    </a:lnTo>
                    <a:lnTo>
                      <a:pt x="24" y="90"/>
                    </a:lnTo>
                    <a:lnTo>
                      <a:pt x="25" y="75"/>
                    </a:lnTo>
                    <a:lnTo>
                      <a:pt x="29" y="67"/>
                    </a:lnTo>
                    <a:lnTo>
                      <a:pt x="35" y="61"/>
                    </a:lnTo>
                    <a:lnTo>
                      <a:pt x="40" y="55"/>
                    </a:lnTo>
                    <a:lnTo>
                      <a:pt x="45" y="48"/>
                    </a:lnTo>
                    <a:lnTo>
                      <a:pt x="50" y="43"/>
                    </a:lnTo>
                    <a:lnTo>
                      <a:pt x="58" y="35"/>
                    </a:lnTo>
                    <a:lnTo>
                      <a:pt x="69" y="27"/>
                    </a:lnTo>
                    <a:lnTo>
                      <a:pt x="80" y="17"/>
                    </a:lnTo>
                    <a:lnTo>
                      <a:pt x="92" y="9"/>
                    </a:lnTo>
                    <a:lnTo>
                      <a:pt x="102" y="2"/>
                    </a:lnTo>
                    <a:lnTo>
                      <a:pt x="109" y="0"/>
                    </a:lnTo>
                    <a:lnTo>
                      <a:pt x="115" y="2"/>
                    </a:lnTo>
                    <a:close/>
                  </a:path>
                </a:pathLst>
              </a:custGeom>
              <a:solidFill>
                <a:schemeClr val="tx1"/>
              </a:solidFill>
              <a:ln w="9525">
                <a:noFill/>
                <a:round/>
                <a:headEnd/>
                <a:tailEnd/>
              </a:ln>
            </p:spPr>
            <p:txBody>
              <a:bodyPr/>
              <a:lstStyle/>
              <a:p>
                <a:endParaRPr lang="he-IL"/>
              </a:p>
            </p:txBody>
          </p:sp>
          <p:sp>
            <p:nvSpPr>
              <p:cNvPr id="19555" name="Freeform 112"/>
              <p:cNvSpPr>
                <a:spLocks/>
              </p:cNvSpPr>
              <p:nvPr/>
            </p:nvSpPr>
            <p:spPr bwMode="auto">
              <a:xfrm>
                <a:off x="863" y="3580"/>
                <a:ext cx="36" cy="45"/>
              </a:xfrm>
              <a:custGeom>
                <a:avLst/>
                <a:gdLst>
                  <a:gd name="T0" fmla="*/ 36 w 108"/>
                  <a:gd name="T1" fmla="*/ 1 h 227"/>
                  <a:gd name="T2" fmla="*/ 33 w 108"/>
                  <a:gd name="T3" fmla="*/ 6 h 227"/>
                  <a:gd name="T4" fmla="*/ 33 w 108"/>
                  <a:gd name="T5" fmla="*/ 8 h 227"/>
                  <a:gd name="T6" fmla="*/ 34 w 108"/>
                  <a:gd name="T7" fmla="*/ 10 h 227"/>
                  <a:gd name="T8" fmla="*/ 34 w 108"/>
                  <a:gd name="T9" fmla="*/ 13 h 227"/>
                  <a:gd name="T10" fmla="*/ 34 w 108"/>
                  <a:gd name="T11" fmla="*/ 15 h 227"/>
                  <a:gd name="T12" fmla="*/ 33 w 108"/>
                  <a:gd name="T13" fmla="*/ 18 h 227"/>
                  <a:gd name="T14" fmla="*/ 32 w 108"/>
                  <a:gd name="T15" fmla="*/ 21 h 227"/>
                  <a:gd name="T16" fmla="*/ 31 w 108"/>
                  <a:gd name="T17" fmla="*/ 25 h 227"/>
                  <a:gd name="T18" fmla="*/ 30 w 108"/>
                  <a:gd name="T19" fmla="*/ 28 h 227"/>
                  <a:gd name="T20" fmla="*/ 30 w 108"/>
                  <a:gd name="T21" fmla="*/ 29 h 227"/>
                  <a:gd name="T22" fmla="*/ 30 w 108"/>
                  <a:gd name="T23" fmla="*/ 30 h 227"/>
                  <a:gd name="T24" fmla="*/ 30 w 108"/>
                  <a:gd name="T25" fmla="*/ 30 h 227"/>
                  <a:gd name="T26" fmla="*/ 30 w 108"/>
                  <a:gd name="T27" fmla="*/ 31 h 227"/>
                  <a:gd name="T28" fmla="*/ 29 w 108"/>
                  <a:gd name="T29" fmla="*/ 32 h 227"/>
                  <a:gd name="T30" fmla="*/ 28 w 108"/>
                  <a:gd name="T31" fmla="*/ 34 h 227"/>
                  <a:gd name="T32" fmla="*/ 26 w 108"/>
                  <a:gd name="T33" fmla="*/ 35 h 227"/>
                  <a:gd name="T34" fmla="*/ 26 w 108"/>
                  <a:gd name="T35" fmla="*/ 36 h 227"/>
                  <a:gd name="T36" fmla="*/ 24 w 108"/>
                  <a:gd name="T37" fmla="*/ 37 h 227"/>
                  <a:gd name="T38" fmla="*/ 22 w 108"/>
                  <a:gd name="T39" fmla="*/ 38 h 227"/>
                  <a:gd name="T40" fmla="*/ 19 w 108"/>
                  <a:gd name="T41" fmla="*/ 39 h 227"/>
                  <a:gd name="T42" fmla="*/ 17 w 108"/>
                  <a:gd name="T43" fmla="*/ 39 h 227"/>
                  <a:gd name="T44" fmla="*/ 14 w 108"/>
                  <a:gd name="T45" fmla="*/ 40 h 227"/>
                  <a:gd name="T46" fmla="*/ 12 w 108"/>
                  <a:gd name="T47" fmla="*/ 41 h 227"/>
                  <a:gd name="T48" fmla="*/ 9 w 108"/>
                  <a:gd name="T49" fmla="*/ 41 h 227"/>
                  <a:gd name="T50" fmla="*/ 7 w 108"/>
                  <a:gd name="T51" fmla="*/ 41 h 227"/>
                  <a:gd name="T52" fmla="*/ 6 w 108"/>
                  <a:gd name="T53" fmla="*/ 42 h 227"/>
                  <a:gd name="T54" fmla="*/ 4 w 108"/>
                  <a:gd name="T55" fmla="*/ 43 h 227"/>
                  <a:gd name="T56" fmla="*/ 3 w 108"/>
                  <a:gd name="T57" fmla="*/ 44 h 227"/>
                  <a:gd name="T58" fmla="*/ 1 w 108"/>
                  <a:gd name="T59" fmla="*/ 45 h 227"/>
                  <a:gd name="T60" fmla="*/ 1 w 108"/>
                  <a:gd name="T61" fmla="*/ 44 h 227"/>
                  <a:gd name="T62" fmla="*/ 0 w 108"/>
                  <a:gd name="T63" fmla="*/ 42 h 227"/>
                  <a:gd name="T64" fmla="*/ 0 w 108"/>
                  <a:gd name="T65" fmla="*/ 40 h 227"/>
                  <a:gd name="T66" fmla="*/ 0 w 108"/>
                  <a:gd name="T67" fmla="*/ 39 h 227"/>
                  <a:gd name="T68" fmla="*/ 1 w 108"/>
                  <a:gd name="T69" fmla="*/ 36 h 227"/>
                  <a:gd name="T70" fmla="*/ 1 w 108"/>
                  <a:gd name="T71" fmla="*/ 34 h 227"/>
                  <a:gd name="T72" fmla="*/ 1 w 108"/>
                  <a:gd name="T73" fmla="*/ 31 h 227"/>
                  <a:gd name="T74" fmla="*/ 1 w 108"/>
                  <a:gd name="T75" fmla="*/ 28 h 227"/>
                  <a:gd name="T76" fmla="*/ 2 w 108"/>
                  <a:gd name="T77" fmla="*/ 24 h 227"/>
                  <a:gd name="T78" fmla="*/ 3 w 108"/>
                  <a:gd name="T79" fmla="*/ 21 h 227"/>
                  <a:gd name="T80" fmla="*/ 4 w 108"/>
                  <a:gd name="T81" fmla="*/ 18 h 227"/>
                  <a:gd name="T82" fmla="*/ 6 w 108"/>
                  <a:gd name="T83" fmla="*/ 15 h 227"/>
                  <a:gd name="T84" fmla="*/ 7 w 108"/>
                  <a:gd name="T85" fmla="*/ 11 h 227"/>
                  <a:gd name="T86" fmla="*/ 9 w 108"/>
                  <a:gd name="T87" fmla="*/ 9 h 227"/>
                  <a:gd name="T88" fmla="*/ 12 w 108"/>
                  <a:gd name="T89" fmla="*/ 6 h 227"/>
                  <a:gd name="T90" fmla="*/ 16 w 108"/>
                  <a:gd name="T91" fmla="*/ 4 h 227"/>
                  <a:gd name="T92" fmla="*/ 18 w 108"/>
                  <a:gd name="T93" fmla="*/ 3 h 227"/>
                  <a:gd name="T94" fmla="*/ 19 w 108"/>
                  <a:gd name="T95" fmla="*/ 3 h 227"/>
                  <a:gd name="T96" fmla="*/ 21 w 108"/>
                  <a:gd name="T97" fmla="*/ 3 h 227"/>
                  <a:gd name="T98" fmla="*/ 23 w 108"/>
                  <a:gd name="T99" fmla="*/ 3 h 227"/>
                  <a:gd name="T100" fmla="*/ 24 w 108"/>
                  <a:gd name="T101" fmla="*/ 2 h 227"/>
                  <a:gd name="T102" fmla="*/ 26 w 108"/>
                  <a:gd name="T103" fmla="*/ 2 h 227"/>
                  <a:gd name="T104" fmla="*/ 28 w 108"/>
                  <a:gd name="T105" fmla="*/ 2 h 227"/>
                  <a:gd name="T106" fmla="*/ 30 w 108"/>
                  <a:gd name="T107" fmla="*/ 2 h 227"/>
                  <a:gd name="T108" fmla="*/ 31 w 108"/>
                  <a:gd name="T109" fmla="*/ 1 h 227"/>
                  <a:gd name="T110" fmla="*/ 31 w 108"/>
                  <a:gd name="T111" fmla="*/ 1 h 227"/>
                  <a:gd name="T112" fmla="*/ 33 w 108"/>
                  <a:gd name="T113" fmla="*/ 0 h 227"/>
                  <a:gd name="T114" fmla="*/ 34 w 108"/>
                  <a:gd name="T115" fmla="*/ 0 h 227"/>
                  <a:gd name="T116" fmla="*/ 35 w 108"/>
                  <a:gd name="T117" fmla="*/ 0 h 227"/>
                  <a:gd name="T118" fmla="*/ 35 w 108"/>
                  <a:gd name="T119" fmla="*/ 0 h 227"/>
                  <a:gd name="T120" fmla="*/ 36 w 108"/>
                  <a:gd name="T121" fmla="*/ 0 h 227"/>
                  <a:gd name="T122" fmla="*/ 36 w 108"/>
                  <a:gd name="T123" fmla="*/ 1 h 22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8"/>
                  <a:gd name="T187" fmla="*/ 0 h 227"/>
                  <a:gd name="T188" fmla="*/ 108 w 108"/>
                  <a:gd name="T189" fmla="*/ 227 h 22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8" h="227">
                    <a:moveTo>
                      <a:pt x="108" y="4"/>
                    </a:moveTo>
                    <a:lnTo>
                      <a:pt x="99" y="28"/>
                    </a:lnTo>
                    <a:lnTo>
                      <a:pt x="99" y="41"/>
                    </a:lnTo>
                    <a:lnTo>
                      <a:pt x="101" y="52"/>
                    </a:lnTo>
                    <a:lnTo>
                      <a:pt x="102" y="64"/>
                    </a:lnTo>
                    <a:lnTo>
                      <a:pt x="102" y="76"/>
                    </a:lnTo>
                    <a:lnTo>
                      <a:pt x="99" y="92"/>
                    </a:lnTo>
                    <a:lnTo>
                      <a:pt x="95" y="108"/>
                    </a:lnTo>
                    <a:lnTo>
                      <a:pt x="92" y="124"/>
                    </a:lnTo>
                    <a:lnTo>
                      <a:pt x="89" y="141"/>
                    </a:lnTo>
                    <a:lnTo>
                      <a:pt x="89" y="144"/>
                    </a:lnTo>
                    <a:lnTo>
                      <a:pt x="91" y="149"/>
                    </a:lnTo>
                    <a:lnTo>
                      <a:pt x="91" y="152"/>
                    </a:lnTo>
                    <a:lnTo>
                      <a:pt x="90" y="156"/>
                    </a:lnTo>
                    <a:lnTo>
                      <a:pt x="86" y="163"/>
                    </a:lnTo>
                    <a:lnTo>
                      <a:pt x="83" y="170"/>
                    </a:lnTo>
                    <a:lnTo>
                      <a:pt x="79" y="175"/>
                    </a:lnTo>
                    <a:lnTo>
                      <a:pt x="78" y="183"/>
                    </a:lnTo>
                    <a:lnTo>
                      <a:pt x="71" y="188"/>
                    </a:lnTo>
                    <a:lnTo>
                      <a:pt x="65" y="193"/>
                    </a:lnTo>
                    <a:lnTo>
                      <a:pt x="58" y="196"/>
                    </a:lnTo>
                    <a:lnTo>
                      <a:pt x="51" y="199"/>
                    </a:lnTo>
                    <a:lnTo>
                      <a:pt x="43" y="203"/>
                    </a:lnTo>
                    <a:lnTo>
                      <a:pt x="36" y="205"/>
                    </a:lnTo>
                    <a:lnTo>
                      <a:pt x="28" y="207"/>
                    </a:lnTo>
                    <a:lnTo>
                      <a:pt x="21" y="209"/>
                    </a:lnTo>
                    <a:lnTo>
                      <a:pt x="17" y="214"/>
                    </a:lnTo>
                    <a:lnTo>
                      <a:pt x="13" y="218"/>
                    </a:lnTo>
                    <a:lnTo>
                      <a:pt x="9" y="224"/>
                    </a:lnTo>
                    <a:lnTo>
                      <a:pt x="4" y="227"/>
                    </a:lnTo>
                    <a:lnTo>
                      <a:pt x="2" y="224"/>
                    </a:lnTo>
                    <a:lnTo>
                      <a:pt x="1" y="214"/>
                    </a:lnTo>
                    <a:lnTo>
                      <a:pt x="0" y="204"/>
                    </a:lnTo>
                    <a:lnTo>
                      <a:pt x="0" y="197"/>
                    </a:lnTo>
                    <a:lnTo>
                      <a:pt x="3" y="184"/>
                    </a:lnTo>
                    <a:lnTo>
                      <a:pt x="3" y="170"/>
                    </a:lnTo>
                    <a:lnTo>
                      <a:pt x="2" y="154"/>
                    </a:lnTo>
                    <a:lnTo>
                      <a:pt x="4" y="140"/>
                    </a:lnTo>
                    <a:lnTo>
                      <a:pt x="5" y="123"/>
                    </a:lnTo>
                    <a:lnTo>
                      <a:pt x="10" y="107"/>
                    </a:lnTo>
                    <a:lnTo>
                      <a:pt x="13" y="90"/>
                    </a:lnTo>
                    <a:lnTo>
                      <a:pt x="17" y="74"/>
                    </a:lnTo>
                    <a:lnTo>
                      <a:pt x="20" y="58"/>
                    </a:lnTo>
                    <a:lnTo>
                      <a:pt x="26" y="43"/>
                    </a:lnTo>
                    <a:lnTo>
                      <a:pt x="35" y="30"/>
                    </a:lnTo>
                    <a:lnTo>
                      <a:pt x="47" y="20"/>
                    </a:lnTo>
                    <a:lnTo>
                      <a:pt x="53" y="17"/>
                    </a:lnTo>
                    <a:lnTo>
                      <a:pt x="58" y="15"/>
                    </a:lnTo>
                    <a:lnTo>
                      <a:pt x="63" y="14"/>
                    </a:lnTo>
                    <a:lnTo>
                      <a:pt x="68" y="13"/>
                    </a:lnTo>
                    <a:lnTo>
                      <a:pt x="73" y="12"/>
                    </a:lnTo>
                    <a:lnTo>
                      <a:pt x="79" y="11"/>
                    </a:lnTo>
                    <a:lnTo>
                      <a:pt x="85" y="11"/>
                    </a:lnTo>
                    <a:lnTo>
                      <a:pt x="90" y="10"/>
                    </a:lnTo>
                    <a:lnTo>
                      <a:pt x="92" y="6"/>
                    </a:lnTo>
                    <a:lnTo>
                      <a:pt x="94" y="4"/>
                    </a:lnTo>
                    <a:lnTo>
                      <a:pt x="99" y="2"/>
                    </a:lnTo>
                    <a:lnTo>
                      <a:pt x="102" y="0"/>
                    </a:lnTo>
                    <a:lnTo>
                      <a:pt x="104" y="0"/>
                    </a:lnTo>
                    <a:lnTo>
                      <a:pt x="106" y="1"/>
                    </a:lnTo>
                    <a:lnTo>
                      <a:pt x="107" y="2"/>
                    </a:lnTo>
                    <a:lnTo>
                      <a:pt x="108" y="4"/>
                    </a:lnTo>
                    <a:close/>
                  </a:path>
                </a:pathLst>
              </a:custGeom>
              <a:solidFill>
                <a:schemeClr val="tx1"/>
              </a:solidFill>
              <a:ln w="9525">
                <a:noFill/>
                <a:round/>
                <a:headEnd/>
                <a:tailEnd/>
              </a:ln>
            </p:spPr>
            <p:txBody>
              <a:bodyPr/>
              <a:lstStyle/>
              <a:p>
                <a:endParaRPr lang="he-IL"/>
              </a:p>
            </p:txBody>
          </p:sp>
          <p:sp>
            <p:nvSpPr>
              <p:cNvPr id="19556" name="Freeform 113"/>
              <p:cNvSpPr>
                <a:spLocks/>
              </p:cNvSpPr>
              <p:nvPr/>
            </p:nvSpPr>
            <p:spPr bwMode="auto">
              <a:xfrm>
                <a:off x="851" y="3623"/>
                <a:ext cx="42" cy="47"/>
              </a:xfrm>
              <a:custGeom>
                <a:avLst/>
                <a:gdLst>
                  <a:gd name="T0" fmla="*/ 39 w 124"/>
                  <a:gd name="T1" fmla="*/ 6 h 233"/>
                  <a:gd name="T2" fmla="*/ 39 w 124"/>
                  <a:gd name="T3" fmla="*/ 8 h 233"/>
                  <a:gd name="T4" fmla="*/ 38 w 124"/>
                  <a:gd name="T5" fmla="*/ 14 h 233"/>
                  <a:gd name="T6" fmla="*/ 36 w 124"/>
                  <a:gd name="T7" fmla="*/ 22 h 233"/>
                  <a:gd name="T8" fmla="*/ 36 w 124"/>
                  <a:gd name="T9" fmla="*/ 26 h 233"/>
                  <a:gd name="T10" fmla="*/ 35 w 124"/>
                  <a:gd name="T11" fmla="*/ 30 h 233"/>
                  <a:gd name="T12" fmla="*/ 32 w 124"/>
                  <a:gd name="T13" fmla="*/ 35 h 233"/>
                  <a:gd name="T14" fmla="*/ 29 w 124"/>
                  <a:gd name="T15" fmla="*/ 39 h 233"/>
                  <a:gd name="T16" fmla="*/ 24 w 124"/>
                  <a:gd name="T17" fmla="*/ 41 h 233"/>
                  <a:gd name="T18" fmla="*/ 20 w 124"/>
                  <a:gd name="T19" fmla="*/ 42 h 233"/>
                  <a:gd name="T20" fmla="*/ 16 w 124"/>
                  <a:gd name="T21" fmla="*/ 43 h 233"/>
                  <a:gd name="T22" fmla="*/ 11 w 124"/>
                  <a:gd name="T23" fmla="*/ 44 h 233"/>
                  <a:gd name="T24" fmla="*/ 7 w 124"/>
                  <a:gd name="T25" fmla="*/ 45 h 233"/>
                  <a:gd name="T26" fmla="*/ 4 w 124"/>
                  <a:gd name="T27" fmla="*/ 47 h 233"/>
                  <a:gd name="T28" fmla="*/ 1 w 124"/>
                  <a:gd name="T29" fmla="*/ 45 h 233"/>
                  <a:gd name="T30" fmla="*/ 0 w 124"/>
                  <a:gd name="T31" fmla="*/ 39 h 233"/>
                  <a:gd name="T32" fmla="*/ 1 w 124"/>
                  <a:gd name="T33" fmla="*/ 33 h 233"/>
                  <a:gd name="T34" fmla="*/ 2 w 124"/>
                  <a:gd name="T35" fmla="*/ 24 h 233"/>
                  <a:gd name="T36" fmla="*/ 4 w 124"/>
                  <a:gd name="T37" fmla="*/ 20 h 233"/>
                  <a:gd name="T38" fmla="*/ 5 w 124"/>
                  <a:gd name="T39" fmla="*/ 17 h 233"/>
                  <a:gd name="T40" fmla="*/ 7 w 124"/>
                  <a:gd name="T41" fmla="*/ 14 h 233"/>
                  <a:gd name="T42" fmla="*/ 9 w 124"/>
                  <a:gd name="T43" fmla="*/ 11 h 233"/>
                  <a:gd name="T44" fmla="*/ 12 w 124"/>
                  <a:gd name="T45" fmla="*/ 9 h 233"/>
                  <a:gd name="T46" fmla="*/ 16 w 124"/>
                  <a:gd name="T47" fmla="*/ 7 h 233"/>
                  <a:gd name="T48" fmla="*/ 19 w 124"/>
                  <a:gd name="T49" fmla="*/ 6 h 233"/>
                  <a:gd name="T50" fmla="*/ 24 w 124"/>
                  <a:gd name="T51" fmla="*/ 5 h 233"/>
                  <a:gd name="T52" fmla="*/ 30 w 124"/>
                  <a:gd name="T53" fmla="*/ 4 h 233"/>
                  <a:gd name="T54" fmla="*/ 33 w 124"/>
                  <a:gd name="T55" fmla="*/ 3 h 233"/>
                  <a:gd name="T56" fmla="*/ 36 w 124"/>
                  <a:gd name="T57" fmla="*/ 2 h 233"/>
                  <a:gd name="T58" fmla="*/ 39 w 124"/>
                  <a:gd name="T59" fmla="*/ 1 h 233"/>
                  <a:gd name="T60" fmla="*/ 42 w 124"/>
                  <a:gd name="T61" fmla="*/ 1 h 233"/>
                  <a:gd name="T62" fmla="*/ 40 w 124"/>
                  <a:gd name="T63" fmla="*/ 4 h 23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4"/>
                  <a:gd name="T97" fmla="*/ 0 h 233"/>
                  <a:gd name="T98" fmla="*/ 124 w 124"/>
                  <a:gd name="T99" fmla="*/ 233 h 23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4" h="233">
                    <a:moveTo>
                      <a:pt x="116" y="25"/>
                    </a:moveTo>
                    <a:lnTo>
                      <a:pt x="116" y="31"/>
                    </a:lnTo>
                    <a:lnTo>
                      <a:pt x="115" y="36"/>
                    </a:lnTo>
                    <a:lnTo>
                      <a:pt x="115" y="42"/>
                    </a:lnTo>
                    <a:lnTo>
                      <a:pt x="113" y="47"/>
                    </a:lnTo>
                    <a:lnTo>
                      <a:pt x="112" y="67"/>
                    </a:lnTo>
                    <a:lnTo>
                      <a:pt x="109" y="90"/>
                    </a:lnTo>
                    <a:lnTo>
                      <a:pt x="107" y="109"/>
                    </a:lnTo>
                    <a:lnTo>
                      <a:pt x="106" y="117"/>
                    </a:lnTo>
                    <a:lnTo>
                      <a:pt x="106" y="129"/>
                    </a:lnTo>
                    <a:lnTo>
                      <a:pt x="105" y="140"/>
                    </a:lnTo>
                    <a:lnTo>
                      <a:pt x="103" y="151"/>
                    </a:lnTo>
                    <a:lnTo>
                      <a:pt x="98" y="162"/>
                    </a:lnTo>
                    <a:lnTo>
                      <a:pt x="94" y="172"/>
                    </a:lnTo>
                    <a:lnTo>
                      <a:pt x="91" y="182"/>
                    </a:lnTo>
                    <a:lnTo>
                      <a:pt x="85" y="191"/>
                    </a:lnTo>
                    <a:lnTo>
                      <a:pt x="78" y="199"/>
                    </a:lnTo>
                    <a:lnTo>
                      <a:pt x="72" y="202"/>
                    </a:lnTo>
                    <a:lnTo>
                      <a:pt x="66" y="205"/>
                    </a:lnTo>
                    <a:lnTo>
                      <a:pt x="59" y="207"/>
                    </a:lnTo>
                    <a:lnTo>
                      <a:pt x="52" y="210"/>
                    </a:lnTo>
                    <a:lnTo>
                      <a:pt x="46" y="213"/>
                    </a:lnTo>
                    <a:lnTo>
                      <a:pt x="38" y="215"/>
                    </a:lnTo>
                    <a:lnTo>
                      <a:pt x="33" y="218"/>
                    </a:lnTo>
                    <a:lnTo>
                      <a:pt x="27" y="222"/>
                    </a:lnTo>
                    <a:lnTo>
                      <a:pt x="22" y="225"/>
                    </a:lnTo>
                    <a:lnTo>
                      <a:pt x="16" y="229"/>
                    </a:lnTo>
                    <a:lnTo>
                      <a:pt x="11" y="233"/>
                    </a:lnTo>
                    <a:lnTo>
                      <a:pt x="5" y="231"/>
                    </a:lnTo>
                    <a:lnTo>
                      <a:pt x="3" y="223"/>
                    </a:lnTo>
                    <a:lnTo>
                      <a:pt x="1" y="208"/>
                    </a:lnTo>
                    <a:lnTo>
                      <a:pt x="0" y="194"/>
                    </a:lnTo>
                    <a:lnTo>
                      <a:pt x="3" y="183"/>
                    </a:lnTo>
                    <a:lnTo>
                      <a:pt x="3" y="165"/>
                    </a:lnTo>
                    <a:lnTo>
                      <a:pt x="4" y="142"/>
                    </a:lnTo>
                    <a:lnTo>
                      <a:pt x="7" y="120"/>
                    </a:lnTo>
                    <a:lnTo>
                      <a:pt x="11" y="107"/>
                    </a:lnTo>
                    <a:lnTo>
                      <a:pt x="12" y="99"/>
                    </a:lnTo>
                    <a:lnTo>
                      <a:pt x="14" y="92"/>
                    </a:lnTo>
                    <a:lnTo>
                      <a:pt x="16" y="83"/>
                    </a:lnTo>
                    <a:lnTo>
                      <a:pt x="18" y="76"/>
                    </a:lnTo>
                    <a:lnTo>
                      <a:pt x="21" y="68"/>
                    </a:lnTo>
                    <a:lnTo>
                      <a:pt x="23" y="62"/>
                    </a:lnTo>
                    <a:lnTo>
                      <a:pt x="26" y="55"/>
                    </a:lnTo>
                    <a:lnTo>
                      <a:pt x="30" y="50"/>
                    </a:lnTo>
                    <a:lnTo>
                      <a:pt x="34" y="44"/>
                    </a:lnTo>
                    <a:lnTo>
                      <a:pt x="39" y="40"/>
                    </a:lnTo>
                    <a:lnTo>
                      <a:pt x="46" y="35"/>
                    </a:lnTo>
                    <a:lnTo>
                      <a:pt x="52" y="32"/>
                    </a:lnTo>
                    <a:lnTo>
                      <a:pt x="57" y="31"/>
                    </a:lnTo>
                    <a:lnTo>
                      <a:pt x="64" y="30"/>
                    </a:lnTo>
                    <a:lnTo>
                      <a:pt x="72" y="26"/>
                    </a:lnTo>
                    <a:lnTo>
                      <a:pt x="80" y="24"/>
                    </a:lnTo>
                    <a:lnTo>
                      <a:pt x="88" y="21"/>
                    </a:lnTo>
                    <a:lnTo>
                      <a:pt x="94" y="18"/>
                    </a:lnTo>
                    <a:lnTo>
                      <a:pt x="98" y="15"/>
                    </a:lnTo>
                    <a:lnTo>
                      <a:pt x="101" y="14"/>
                    </a:lnTo>
                    <a:lnTo>
                      <a:pt x="105" y="10"/>
                    </a:lnTo>
                    <a:lnTo>
                      <a:pt x="111" y="7"/>
                    </a:lnTo>
                    <a:lnTo>
                      <a:pt x="115" y="3"/>
                    </a:lnTo>
                    <a:lnTo>
                      <a:pt x="120" y="0"/>
                    </a:lnTo>
                    <a:lnTo>
                      <a:pt x="124" y="6"/>
                    </a:lnTo>
                    <a:lnTo>
                      <a:pt x="123" y="12"/>
                    </a:lnTo>
                    <a:lnTo>
                      <a:pt x="119" y="19"/>
                    </a:lnTo>
                    <a:lnTo>
                      <a:pt x="116" y="25"/>
                    </a:lnTo>
                    <a:close/>
                  </a:path>
                </a:pathLst>
              </a:custGeom>
              <a:solidFill>
                <a:schemeClr val="tx1"/>
              </a:solidFill>
              <a:ln w="9525">
                <a:noFill/>
                <a:round/>
                <a:headEnd/>
                <a:tailEnd/>
              </a:ln>
            </p:spPr>
            <p:txBody>
              <a:bodyPr/>
              <a:lstStyle/>
              <a:p>
                <a:endParaRPr lang="he-IL"/>
              </a:p>
            </p:txBody>
          </p:sp>
          <p:sp>
            <p:nvSpPr>
              <p:cNvPr id="19557" name="Freeform 114"/>
              <p:cNvSpPr>
                <a:spLocks/>
              </p:cNvSpPr>
              <p:nvPr/>
            </p:nvSpPr>
            <p:spPr bwMode="auto">
              <a:xfrm>
                <a:off x="835" y="3669"/>
                <a:ext cx="47" cy="41"/>
              </a:xfrm>
              <a:custGeom>
                <a:avLst/>
                <a:gdLst>
                  <a:gd name="T0" fmla="*/ 47 w 142"/>
                  <a:gd name="T1" fmla="*/ 1 h 206"/>
                  <a:gd name="T2" fmla="*/ 46 w 142"/>
                  <a:gd name="T3" fmla="*/ 4 h 206"/>
                  <a:gd name="T4" fmla="*/ 44 w 142"/>
                  <a:gd name="T5" fmla="*/ 8 h 206"/>
                  <a:gd name="T6" fmla="*/ 42 w 142"/>
                  <a:gd name="T7" fmla="*/ 11 h 206"/>
                  <a:gd name="T8" fmla="*/ 39 w 142"/>
                  <a:gd name="T9" fmla="*/ 14 h 206"/>
                  <a:gd name="T10" fmla="*/ 38 w 142"/>
                  <a:gd name="T11" fmla="*/ 17 h 206"/>
                  <a:gd name="T12" fmla="*/ 38 w 142"/>
                  <a:gd name="T13" fmla="*/ 21 h 206"/>
                  <a:gd name="T14" fmla="*/ 37 w 142"/>
                  <a:gd name="T15" fmla="*/ 25 h 206"/>
                  <a:gd name="T16" fmla="*/ 37 w 142"/>
                  <a:gd name="T17" fmla="*/ 28 h 206"/>
                  <a:gd name="T18" fmla="*/ 36 w 142"/>
                  <a:gd name="T19" fmla="*/ 29 h 206"/>
                  <a:gd name="T20" fmla="*/ 34 w 142"/>
                  <a:gd name="T21" fmla="*/ 30 h 206"/>
                  <a:gd name="T22" fmla="*/ 33 w 142"/>
                  <a:gd name="T23" fmla="*/ 31 h 206"/>
                  <a:gd name="T24" fmla="*/ 32 w 142"/>
                  <a:gd name="T25" fmla="*/ 32 h 206"/>
                  <a:gd name="T26" fmla="*/ 30 w 142"/>
                  <a:gd name="T27" fmla="*/ 33 h 206"/>
                  <a:gd name="T28" fmla="*/ 29 w 142"/>
                  <a:gd name="T29" fmla="*/ 34 h 206"/>
                  <a:gd name="T30" fmla="*/ 27 w 142"/>
                  <a:gd name="T31" fmla="*/ 35 h 206"/>
                  <a:gd name="T32" fmla="*/ 26 w 142"/>
                  <a:gd name="T33" fmla="*/ 36 h 206"/>
                  <a:gd name="T34" fmla="*/ 25 w 142"/>
                  <a:gd name="T35" fmla="*/ 36 h 206"/>
                  <a:gd name="T36" fmla="*/ 23 w 142"/>
                  <a:gd name="T37" fmla="*/ 36 h 206"/>
                  <a:gd name="T38" fmla="*/ 21 w 142"/>
                  <a:gd name="T39" fmla="*/ 37 h 206"/>
                  <a:gd name="T40" fmla="*/ 18 w 142"/>
                  <a:gd name="T41" fmla="*/ 37 h 206"/>
                  <a:gd name="T42" fmla="*/ 16 w 142"/>
                  <a:gd name="T43" fmla="*/ 38 h 206"/>
                  <a:gd name="T44" fmla="*/ 13 w 142"/>
                  <a:gd name="T45" fmla="*/ 38 h 206"/>
                  <a:gd name="T46" fmla="*/ 11 w 142"/>
                  <a:gd name="T47" fmla="*/ 38 h 206"/>
                  <a:gd name="T48" fmla="*/ 9 w 142"/>
                  <a:gd name="T49" fmla="*/ 39 h 206"/>
                  <a:gd name="T50" fmla="*/ 8 w 142"/>
                  <a:gd name="T51" fmla="*/ 39 h 206"/>
                  <a:gd name="T52" fmla="*/ 6 w 142"/>
                  <a:gd name="T53" fmla="*/ 40 h 206"/>
                  <a:gd name="T54" fmla="*/ 5 w 142"/>
                  <a:gd name="T55" fmla="*/ 40 h 206"/>
                  <a:gd name="T56" fmla="*/ 3 w 142"/>
                  <a:gd name="T57" fmla="*/ 41 h 206"/>
                  <a:gd name="T58" fmla="*/ 2 w 142"/>
                  <a:gd name="T59" fmla="*/ 41 h 206"/>
                  <a:gd name="T60" fmla="*/ 0 w 142"/>
                  <a:gd name="T61" fmla="*/ 41 h 206"/>
                  <a:gd name="T62" fmla="*/ 0 w 142"/>
                  <a:gd name="T63" fmla="*/ 41 h 206"/>
                  <a:gd name="T64" fmla="*/ 0 w 142"/>
                  <a:gd name="T65" fmla="*/ 41 h 206"/>
                  <a:gd name="T66" fmla="*/ 1 w 142"/>
                  <a:gd name="T67" fmla="*/ 40 h 206"/>
                  <a:gd name="T68" fmla="*/ 1 w 142"/>
                  <a:gd name="T69" fmla="*/ 38 h 206"/>
                  <a:gd name="T70" fmla="*/ 1 w 142"/>
                  <a:gd name="T71" fmla="*/ 37 h 206"/>
                  <a:gd name="T72" fmla="*/ 2 w 142"/>
                  <a:gd name="T73" fmla="*/ 36 h 206"/>
                  <a:gd name="T74" fmla="*/ 2 w 142"/>
                  <a:gd name="T75" fmla="*/ 34 h 206"/>
                  <a:gd name="T76" fmla="*/ 3 w 142"/>
                  <a:gd name="T77" fmla="*/ 31 h 206"/>
                  <a:gd name="T78" fmla="*/ 3 w 142"/>
                  <a:gd name="T79" fmla="*/ 29 h 206"/>
                  <a:gd name="T80" fmla="*/ 3 w 142"/>
                  <a:gd name="T81" fmla="*/ 27 h 206"/>
                  <a:gd name="T82" fmla="*/ 5 w 142"/>
                  <a:gd name="T83" fmla="*/ 24 h 206"/>
                  <a:gd name="T84" fmla="*/ 8 w 142"/>
                  <a:gd name="T85" fmla="*/ 19 h 206"/>
                  <a:gd name="T86" fmla="*/ 10 w 142"/>
                  <a:gd name="T87" fmla="*/ 15 h 206"/>
                  <a:gd name="T88" fmla="*/ 12 w 142"/>
                  <a:gd name="T89" fmla="*/ 13 h 206"/>
                  <a:gd name="T90" fmla="*/ 13 w 142"/>
                  <a:gd name="T91" fmla="*/ 11 h 206"/>
                  <a:gd name="T92" fmla="*/ 15 w 142"/>
                  <a:gd name="T93" fmla="*/ 9 h 206"/>
                  <a:gd name="T94" fmla="*/ 17 w 142"/>
                  <a:gd name="T95" fmla="*/ 8 h 206"/>
                  <a:gd name="T96" fmla="*/ 19 w 142"/>
                  <a:gd name="T97" fmla="*/ 6 h 206"/>
                  <a:gd name="T98" fmla="*/ 21 w 142"/>
                  <a:gd name="T99" fmla="*/ 5 h 206"/>
                  <a:gd name="T100" fmla="*/ 23 w 142"/>
                  <a:gd name="T101" fmla="*/ 4 h 206"/>
                  <a:gd name="T102" fmla="*/ 25 w 142"/>
                  <a:gd name="T103" fmla="*/ 3 h 206"/>
                  <a:gd name="T104" fmla="*/ 27 w 142"/>
                  <a:gd name="T105" fmla="*/ 3 h 206"/>
                  <a:gd name="T106" fmla="*/ 30 w 142"/>
                  <a:gd name="T107" fmla="*/ 3 h 206"/>
                  <a:gd name="T108" fmla="*/ 33 w 142"/>
                  <a:gd name="T109" fmla="*/ 2 h 206"/>
                  <a:gd name="T110" fmla="*/ 36 w 142"/>
                  <a:gd name="T111" fmla="*/ 2 h 206"/>
                  <a:gd name="T112" fmla="*/ 38 w 142"/>
                  <a:gd name="T113" fmla="*/ 1 h 206"/>
                  <a:gd name="T114" fmla="*/ 40 w 142"/>
                  <a:gd name="T115" fmla="*/ 0 h 206"/>
                  <a:gd name="T116" fmla="*/ 42 w 142"/>
                  <a:gd name="T117" fmla="*/ 0 h 206"/>
                  <a:gd name="T118" fmla="*/ 45 w 142"/>
                  <a:gd name="T119" fmla="*/ 0 h 206"/>
                  <a:gd name="T120" fmla="*/ 47 w 142"/>
                  <a:gd name="T121" fmla="*/ 1 h 20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2"/>
                  <a:gd name="T184" fmla="*/ 0 h 206"/>
                  <a:gd name="T185" fmla="*/ 142 w 142"/>
                  <a:gd name="T186" fmla="*/ 206 h 20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2" h="206">
                    <a:moveTo>
                      <a:pt x="142" y="5"/>
                    </a:moveTo>
                    <a:lnTo>
                      <a:pt x="139" y="21"/>
                    </a:lnTo>
                    <a:lnTo>
                      <a:pt x="133" y="38"/>
                    </a:lnTo>
                    <a:lnTo>
                      <a:pt x="126" y="53"/>
                    </a:lnTo>
                    <a:lnTo>
                      <a:pt x="119" y="68"/>
                    </a:lnTo>
                    <a:lnTo>
                      <a:pt x="116" y="87"/>
                    </a:lnTo>
                    <a:lnTo>
                      <a:pt x="115" y="105"/>
                    </a:lnTo>
                    <a:lnTo>
                      <a:pt x="112" y="124"/>
                    </a:lnTo>
                    <a:lnTo>
                      <a:pt x="112" y="141"/>
                    </a:lnTo>
                    <a:lnTo>
                      <a:pt x="108" y="147"/>
                    </a:lnTo>
                    <a:lnTo>
                      <a:pt x="104" y="151"/>
                    </a:lnTo>
                    <a:lnTo>
                      <a:pt x="100" y="157"/>
                    </a:lnTo>
                    <a:lnTo>
                      <a:pt x="96" y="161"/>
                    </a:lnTo>
                    <a:lnTo>
                      <a:pt x="92" y="167"/>
                    </a:lnTo>
                    <a:lnTo>
                      <a:pt x="88" y="171"/>
                    </a:lnTo>
                    <a:lnTo>
                      <a:pt x="83" y="177"/>
                    </a:lnTo>
                    <a:lnTo>
                      <a:pt x="79" y="181"/>
                    </a:lnTo>
                    <a:lnTo>
                      <a:pt x="76" y="182"/>
                    </a:lnTo>
                    <a:lnTo>
                      <a:pt x="70" y="183"/>
                    </a:lnTo>
                    <a:lnTo>
                      <a:pt x="62" y="185"/>
                    </a:lnTo>
                    <a:lnTo>
                      <a:pt x="55" y="188"/>
                    </a:lnTo>
                    <a:lnTo>
                      <a:pt x="47" y="189"/>
                    </a:lnTo>
                    <a:lnTo>
                      <a:pt x="39" y="191"/>
                    </a:lnTo>
                    <a:lnTo>
                      <a:pt x="32" y="193"/>
                    </a:lnTo>
                    <a:lnTo>
                      <a:pt x="27" y="194"/>
                    </a:lnTo>
                    <a:lnTo>
                      <a:pt x="24" y="196"/>
                    </a:lnTo>
                    <a:lnTo>
                      <a:pt x="19" y="200"/>
                    </a:lnTo>
                    <a:lnTo>
                      <a:pt x="14" y="202"/>
                    </a:lnTo>
                    <a:lnTo>
                      <a:pt x="9" y="204"/>
                    </a:lnTo>
                    <a:lnTo>
                      <a:pt x="5" y="205"/>
                    </a:lnTo>
                    <a:lnTo>
                      <a:pt x="1" y="206"/>
                    </a:lnTo>
                    <a:lnTo>
                      <a:pt x="0" y="206"/>
                    </a:lnTo>
                    <a:lnTo>
                      <a:pt x="1" y="204"/>
                    </a:lnTo>
                    <a:lnTo>
                      <a:pt x="3" y="199"/>
                    </a:lnTo>
                    <a:lnTo>
                      <a:pt x="4" y="192"/>
                    </a:lnTo>
                    <a:lnTo>
                      <a:pt x="4" y="185"/>
                    </a:lnTo>
                    <a:lnTo>
                      <a:pt x="5" y="179"/>
                    </a:lnTo>
                    <a:lnTo>
                      <a:pt x="7" y="169"/>
                    </a:lnTo>
                    <a:lnTo>
                      <a:pt x="8" y="158"/>
                    </a:lnTo>
                    <a:lnTo>
                      <a:pt x="9" y="147"/>
                    </a:lnTo>
                    <a:lnTo>
                      <a:pt x="10" y="137"/>
                    </a:lnTo>
                    <a:lnTo>
                      <a:pt x="15" y="119"/>
                    </a:lnTo>
                    <a:lnTo>
                      <a:pt x="23" y="96"/>
                    </a:lnTo>
                    <a:lnTo>
                      <a:pt x="31" y="75"/>
                    </a:lnTo>
                    <a:lnTo>
                      <a:pt x="37" y="63"/>
                    </a:lnTo>
                    <a:lnTo>
                      <a:pt x="40" y="54"/>
                    </a:lnTo>
                    <a:lnTo>
                      <a:pt x="46" y="45"/>
                    </a:lnTo>
                    <a:lnTo>
                      <a:pt x="52" y="39"/>
                    </a:lnTo>
                    <a:lnTo>
                      <a:pt x="58" y="32"/>
                    </a:lnTo>
                    <a:lnTo>
                      <a:pt x="62" y="24"/>
                    </a:lnTo>
                    <a:lnTo>
                      <a:pt x="69" y="19"/>
                    </a:lnTo>
                    <a:lnTo>
                      <a:pt x="76" y="16"/>
                    </a:lnTo>
                    <a:lnTo>
                      <a:pt x="83" y="14"/>
                    </a:lnTo>
                    <a:lnTo>
                      <a:pt x="92" y="13"/>
                    </a:lnTo>
                    <a:lnTo>
                      <a:pt x="100" y="12"/>
                    </a:lnTo>
                    <a:lnTo>
                      <a:pt x="108" y="10"/>
                    </a:lnTo>
                    <a:lnTo>
                      <a:pt x="116" y="7"/>
                    </a:lnTo>
                    <a:lnTo>
                      <a:pt x="121" y="2"/>
                    </a:lnTo>
                    <a:lnTo>
                      <a:pt x="128" y="0"/>
                    </a:lnTo>
                    <a:lnTo>
                      <a:pt x="135" y="0"/>
                    </a:lnTo>
                    <a:lnTo>
                      <a:pt x="142" y="5"/>
                    </a:lnTo>
                    <a:close/>
                  </a:path>
                </a:pathLst>
              </a:custGeom>
              <a:solidFill>
                <a:schemeClr val="tx1"/>
              </a:solidFill>
              <a:ln w="9525">
                <a:noFill/>
                <a:round/>
                <a:headEnd/>
                <a:tailEnd/>
              </a:ln>
            </p:spPr>
            <p:txBody>
              <a:bodyPr/>
              <a:lstStyle/>
              <a:p>
                <a:endParaRPr lang="he-IL"/>
              </a:p>
            </p:txBody>
          </p:sp>
          <p:sp>
            <p:nvSpPr>
              <p:cNvPr id="19558" name="Freeform 115"/>
              <p:cNvSpPr>
                <a:spLocks/>
              </p:cNvSpPr>
              <p:nvPr/>
            </p:nvSpPr>
            <p:spPr bwMode="auto">
              <a:xfrm>
                <a:off x="819" y="3709"/>
                <a:ext cx="51" cy="45"/>
              </a:xfrm>
              <a:custGeom>
                <a:avLst/>
                <a:gdLst>
                  <a:gd name="T0" fmla="*/ 51 w 152"/>
                  <a:gd name="T1" fmla="*/ 0 h 227"/>
                  <a:gd name="T2" fmla="*/ 50 w 152"/>
                  <a:gd name="T3" fmla="*/ 2 h 227"/>
                  <a:gd name="T4" fmla="*/ 49 w 152"/>
                  <a:gd name="T5" fmla="*/ 5 h 227"/>
                  <a:gd name="T6" fmla="*/ 47 w 152"/>
                  <a:gd name="T7" fmla="*/ 8 h 227"/>
                  <a:gd name="T8" fmla="*/ 46 w 152"/>
                  <a:gd name="T9" fmla="*/ 11 h 227"/>
                  <a:gd name="T10" fmla="*/ 46 w 152"/>
                  <a:gd name="T11" fmla="*/ 12 h 227"/>
                  <a:gd name="T12" fmla="*/ 45 w 152"/>
                  <a:gd name="T13" fmla="*/ 15 h 227"/>
                  <a:gd name="T14" fmla="*/ 45 w 152"/>
                  <a:gd name="T15" fmla="*/ 17 h 227"/>
                  <a:gd name="T16" fmla="*/ 43 w 152"/>
                  <a:gd name="T17" fmla="*/ 18 h 227"/>
                  <a:gd name="T18" fmla="*/ 43 w 152"/>
                  <a:gd name="T19" fmla="*/ 21 h 227"/>
                  <a:gd name="T20" fmla="*/ 43 w 152"/>
                  <a:gd name="T21" fmla="*/ 24 h 227"/>
                  <a:gd name="T22" fmla="*/ 42 w 152"/>
                  <a:gd name="T23" fmla="*/ 26 h 227"/>
                  <a:gd name="T24" fmla="*/ 41 w 152"/>
                  <a:gd name="T25" fmla="*/ 29 h 227"/>
                  <a:gd name="T26" fmla="*/ 39 w 152"/>
                  <a:gd name="T27" fmla="*/ 32 h 227"/>
                  <a:gd name="T28" fmla="*/ 36 w 152"/>
                  <a:gd name="T29" fmla="*/ 34 h 227"/>
                  <a:gd name="T30" fmla="*/ 34 w 152"/>
                  <a:gd name="T31" fmla="*/ 36 h 227"/>
                  <a:gd name="T32" fmla="*/ 31 w 152"/>
                  <a:gd name="T33" fmla="*/ 38 h 227"/>
                  <a:gd name="T34" fmla="*/ 30 w 152"/>
                  <a:gd name="T35" fmla="*/ 38 h 227"/>
                  <a:gd name="T36" fmla="*/ 28 w 152"/>
                  <a:gd name="T37" fmla="*/ 39 h 227"/>
                  <a:gd name="T38" fmla="*/ 25 w 152"/>
                  <a:gd name="T39" fmla="*/ 39 h 227"/>
                  <a:gd name="T40" fmla="*/ 22 w 152"/>
                  <a:gd name="T41" fmla="*/ 39 h 227"/>
                  <a:gd name="T42" fmla="*/ 18 w 152"/>
                  <a:gd name="T43" fmla="*/ 40 h 227"/>
                  <a:gd name="T44" fmla="*/ 16 w 152"/>
                  <a:gd name="T45" fmla="*/ 41 h 227"/>
                  <a:gd name="T46" fmla="*/ 13 w 152"/>
                  <a:gd name="T47" fmla="*/ 41 h 227"/>
                  <a:gd name="T48" fmla="*/ 11 w 152"/>
                  <a:gd name="T49" fmla="*/ 42 h 227"/>
                  <a:gd name="T50" fmla="*/ 8 w 152"/>
                  <a:gd name="T51" fmla="*/ 43 h 227"/>
                  <a:gd name="T52" fmla="*/ 6 w 152"/>
                  <a:gd name="T53" fmla="*/ 44 h 227"/>
                  <a:gd name="T54" fmla="*/ 4 w 152"/>
                  <a:gd name="T55" fmla="*/ 45 h 227"/>
                  <a:gd name="T56" fmla="*/ 1 w 152"/>
                  <a:gd name="T57" fmla="*/ 45 h 227"/>
                  <a:gd name="T58" fmla="*/ 0 w 152"/>
                  <a:gd name="T59" fmla="*/ 44 h 227"/>
                  <a:gd name="T60" fmla="*/ 0 w 152"/>
                  <a:gd name="T61" fmla="*/ 42 h 227"/>
                  <a:gd name="T62" fmla="*/ 1 w 152"/>
                  <a:gd name="T63" fmla="*/ 39 h 227"/>
                  <a:gd name="T64" fmla="*/ 1 w 152"/>
                  <a:gd name="T65" fmla="*/ 38 h 227"/>
                  <a:gd name="T66" fmla="*/ 2 w 152"/>
                  <a:gd name="T67" fmla="*/ 35 h 227"/>
                  <a:gd name="T68" fmla="*/ 2 w 152"/>
                  <a:gd name="T69" fmla="*/ 32 h 227"/>
                  <a:gd name="T70" fmla="*/ 2 w 152"/>
                  <a:gd name="T71" fmla="*/ 29 h 227"/>
                  <a:gd name="T72" fmla="*/ 2 w 152"/>
                  <a:gd name="T73" fmla="*/ 26 h 227"/>
                  <a:gd name="T74" fmla="*/ 3 w 152"/>
                  <a:gd name="T75" fmla="*/ 24 h 227"/>
                  <a:gd name="T76" fmla="*/ 4 w 152"/>
                  <a:gd name="T77" fmla="*/ 20 h 227"/>
                  <a:gd name="T78" fmla="*/ 5 w 152"/>
                  <a:gd name="T79" fmla="*/ 17 h 227"/>
                  <a:gd name="T80" fmla="*/ 7 w 152"/>
                  <a:gd name="T81" fmla="*/ 15 h 227"/>
                  <a:gd name="T82" fmla="*/ 9 w 152"/>
                  <a:gd name="T83" fmla="*/ 14 h 227"/>
                  <a:gd name="T84" fmla="*/ 11 w 152"/>
                  <a:gd name="T85" fmla="*/ 13 h 227"/>
                  <a:gd name="T86" fmla="*/ 13 w 152"/>
                  <a:gd name="T87" fmla="*/ 12 h 227"/>
                  <a:gd name="T88" fmla="*/ 15 w 152"/>
                  <a:gd name="T89" fmla="*/ 10 h 227"/>
                  <a:gd name="T90" fmla="*/ 17 w 152"/>
                  <a:gd name="T91" fmla="*/ 9 h 227"/>
                  <a:gd name="T92" fmla="*/ 19 w 152"/>
                  <a:gd name="T93" fmla="*/ 7 h 227"/>
                  <a:gd name="T94" fmla="*/ 22 w 152"/>
                  <a:gd name="T95" fmla="*/ 6 h 227"/>
                  <a:gd name="T96" fmla="*/ 25 w 152"/>
                  <a:gd name="T97" fmla="*/ 5 h 227"/>
                  <a:gd name="T98" fmla="*/ 26 w 152"/>
                  <a:gd name="T99" fmla="*/ 5 h 227"/>
                  <a:gd name="T100" fmla="*/ 28 w 152"/>
                  <a:gd name="T101" fmla="*/ 4 h 227"/>
                  <a:gd name="T102" fmla="*/ 31 w 152"/>
                  <a:gd name="T103" fmla="*/ 4 h 227"/>
                  <a:gd name="T104" fmla="*/ 34 w 152"/>
                  <a:gd name="T105" fmla="*/ 4 h 227"/>
                  <a:gd name="T106" fmla="*/ 36 w 152"/>
                  <a:gd name="T107" fmla="*/ 3 h 227"/>
                  <a:gd name="T108" fmla="*/ 39 w 152"/>
                  <a:gd name="T109" fmla="*/ 3 h 227"/>
                  <a:gd name="T110" fmla="*/ 41 w 152"/>
                  <a:gd name="T111" fmla="*/ 3 h 227"/>
                  <a:gd name="T112" fmla="*/ 42 w 152"/>
                  <a:gd name="T113" fmla="*/ 2 h 227"/>
                  <a:gd name="T114" fmla="*/ 44 w 152"/>
                  <a:gd name="T115" fmla="*/ 2 h 227"/>
                  <a:gd name="T116" fmla="*/ 47 w 152"/>
                  <a:gd name="T117" fmla="*/ 1 h 227"/>
                  <a:gd name="T118" fmla="*/ 49 w 152"/>
                  <a:gd name="T119" fmla="*/ 0 h 227"/>
                  <a:gd name="T120" fmla="*/ 51 w 152"/>
                  <a:gd name="T121" fmla="*/ 0 h 22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2"/>
                  <a:gd name="T184" fmla="*/ 0 h 227"/>
                  <a:gd name="T185" fmla="*/ 152 w 152"/>
                  <a:gd name="T186" fmla="*/ 227 h 22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2" h="227">
                    <a:moveTo>
                      <a:pt x="152" y="1"/>
                    </a:moveTo>
                    <a:lnTo>
                      <a:pt x="150" y="11"/>
                    </a:lnTo>
                    <a:lnTo>
                      <a:pt x="146" y="25"/>
                    </a:lnTo>
                    <a:lnTo>
                      <a:pt x="141" y="41"/>
                    </a:lnTo>
                    <a:lnTo>
                      <a:pt x="137" y="53"/>
                    </a:lnTo>
                    <a:lnTo>
                      <a:pt x="136" y="63"/>
                    </a:lnTo>
                    <a:lnTo>
                      <a:pt x="135" y="74"/>
                    </a:lnTo>
                    <a:lnTo>
                      <a:pt x="133" y="84"/>
                    </a:lnTo>
                    <a:lnTo>
                      <a:pt x="129" y="92"/>
                    </a:lnTo>
                    <a:lnTo>
                      <a:pt x="129" y="107"/>
                    </a:lnTo>
                    <a:lnTo>
                      <a:pt x="127" y="120"/>
                    </a:lnTo>
                    <a:lnTo>
                      <a:pt x="125" y="133"/>
                    </a:lnTo>
                    <a:lnTo>
                      <a:pt x="121" y="147"/>
                    </a:lnTo>
                    <a:lnTo>
                      <a:pt x="116" y="160"/>
                    </a:lnTo>
                    <a:lnTo>
                      <a:pt x="108" y="171"/>
                    </a:lnTo>
                    <a:lnTo>
                      <a:pt x="101" y="183"/>
                    </a:lnTo>
                    <a:lnTo>
                      <a:pt x="91" y="193"/>
                    </a:lnTo>
                    <a:lnTo>
                      <a:pt x="88" y="194"/>
                    </a:lnTo>
                    <a:lnTo>
                      <a:pt x="82" y="196"/>
                    </a:lnTo>
                    <a:lnTo>
                      <a:pt x="74" y="197"/>
                    </a:lnTo>
                    <a:lnTo>
                      <a:pt x="65" y="199"/>
                    </a:lnTo>
                    <a:lnTo>
                      <a:pt x="55" y="202"/>
                    </a:lnTo>
                    <a:lnTo>
                      <a:pt x="47" y="205"/>
                    </a:lnTo>
                    <a:lnTo>
                      <a:pt x="38" y="208"/>
                    </a:lnTo>
                    <a:lnTo>
                      <a:pt x="33" y="213"/>
                    </a:lnTo>
                    <a:lnTo>
                      <a:pt x="25" y="215"/>
                    </a:lnTo>
                    <a:lnTo>
                      <a:pt x="17" y="220"/>
                    </a:lnTo>
                    <a:lnTo>
                      <a:pt x="11" y="226"/>
                    </a:lnTo>
                    <a:lnTo>
                      <a:pt x="3" y="227"/>
                    </a:lnTo>
                    <a:lnTo>
                      <a:pt x="0" y="223"/>
                    </a:lnTo>
                    <a:lnTo>
                      <a:pt x="0" y="213"/>
                    </a:lnTo>
                    <a:lnTo>
                      <a:pt x="3" y="199"/>
                    </a:lnTo>
                    <a:lnTo>
                      <a:pt x="4" y="190"/>
                    </a:lnTo>
                    <a:lnTo>
                      <a:pt x="5" y="175"/>
                    </a:lnTo>
                    <a:lnTo>
                      <a:pt x="6" y="160"/>
                    </a:lnTo>
                    <a:lnTo>
                      <a:pt x="6" y="145"/>
                    </a:lnTo>
                    <a:lnTo>
                      <a:pt x="6" y="131"/>
                    </a:lnTo>
                    <a:lnTo>
                      <a:pt x="8" y="119"/>
                    </a:lnTo>
                    <a:lnTo>
                      <a:pt x="12" y="102"/>
                    </a:lnTo>
                    <a:lnTo>
                      <a:pt x="16" y="86"/>
                    </a:lnTo>
                    <a:lnTo>
                      <a:pt x="20" y="75"/>
                    </a:lnTo>
                    <a:lnTo>
                      <a:pt x="26" y="69"/>
                    </a:lnTo>
                    <a:lnTo>
                      <a:pt x="33" y="65"/>
                    </a:lnTo>
                    <a:lnTo>
                      <a:pt x="40" y="59"/>
                    </a:lnTo>
                    <a:lnTo>
                      <a:pt x="44" y="52"/>
                    </a:lnTo>
                    <a:lnTo>
                      <a:pt x="51" y="44"/>
                    </a:lnTo>
                    <a:lnTo>
                      <a:pt x="58" y="37"/>
                    </a:lnTo>
                    <a:lnTo>
                      <a:pt x="65" y="32"/>
                    </a:lnTo>
                    <a:lnTo>
                      <a:pt x="74" y="25"/>
                    </a:lnTo>
                    <a:lnTo>
                      <a:pt x="78" y="24"/>
                    </a:lnTo>
                    <a:lnTo>
                      <a:pt x="84" y="22"/>
                    </a:lnTo>
                    <a:lnTo>
                      <a:pt x="91" y="21"/>
                    </a:lnTo>
                    <a:lnTo>
                      <a:pt x="100" y="19"/>
                    </a:lnTo>
                    <a:lnTo>
                      <a:pt x="108" y="17"/>
                    </a:lnTo>
                    <a:lnTo>
                      <a:pt x="116" y="15"/>
                    </a:lnTo>
                    <a:lnTo>
                      <a:pt x="122" y="13"/>
                    </a:lnTo>
                    <a:lnTo>
                      <a:pt x="126" y="11"/>
                    </a:lnTo>
                    <a:lnTo>
                      <a:pt x="131" y="8"/>
                    </a:lnTo>
                    <a:lnTo>
                      <a:pt x="140" y="3"/>
                    </a:lnTo>
                    <a:lnTo>
                      <a:pt x="147" y="0"/>
                    </a:lnTo>
                    <a:lnTo>
                      <a:pt x="152" y="1"/>
                    </a:lnTo>
                    <a:close/>
                  </a:path>
                </a:pathLst>
              </a:custGeom>
              <a:solidFill>
                <a:schemeClr val="tx1"/>
              </a:solidFill>
              <a:ln w="9525">
                <a:noFill/>
                <a:round/>
                <a:headEnd/>
                <a:tailEnd/>
              </a:ln>
            </p:spPr>
            <p:txBody>
              <a:bodyPr/>
              <a:lstStyle/>
              <a:p>
                <a:endParaRPr lang="he-IL"/>
              </a:p>
            </p:txBody>
          </p:sp>
          <p:sp>
            <p:nvSpPr>
              <p:cNvPr id="19559" name="Freeform 116"/>
              <p:cNvSpPr>
                <a:spLocks/>
              </p:cNvSpPr>
              <p:nvPr/>
            </p:nvSpPr>
            <p:spPr bwMode="auto">
              <a:xfrm>
                <a:off x="805" y="3757"/>
                <a:ext cx="49" cy="49"/>
              </a:xfrm>
              <a:custGeom>
                <a:avLst/>
                <a:gdLst>
                  <a:gd name="T0" fmla="*/ 49 w 149"/>
                  <a:gd name="T1" fmla="*/ 0 h 249"/>
                  <a:gd name="T2" fmla="*/ 48 w 149"/>
                  <a:gd name="T3" fmla="*/ 3 h 249"/>
                  <a:gd name="T4" fmla="*/ 46 w 149"/>
                  <a:gd name="T5" fmla="*/ 6 h 249"/>
                  <a:gd name="T6" fmla="*/ 43 w 149"/>
                  <a:gd name="T7" fmla="*/ 10 h 249"/>
                  <a:gd name="T8" fmla="*/ 43 w 149"/>
                  <a:gd name="T9" fmla="*/ 12 h 249"/>
                  <a:gd name="T10" fmla="*/ 42 w 149"/>
                  <a:gd name="T11" fmla="*/ 14 h 249"/>
                  <a:gd name="T12" fmla="*/ 41 w 149"/>
                  <a:gd name="T13" fmla="*/ 17 h 249"/>
                  <a:gd name="T14" fmla="*/ 40 w 149"/>
                  <a:gd name="T15" fmla="*/ 19 h 249"/>
                  <a:gd name="T16" fmla="*/ 39 w 149"/>
                  <a:gd name="T17" fmla="*/ 21 h 249"/>
                  <a:gd name="T18" fmla="*/ 39 w 149"/>
                  <a:gd name="T19" fmla="*/ 23 h 249"/>
                  <a:gd name="T20" fmla="*/ 38 w 149"/>
                  <a:gd name="T21" fmla="*/ 25 h 249"/>
                  <a:gd name="T22" fmla="*/ 38 w 149"/>
                  <a:gd name="T23" fmla="*/ 26 h 249"/>
                  <a:gd name="T24" fmla="*/ 38 w 149"/>
                  <a:gd name="T25" fmla="*/ 28 h 249"/>
                  <a:gd name="T26" fmla="*/ 36 w 149"/>
                  <a:gd name="T27" fmla="*/ 31 h 249"/>
                  <a:gd name="T28" fmla="*/ 34 w 149"/>
                  <a:gd name="T29" fmla="*/ 33 h 249"/>
                  <a:gd name="T30" fmla="*/ 32 w 149"/>
                  <a:gd name="T31" fmla="*/ 35 h 249"/>
                  <a:gd name="T32" fmla="*/ 29 w 149"/>
                  <a:gd name="T33" fmla="*/ 38 h 249"/>
                  <a:gd name="T34" fmla="*/ 27 w 149"/>
                  <a:gd name="T35" fmla="*/ 38 h 249"/>
                  <a:gd name="T36" fmla="*/ 25 w 149"/>
                  <a:gd name="T37" fmla="*/ 39 h 249"/>
                  <a:gd name="T38" fmla="*/ 23 w 149"/>
                  <a:gd name="T39" fmla="*/ 40 h 249"/>
                  <a:gd name="T40" fmla="*/ 20 w 149"/>
                  <a:gd name="T41" fmla="*/ 41 h 249"/>
                  <a:gd name="T42" fmla="*/ 17 w 149"/>
                  <a:gd name="T43" fmla="*/ 42 h 249"/>
                  <a:gd name="T44" fmla="*/ 14 w 149"/>
                  <a:gd name="T45" fmla="*/ 43 h 249"/>
                  <a:gd name="T46" fmla="*/ 12 w 149"/>
                  <a:gd name="T47" fmla="*/ 43 h 249"/>
                  <a:gd name="T48" fmla="*/ 11 w 149"/>
                  <a:gd name="T49" fmla="*/ 44 h 249"/>
                  <a:gd name="T50" fmla="*/ 9 w 149"/>
                  <a:gd name="T51" fmla="*/ 45 h 249"/>
                  <a:gd name="T52" fmla="*/ 7 w 149"/>
                  <a:gd name="T53" fmla="*/ 46 h 249"/>
                  <a:gd name="T54" fmla="*/ 5 w 149"/>
                  <a:gd name="T55" fmla="*/ 48 h 249"/>
                  <a:gd name="T56" fmla="*/ 3 w 149"/>
                  <a:gd name="T57" fmla="*/ 49 h 249"/>
                  <a:gd name="T58" fmla="*/ 2 w 149"/>
                  <a:gd name="T59" fmla="*/ 47 h 249"/>
                  <a:gd name="T60" fmla="*/ 1 w 149"/>
                  <a:gd name="T61" fmla="*/ 43 h 249"/>
                  <a:gd name="T62" fmla="*/ 0 w 149"/>
                  <a:gd name="T63" fmla="*/ 38 h 249"/>
                  <a:gd name="T64" fmla="*/ 0 w 149"/>
                  <a:gd name="T65" fmla="*/ 34 h 249"/>
                  <a:gd name="T66" fmla="*/ 0 w 149"/>
                  <a:gd name="T67" fmla="*/ 32 h 249"/>
                  <a:gd name="T68" fmla="*/ 0 w 149"/>
                  <a:gd name="T69" fmla="*/ 29 h 249"/>
                  <a:gd name="T70" fmla="*/ 1 w 149"/>
                  <a:gd name="T71" fmla="*/ 27 h 249"/>
                  <a:gd name="T72" fmla="*/ 1 w 149"/>
                  <a:gd name="T73" fmla="*/ 25 h 249"/>
                  <a:gd name="T74" fmla="*/ 1 w 149"/>
                  <a:gd name="T75" fmla="*/ 21 h 249"/>
                  <a:gd name="T76" fmla="*/ 3 w 149"/>
                  <a:gd name="T77" fmla="*/ 17 h 249"/>
                  <a:gd name="T78" fmla="*/ 4 w 149"/>
                  <a:gd name="T79" fmla="*/ 14 h 249"/>
                  <a:gd name="T80" fmla="*/ 5 w 149"/>
                  <a:gd name="T81" fmla="*/ 13 h 249"/>
                  <a:gd name="T82" fmla="*/ 6 w 149"/>
                  <a:gd name="T83" fmla="*/ 12 h 249"/>
                  <a:gd name="T84" fmla="*/ 8 w 149"/>
                  <a:gd name="T85" fmla="*/ 12 h 249"/>
                  <a:gd name="T86" fmla="*/ 10 w 149"/>
                  <a:gd name="T87" fmla="*/ 10 h 249"/>
                  <a:gd name="T88" fmla="*/ 12 w 149"/>
                  <a:gd name="T89" fmla="*/ 9 h 249"/>
                  <a:gd name="T90" fmla="*/ 14 w 149"/>
                  <a:gd name="T91" fmla="*/ 8 h 249"/>
                  <a:gd name="T92" fmla="*/ 16 w 149"/>
                  <a:gd name="T93" fmla="*/ 7 h 249"/>
                  <a:gd name="T94" fmla="*/ 18 w 149"/>
                  <a:gd name="T95" fmla="*/ 6 h 249"/>
                  <a:gd name="T96" fmla="*/ 19 w 149"/>
                  <a:gd name="T97" fmla="*/ 5 h 249"/>
                  <a:gd name="T98" fmla="*/ 21 w 149"/>
                  <a:gd name="T99" fmla="*/ 4 h 249"/>
                  <a:gd name="T100" fmla="*/ 24 w 149"/>
                  <a:gd name="T101" fmla="*/ 3 h 249"/>
                  <a:gd name="T102" fmla="*/ 27 w 149"/>
                  <a:gd name="T103" fmla="*/ 2 h 249"/>
                  <a:gd name="T104" fmla="*/ 31 w 149"/>
                  <a:gd name="T105" fmla="*/ 2 h 249"/>
                  <a:gd name="T106" fmla="*/ 35 w 149"/>
                  <a:gd name="T107" fmla="*/ 1 h 249"/>
                  <a:gd name="T108" fmla="*/ 38 w 149"/>
                  <a:gd name="T109" fmla="*/ 0 h 249"/>
                  <a:gd name="T110" fmla="*/ 41 w 149"/>
                  <a:gd name="T111" fmla="*/ 0 h 249"/>
                  <a:gd name="T112" fmla="*/ 43 w 149"/>
                  <a:gd name="T113" fmla="*/ 0 h 249"/>
                  <a:gd name="T114" fmla="*/ 45 w 149"/>
                  <a:gd name="T115" fmla="*/ 0 h 249"/>
                  <a:gd name="T116" fmla="*/ 46 w 149"/>
                  <a:gd name="T117" fmla="*/ 0 h 249"/>
                  <a:gd name="T118" fmla="*/ 48 w 149"/>
                  <a:gd name="T119" fmla="*/ 0 h 249"/>
                  <a:gd name="T120" fmla="*/ 49 w 149"/>
                  <a:gd name="T121" fmla="*/ 0 h 24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9"/>
                  <a:gd name="T184" fmla="*/ 0 h 249"/>
                  <a:gd name="T185" fmla="*/ 149 w 149"/>
                  <a:gd name="T186" fmla="*/ 249 h 24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9" h="249">
                    <a:moveTo>
                      <a:pt x="149" y="2"/>
                    </a:moveTo>
                    <a:lnTo>
                      <a:pt x="146" y="13"/>
                    </a:lnTo>
                    <a:lnTo>
                      <a:pt x="139" y="30"/>
                    </a:lnTo>
                    <a:lnTo>
                      <a:pt x="132" y="49"/>
                    </a:lnTo>
                    <a:lnTo>
                      <a:pt x="130" y="62"/>
                    </a:lnTo>
                    <a:lnTo>
                      <a:pt x="129" y="71"/>
                    </a:lnTo>
                    <a:lnTo>
                      <a:pt x="125" y="84"/>
                    </a:lnTo>
                    <a:lnTo>
                      <a:pt x="121" y="98"/>
                    </a:lnTo>
                    <a:lnTo>
                      <a:pt x="120" y="109"/>
                    </a:lnTo>
                    <a:lnTo>
                      <a:pt x="118" y="117"/>
                    </a:lnTo>
                    <a:lnTo>
                      <a:pt x="117" y="126"/>
                    </a:lnTo>
                    <a:lnTo>
                      <a:pt x="117" y="134"/>
                    </a:lnTo>
                    <a:lnTo>
                      <a:pt x="116" y="142"/>
                    </a:lnTo>
                    <a:lnTo>
                      <a:pt x="109" y="155"/>
                    </a:lnTo>
                    <a:lnTo>
                      <a:pt x="103" y="167"/>
                    </a:lnTo>
                    <a:lnTo>
                      <a:pt x="97" y="180"/>
                    </a:lnTo>
                    <a:lnTo>
                      <a:pt x="87" y="191"/>
                    </a:lnTo>
                    <a:lnTo>
                      <a:pt x="83" y="194"/>
                    </a:lnTo>
                    <a:lnTo>
                      <a:pt x="76" y="198"/>
                    </a:lnTo>
                    <a:lnTo>
                      <a:pt x="69" y="202"/>
                    </a:lnTo>
                    <a:lnTo>
                      <a:pt x="60" y="207"/>
                    </a:lnTo>
                    <a:lnTo>
                      <a:pt x="52" y="212"/>
                    </a:lnTo>
                    <a:lnTo>
                      <a:pt x="44" y="216"/>
                    </a:lnTo>
                    <a:lnTo>
                      <a:pt x="38" y="221"/>
                    </a:lnTo>
                    <a:lnTo>
                      <a:pt x="34" y="224"/>
                    </a:lnTo>
                    <a:lnTo>
                      <a:pt x="27" y="230"/>
                    </a:lnTo>
                    <a:lnTo>
                      <a:pt x="21" y="236"/>
                    </a:lnTo>
                    <a:lnTo>
                      <a:pt x="16" y="243"/>
                    </a:lnTo>
                    <a:lnTo>
                      <a:pt x="10" y="249"/>
                    </a:lnTo>
                    <a:lnTo>
                      <a:pt x="7" y="241"/>
                    </a:lnTo>
                    <a:lnTo>
                      <a:pt x="4" y="220"/>
                    </a:lnTo>
                    <a:lnTo>
                      <a:pt x="1" y="194"/>
                    </a:lnTo>
                    <a:lnTo>
                      <a:pt x="0" y="173"/>
                    </a:lnTo>
                    <a:lnTo>
                      <a:pt x="1" y="162"/>
                    </a:lnTo>
                    <a:lnTo>
                      <a:pt x="1" y="149"/>
                    </a:lnTo>
                    <a:lnTo>
                      <a:pt x="2" y="136"/>
                    </a:lnTo>
                    <a:lnTo>
                      <a:pt x="2" y="128"/>
                    </a:lnTo>
                    <a:lnTo>
                      <a:pt x="4" y="108"/>
                    </a:lnTo>
                    <a:lnTo>
                      <a:pt x="9" y="87"/>
                    </a:lnTo>
                    <a:lnTo>
                      <a:pt x="13" y="71"/>
                    </a:lnTo>
                    <a:lnTo>
                      <a:pt x="15" y="64"/>
                    </a:lnTo>
                    <a:lnTo>
                      <a:pt x="17" y="62"/>
                    </a:lnTo>
                    <a:lnTo>
                      <a:pt x="23" y="59"/>
                    </a:lnTo>
                    <a:lnTo>
                      <a:pt x="29" y="53"/>
                    </a:lnTo>
                    <a:lnTo>
                      <a:pt x="35" y="48"/>
                    </a:lnTo>
                    <a:lnTo>
                      <a:pt x="42" y="41"/>
                    </a:lnTo>
                    <a:lnTo>
                      <a:pt x="50" y="34"/>
                    </a:lnTo>
                    <a:lnTo>
                      <a:pt x="55" y="29"/>
                    </a:lnTo>
                    <a:lnTo>
                      <a:pt x="58" y="24"/>
                    </a:lnTo>
                    <a:lnTo>
                      <a:pt x="63" y="21"/>
                    </a:lnTo>
                    <a:lnTo>
                      <a:pt x="72" y="17"/>
                    </a:lnTo>
                    <a:lnTo>
                      <a:pt x="82" y="12"/>
                    </a:lnTo>
                    <a:lnTo>
                      <a:pt x="94" y="9"/>
                    </a:lnTo>
                    <a:lnTo>
                      <a:pt x="105" y="5"/>
                    </a:lnTo>
                    <a:lnTo>
                      <a:pt x="117" y="2"/>
                    </a:lnTo>
                    <a:lnTo>
                      <a:pt x="126" y="0"/>
                    </a:lnTo>
                    <a:lnTo>
                      <a:pt x="132" y="0"/>
                    </a:lnTo>
                    <a:lnTo>
                      <a:pt x="137" y="0"/>
                    </a:lnTo>
                    <a:lnTo>
                      <a:pt x="141" y="0"/>
                    </a:lnTo>
                    <a:lnTo>
                      <a:pt x="146" y="1"/>
                    </a:lnTo>
                    <a:lnTo>
                      <a:pt x="149" y="2"/>
                    </a:lnTo>
                    <a:close/>
                  </a:path>
                </a:pathLst>
              </a:custGeom>
              <a:solidFill>
                <a:schemeClr val="tx1"/>
              </a:solidFill>
              <a:ln w="9525">
                <a:noFill/>
                <a:round/>
                <a:headEnd/>
                <a:tailEnd/>
              </a:ln>
            </p:spPr>
            <p:txBody>
              <a:bodyPr/>
              <a:lstStyle/>
              <a:p>
                <a:endParaRPr lang="he-IL"/>
              </a:p>
            </p:txBody>
          </p:sp>
          <p:sp>
            <p:nvSpPr>
              <p:cNvPr id="19560" name="Freeform 117"/>
              <p:cNvSpPr>
                <a:spLocks/>
              </p:cNvSpPr>
              <p:nvPr/>
            </p:nvSpPr>
            <p:spPr bwMode="auto">
              <a:xfrm>
                <a:off x="800" y="3799"/>
                <a:ext cx="40" cy="56"/>
              </a:xfrm>
              <a:custGeom>
                <a:avLst/>
                <a:gdLst>
                  <a:gd name="T0" fmla="*/ 39 w 120"/>
                  <a:gd name="T1" fmla="*/ 5 h 278"/>
                  <a:gd name="T2" fmla="*/ 39 w 120"/>
                  <a:gd name="T3" fmla="*/ 8 h 278"/>
                  <a:gd name="T4" fmla="*/ 39 w 120"/>
                  <a:gd name="T5" fmla="*/ 11 h 278"/>
                  <a:gd name="T6" fmla="*/ 39 w 120"/>
                  <a:gd name="T7" fmla="*/ 15 h 278"/>
                  <a:gd name="T8" fmla="*/ 40 w 120"/>
                  <a:gd name="T9" fmla="*/ 18 h 278"/>
                  <a:gd name="T10" fmla="*/ 39 w 120"/>
                  <a:gd name="T11" fmla="*/ 21 h 278"/>
                  <a:gd name="T12" fmla="*/ 39 w 120"/>
                  <a:gd name="T13" fmla="*/ 24 h 278"/>
                  <a:gd name="T14" fmla="*/ 38 w 120"/>
                  <a:gd name="T15" fmla="*/ 27 h 278"/>
                  <a:gd name="T16" fmla="*/ 37 w 120"/>
                  <a:gd name="T17" fmla="*/ 30 h 278"/>
                  <a:gd name="T18" fmla="*/ 37 w 120"/>
                  <a:gd name="T19" fmla="*/ 32 h 278"/>
                  <a:gd name="T20" fmla="*/ 36 w 120"/>
                  <a:gd name="T21" fmla="*/ 33 h 278"/>
                  <a:gd name="T22" fmla="*/ 37 w 120"/>
                  <a:gd name="T23" fmla="*/ 35 h 278"/>
                  <a:gd name="T24" fmla="*/ 37 w 120"/>
                  <a:gd name="T25" fmla="*/ 36 h 278"/>
                  <a:gd name="T26" fmla="*/ 35 w 120"/>
                  <a:gd name="T27" fmla="*/ 39 h 278"/>
                  <a:gd name="T28" fmla="*/ 33 w 120"/>
                  <a:gd name="T29" fmla="*/ 41 h 278"/>
                  <a:gd name="T30" fmla="*/ 30 w 120"/>
                  <a:gd name="T31" fmla="*/ 44 h 278"/>
                  <a:gd name="T32" fmla="*/ 28 w 120"/>
                  <a:gd name="T33" fmla="*/ 47 h 278"/>
                  <a:gd name="T34" fmla="*/ 25 w 120"/>
                  <a:gd name="T35" fmla="*/ 48 h 278"/>
                  <a:gd name="T36" fmla="*/ 23 w 120"/>
                  <a:gd name="T37" fmla="*/ 49 h 278"/>
                  <a:gd name="T38" fmla="*/ 21 w 120"/>
                  <a:gd name="T39" fmla="*/ 50 h 278"/>
                  <a:gd name="T40" fmla="*/ 18 w 120"/>
                  <a:gd name="T41" fmla="*/ 51 h 278"/>
                  <a:gd name="T42" fmla="*/ 16 w 120"/>
                  <a:gd name="T43" fmla="*/ 52 h 278"/>
                  <a:gd name="T44" fmla="*/ 14 w 120"/>
                  <a:gd name="T45" fmla="*/ 54 h 278"/>
                  <a:gd name="T46" fmla="*/ 11 w 120"/>
                  <a:gd name="T47" fmla="*/ 55 h 278"/>
                  <a:gd name="T48" fmla="*/ 9 w 120"/>
                  <a:gd name="T49" fmla="*/ 56 h 278"/>
                  <a:gd name="T50" fmla="*/ 7 w 120"/>
                  <a:gd name="T51" fmla="*/ 54 h 278"/>
                  <a:gd name="T52" fmla="*/ 4 w 120"/>
                  <a:gd name="T53" fmla="*/ 50 h 278"/>
                  <a:gd name="T54" fmla="*/ 1 w 120"/>
                  <a:gd name="T55" fmla="*/ 45 h 278"/>
                  <a:gd name="T56" fmla="*/ 0 w 120"/>
                  <a:gd name="T57" fmla="*/ 41 h 278"/>
                  <a:gd name="T58" fmla="*/ 1 w 120"/>
                  <a:gd name="T59" fmla="*/ 38 h 278"/>
                  <a:gd name="T60" fmla="*/ 2 w 120"/>
                  <a:gd name="T61" fmla="*/ 35 h 278"/>
                  <a:gd name="T62" fmla="*/ 3 w 120"/>
                  <a:gd name="T63" fmla="*/ 32 h 278"/>
                  <a:gd name="T64" fmla="*/ 3 w 120"/>
                  <a:gd name="T65" fmla="*/ 29 h 278"/>
                  <a:gd name="T66" fmla="*/ 3 w 120"/>
                  <a:gd name="T67" fmla="*/ 25 h 278"/>
                  <a:gd name="T68" fmla="*/ 5 w 120"/>
                  <a:gd name="T69" fmla="*/ 22 h 278"/>
                  <a:gd name="T70" fmla="*/ 8 w 120"/>
                  <a:gd name="T71" fmla="*/ 18 h 278"/>
                  <a:gd name="T72" fmla="*/ 11 w 120"/>
                  <a:gd name="T73" fmla="*/ 15 h 278"/>
                  <a:gd name="T74" fmla="*/ 14 w 120"/>
                  <a:gd name="T75" fmla="*/ 13 h 278"/>
                  <a:gd name="T76" fmla="*/ 16 w 120"/>
                  <a:gd name="T77" fmla="*/ 12 h 278"/>
                  <a:gd name="T78" fmla="*/ 20 w 120"/>
                  <a:gd name="T79" fmla="*/ 11 h 278"/>
                  <a:gd name="T80" fmla="*/ 23 w 120"/>
                  <a:gd name="T81" fmla="*/ 10 h 278"/>
                  <a:gd name="T82" fmla="*/ 26 w 120"/>
                  <a:gd name="T83" fmla="*/ 9 h 278"/>
                  <a:gd name="T84" fmla="*/ 29 w 120"/>
                  <a:gd name="T85" fmla="*/ 8 h 278"/>
                  <a:gd name="T86" fmla="*/ 31 w 120"/>
                  <a:gd name="T87" fmla="*/ 6 h 278"/>
                  <a:gd name="T88" fmla="*/ 33 w 120"/>
                  <a:gd name="T89" fmla="*/ 4 h 278"/>
                  <a:gd name="T90" fmla="*/ 33 w 120"/>
                  <a:gd name="T91" fmla="*/ 3 h 278"/>
                  <a:gd name="T92" fmla="*/ 35 w 120"/>
                  <a:gd name="T93" fmla="*/ 1 h 278"/>
                  <a:gd name="T94" fmla="*/ 36 w 120"/>
                  <a:gd name="T95" fmla="*/ 0 h 278"/>
                  <a:gd name="T96" fmla="*/ 37 w 120"/>
                  <a:gd name="T97" fmla="*/ 0 h 278"/>
                  <a:gd name="T98" fmla="*/ 38 w 120"/>
                  <a:gd name="T99" fmla="*/ 1 h 278"/>
                  <a:gd name="T100" fmla="*/ 38 w 120"/>
                  <a:gd name="T101" fmla="*/ 2 h 278"/>
                  <a:gd name="T102" fmla="*/ 38 w 120"/>
                  <a:gd name="T103" fmla="*/ 4 h 278"/>
                  <a:gd name="T104" fmla="*/ 39 w 120"/>
                  <a:gd name="T105" fmla="*/ 5 h 2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0"/>
                  <a:gd name="T160" fmla="*/ 0 h 278"/>
                  <a:gd name="T161" fmla="*/ 120 w 120"/>
                  <a:gd name="T162" fmla="*/ 278 h 27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0" h="278">
                    <a:moveTo>
                      <a:pt x="116" y="23"/>
                    </a:moveTo>
                    <a:lnTo>
                      <a:pt x="116" y="40"/>
                    </a:lnTo>
                    <a:lnTo>
                      <a:pt x="117" y="56"/>
                    </a:lnTo>
                    <a:lnTo>
                      <a:pt x="118" y="73"/>
                    </a:lnTo>
                    <a:lnTo>
                      <a:pt x="120" y="90"/>
                    </a:lnTo>
                    <a:lnTo>
                      <a:pt x="118" y="106"/>
                    </a:lnTo>
                    <a:lnTo>
                      <a:pt x="117" y="120"/>
                    </a:lnTo>
                    <a:lnTo>
                      <a:pt x="115" y="136"/>
                    </a:lnTo>
                    <a:lnTo>
                      <a:pt x="110" y="150"/>
                    </a:lnTo>
                    <a:lnTo>
                      <a:pt x="110" y="158"/>
                    </a:lnTo>
                    <a:lnTo>
                      <a:pt x="109" y="164"/>
                    </a:lnTo>
                    <a:lnTo>
                      <a:pt x="110" y="172"/>
                    </a:lnTo>
                    <a:lnTo>
                      <a:pt x="111" y="179"/>
                    </a:lnTo>
                    <a:lnTo>
                      <a:pt x="105" y="193"/>
                    </a:lnTo>
                    <a:lnTo>
                      <a:pt x="98" y="206"/>
                    </a:lnTo>
                    <a:lnTo>
                      <a:pt x="91" y="218"/>
                    </a:lnTo>
                    <a:lnTo>
                      <a:pt x="84" y="231"/>
                    </a:lnTo>
                    <a:lnTo>
                      <a:pt x="76" y="237"/>
                    </a:lnTo>
                    <a:lnTo>
                      <a:pt x="69" y="243"/>
                    </a:lnTo>
                    <a:lnTo>
                      <a:pt x="62" y="249"/>
                    </a:lnTo>
                    <a:lnTo>
                      <a:pt x="54" y="255"/>
                    </a:lnTo>
                    <a:lnTo>
                      <a:pt x="47" y="260"/>
                    </a:lnTo>
                    <a:lnTo>
                      <a:pt x="41" y="266"/>
                    </a:lnTo>
                    <a:lnTo>
                      <a:pt x="33" y="272"/>
                    </a:lnTo>
                    <a:lnTo>
                      <a:pt x="26" y="278"/>
                    </a:lnTo>
                    <a:lnTo>
                      <a:pt x="21" y="269"/>
                    </a:lnTo>
                    <a:lnTo>
                      <a:pt x="11" y="246"/>
                    </a:lnTo>
                    <a:lnTo>
                      <a:pt x="3" y="222"/>
                    </a:lnTo>
                    <a:lnTo>
                      <a:pt x="0" y="206"/>
                    </a:lnTo>
                    <a:lnTo>
                      <a:pt x="3" y="191"/>
                    </a:lnTo>
                    <a:lnTo>
                      <a:pt x="6" y="175"/>
                    </a:lnTo>
                    <a:lnTo>
                      <a:pt x="8" y="160"/>
                    </a:lnTo>
                    <a:lnTo>
                      <a:pt x="8" y="144"/>
                    </a:lnTo>
                    <a:lnTo>
                      <a:pt x="10" y="126"/>
                    </a:lnTo>
                    <a:lnTo>
                      <a:pt x="16" y="108"/>
                    </a:lnTo>
                    <a:lnTo>
                      <a:pt x="23" y="90"/>
                    </a:lnTo>
                    <a:lnTo>
                      <a:pt x="32" y="75"/>
                    </a:lnTo>
                    <a:lnTo>
                      <a:pt x="41" y="67"/>
                    </a:lnTo>
                    <a:lnTo>
                      <a:pt x="49" y="61"/>
                    </a:lnTo>
                    <a:lnTo>
                      <a:pt x="59" y="55"/>
                    </a:lnTo>
                    <a:lnTo>
                      <a:pt x="68" y="50"/>
                    </a:lnTo>
                    <a:lnTo>
                      <a:pt x="77" y="44"/>
                    </a:lnTo>
                    <a:lnTo>
                      <a:pt x="86" y="39"/>
                    </a:lnTo>
                    <a:lnTo>
                      <a:pt x="93" y="31"/>
                    </a:lnTo>
                    <a:lnTo>
                      <a:pt x="99" y="21"/>
                    </a:lnTo>
                    <a:lnTo>
                      <a:pt x="100" y="15"/>
                    </a:lnTo>
                    <a:lnTo>
                      <a:pt x="104" y="7"/>
                    </a:lnTo>
                    <a:lnTo>
                      <a:pt x="107" y="1"/>
                    </a:lnTo>
                    <a:lnTo>
                      <a:pt x="112" y="0"/>
                    </a:lnTo>
                    <a:lnTo>
                      <a:pt x="115" y="6"/>
                    </a:lnTo>
                    <a:lnTo>
                      <a:pt x="115" y="11"/>
                    </a:lnTo>
                    <a:lnTo>
                      <a:pt x="115" y="18"/>
                    </a:lnTo>
                    <a:lnTo>
                      <a:pt x="116" y="23"/>
                    </a:lnTo>
                    <a:close/>
                  </a:path>
                </a:pathLst>
              </a:custGeom>
              <a:solidFill>
                <a:schemeClr val="tx1"/>
              </a:solidFill>
              <a:ln w="9525">
                <a:noFill/>
                <a:round/>
                <a:headEnd/>
                <a:tailEnd/>
              </a:ln>
            </p:spPr>
            <p:txBody>
              <a:bodyPr/>
              <a:lstStyle/>
              <a:p>
                <a:endParaRPr lang="he-IL"/>
              </a:p>
            </p:txBody>
          </p:sp>
          <p:sp>
            <p:nvSpPr>
              <p:cNvPr id="19561" name="Freeform 118"/>
              <p:cNvSpPr>
                <a:spLocks/>
              </p:cNvSpPr>
              <p:nvPr/>
            </p:nvSpPr>
            <p:spPr bwMode="auto">
              <a:xfrm>
                <a:off x="808" y="3849"/>
                <a:ext cx="35" cy="57"/>
              </a:xfrm>
              <a:custGeom>
                <a:avLst/>
                <a:gdLst>
                  <a:gd name="T0" fmla="*/ 26 w 105"/>
                  <a:gd name="T1" fmla="*/ 10 h 282"/>
                  <a:gd name="T2" fmla="*/ 29 w 105"/>
                  <a:gd name="T3" fmla="*/ 12 h 282"/>
                  <a:gd name="T4" fmla="*/ 32 w 105"/>
                  <a:gd name="T5" fmla="*/ 15 h 282"/>
                  <a:gd name="T6" fmla="*/ 33 w 105"/>
                  <a:gd name="T7" fmla="*/ 21 h 282"/>
                  <a:gd name="T8" fmla="*/ 35 w 105"/>
                  <a:gd name="T9" fmla="*/ 25 h 282"/>
                  <a:gd name="T10" fmla="*/ 34 w 105"/>
                  <a:gd name="T11" fmla="*/ 29 h 282"/>
                  <a:gd name="T12" fmla="*/ 32 w 105"/>
                  <a:gd name="T13" fmla="*/ 35 h 282"/>
                  <a:gd name="T14" fmla="*/ 30 w 105"/>
                  <a:gd name="T15" fmla="*/ 41 h 282"/>
                  <a:gd name="T16" fmla="*/ 24 w 105"/>
                  <a:gd name="T17" fmla="*/ 45 h 282"/>
                  <a:gd name="T18" fmla="*/ 21 w 105"/>
                  <a:gd name="T19" fmla="*/ 47 h 282"/>
                  <a:gd name="T20" fmla="*/ 19 w 105"/>
                  <a:gd name="T21" fmla="*/ 51 h 282"/>
                  <a:gd name="T22" fmla="*/ 19 w 105"/>
                  <a:gd name="T23" fmla="*/ 56 h 282"/>
                  <a:gd name="T24" fmla="*/ 18 w 105"/>
                  <a:gd name="T25" fmla="*/ 57 h 282"/>
                  <a:gd name="T26" fmla="*/ 16 w 105"/>
                  <a:gd name="T27" fmla="*/ 56 h 282"/>
                  <a:gd name="T28" fmla="*/ 14 w 105"/>
                  <a:gd name="T29" fmla="*/ 53 h 282"/>
                  <a:gd name="T30" fmla="*/ 10 w 105"/>
                  <a:gd name="T31" fmla="*/ 48 h 282"/>
                  <a:gd name="T32" fmla="*/ 6 w 105"/>
                  <a:gd name="T33" fmla="*/ 43 h 282"/>
                  <a:gd name="T34" fmla="*/ 3 w 105"/>
                  <a:gd name="T35" fmla="*/ 38 h 282"/>
                  <a:gd name="T36" fmla="*/ 2 w 105"/>
                  <a:gd name="T37" fmla="*/ 34 h 282"/>
                  <a:gd name="T38" fmla="*/ 2 w 105"/>
                  <a:gd name="T39" fmla="*/ 30 h 282"/>
                  <a:gd name="T40" fmla="*/ 1 w 105"/>
                  <a:gd name="T41" fmla="*/ 25 h 282"/>
                  <a:gd name="T42" fmla="*/ 0 w 105"/>
                  <a:gd name="T43" fmla="*/ 21 h 282"/>
                  <a:gd name="T44" fmla="*/ 0 w 105"/>
                  <a:gd name="T45" fmla="*/ 18 h 282"/>
                  <a:gd name="T46" fmla="*/ 3 w 105"/>
                  <a:gd name="T47" fmla="*/ 13 h 282"/>
                  <a:gd name="T48" fmla="*/ 7 w 105"/>
                  <a:gd name="T49" fmla="*/ 9 h 282"/>
                  <a:gd name="T50" fmla="*/ 11 w 105"/>
                  <a:gd name="T51" fmla="*/ 8 h 282"/>
                  <a:gd name="T52" fmla="*/ 14 w 105"/>
                  <a:gd name="T53" fmla="*/ 6 h 282"/>
                  <a:gd name="T54" fmla="*/ 17 w 105"/>
                  <a:gd name="T55" fmla="*/ 4 h 282"/>
                  <a:gd name="T56" fmla="*/ 20 w 105"/>
                  <a:gd name="T57" fmla="*/ 2 h 282"/>
                  <a:gd name="T58" fmla="*/ 23 w 105"/>
                  <a:gd name="T59" fmla="*/ 0 h 282"/>
                  <a:gd name="T60" fmla="*/ 25 w 105"/>
                  <a:gd name="T61" fmla="*/ 1 h 282"/>
                  <a:gd name="T62" fmla="*/ 26 w 105"/>
                  <a:gd name="T63" fmla="*/ 6 h 2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5"/>
                  <a:gd name="T97" fmla="*/ 0 h 282"/>
                  <a:gd name="T98" fmla="*/ 105 w 105"/>
                  <a:gd name="T99" fmla="*/ 282 h 2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5" h="282">
                    <a:moveTo>
                      <a:pt x="76" y="40"/>
                    </a:moveTo>
                    <a:lnTo>
                      <a:pt x="78" y="48"/>
                    </a:lnTo>
                    <a:lnTo>
                      <a:pt x="83" y="53"/>
                    </a:lnTo>
                    <a:lnTo>
                      <a:pt x="88" y="59"/>
                    </a:lnTo>
                    <a:lnTo>
                      <a:pt x="92" y="64"/>
                    </a:lnTo>
                    <a:lnTo>
                      <a:pt x="95" y="76"/>
                    </a:lnTo>
                    <a:lnTo>
                      <a:pt x="97" y="90"/>
                    </a:lnTo>
                    <a:lnTo>
                      <a:pt x="99" y="102"/>
                    </a:lnTo>
                    <a:lnTo>
                      <a:pt x="103" y="115"/>
                    </a:lnTo>
                    <a:lnTo>
                      <a:pt x="105" y="125"/>
                    </a:lnTo>
                    <a:lnTo>
                      <a:pt x="105" y="135"/>
                    </a:lnTo>
                    <a:lnTo>
                      <a:pt x="102" y="145"/>
                    </a:lnTo>
                    <a:lnTo>
                      <a:pt x="98" y="155"/>
                    </a:lnTo>
                    <a:lnTo>
                      <a:pt x="95" y="171"/>
                    </a:lnTo>
                    <a:lnTo>
                      <a:pt x="93" y="188"/>
                    </a:lnTo>
                    <a:lnTo>
                      <a:pt x="90" y="203"/>
                    </a:lnTo>
                    <a:lnTo>
                      <a:pt x="82" y="218"/>
                    </a:lnTo>
                    <a:lnTo>
                      <a:pt x="73" y="222"/>
                    </a:lnTo>
                    <a:lnTo>
                      <a:pt x="67" y="228"/>
                    </a:lnTo>
                    <a:lnTo>
                      <a:pt x="62" y="235"/>
                    </a:lnTo>
                    <a:lnTo>
                      <a:pt x="58" y="244"/>
                    </a:lnTo>
                    <a:lnTo>
                      <a:pt x="58" y="254"/>
                    </a:lnTo>
                    <a:lnTo>
                      <a:pt x="58" y="266"/>
                    </a:lnTo>
                    <a:lnTo>
                      <a:pt x="58" y="277"/>
                    </a:lnTo>
                    <a:lnTo>
                      <a:pt x="57" y="282"/>
                    </a:lnTo>
                    <a:lnTo>
                      <a:pt x="54" y="281"/>
                    </a:lnTo>
                    <a:lnTo>
                      <a:pt x="51" y="279"/>
                    </a:lnTo>
                    <a:lnTo>
                      <a:pt x="49" y="276"/>
                    </a:lnTo>
                    <a:lnTo>
                      <a:pt x="47" y="274"/>
                    </a:lnTo>
                    <a:lnTo>
                      <a:pt x="41" y="262"/>
                    </a:lnTo>
                    <a:lnTo>
                      <a:pt x="34" y="250"/>
                    </a:lnTo>
                    <a:lnTo>
                      <a:pt x="29" y="237"/>
                    </a:lnTo>
                    <a:lnTo>
                      <a:pt x="24" y="225"/>
                    </a:lnTo>
                    <a:lnTo>
                      <a:pt x="19" y="213"/>
                    </a:lnTo>
                    <a:lnTo>
                      <a:pt x="14" y="200"/>
                    </a:lnTo>
                    <a:lnTo>
                      <a:pt x="9" y="188"/>
                    </a:lnTo>
                    <a:lnTo>
                      <a:pt x="4" y="175"/>
                    </a:lnTo>
                    <a:lnTo>
                      <a:pt x="6" y="166"/>
                    </a:lnTo>
                    <a:lnTo>
                      <a:pt x="7" y="156"/>
                    </a:lnTo>
                    <a:lnTo>
                      <a:pt x="7" y="146"/>
                    </a:lnTo>
                    <a:lnTo>
                      <a:pt x="4" y="136"/>
                    </a:lnTo>
                    <a:lnTo>
                      <a:pt x="2" y="126"/>
                    </a:lnTo>
                    <a:lnTo>
                      <a:pt x="0" y="116"/>
                    </a:lnTo>
                    <a:lnTo>
                      <a:pt x="0" y="106"/>
                    </a:lnTo>
                    <a:lnTo>
                      <a:pt x="1" y="95"/>
                    </a:lnTo>
                    <a:lnTo>
                      <a:pt x="1" y="89"/>
                    </a:lnTo>
                    <a:lnTo>
                      <a:pt x="5" y="76"/>
                    </a:lnTo>
                    <a:lnTo>
                      <a:pt x="10" y="63"/>
                    </a:lnTo>
                    <a:lnTo>
                      <a:pt x="15" y="52"/>
                    </a:lnTo>
                    <a:lnTo>
                      <a:pt x="20" y="47"/>
                    </a:lnTo>
                    <a:lnTo>
                      <a:pt x="26" y="42"/>
                    </a:lnTo>
                    <a:lnTo>
                      <a:pt x="32" y="39"/>
                    </a:lnTo>
                    <a:lnTo>
                      <a:pt x="39" y="35"/>
                    </a:lnTo>
                    <a:lnTo>
                      <a:pt x="42" y="31"/>
                    </a:lnTo>
                    <a:lnTo>
                      <a:pt x="47" y="27"/>
                    </a:lnTo>
                    <a:lnTo>
                      <a:pt x="51" y="21"/>
                    </a:lnTo>
                    <a:lnTo>
                      <a:pt x="56" y="16"/>
                    </a:lnTo>
                    <a:lnTo>
                      <a:pt x="61" y="10"/>
                    </a:lnTo>
                    <a:lnTo>
                      <a:pt x="65" y="5"/>
                    </a:lnTo>
                    <a:lnTo>
                      <a:pt x="69" y="1"/>
                    </a:lnTo>
                    <a:lnTo>
                      <a:pt x="71" y="0"/>
                    </a:lnTo>
                    <a:lnTo>
                      <a:pt x="74" y="5"/>
                    </a:lnTo>
                    <a:lnTo>
                      <a:pt x="76" y="16"/>
                    </a:lnTo>
                    <a:lnTo>
                      <a:pt x="77" y="29"/>
                    </a:lnTo>
                    <a:lnTo>
                      <a:pt x="76" y="40"/>
                    </a:lnTo>
                    <a:close/>
                  </a:path>
                </a:pathLst>
              </a:custGeom>
              <a:solidFill>
                <a:schemeClr val="tx1"/>
              </a:solidFill>
              <a:ln w="9525">
                <a:noFill/>
                <a:round/>
                <a:headEnd/>
                <a:tailEnd/>
              </a:ln>
            </p:spPr>
            <p:txBody>
              <a:bodyPr/>
              <a:lstStyle/>
              <a:p>
                <a:endParaRPr lang="he-IL"/>
              </a:p>
            </p:txBody>
          </p:sp>
          <p:sp>
            <p:nvSpPr>
              <p:cNvPr id="19562" name="Freeform 119"/>
              <p:cNvSpPr>
                <a:spLocks/>
              </p:cNvSpPr>
              <p:nvPr/>
            </p:nvSpPr>
            <p:spPr bwMode="auto">
              <a:xfrm>
                <a:off x="831" y="3892"/>
                <a:ext cx="38" cy="51"/>
              </a:xfrm>
              <a:custGeom>
                <a:avLst/>
                <a:gdLst>
                  <a:gd name="T0" fmla="*/ 17 w 114"/>
                  <a:gd name="T1" fmla="*/ 0 h 258"/>
                  <a:gd name="T2" fmla="*/ 18 w 114"/>
                  <a:gd name="T3" fmla="*/ 2 h 258"/>
                  <a:gd name="T4" fmla="*/ 19 w 114"/>
                  <a:gd name="T5" fmla="*/ 4 h 258"/>
                  <a:gd name="T6" fmla="*/ 20 w 114"/>
                  <a:gd name="T7" fmla="*/ 5 h 258"/>
                  <a:gd name="T8" fmla="*/ 21 w 114"/>
                  <a:gd name="T9" fmla="*/ 7 h 258"/>
                  <a:gd name="T10" fmla="*/ 22 w 114"/>
                  <a:gd name="T11" fmla="*/ 8 h 258"/>
                  <a:gd name="T12" fmla="*/ 24 w 114"/>
                  <a:gd name="T13" fmla="*/ 10 h 258"/>
                  <a:gd name="T14" fmla="*/ 26 w 114"/>
                  <a:gd name="T15" fmla="*/ 11 h 258"/>
                  <a:gd name="T16" fmla="*/ 28 w 114"/>
                  <a:gd name="T17" fmla="*/ 13 h 258"/>
                  <a:gd name="T18" fmla="*/ 29 w 114"/>
                  <a:gd name="T19" fmla="*/ 15 h 258"/>
                  <a:gd name="T20" fmla="*/ 31 w 114"/>
                  <a:gd name="T21" fmla="*/ 17 h 258"/>
                  <a:gd name="T22" fmla="*/ 32 w 114"/>
                  <a:gd name="T23" fmla="*/ 18 h 258"/>
                  <a:gd name="T24" fmla="*/ 32 w 114"/>
                  <a:gd name="T25" fmla="*/ 19 h 258"/>
                  <a:gd name="T26" fmla="*/ 34 w 114"/>
                  <a:gd name="T27" fmla="*/ 22 h 258"/>
                  <a:gd name="T28" fmla="*/ 36 w 114"/>
                  <a:gd name="T29" fmla="*/ 27 h 258"/>
                  <a:gd name="T30" fmla="*/ 37 w 114"/>
                  <a:gd name="T31" fmla="*/ 32 h 258"/>
                  <a:gd name="T32" fmla="*/ 38 w 114"/>
                  <a:gd name="T33" fmla="*/ 34 h 258"/>
                  <a:gd name="T34" fmla="*/ 36 w 114"/>
                  <a:gd name="T35" fmla="*/ 37 h 258"/>
                  <a:gd name="T36" fmla="*/ 35 w 114"/>
                  <a:gd name="T37" fmla="*/ 39 h 258"/>
                  <a:gd name="T38" fmla="*/ 33 w 114"/>
                  <a:gd name="T39" fmla="*/ 42 h 258"/>
                  <a:gd name="T40" fmla="*/ 31 w 114"/>
                  <a:gd name="T41" fmla="*/ 44 h 258"/>
                  <a:gd name="T42" fmla="*/ 31 w 114"/>
                  <a:gd name="T43" fmla="*/ 46 h 258"/>
                  <a:gd name="T44" fmla="*/ 32 w 114"/>
                  <a:gd name="T45" fmla="*/ 48 h 258"/>
                  <a:gd name="T46" fmla="*/ 32 w 114"/>
                  <a:gd name="T47" fmla="*/ 50 h 258"/>
                  <a:gd name="T48" fmla="*/ 31 w 114"/>
                  <a:gd name="T49" fmla="*/ 51 h 258"/>
                  <a:gd name="T50" fmla="*/ 29 w 114"/>
                  <a:gd name="T51" fmla="*/ 51 h 258"/>
                  <a:gd name="T52" fmla="*/ 28 w 114"/>
                  <a:gd name="T53" fmla="*/ 50 h 258"/>
                  <a:gd name="T54" fmla="*/ 27 w 114"/>
                  <a:gd name="T55" fmla="*/ 50 h 258"/>
                  <a:gd name="T56" fmla="*/ 25 w 114"/>
                  <a:gd name="T57" fmla="*/ 49 h 258"/>
                  <a:gd name="T58" fmla="*/ 24 w 114"/>
                  <a:gd name="T59" fmla="*/ 48 h 258"/>
                  <a:gd name="T60" fmla="*/ 23 w 114"/>
                  <a:gd name="T61" fmla="*/ 47 h 258"/>
                  <a:gd name="T62" fmla="*/ 21 w 114"/>
                  <a:gd name="T63" fmla="*/ 45 h 258"/>
                  <a:gd name="T64" fmla="*/ 19 w 114"/>
                  <a:gd name="T65" fmla="*/ 44 h 258"/>
                  <a:gd name="T66" fmla="*/ 17 w 114"/>
                  <a:gd name="T67" fmla="*/ 43 h 258"/>
                  <a:gd name="T68" fmla="*/ 15 w 114"/>
                  <a:gd name="T69" fmla="*/ 42 h 258"/>
                  <a:gd name="T70" fmla="*/ 14 w 114"/>
                  <a:gd name="T71" fmla="*/ 41 h 258"/>
                  <a:gd name="T72" fmla="*/ 13 w 114"/>
                  <a:gd name="T73" fmla="*/ 40 h 258"/>
                  <a:gd name="T74" fmla="*/ 12 w 114"/>
                  <a:gd name="T75" fmla="*/ 39 h 258"/>
                  <a:gd name="T76" fmla="*/ 10 w 114"/>
                  <a:gd name="T77" fmla="*/ 37 h 258"/>
                  <a:gd name="T78" fmla="*/ 8 w 114"/>
                  <a:gd name="T79" fmla="*/ 35 h 258"/>
                  <a:gd name="T80" fmla="*/ 7 w 114"/>
                  <a:gd name="T81" fmla="*/ 34 h 258"/>
                  <a:gd name="T82" fmla="*/ 5 w 114"/>
                  <a:gd name="T83" fmla="*/ 31 h 258"/>
                  <a:gd name="T84" fmla="*/ 3 w 114"/>
                  <a:gd name="T85" fmla="*/ 29 h 258"/>
                  <a:gd name="T86" fmla="*/ 2 w 114"/>
                  <a:gd name="T87" fmla="*/ 26 h 258"/>
                  <a:gd name="T88" fmla="*/ 2 w 114"/>
                  <a:gd name="T89" fmla="*/ 24 h 258"/>
                  <a:gd name="T90" fmla="*/ 1 w 114"/>
                  <a:gd name="T91" fmla="*/ 22 h 258"/>
                  <a:gd name="T92" fmla="*/ 1 w 114"/>
                  <a:gd name="T93" fmla="*/ 21 h 258"/>
                  <a:gd name="T94" fmla="*/ 1 w 114"/>
                  <a:gd name="T95" fmla="*/ 19 h 258"/>
                  <a:gd name="T96" fmla="*/ 0 w 114"/>
                  <a:gd name="T97" fmla="*/ 18 h 258"/>
                  <a:gd name="T98" fmla="*/ 0 w 114"/>
                  <a:gd name="T99" fmla="*/ 17 h 258"/>
                  <a:gd name="T100" fmla="*/ 0 w 114"/>
                  <a:gd name="T101" fmla="*/ 15 h 258"/>
                  <a:gd name="T102" fmla="*/ 0 w 114"/>
                  <a:gd name="T103" fmla="*/ 14 h 258"/>
                  <a:gd name="T104" fmla="*/ 2 w 114"/>
                  <a:gd name="T105" fmla="*/ 13 h 258"/>
                  <a:gd name="T106" fmla="*/ 3 w 114"/>
                  <a:gd name="T107" fmla="*/ 11 h 258"/>
                  <a:gd name="T108" fmla="*/ 5 w 114"/>
                  <a:gd name="T109" fmla="*/ 9 h 258"/>
                  <a:gd name="T110" fmla="*/ 7 w 114"/>
                  <a:gd name="T111" fmla="*/ 7 h 258"/>
                  <a:gd name="T112" fmla="*/ 9 w 114"/>
                  <a:gd name="T113" fmla="*/ 6 h 258"/>
                  <a:gd name="T114" fmla="*/ 11 w 114"/>
                  <a:gd name="T115" fmla="*/ 4 h 258"/>
                  <a:gd name="T116" fmla="*/ 14 w 114"/>
                  <a:gd name="T117" fmla="*/ 1 h 258"/>
                  <a:gd name="T118" fmla="*/ 16 w 114"/>
                  <a:gd name="T119" fmla="*/ 0 h 258"/>
                  <a:gd name="T120" fmla="*/ 17 w 114"/>
                  <a:gd name="T121" fmla="*/ 0 h 25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4"/>
                  <a:gd name="T184" fmla="*/ 0 h 258"/>
                  <a:gd name="T185" fmla="*/ 114 w 114"/>
                  <a:gd name="T186" fmla="*/ 258 h 25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4" h="258">
                    <a:moveTo>
                      <a:pt x="51" y="0"/>
                    </a:moveTo>
                    <a:lnTo>
                      <a:pt x="53" y="9"/>
                    </a:lnTo>
                    <a:lnTo>
                      <a:pt x="57" y="18"/>
                    </a:lnTo>
                    <a:lnTo>
                      <a:pt x="60" y="27"/>
                    </a:lnTo>
                    <a:lnTo>
                      <a:pt x="62" y="37"/>
                    </a:lnTo>
                    <a:lnTo>
                      <a:pt x="67" y="41"/>
                    </a:lnTo>
                    <a:lnTo>
                      <a:pt x="72" y="49"/>
                    </a:lnTo>
                    <a:lnTo>
                      <a:pt x="77" y="58"/>
                    </a:lnTo>
                    <a:lnTo>
                      <a:pt x="84" y="68"/>
                    </a:lnTo>
                    <a:lnTo>
                      <a:pt x="88" y="77"/>
                    </a:lnTo>
                    <a:lnTo>
                      <a:pt x="92" y="86"/>
                    </a:lnTo>
                    <a:lnTo>
                      <a:pt x="95" y="93"/>
                    </a:lnTo>
                    <a:lnTo>
                      <a:pt x="96" y="97"/>
                    </a:lnTo>
                    <a:lnTo>
                      <a:pt x="103" y="113"/>
                    </a:lnTo>
                    <a:lnTo>
                      <a:pt x="108" y="138"/>
                    </a:lnTo>
                    <a:lnTo>
                      <a:pt x="112" y="162"/>
                    </a:lnTo>
                    <a:lnTo>
                      <a:pt x="114" y="173"/>
                    </a:lnTo>
                    <a:lnTo>
                      <a:pt x="109" y="187"/>
                    </a:lnTo>
                    <a:lnTo>
                      <a:pt x="104" y="199"/>
                    </a:lnTo>
                    <a:lnTo>
                      <a:pt x="98" y="212"/>
                    </a:lnTo>
                    <a:lnTo>
                      <a:pt x="93" y="225"/>
                    </a:lnTo>
                    <a:lnTo>
                      <a:pt x="94" y="233"/>
                    </a:lnTo>
                    <a:lnTo>
                      <a:pt x="95" y="244"/>
                    </a:lnTo>
                    <a:lnTo>
                      <a:pt x="95" y="253"/>
                    </a:lnTo>
                    <a:lnTo>
                      <a:pt x="93" y="257"/>
                    </a:lnTo>
                    <a:lnTo>
                      <a:pt x="87" y="258"/>
                    </a:lnTo>
                    <a:lnTo>
                      <a:pt x="83" y="255"/>
                    </a:lnTo>
                    <a:lnTo>
                      <a:pt x="80" y="251"/>
                    </a:lnTo>
                    <a:lnTo>
                      <a:pt x="76" y="246"/>
                    </a:lnTo>
                    <a:lnTo>
                      <a:pt x="73" y="242"/>
                    </a:lnTo>
                    <a:lnTo>
                      <a:pt x="69" y="236"/>
                    </a:lnTo>
                    <a:lnTo>
                      <a:pt x="63" y="230"/>
                    </a:lnTo>
                    <a:lnTo>
                      <a:pt x="57" y="223"/>
                    </a:lnTo>
                    <a:lnTo>
                      <a:pt x="50" y="216"/>
                    </a:lnTo>
                    <a:lnTo>
                      <a:pt x="45" y="211"/>
                    </a:lnTo>
                    <a:lnTo>
                      <a:pt x="42" y="205"/>
                    </a:lnTo>
                    <a:lnTo>
                      <a:pt x="40" y="203"/>
                    </a:lnTo>
                    <a:lnTo>
                      <a:pt x="36" y="195"/>
                    </a:lnTo>
                    <a:lnTo>
                      <a:pt x="30" y="187"/>
                    </a:lnTo>
                    <a:lnTo>
                      <a:pt x="25" y="179"/>
                    </a:lnTo>
                    <a:lnTo>
                      <a:pt x="21" y="170"/>
                    </a:lnTo>
                    <a:lnTo>
                      <a:pt x="14" y="159"/>
                    </a:lnTo>
                    <a:lnTo>
                      <a:pt x="9" y="146"/>
                    </a:lnTo>
                    <a:lnTo>
                      <a:pt x="7" y="133"/>
                    </a:lnTo>
                    <a:lnTo>
                      <a:pt x="6" y="119"/>
                    </a:lnTo>
                    <a:lnTo>
                      <a:pt x="3" y="113"/>
                    </a:lnTo>
                    <a:lnTo>
                      <a:pt x="2" y="106"/>
                    </a:lnTo>
                    <a:lnTo>
                      <a:pt x="2" y="98"/>
                    </a:lnTo>
                    <a:lnTo>
                      <a:pt x="0" y="92"/>
                    </a:lnTo>
                    <a:lnTo>
                      <a:pt x="0" y="85"/>
                    </a:lnTo>
                    <a:lnTo>
                      <a:pt x="0" y="77"/>
                    </a:lnTo>
                    <a:lnTo>
                      <a:pt x="1" y="70"/>
                    </a:lnTo>
                    <a:lnTo>
                      <a:pt x="5" y="64"/>
                    </a:lnTo>
                    <a:lnTo>
                      <a:pt x="9" y="54"/>
                    </a:lnTo>
                    <a:lnTo>
                      <a:pt x="16" y="44"/>
                    </a:lnTo>
                    <a:lnTo>
                      <a:pt x="22" y="37"/>
                    </a:lnTo>
                    <a:lnTo>
                      <a:pt x="28" y="28"/>
                    </a:lnTo>
                    <a:lnTo>
                      <a:pt x="34" y="18"/>
                    </a:lnTo>
                    <a:lnTo>
                      <a:pt x="41" y="7"/>
                    </a:lnTo>
                    <a:lnTo>
                      <a:pt x="48" y="0"/>
                    </a:lnTo>
                    <a:lnTo>
                      <a:pt x="51" y="0"/>
                    </a:lnTo>
                    <a:close/>
                  </a:path>
                </a:pathLst>
              </a:custGeom>
              <a:solidFill>
                <a:schemeClr val="tx1"/>
              </a:solidFill>
              <a:ln w="9525">
                <a:noFill/>
                <a:round/>
                <a:headEnd/>
                <a:tailEnd/>
              </a:ln>
            </p:spPr>
            <p:txBody>
              <a:bodyPr/>
              <a:lstStyle/>
              <a:p>
                <a:endParaRPr lang="he-IL"/>
              </a:p>
            </p:txBody>
          </p:sp>
          <p:sp>
            <p:nvSpPr>
              <p:cNvPr id="19563" name="Freeform 120"/>
              <p:cNvSpPr>
                <a:spLocks/>
              </p:cNvSpPr>
              <p:nvPr/>
            </p:nvSpPr>
            <p:spPr bwMode="auto">
              <a:xfrm>
                <a:off x="873" y="3927"/>
                <a:ext cx="45" cy="49"/>
              </a:xfrm>
              <a:custGeom>
                <a:avLst/>
                <a:gdLst>
                  <a:gd name="T0" fmla="*/ 14 w 135"/>
                  <a:gd name="T1" fmla="*/ 8 h 241"/>
                  <a:gd name="T2" fmla="*/ 16 w 135"/>
                  <a:gd name="T3" fmla="*/ 9 h 241"/>
                  <a:gd name="T4" fmla="*/ 17 w 135"/>
                  <a:gd name="T5" fmla="*/ 9 h 241"/>
                  <a:gd name="T6" fmla="*/ 19 w 135"/>
                  <a:gd name="T7" fmla="*/ 10 h 241"/>
                  <a:gd name="T8" fmla="*/ 20 w 135"/>
                  <a:gd name="T9" fmla="*/ 11 h 241"/>
                  <a:gd name="T10" fmla="*/ 21 w 135"/>
                  <a:gd name="T11" fmla="*/ 12 h 241"/>
                  <a:gd name="T12" fmla="*/ 22 w 135"/>
                  <a:gd name="T13" fmla="*/ 13 h 241"/>
                  <a:gd name="T14" fmla="*/ 24 w 135"/>
                  <a:gd name="T15" fmla="*/ 13 h 241"/>
                  <a:gd name="T16" fmla="*/ 25 w 135"/>
                  <a:gd name="T17" fmla="*/ 14 h 241"/>
                  <a:gd name="T18" fmla="*/ 26 w 135"/>
                  <a:gd name="T19" fmla="*/ 15 h 241"/>
                  <a:gd name="T20" fmla="*/ 28 w 135"/>
                  <a:gd name="T21" fmla="*/ 16 h 241"/>
                  <a:gd name="T22" fmla="*/ 30 w 135"/>
                  <a:gd name="T23" fmla="*/ 18 h 241"/>
                  <a:gd name="T24" fmla="*/ 32 w 135"/>
                  <a:gd name="T25" fmla="*/ 20 h 241"/>
                  <a:gd name="T26" fmla="*/ 35 w 135"/>
                  <a:gd name="T27" fmla="*/ 21 h 241"/>
                  <a:gd name="T28" fmla="*/ 36 w 135"/>
                  <a:gd name="T29" fmla="*/ 23 h 241"/>
                  <a:gd name="T30" fmla="*/ 38 w 135"/>
                  <a:gd name="T31" fmla="*/ 24 h 241"/>
                  <a:gd name="T32" fmla="*/ 39 w 135"/>
                  <a:gd name="T33" fmla="*/ 26 h 241"/>
                  <a:gd name="T34" fmla="*/ 42 w 135"/>
                  <a:gd name="T35" fmla="*/ 32 h 241"/>
                  <a:gd name="T36" fmla="*/ 44 w 135"/>
                  <a:gd name="T37" fmla="*/ 39 h 241"/>
                  <a:gd name="T38" fmla="*/ 45 w 135"/>
                  <a:gd name="T39" fmla="*/ 46 h 241"/>
                  <a:gd name="T40" fmla="*/ 45 w 135"/>
                  <a:gd name="T41" fmla="*/ 49 h 241"/>
                  <a:gd name="T42" fmla="*/ 44 w 135"/>
                  <a:gd name="T43" fmla="*/ 49 h 241"/>
                  <a:gd name="T44" fmla="*/ 42 w 135"/>
                  <a:gd name="T45" fmla="*/ 48 h 241"/>
                  <a:gd name="T46" fmla="*/ 40 w 135"/>
                  <a:gd name="T47" fmla="*/ 48 h 241"/>
                  <a:gd name="T48" fmla="*/ 38 w 135"/>
                  <a:gd name="T49" fmla="*/ 47 h 241"/>
                  <a:gd name="T50" fmla="*/ 36 w 135"/>
                  <a:gd name="T51" fmla="*/ 46 h 241"/>
                  <a:gd name="T52" fmla="*/ 34 w 135"/>
                  <a:gd name="T53" fmla="*/ 46 h 241"/>
                  <a:gd name="T54" fmla="*/ 31 w 135"/>
                  <a:gd name="T55" fmla="*/ 45 h 241"/>
                  <a:gd name="T56" fmla="*/ 29 w 135"/>
                  <a:gd name="T57" fmla="*/ 45 h 241"/>
                  <a:gd name="T58" fmla="*/ 27 w 135"/>
                  <a:gd name="T59" fmla="*/ 44 h 241"/>
                  <a:gd name="T60" fmla="*/ 25 w 135"/>
                  <a:gd name="T61" fmla="*/ 44 h 241"/>
                  <a:gd name="T62" fmla="*/ 22 w 135"/>
                  <a:gd name="T63" fmla="*/ 43 h 241"/>
                  <a:gd name="T64" fmla="*/ 21 w 135"/>
                  <a:gd name="T65" fmla="*/ 42 h 241"/>
                  <a:gd name="T66" fmla="*/ 19 w 135"/>
                  <a:gd name="T67" fmla="*/ 40 h 241"/>
                  <a:gd name="T68" fmla="*/ 17 w 135"/>
                  <a:gd name="T69" fmla="*/ 39 h 241"/>
                  <a:gd name="T70" fmla="*/ 15 w 135"/>
                  <a:gd name="T71" fmla="*/ 38 h 241"/>
                  <a:gd name="T72" fmla="*/ 13 w 135"/>
                  <a:gd name="T73" fmla="*/ 36 h 241"/>
                  <a:gd name="T74" fmla="*/ 12 w 135"/>
                  <a:gd name="T75" fmla="*/ 35 h 241"/>
                  <a:gd name="T76" fmla="*/ 10 w 135"/>
                  <a:gd name="T77" fmla="*/ 33 h 241"/>
                  <a:gd name="T78" fmla="*/ 8 w 135"/>
                  <a:gd name="T79" fmla="*/ 32 h 241"/>
                  <a:gd name="T80" fmla="*/ 5 w 135"/>
                  <a:gd name="T81" fmla="*/ 30 h 241"/>
                  <a:gd name="T82" fmla="*/ 4 w 135"/>
                  <a:gd name="T83" fmla="*/ 28 h 241"/>
                  <a:gd name="T84" fmla="*/ 3 w 135"/>
                  <a:gd name="T85" fmla="*/ 25 h 241"/>
                  <a:gd name="T86" fmla="*/ 2 w 135"/>
                  <a:gd name="T87" fmla="*/ 22 h 241"/>
                  <a:gd name="T88" fmla="*/ 0 w 135"/>
                  <a:gd name="T89" fmla="*/ 20 h 241"/>
                  <a:gd name="T90" fmla="*/ 1 w 135"/>
                  <a:gd name="T91" fmla="*/ 15 h 241"/>
                  <a:gd name="T92" fmla="*/ 1 w 135"/>
                  <a:gd name="T93" fmla="*/ 11 h 241"/>
                  <a:gd name="T94" fmla="*/ 2 w 135"/>
                  <a:gd name="T95" fmla="*/ 6 h 241"/>
                  <a:gd name="T96" fmla="*/ 4 w 135"/>
                  <a:gd name="T97" fmla="*/ 2 h 241"/>
                  <a:gd name="T98" fmla="*/ 5 w 135"/>
                  <a:gd name="T99" fmla="*/ 1 h 241"/>
                  <a:gd name="T100" fmla="*/ 6 w 135"/>
                  <a:gd name="T101" fmla="*/ 0 h 241"/>
                  <a:gd name="T102" fmla="*/ 7 w 135"/>
                  <a:gd name="T103" fmla="*/ 0 h 241"/>
                  <a:gd name="T104" fmla="*/ 9 w 135"/>
                  <a:gd name="T105" fmla="*/ 0 h 241"/>
                  <a:gd name="T106" fmla="*/ 10 w 135"/>
                  <a:gd name="T107" fmla="*/ 1 h 241"/>
                  <a:gd name="T108" fmla="*/ 12 w 135"/>
                  <a:gd name="T109" fmla="*/ 4 h 241"/>
                  <a:gd name="T110" fmla="*/ 13 w 135"/>
                  <a:gd name="T111" fmla="*/ 7 h 241"/>
                  <a:gd name="T112" fmla="*/ 14 w 135"/>
                  <a:gd name="T113" fmla="*/ 8 h 2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5"/>
                  <a:gd name="T172" fmla="*/ 0 h 241"/>
                  <a:gd name="T173" fmla="*/ 135 w 135"/>
                  <a:gd name="T174" fmla="*/ 241 h 2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5" h="241">
                    <a:moveTo>
                      <a:pt x="42" y="39"/>
                    </a:moveTo>
                    <a:lnTo>
                      <a:pt x="47" y="43"/>
                    </a:lnTo>
                    <a:lnTo>
                      <a:pt x="52" y="46"/>
                    </a:lnTo>
                    <a:lnTo>
                      <a:pt x="56" y="49"/>
                    </a:lnTo>
                    <a:lnTo>
                      <a:pt x="60" y="54"/>
                    </a:lnTo>
                    <a:lnTo>
                      <a:pt x="64" y="57"/>
                    </a:lnTo>
                    <a:lnTo>
                      <a:pt x="67" y="62"/>
                    </a:lnTo>
                    <a:lnTo>
                      <a:pt x="72" y="66"/>
                    </a:lnTo>
                    <a:lnTo>
                      <a:pt x="76" y="69"/>
                    </a:lnTo>
                    <a:lnTo>
                      <a:pt x="79" y="74"/>
                    </a:lnTo>
                    <a:lnTo>
                      <a:pt x="83" y="80"/>
                    </a:lnTo>
                    <a:lnTo>
                      <a:pt x="90" y="87"/>
                    </a:lnTo>
                    <a:lnTo>
                      <a:pt x="97" y="96"/>
                    </a:lnTo>
                    <a:lnTo>
                      <a:pt x="104" y="105"/>
                    </a:lnTo>
                    <a:lnTo>
                      <a:pt x="109" y="112"/>
                    </a:lnTo>
                    <a:lnTo>
                      <a:pt x="113" y="120"/>
                    </a:lnTo>
                    <a:lnTo>
                      <a:pt x="116" y="126"/>
                    </a:lnTo>
                    <a:lnTo>
                      <a:pt x="125" y="156"/>
                    </a:lnTo>
                    <a:lnTo>
                      <a:pt x="132" y="193"/>
                    </a:lnTo>
                    <a:lnTo>
                      <a:pt x="135" y="226"/>
                    </a:lnTo>
                    <a:lnTo>
                      <a:pt x="135" y="241"/>
                    </a:lnTo>
                    <a:lnTo>
                      <a:pt x="131" y="241"/>
                    </a:lnTo>
                    <a:lnTo>
                      <a:pt x="125" y="238"/>
                    </a:lnTo>
                    <a:lnTo>
                      <a:pt x="119" y="235"/>
                    </a:lnTo>
                    <a:lnTo>
                      <a:pt x="113" y="231"/>
                    </a:lnTo>
                    <a:lnTo>
                      <a:pt x="107" y="228"/>
                    </a:lnTo>
                    <a:lnTo>
                      <a:pt x="101" y="225"/>
                    </a:lnTo>
                    <a:lnTo>
                      <a:pt x="94" y="223"/>
                    </a:lnTo>
                    <a:lnTo>
                      <a:pt x="86" y="220"/>
                    </a:lnTo>
                    <a:lnTo>
                      <a:pt x="80" y="218"/>
                    </a:lnTo>
                    <a:lnTo>
                      <a:pt x="74" y="215"/>
                    </a:lnTo>
                    <a:lnTo>
                      <a:pt x="67" y="212"/>
                    </a:lnTo>
                    <a:lnTo>
                      <a:pt x="62" y="207"/>
                    </a:lnTo>
                    <a:lnTo>
                      <a:pt x="56" y="199"/>
                    </a:lnTo>
                    <a:lnTo>
                      <a:pt x="51" y="193"/>
                    </a:lnTo>
                    <a:lnTo>
                      <a:pt x="45" y="185"/>
                    </a:lnTo>
                    <a:lnTo>
                      <a:pt x="40" y="177"/>
                    </a:lnTo>
                    <a:lnTo>
                      <a:pt x="35" y="170"/>
                    </a:lnTo>
                    <a:lnTo>
                      <a:pt x="30" y="162"/>
                    </a:lnTo>
                    <a:lnTo>
                      <a:pt x="24" y="155"/>
                    </a:lnTo>
                    <a:lnTo>
                      <a:pt x="16" y="149"/>
                    </a:lnTo>
                    <a:lnTo>
                      <a:pt x="12" y="137"/>
                    </a:lnTo>
                    <a:lnTo>
                      <a:pt x="8" y="123"/>
                    </a:lnTo>
                    <a:lnTo>
                      <a:pt x="5" y="110"/>
                    </a:lnTo>
                    <a:lnTo>
                      <a:pt x="0" y="98"/>
                    </a:lnTo>
                    <a:lnTo>
                      <a:pt x="2" y="75"/>
                    </a:lnTo>
                    <a:lnTo>
                      <a:pt x="3" y="52"/>
                    </a:lnTo>
                    <a:lnTo>
                      <a:pt x="6" y="30"/>
                    </a:lnTo>
                    <a:lnTo>
                      <a:pt x="12" y="9"/>
                    </a:lnTo>
                    <a:lnTo>
                      <a:pt x="16" y="5"/>
                    </a:lnTo>
                    <a:lnTo>
                      <a:pt x="18" y="2"/>
                    </a:lnTo>
                    <a:lnTo>
                      <a:pt x="21" y="0"/>
                    </a:lnTo>
                    <a:lnTo>
                      <a:pt x="26" y="0"/>
                    </a:lnTo>
                    <a:lnTo>
                      <a:pt x="30" y="6"/>
                    </a:lnTo>
                    <a:lnTo>
                      <a:pt x="35" y="21"/>
                    </a:lnTo>
                    <a:lnTo>
                      <a:pt x="40" y="34"/>
                    </a:lnTo>
                    <a:lnTo>
                      <a:pt x="42" y="39"/>
                    </a:lnTo>
                    <a:close/>
                  </a:path>
                </a:pathLst>
              </a:custGeom>
              <a:solidFill>
                <a:schemeClr val="tx1"/>
              </a:solidFill>
              <a:ln w="9525">
                <a:noFill/>
                <a:round/>
                <a:headEnd/>
                <a:tailEnd/>
              </a:ln>
            </p:spPr>
            <p:txBody>
              <a:bodyPr/>
              <a:lstStyle/>
              <a:p>
                <a:endParaRPr lang="he-IL"/>
              </a:p>
            </p:txBody>
          </p:sp>
          <p:sp>
            <p:nvSpPr>
              <p:cNvPr id="19564" name="Freeform 121"/>
              <p:cNvSpPr>
                <a:spLocks/>
              </p:cNvSpPr>
              <p:nvPr/>
            </p:nvSpPr>
            <p:spPr bwMode="auto">
              <a:xfrm>
                <a:off x="924" y="3956"/>
                <a:ext cx="55" cy="38"/>
              </a:xfrm>
              <a:custGeom>
                <a:avLst/>
                <a:gdLst>
                  <a:gd name="T0" fmla="*/ 6 w 164"/>
                  <a:gd name="T1" fmla="*/ 3 h 194"/>
                  <a:gd name="T2" fmla="*/ 8 w 164"/>
                  <a:gd name="T3" fmla="*/ 4 h 194"/>
                  <a:gd name="T4" fmla="*/ 10 w 164"/>
                  <a:gd name="T5" fmla="*/ 6 h 194"/>
                  <a:gd name="T6" fmla="*/ 13 w 164"/>
                  <a:gd name="T7" fmla="*/ 7 h 194"/>
                  <a:gd name="T8" fmla="*/ 17 w 164"/>
                  <a:gd name="T9" fmla="*/ 8 h 194"/>
                  <a:gd name="T10" fmla="*/ 20 w 164"/>
                  <a:gd name="T11" fmla="*/ 10 h 194"/>
                  <a:gd name="T12" fmla="*/ 23 w 164"/>
                  <a:gd name="T13" fmla="*/ 11 h 194"/>
                  <a:gd name="T14" fmla="*/ 26 w 164"/>
                  <a:gd name="T15" fmla="*/ 12 h 194"/>
                  <a:gd name="T16" fmla="*/ 28 w 164"/>
                  <a:gd name="T17" fmla="*/ 12 h 194"/>
                  <a:gd name="T18" fmla="*/ 30 w 164"/>
                  <a:gd name="T19" fmla="*/ 14 h 194"/>
                  <a:gd name="T20" fmla="*/ 34 w 164"/>
                  <a:gd name="T21" fmla="*/ 15 h 194"/>
                  <a:gd name="T22" fmla="*/ 37 w 164"/>
                  <a:gd name="T23" fmla="*/ 17 h 194"/>
                  <a:gd name="T24" fmla="*/ 40 w 164"/>
                  <a:gd name="T25" fmla="*/ 18 h 194"/>
                  <a:gd name="T26" fmla="*/ 43 w 164"/>
                  <a:gd name="T27" fmla="*/ 19 h 194"/>
                  <a:gd name="T28" fmla="*/ 46 w 164"/>
                  <a:gd name="T29" fmla="*/ 21 h 194"/>
                  <a:gd name="T30" fmla="*/ 48 w 164"/>
                  <a:gd name="T31" fmla="*/ 23 h 194"/>
                  <a:gd name="T32" fmla="*/ 50 w 164"/>
                  <a:gd name="T33" fmla="*/ 25 h 194"/>
                  <a:gd name="T34" fmla="*/ 50 w 164"/>
                  <a:gd name="T35" fmla="*/ 28 h 194"/>
                  <a:gd name="T36" fmla="*/ 51 w 164"/>
                  <a:gd name="T37" fmla="*/ 32 h 194"/>
                  <a:gd name="T38" fmla="*/ 52 w 164"/>
                  <a:gd name="T39" fmla="*/ 35 h 194"/>
                  <a:gd name="T40" fmla="*/ 55 w 164"/>
                  <a:gd name="T41" fmla="*/ 38 h 194"/>
                  <a:gd name="T42" fmla="*/ 55 w 164"/>
                  <a:gd name="T43" fmla="*/ 38 h 194"/>
                  <a:gd name="T44" fmla="*/ 53 w 164"/>
                  <a:gd name="T45" fmla="*/ 38 h 194"/>
                  <a:gd name="T46" fmla="*/ 52 w 164"/>
                  <a:gd name="T47" fmla="*/ 38 h 194"/>
                  <a:gd name="T48" fmla="*/ 49 w 164"/>
                  <a:gd name="T49" fmla="*/ 38 h 194"/>
                  <a:gd name="T50" fmla="*/ 47 w 164"/>
                  <a:gd name="T51" fmla="*/ 38 h 194"/>
                  <a:gd name="T52" fmla="*/ 44 w 164"/>
                  <a:gd name="T53" fmla="*/ 37 h 194"/>
                  <a:gd name="T54" fmla="*/ 41 w 164"/>
                  <a:gd name="T55" fmla="*/ 37 h 194"/>
                  <a:gd name="T56" fmla="*/ 39 w 164"/>
                  <a:gd name="T57" fmla="*/ 37 h 194"/>
                  <a:gd name="T58" fmla="*/ 36 w 164"/>
                  <a:gd name="T59" fmla="*/ 37 h 194"/>
                  <a:gd name="T60" fmla="*/ 33 w 164"/>
                  <a:gd name="T61" fmla="*/ 36 h 194"/>
                  <a:gd name="T62" fmla="*/ 30 w 164"/>
                  <a:gd name="T63" fmla="*/ 36 h 194"/>
                  <a:gd name="T64" fmla="*/ 28 w 164"/>
                  <a:gd name="T65" fmla="*/ 35 h 194"/>
                  <a:gd name="T66" fmla="*/ 25 w 164"/>
                  <a:gd name="T67" fmla="*/ 34 h 194"/>
                  <a:gd name="T68" fmla="*/ 23 w 164"/>
                  <a:gd name="T69" fmla="*/ 33 h 194"/>
                  <a:gd name="T70" fmla="*/ 21 w 164"/>
                  <a:gd name="T71" fmla="*/ 32 h 194"/>
                  <a:gd name="T72" fmla="*/ 18 w 164"/>
                  <a:gd name="T73" fmla="*/ 31 h 194"/>
                  <a:gd name="T74" fmla="*/ 17 w 164"/>
                  <a:gd name="T75" fmla="*/ 31 h 194"/>
                  <a:gd name="T76" fmla="*/ 16 w 164"/>
                  <a:gd name="T77" fmla="*/ 30 h 194"/>
                  <a:gd name="T78" fmla="*/ 14 w 164"/>
                  <a:gd name="T79" fmla="*/ 30 h 194"/>
                  <a:gd name="T80" fmla="*/ 12 w 164"/>
                  <a:gd name="T81" fmla="*/ 29 h 194"/>
                  <a:gd name="T82" fmla="*/ 11 w 164"/>
                  <a:gd name="T83" fmla="*/ 27 h 194"/>
                  <a:gd name="T84" fmla="*/ 9 w 164"/>
                  <a:gd name="T85" fmla="*/ 27 h 194"/>
                  <a:gd name="T86" fmla="*/ 8 w 164"/>
                  <a:gd name="T87" fmla="*/ 25 h 194"/>
                  <a:gd name="T88" fmla="*/ 7 w 164"/>
                  <a:gd name="T89" fmla="*/ 25 h 194"/>
                  <a:gd name="T90" fmla="*/ 6 w 164"/>
                  <a:gd name="T91" fmla="*/ 23 h 194"/>
                  <a:gd name="T92" fmla="*/ 5 w 164"/>
                  <a:gd name="T93" fmla="*/ 22 h 194"/>
                  <a:gd name="T94" fmla="*/ 4 w 164"/>
                  <a:gd name="T95" fmla="*/ 21 h 194"/>
                  <a:gd name="T96" fmla="*/ 3 w 164"/>
                  <a:gd name="T97" fmla="*/ 19 h 194"/>
                  <a:gd name="T98" fmla="*/ 1 w 164"/>
                  <a:gd name="T99" fmla="*/ 14 h 194"/>
                  <a:gd name="T100" fmla="*/ 1 w 164"/>
                  <a:gd name="T101" fmla="*/ 8 h 194"/>
                  <a:gd name="T102" fmla="*/ 0 w 164"/>
                  <a:gd name="T103" fmla="*/ 2 h 194"/>
                  <a:gd name="T104" fmla="*/ 0 w 164"/>
                  <a:gd name="T105" fmla="*/ 0 h 194"/>
                  <a:gd name="T106" fmla="*/ 2 w 164"/>
                  <a:gd name="T107" fmla="*/ 1 h 194"/>
                  <a:gd name="T108" fmla="*/ 4 w 164"/>
                  <a:gd name="T109" fmla="*/ 2 h 194"/>
                  <a:gd name="T110" fmla="*/ 5 w 164"/>
                  <a:gd name="T111" fmla="*/ 2 h 194"/>
                  <a:gd name="T112" fmla="*/ 6 w 164"/>
                  <a:gd name="T113" fmla="*/ 3 h 1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64"/>
                  <a:gd name="T172" fmla="*/ 0 h 194"/>
                  <a:gd name="T173" fmla="*/ 164 w 164"/>
                  <a:gd name="T174" fmla="*/ 194 h 1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64" h="194">
                    <a:moveTo>
                      <a:pt x="19" y="17"/>
                    </a:moveTo>
                    <a:lnTo>
                      <a:pt x="24" y="22"/>
                    </a:lnTo>
                    <a:lnTo>
                      <a:pt x="31" y="29"/>
                    </a:lnTo>
                    <a:lnTo>
                      <a:pt x="40" y="36"/>
                    </a:lnTo>
                    <a:lnTo>
                      <a:pt x="50" y="43"/>
                    </a:lnTo>
                    <a:lnTo>
                      <a:pt x="60" y="50"/>
                    </a:lnTo>
                    <a:lnTo>
                      <a:pt x="69" y="55"/>
                    </a:lnTo>
                    <a:lnTo>
                      <a:pt x="77" y="60"/>
                    </a:lnTo>
                    <a:lnTo>
                      <a:pt x="82" y="62"/>
                    </a:lnTo>
                    <a:lnTo>
                      <a:pt x="90" y="71"/>
                    </a:lnTo>
                    <a:lnTo>
                      <a:pt x="100" y="78"/>
                    </a:lnTo>
                    <a:lnTo>
                      <a:pt x="109" y="85"/>
                    </a:lnTo>
                    <a:lnTo>
                      <a:pt x="120" y="90"/>
                    </a:lnTo>
                    <a:lnTo>
                      <a:pt x="129" y="97"/>
                    </a:lnTo>
                    <a:lnTo>
                      <a:pt x="137" y="105"/>
                    </a:lnTo>
                    <a:lnTo>
                      <a:pt x="144" y="115"/>
                    </a:lnTo>
                    <a:lnTo>
                      <a:pt x="148" y="128"/>
                    </a:lnTo>
                    <a:lnTo>
                      <a:pt x="150" y="144"/>
                    </a:lnTo>
                    <a:lnTo>
                      <a:pt x="152" y="162"/>
                    </a:lnTo>
                    <a:lnTo>
                      <a:pt x="155" y="179"/>
                    </a:lnTo>
                    <a:lnTo>
                      <a:pt x="164" y="193"/>
                    </a:lnTo>
                    <a:lnTo>
                      <a:pt x="163" y="194"/>
                    </a:lnTo>
                    <a:lnTo>
                      <a:pt x="159" y="194"/>
                    </a:lnTo>
                    <a:lnTo>
                      <a:pt x="154" y="194"/>
                    </a:lnTo>
                    <a:lnTo>
                      <a:pt x="147" y="193"/>
                    </a:lnTo>
                    <a:lnTo>
                      <a:pt x="139" y="192"/>
                    </a:lnTo>
                    <a:lnTo>
                      <a:pt x="131" y="191"/>
                    </a:lnTo>
                    <a:lnTo>
                      <a:pt x="123" y="189"/>
                    </a:lnTo>
                    <a:lnTo>
                      <a:pt x="115" y="187"/>
                    </a:lnTo>
                    <a:lnTo>
                      <a:pt x="106" y="187"/>
                    </a:lnTo>
                    <a:lnTo>
                      <a:pt x="98" y="186"/>
                    </a:lnTo>
                    <a:lnTo>
                      <a:pt x="90" y="183"/>
                    </a:lnTo>
                    <a:lnTo>
                      <a:pt x="83" y="180"/>
                    </a:lnTo>
                    <a:lnTo>
                      <a:pt x="76" y="174"/>
                    </a:lnTo>
                    <a:lnTo>
                      <a:pt x="69" y="170"/>
                    </a:lnTo>
                    <a:lnTo>
                      <a:pt x="62" y="164"/>
                    </a:lnTo>
                    <a:lnTo>
                      <a:pt x="55" y="160"/>
                    </a:lnTo>
                    <a:lnTo>
                      <a:pt x="52" y="158"/>
                    </a:lnTo>
                    <a:lnTo>
                      <a:pt x="47" y="154"/>
                    </a:lnTo>
                    <a:lnTo>
                      <a:pt x="42" y="151"/>
                    </a:lnTo>
                    <a:lnTo>
                      <a:pt x="37" y="146"/>
                    </a:lnTo>
                    <a:lnTo>
                      <a:pt x="32" y="140"/>
                    </a:lnTo>
                    <a:lnTo>
                      <a:pt x="26" y="136"/>
                    </a:lnTo>
                    <a:lnTo>
                      <a:pt x="23" y="130"/>
                    </a:lnTo>
                    <a:lnTo>
                      <a:pt x="21" y="126"/>
                    </a:lnTo>
                    <a:lnTo>
                      <a:pt x="18" y="119"/>
                    </a:lnTo>
                    <a:lnTo>
                      <a:pt x="16" y="111"/>
                    </a:lnTo>
                    <a:lnTo>
                      <a:pt x="13" y="105"/>
                    </a:lnTo>
                    <a:lnTo>
                      <a:pt x="9" y="98"/>
                    </a:lnTo>
                    <a:lnTo>
                      <a:pt x="4" y="72"/>
                    </a:lnTo>
                    <a:lnTo>
                      <a:pt x="2" y="40"/>
                    </a:lnTo>
                    <a:lnTo>
                      <a:pt x="0" y="12"/>
                    </a:lnTo>
                    <a:lnTo>
                      <a:pt x="1" y="0"/>
                    </a:lnTo>
                    <a:lnTo>
                      <a:pt x="7" y="3"/>
                    </a:lnTo>
                    <a:lnTo>
                      <a:pt x="11" y="8"/>
                    </a:lnTo>
                    <a:lnTo>
                      <a:pt x="14" y="12"/>
                    </a:lnTo>
                    <a:lnTo>
                      <a:pt x="19" y="17"/>
                    </a:lnTo>
                    <a:close/>
                  </a:path>
                </a:pathLst>
              </a:custGeom>
              <a:solidFill>
                <a:schemeClr val="tx1"/>
              </a:solidFill>
              <a:ln w="9525">
                <a:noFill/>
                <a:round/>
                <a:headEnd/>
                <a:tailEnd/>
              </a:ln>
            </p:spPr>
            <p:txBody>
              <a:bodyPr/>
              <a:lstStyle/>
              <a:p>
                <a:endParaRPr lang="he-IL"/>
              </a:p>
            </p:txBody>
          </p:sp>
          <p:sp>
            <p:nvSpPr>
              <p:cNvPr id="19565" name="Freeform 122"/>
              <p:cNvSpPr>
                <a:spLocks/>
              </p:cNvSpPr>
              <p:nvPr/>
            </p:nvSpPr>
            <p:spPr bwMode="auto">
              <a:xfrm>
                <a:off x="982" y="3978"/>
                <a:ext cx="65" cy="35"/>
              </a:xfrm>
              <a:custGeom>
                <a:avLst/>
                <a:gdLst>
                  <a:gd name="T0" fmla="*/ 6 w 195"/>
                  <a:gd name="T1" fmla="*/ 1 h 174"/>
                  <a:gd name="T2" fmla="*/ 10 w 195"/>
                  <a:gd name="T3" fmla="*/ 2 h 174"/>
                  <a:gd name="T4" fmla="*/ 13 w 195"/>
                  <a:gd name="T5" fmla="*/ 3 h 174"/>
                  <a:gd name="T6" fmla="*/ 16 w 195"/>
                  <a:gd name="T7" fmla="*/ 4 h 174"/>
                  <a:gd name="T8" fmla="*/ 19 w 195"/>
                  <a:gd name="T9" fmla="*/ 6 h 174"/>
                  <a:gd name="T10" fmla="*/ 22 w 195"/>
                  <a:gd name="T11" fmla="*/ 7 h 174"/>
                  <a:gd name="T12" fmla="*/ 26 w 195"/>
                  <a:gd name="T13" fmla="*/ 9 h 174"/>
                  <a:gd name="T14" fmla="*/ 30 w 195"/>
                  <a:gd name="T15" fmla="*/ 10 h 174"/>
                  <a:gd name="T16" fmla="*/ 34 w 195"/>
                  <a:gd name="T17" fmla="*/ 9 h 174"/>
                  <a:gd name="T18" fmla="*/ 39 w 195"/>
                  <a:gd name="T19" fmla="*/ 9 h 174"/>
                  <a:gd name="T20" fmla="*/ 43 w 195"/>
                  <a:gd name="T21" fmla="*/ 10 h 174"/>
                  <a:gd name="T22" fmla="*/ 47 w 195"/>
                  <a:gd name="T23" fmla="*/ 11 h 174"/>
                  <a:gd name="T24" fmla="*/ 52 w 195"/>
                  <a:gd name="T25" fmla="*/ 13 h 174"/>
                  <a:gd name="T26" fmla="*/ 55 w 195"/>
                  <a:gd name="T27" fmla="*/ 15 h 174"/>
                  <a:gd name="T28" fmla="*/ 59 w 195"/>
                  <a:gd name="T29" fmla="*/ 19 h 174"/>
                  <a:gd name="T30" fmla="*/ 61 w 195"/>
                  <a:gd name="T31" fmla="*/ 25 h 174"/>
                  <a:gd name="T32" fmla="*/ 62 w 195"/>
                  <a:gd name="T33" fmla="*/ 29 h 174"/>
                  <a:gd name="T34" fmla="*/ 64 w 195"/>
                  <a:gd name="T35" fmla="*/ 33 h 174"/>
                  <a:gd name="T36" fmla="*/ 64 w 195"/>
                  <a:gd name="T37" fmla="*/ 35 h 174"/>
                  <a:gd name="T38" fmla="*/ 61 w 195"/>
                  <a:gd name="T39" fmla="*/ 34 h 174"/>
                  <a:gd name="T40" fmla="*/ 57 w 195"/>
                  <a:gd name="T41" fmla="*/ 33 h 174"/>
                  <a:gd name="T42" fmla="*/ 53 w 195"/>
                  <a:gd name="T43" fmla="*/ 32 h 174"/>
                  <a:gd name="T44" fmla="*/ 49 w 195"/>
                  <a:gd name="T45" fmla="*/ 32 h 174"/>
                  <a:gd name="T46" fmla="*/ 45 w 195"/>
                  <a:gd name="T47" fmla="*/ 33 h 174"/>
                  <a:gd name="T48" fmla="*/ 42 w 195"/>
                  <a:gd name="T49" fmla="*/ 32 h 174"/>
                  <a:gd name="T50" fmla="*/ 39 w 195"/>
                  <a:gd name="T51" fmla="*/ 31 h 174"/>
                  <a:gd name="T52" fmla="*/ 35 w 195"/>
                  <a:gd name="T53" fmla="*/ 30 h 174"/>
                  <a:gd name="T54" fmla="*/ 29 w 195"/>
                  <a:gd name="T55" fmla="*/ 29 h 174"/>
                  <a:gd name="T56" fmla="*/ 23 w 195"/>
                  <a:gd name="T57" fmla="*/ 28 h 174"/>
                  <a:gd name="T58" fmla="*/ 17 w 195"/>
                  <a:gd name="T59" fmla="*/ 27 h 174"/>
                  <a:gd name="T60" fmla="*/ 14 w 195"/>
                  <a:gd name="T61" fmla="*/ 25 h 174"/>
                  <a:gd name="T62" fmla="*/ 10 w 195"/>
                  <a:gd name="T63" fmla="*/ 22 h 174"/>
                  <a:gd name="T64" fmla="*/ 7 w 195"/>
                  <a:gd name="T65" fmla="*/ 19 h 174"/>
                  <a:gd name="T66" fmla="*/ 4 w 195"/>
                  <a:gd name="T67" fmla="*/ 16 h 174"/>
                  <a:gd name="T68" fmla="*/ 2 w 195"/>
                  <a:gd name="T69" fmla="*/ 10 h 174"/>
                  <a:gd name="T70" fmla="*/ 0 w 195"/>
                  <a:gd name="T71" fmla="*/ 2 h 174"/>
                  <a:gd name="T72" fmla="*/ 1 w 195"/>
                  <a:gd name="T73" fmla="*/ 0 h 174"/>
                  <a:gd name="T74" fmla="*/ 4 w 195"/>
                  <a:gd name="T75" fmla="*/ 0 h 17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5"/>
                  <a:gd name="T115" fmla="*/ 0 h 174"/>
                  <a:gd name="T116" fmla="*/ 195 w 195"/>
                  <a:gd name="T117" fmla="*/ 174 h 17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5" h="174">
                    <a:moveTo>
                      <a:pt x="13" y="2"/>
                    </a:moveTo>
                    <a:lnTo>
                      <a:pt x="19" y="4"/>
                    </a:lnTo>
                    <a:lnTo>
                      <a:pt x="24" y="6"/>
                    </a:lnTo>
                    <a:lnTo>
                      <a:pt x="29" y="8"/>
                    </a:lnTo>
                    <a:lnTo>
                      <a:pt x="34" y="11"/>
                    </a:lnTo>
                    <a:lnTo>
                      <a:pt x="40" y="13"/>
                    </a:lnTo>
                    <a:lnTo>
                      <a:pt x="45" y="16"/>
                    </a:lnTo>
                    <a:lnTo>
                      <a:pt x="49" y="21"/>
                    </a:lnTo>
                    <a:lnTo>
                      <a:pt x="52" y="26"/>
                    </a:lnTo>
                    <a:lnTo>
                      <a:pt x="57" y="29"/>
                    </a:lnTo>
                    <a:lnTo>
                      <a:pt x="63" y="33"/>
                    </a:lnTo>
                    <a:lnTo>
                      <a:pt x="67" y="37"/>
                    </a:lnTo>
                    <a:lnTo>
                      <a:pt x="72" y="40"/>
                    </a:lnTo>
                    <a:lnTo>
                      <a:pt x="77" y="44"/>
                    </a:lnTo>
                    <a:lnTo>
                      <a:pt x="82" y="47"/>
                    </a:lnTo>
                    <a:lnTo>
                      <a:pt x="89" y="48"/>
                    </a:lnTo>
                    <a:lnTo>
                      <a:pt x="96" y="47"/>
                    </a:lnTo>
                    <a:lnTo>
                      <a:pt x="102" y="47"/>
                    </a:lnTo>
                    <a:lnTo>
                      <a:pt x="110" y="47"/>
                    </a:lnTo>
                    <a:lnTo>
                      <a:pt x="116" y="46"/>
                    </a:lnTo>
                    <a:lnTo>
                      <a:pt x="122" y="47"/>
                    </a:lnTo>
                    <a:lnTo>
                      <a:pt x="128" y="50"/>
                    </a:lnTo>
                    <a:lnTo>
                      <a:pt x="135" y="54"/>
                    </a:lnTo>
                    <a:lnTo>
                      <a:pt x="142" y="57"/>
                    </a:lnTo>
                    <a:lnTo>
                      <a:pt x="148" y="60"/>
                    </a:lnTo>
                    <a:lnTo>
                      <a:pt x="155" y="65"/>
                    </a:lnTo>
                    <a:lnTo>
                      <a:pt x="160" y="69"/>
                    </a:lnTo>
                    <a:lnTo>
                      <a:pt x="166" y="73"/>
                    </a:lnTo>
                    <a:lnTo>
                      <a:pt x="170" y="80"/>
                    </a:lnTo>
                    <a:lnTo>
                      <a:pt x="177" y="93"/>
                    </a:lnTo>
                    <a:lnTo>
                      <a:pt x="181" y="109"/>
                    </a:lnTo>
                    <a:lnTo>
                      <a:pt x="184" y="123"/>
                    </a:lnTo>
                    <a:lnTo>
                      <a:pt x="186" y="137"/>
                    </a:lnTo>
                    <a:lnTo>
                      <a:pt x="187" y="142"/>
                    </a:lnTo>
                    <a:lnTo>
                      <a:pt x="190" y="153"/>
                    </a:lnTo>
                    <a:lnTo>
                      <a:pt x="193" y="164"/>
                    </a:lnTo>
                    <a:lnTo>
                      <a:pt x="195" y="172"/>
                    </a:lnTo>
                    <a:lnTo>
                      <a:pt x="191" y="174"/>
                    </a:lnTo>
                    <a:lnTo>
                      <a:pt x="186" y="172"/>
                    </a:lnTo>
                    <a:lnTo>
                      <a:pt x="182" y="168"/>
                    </a:lnTo>
                    <a:lnTo>
                      <a:pt x="177" y="166"/>
                    </a:lnTo>
                    <a:lnTo>
                      <a:pt x="170" y="164"/>
                    </a:lnTo>
                    <a:lnTo>
                      <a:pt x="164" y="162"/>
                    </a:lnTo>
                    <a:lnTo>
                      <a:pt x="158" y="159"/>
                    </a:lnTo>
                    <a:lnTo>
                      <a:pt x="151" y="158"/>
                    </a:lnTo>
                    <a:lnTo>
                      <a:pt x="146" y="161"/>
                    </a:lnTo>
                    <a:lnTo>
                      <a:pt x="141" y="162"/>
                    </a:lnTo>
                    <a:lnTo>
                      <a:pt x="136" y="162"/>
                    </a:lnTo>
                    <a:lnTo>
                      <a:pt x="131" y="161"/>
                    </a:lnTo>
                    <a:lnTo>
                      <a:pt x="126" y="159"/>
                    </a:lnTo>
                    <a:lnTo>
                      <a:pt x="121" y="157"/>
                    </a:lnTo>
                    <a:lnTo>
                      <a:pt x="117" y="155"/>
                    </a:lnTo>
                    <a:lnTo>
                      <a:pt x="113" y="151"/>
                    </a:lnTo>
                    <a:lnTo>
                      <a:pt x="106" y="147"/>
                    </a:lnTo>
                    <a:lnTo>
                      <a:pt x="98" y="145"/>
                    </a:lnTo>
                    <a:lnTo>
                      <a:pt x="88" y="143"/>
                    </a:lnTo>
                    <a:lnTo>
                      <a:pt x="77" y="140"/>
                    </a:lnTo>
                    <a:lnTo>
                      <a:pt x="68" y="137"/>
                    </a:lnTo>
                    <a:lnTo>
                      <a:pt x="58" y="135"/>
                    </a:lnTo>
                    <a:lnTo>
                      <a:pt x="52" y="134"/>
                    </a:lnTo>
                    <a:lnTo>
                      <a:pt x="48" y="132"/>
                    </a:lnTo>
                    <a:lnTo>
                      <a:pt x="43" y="125"/>
                    </a:lnTo>
                    <a:lnTo>
                      <a:pt x="36" y="118"/>
                    </a:lnTo>
                    <a:lnTo>
                      <a:pt x="30" y="111"/>
                    </a:lnTo>
                    <a:lnTo>
                      <a:pt x="25" y="103"/>
                    </a:lnTo>
                    <a:lnTo>
                      <a:pt x="20" y="96"/>
                    </a:lnTo>
                    <a:lnTo>
                      <a:pt x="15" y="88"/>
                    </a:lnTo>
                    <a:lnTo>
                      <a:pt x="13" y="79"/>
                    </a:lnTo>
                    <a:lnTo>
                      <a:pt x="11" y="70"/>
                    </a:lnTo>
                    <a:lnTo>
                      <a:pt x="7" y="51"/>
                    </a:lnTo>
                    <a:lnTo>
                      <a:pt x="4" y="29"/>
                    </a:lnTo>
                    <a:lnTo>
                      <a:pt x="1" y="11"/>
                    </a:lnTo>
                    <a:lnTo>
                      <a:pt x="0" y="1"/>
                    </a:lnTo>
                    <a:lnTo>
                      <a:pt x="3" y="0"/>
                    </a:lnTo>
                    <a:lnTo>
                      <a:pt x="7" y="0"/>
                    </a:lnTo>
                    <a:lnTo>
                      <a:pt x="11" y="1"/>
                    </a:lnTo>
                    <a:lnTo>
                      <a:pt x="13" y="2"/>
                    </a:lnTo>
                    <a:close/>
                  </a:path>
                </a:pathLst>
              </a:custGeom>
              <a:solidFill>
                <a:schemeClr val="tx1"/>
              </a:solidFill>
              <a:ln w="9525">
                <a:noFill/>
                <a:round/>
                <a:headEnd/>
                <a:tailEnd/>
              </a:ln>
            </p:spPr>
            <p:txBody>
              <a:bodyPr/>
              <a:lstStyle/>
              <a:p>
                <a:endParaRPr lang="he-IL"/>
              </a:p>
            </p:txBody>
          </p:sp>
          <p:sp>
            <p:nvSpPr>
              <p:cNvPr id="19566" name="Freeform 123"/>
              <p:cNvSpPr>
                <a:spLocks/>
              </p:cNvSpPr>
              <p:nvPr/>
            </p:nvSpPr>
            <p:spPr bwMode="auto">
              <a:xfrm>
                <a:off x="1471" y="3993"/>
                <a:ext cx="79" cy="19"/>
              </a:xfrm>
              <a:custGeom>
                <a:avLst/>
                <a:gdLst>
                  <a:gd name="T0" fmla="*/ 65 w 238"/>
                  <a:gd name="T1" fmla="*/ 4 h 98"/>
                  <a:gd name="T2" fmla="*/ 70 w 238"/>
                  <a:gd name="T3" fmla="*/ 6 h 98"/>
                  <a:gd name="T4" fmla="*/ 75 w 238"/>
                  <a:gd name="T5" fmla="*/ 10 h 98"/>
                  <a:gd name="T6" fmla="*/ 78 w 238"/>
                  <a:gd name="T7" fmla="*/ 13 h 98"/>
                  <a:gd name="T8" fmla="*/ 78 w 238"/>
                  <a:gd name="T9" fmla="*/ 14 h 98"/>
                  <a:gd name="T10" fmla="*/ 75 w 238"/>
                  <a:gd name="T11" fmla="*/ 15 h 98"/>
                  <a:gd name="T12" fmla="*/ 71 w 238"/>
                  <a:gd name="T13" fmla="*/ 16 h 98"/>
                  <a:gd name="T14" fmla="*/ 67 w 238"/>
                  <a:gd name="T15" fmla="*/ 16 h 98"/>
                  <a:gd name="T16" fmla="*/ 61 w 238"/>
                  <a:gd name="T17" fmla="*/ 17 h 98"/>
                  <a:gd name="T18" fmla="*/ 53 w 238"/>
                  <a:gd name="T19" fmla="*/ 18 h 98"/>
                  <a:gd name="T20" fmla="*/ 44 w 238"/>
                  <a:gd name="T21" fmla="*/ 19 h 98"/>
                  <a:gd name="T22" fmla="*/ 36 w 238"/>
                  <a:gd name="T23" fmla="*/ 19 h 98"/>
                  <a:gd name="T24" fmla="*/ 30 w 238"/>
                  <a:gd name="T25" fmla="*/ 18 h 98"/>
                  <a:gd name="T26" fmla="*/ 25 w 238"/>
                  <a:gd name="T27" fmla="*/ 16 h 98"/>
                  <a:gd name="T28" fmla="*/ 20 w 238"/>
                  <a:gd name="T29" fmla="*/ 15 h 98"/>
                  <a:gd name="T30" fmla="*/ 16 w 238"/>
                  <a:gd name="T31" fmla="*/ 14 h 98"/>
                  <a:gd name="T32" fmla="*/ 14 w 238"/>
                  <a:gd name="T33" fmla="*/ 12 h 98"/>
                  <a:gd name="T34" fmla="*/ 12 w 238"/>
                  <a:gd name="T35" fmla="*/ 10 h 98"/>
                  <a:gd name="T36" fmla="*/ 9 w 238"/>
                  <a:gd name="T37" fmla="*/ 9 h 98"/>
                  <a:gd name="T38" fmla="*/ 6 w 238"/>
                  <a:gd name="T39" fmla="*/ 8 h 98"/>
                  <a:gd name="T40" fmla="*/ 3 w 238"/>
                  <a:gd name="T41" fmla="*/ 7 h 98"/>
                  <a:gd name="T42" fmla="*/ 0 w 238"/>
                  <a:gd name="T43" fmla="*/ 7 h 98"/>
                  <a:gd name="T44" fmla="*/ 1 w 238"/>
                  <a:gd name="T45" fmla="*/ 6 h 98"/>
                  <a:gd name="T46" fmla="*/ 5 w 238"/>
                  <a:gd name="T47" fmla="*/ 5 h 98"/>
                  <a:gd name="T48" fmla="*/ 10 w 238"/>
                  <a:gd name="T49" fmla="*/ 4 h 98"/>
                  <a:gd name="T50" fmla="*/ 16 w 238"/>
                  <a:gd name="T51" fmla="*/ 3 h 98"/>
                  <a:gd name="T52" fmla="*/ 21 w 238"/>
                  <a:gd name="T53" fmla="*/ 3 h 98"/>
                  <a:gd name="T54" fmla="*/ 25 w 238"/>
                  <a:gd name="T55" fmla="*/ 4 h 98"/>
                  <a:gd name="T56" fmla="*/ 29 w 238"/>
                  <a:gd name="T57" fmla="*/ 4 h 98"/>
                  <a:gd name="T58" fmla="*/ 33 w 238"/>
                  <a:gd name="T59" fmla="*/ 3 h 98"/>
                  <a:gd name="T60" fmla="*/ 37 w 238"/>
                  <a:gd name="T61" fmla="*/ 2 h 98"/>
                  <a:gd name="T62" fmla="*/ 40 w 238"/>
                  <a:gd name="T63" fmla="*/ 2 h 98"/>
                  <a:gd name="T64" fmla="*/ 53 w 238"/>
                  <a:gd name="T65" fmla="*/ 0 h 98"/>
                  <a:gd name="T66" fmla="*/ 58 w 238"/>
                  <a:gd name="T67" fmla="*/ 1 h 98"/>
                  <a:gd name="T68" fmla="*/ 63 w 238"/>
                  <a:gd name="T69" fmla="*/ 3 h 9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38"/>
                  <a:gd name="T106" fmla="*/ 0 h 98"/>
                  <a:gd name="T107" fmla="*/ 238 w 238"/>
                  <a:gd name="T108" fmla="*/ 98 h 9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38" h="98">
                    <a:moveTo>
                      <a:pt x="190" y="16"/>
                    </a:moveTo>
                    <a:lnTo>
                      <a:pt x="197" y="19"/>
                    </a:lnTo>
                    <a:lnTo>
                      <a:pt x="203" y="25"/>
                    </a:lnTo>
                    <a:lnTo>
                      <a:pt x="210" y="32"/>
                    </a:lnTo>
                    <a:lnTo>
                      <a:pt x="218" y="41"/>
                    </a:lnTo>
                    <a:lnTo>
                      <a:pt x="225" y="51"/>
                    </a:lnTo>
                    <a:lnTo>
                      <a:pt x="231" y="60"/>
                    </a:lnTo>
                    <a:lnTo>
                      <a:pt x="235" y="66"/>
                    </a:lnTo>
                    <a:lnTo>
                      <a:pt x="238" y="71"/>
                    </a:lnTo>
                    <a:lnTo>
                      <a:pt x="235" y="73"/>
                    </a:lnTo>
                    <a:lnTo>
                      <a:pt x="232" y="74"/>
                    </a:lnTo>
                    <a:lnTo>
                      <a:pt x="227" y="76"/>
                    </a:lnTo>
                    <a:lnTo>
                      <a:pt x="221" y="79"/>
                    </a:lnTo>
                    <a:lnTo>
                      <a:pt x="215" y="80"/>
                    </a:lnTo>
                    <a:lnTo>
                      <a:pt x="208" y="82"/>
                    </a:lnTo>
                    <a:lnTo>
                      <a:pt x="202" y="83"/>
                    </a:lnTo>
                    <a:lnTo>
                      <a:pt x="198" y="84"/>
                    </a:lnTo>
                    <a:lnTo>
                      <a:pt x="185" y="88"/>
                    </a:lnTo>
                    <a:lnTo>
                      <a:pt x="173" y="92"/>
                    </a:lnTo>
                    <a:lnTo>
                      <a:pt x="160" y="95"/>
                    </a:lnTo>
                    <a:lnTo>
                      <a:pt x="148" y="97"/>
                    </a:lnTo>
                    <a:lnTo>
                      <a:pt x="134" y="98"/>
                    </a:lnTo>
                    <a:lnTo>
                      <a:pt x="121" y="98"/>
                    </a:lnTo>
                    <a:lnTo>
                      <a:pt x="108" y="97"/>
                    </a:lnTo>
                    <a:lnTo>
                      <a:pt x="95" y="94"/>
                    </a:lnTo>
                    <a:lnTo>
                      <a:pt x="91" y="91"/>
                    </a:lnTo>
                    <a:lnTo>
                      <a:pt x="84" y="87"/>
                    </a:lnTo>
                    <a:lnTo>
                      <a:pt x="76" y="83"/>
                    </a:lnTo>
                    <a:lnTo>
                      <a:pt x="68" y="79"/>
                    </a:lnTo>
                    <a:lnTo>
                      <a:pt x="60" y="75"/>
                    </a:lnTo>
                    <a:lnTo>
                      <a:pt x="52" y="72"/>
                    </a:lnTo>
                    <a:lnTo>
                      <a:pt x="48" y="70"/>
                    </a:lnTo>
                    <a:lnTo>
                      <a:pt x="46" y="69"/>
                    </a:lnTo>
                    <a:lnTo>
                      <a:pt x="43" y="64"/>
                    </a:lnTo>
                    <a:lnTo>
                      <a:pt x="40" y="59"/>
                    </a:lnTo>
                    <a:lnTo>
                      <a:pt x="37" y="54"/>
                    </a:lnTo>
                    <a:lnTo>
                      <a:pt x="33" y="49"/>
                    </a:lnTo>
                    <a:lnTo>
                      <a:pt x="28" y="45"/>
                    </a:lnTo>
                    <a:lnTo>
                      <a:pt x="24" y="42"/>
                    </a:lnTo>
                    <a:lnTo>
                      <a:pt x="19" y="40"/>
                    </a:lnTo>
                    <a:lnTo>
                      <a:pt x="13" y="39"/>
                    </a:lnTo>
                    <a:lnTo>
                      <a:pt x="8" y="38"/>
                    </a:lnTo>
                    <a:lnTo>
                      <a:pt x="4" y="38"/>
                    </a:lnTo>
                    <a:lnTo>
                      <a:pt x="1" y="36"/>
                    </a:lnTo>
                    <a:lnTo>
                      <a:pt x="0" y="32"/>
                    </a:lnTo>
                    <a:lnTo>
                      <a:pt x="2" y="31"/>
                    </a:lnTo>
                    <a:lnTo>
                      <a:pt x="7" y="29"/>
                    </a:lnTo>
                    <a:lnTo>
                      <a:pt x="14" y="26"/>
                    </a:lnTo>
                    <a:lnTo>
                      <a:pt x="22" y="23"/>
                    </a:lnTo>
                    <a:lnTo>
                      <a:pt x="31" y="21"/>
                    </a:lnTo>
                    <a:lnTo>
                      <a:pt x="41" y="19"/>
                    </a:lnTo>
                    <a:lnTo>
                      <a:pt x="49" y="17"/>
                    </a:lnTo>
                    <a:lnTo>
                      <a:pt x="57" y="16"/>
                    </a:lnTo>
                    <a:lnTo>
                      <a:pt x="62" y="18"/>
                    </a:lnTo>
                    <a:lnTo>
                      <a:pt x="68" y="19"/>
                    </a:lnTo>
                    <a:lnTo>
                      <a:pt x="74" y="19"/>
                    </a:lnTo>
                    <a:lnTo>
                      <a:pt x="81" y="20"/>
                    </a:lnTo>
                    <a:lnTo>
                      <a:pt x="87" y="19"/>
                    </a:lnTo>
                    <a:lnTo>
                      <a:pt x="93" y="18"/>
                    </a:lnTo>
                    <a:lnTo>
                      <a:pt x="99" y="17"/>
                    </a:lnTo>
                    <a:lnTo>
                      <a:pt x="105" y="15"/>
                    </a:lnTo>
                    <a:lnTo>
                      <a:pt x="111" y="12"/>
                    </a:lnTo>
                    <a:lnTo>
                      <a:pt x="116" y="10"/>
                    </a:lnTo>
                    <a:lnTo>
                      <a:pt x="122" y="8"/>
                    </a:lnTo>
                    <a:lnTo>
                      <a:pt x="128" y="5"/>
                    </a:lnTo>
                    <a:lnTo>
                      <a:pt x="160" y="0"/>
                    </a:lnTo>
                    <a:lnTo>
                      <a:pt x="167" y="4"/>
                    </a:lnTo>
                    <a:lnTo>
                      <a:pt x="176" y="7"/>
                    </a:lnTo>
                    <a:lnTo>
                      <a:pt x="183" y="10"/>
                    </a:lnTo>
                    <a:lnTo>
                      <a:pt x="190" y="16"/>
                    </a:lnTo>
                    <a:close/>
                  </a:path>
                </a:pathLst>
              </a:custGeom>
              <a:solidFill>
                <a:schemeClr val="tx1"/>
              </a:solidFill>
              <a:ln w="9525">
                <a:noFill/>
                <a:round/>
                <a:headEnd/>
                <a:tailEnd/>
              </a:ln>
            </p:spPr>
            <p:txBody>
              <a:bodyPr/>
              <a:lstStyle/>
              <a:p>
                <a:endParaRPr lang="he-IL"/>
              </a:p>
            </p:txBody>
          </p:sp>
          <p:sp>
            <p:nvSpPr>
              <p:cNvPr id="19567" name="Freeform 124"/>
              <p:cNvSpPr>
                <a:spLocks/>
              </p:cNvSpPr>
              <p:nvPr/>
            </p:nvSpPr>
            <p:spPr bwMode="auto">
              <a:xfrm>
                <a:off x="1049" y="3994"/>
                <a:ext cx="71" cy="26"/>
              </a:xfrm>
              <a:custGeom>
                <a:avLst/>
                <a:gdLst>
                  <a:gd name="T0" fmla="*/ 16 w 214"/>
                  <a:gd name="T1" fmla="*/ 2 h 132"/>
                  <a:gd name="T2" fmla="*/ 22 w 214"/>
                  <a:gd name="T3" fmla="*/ 4 h 132"/>
                  <a:gd name="T4" fmla="*/ 27 w 214"/>
                  <a:gd name="T5" fmla="*/ 5 h 132"/>
                  <a:gd name="T6" fmla="*/ 34 w 214"/>
                  <a:gd name="T7" fmla="*/ 6 h 132"/>
                  <a:gd name="T8" fmla="*/ 40 w 214"/>
                  <a:gd name="T9" fmla="*/ 6 h 132"/>
                  <a:gd name="T10" fmla="*/ 47 w 214"/>
                  <a:gd name="T11" fmla="*/ 6 h 132"/>
                  <a:gd name="T12" fmla="*/ 54 w 214"/>
                  <a:gd name="T13" fmla="*/ 7 h 132"/>
                  <a:gd name="T14" fmla="*/ 60 w 214"/>
                  <a:gd name="T15" fmla="*/ 8 h 132"/>
                  <a:gd name="T16" fmla="*/ 64 w 214"/>
                  <a:gd name="T17" fmla="*/ 10 h 132"/>
                  <a:gd name="T18" fmla="*/ 68 w 214"/>
                  <a:gd name="T19" fmla="*/ 14 h 132"/>
                  <a:gd name="T20" fmla="*/ 69 w 214"/>
                  <a:gd name="T21" fmla="*/ 18 h 132"/>
                  <a:gd name="T22" fmla="*/ 71 w 214"/>
                  <a:gd name="T23" fmla="*/ 22 h 132"/>
                  <a:gd name="T24" fmla="*/ 69 w 214"/>
                  <a:gd name="T25" fmla="*/ 25 h 132"/>
                  <a:gd name="T26" fmla="*/ 64 w 214"/>
                  <a:gd name="T27" fmla="*/ 24 h 132"/>
                  <a:gd name="T28" fmla="*/ 59 w 214"/>
                  <a:gd name="T29" fmla="*/ 24 h 132"/>
                  <a:gd name="T30" fmla="*/ 55 w 214"/>
                  <a:gd name="T31" fmla="*/ 25 h 132"/>
                  <a:gd name="T32" fmla="*/ 51 w 214"/>
                  <a:gd name="T33" fmla="*/ 25 h 132"/>
                  <a:gd name="T34" fmla="*/ 47 w 214"/>
                  <a:gd name="T35" fmla="*/ 26 h 132"/>
                  <a:gd name="T36" fmla="*/ 43 w 214"/>
                  <a:gd name="T37" fmla="*/ 26 h 132"/>
                  <a:gd name="T38" fmla="*/ 39 w 214"/>
                  <a:gd name="T39" fmla="*/ 25 h 132"/>
                  <a:gd name="T40" fmla="*/ 35 w 214"/>
                  <a:gd name="T41" fmla="*/ 25 h 132"/>
                  <a:gd name="T42" fmla="*/ 32 w 214"/>
                  <a:gd name="T43" fmla="*/ 24 h 132"/>
                  <a:gd name="T44" fmla="*/ 29 w 214"/>
                  <a:gd name="T45" fmla="*/ 23 h 132"/>
                  <a:gd name="T46" fmla="*/ 25 w 214"/>
                  <a:gd name="T47" fmla="*/ 22 h 132"/>
                  <a:gd name="T48" fmla="*/ 19 w 214"/>
                  <a:gd name="T49" fmla="*/ 21 h 132"/>
                  <a:gd name="T50" fmla="*/ 14 w 214"/>
                  <a:gd name="T51" fmla="*/ 19 h 132"/>
                  <a:gd name="T52" fmla="*/ 10 w 214"/>
                  <a:gd name="T53" fmla="*/ 17 h 132"/>
                  <a:gd name="T54" fmla="*/ 9 w 214"/>
                  <a:gd name="T55" fmla="*/ 14 h 132"/>
                  <a:gd name="T56" fmla="*/ 7 w 214"/>
                  <a:gd name="T57" fmla="*/ 11 h 132"/>
                  <a:gd name="T58" fmla="*/ 3 w 214"/>
                  <a:gd name="T59" fmla="*/ 9 h 132"/>
                  <a:gd name="T60" fmla="*/ 2 w 214"/>
                  <a:gd name="T61" fmla="*/ 5 h 132"/>
                  <a:gd name="T62" fmla="*/ 0 w 214"/>
                  <a:gd name="T63" fmla="*/ 2 h 132"/>
                  <a:gd name="T64" fmla="*/ 1 w 214"/>
                  <a:gd name="T65" fmla="*/ 0 h 132"/>
                  <a:gd name="T66" fmla="*/ 3 w 214"/>
                  <a:gd name="T67" fmla="*/ 0 h 132"/>
                  <a:gd name="T68" fmla="*/ 8 w 214"/>
                  <a:gd name="T69" fmla="*/ 1 h 132"/>
                  <a:gd name="T70" fmla="*/ 11 w 214"/>
                  <a:gd name="T71" fmla="*/ 2 h 1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4"/>
                  <a:gd name="T109" fmla="*/ 0 h 132"/>
                  <a:gd name="T110" fmla="*/ 214 w 214"/>
                  <a:gd name="T111" fmla="*/ 132 h 1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4" h="132">
                    <a:moveTo>
                      <a:pt x="39" y="10"/>
                    </a:moveTo>
                    <a:lnTo>
                      <a:pt x="48" y="12"/>
                    </a:lnTo>
                    <a:lnTo>
                      <a:pt x="57" y="15"/>
                    </a:lnTo>
                    <a:lnTo>
                      <a:pt x="66" y="19"/>
                    </a:lnTo>
                    <a:lnTo>
                      <a:pt x="74" y="22"/>
                    </a:lnTo>
                    <a:lnTo>
                      <a:pt x="82" y="26"/>
                    </a:lnTo>
                    <a:lnTo>
                      <a:pt x="92" y="29"/>
                    </a:lnTo>
                    <a:lnTo>
                      <a:pt x="101" y="31"/>
                    </a:lnTo>
                    <a:lnTo>
                      <a:pt x="111" y="32"/>
                    </a:lnTo>
                    <a:lnTo>
                      <a:pt x="121" y="30"/>
                    </a:lnTo>
                    <a:lnTo>
                      <a:pt x="130" y="30"/>
                    </a:lnTo>
                    <a:lnTo>
                      <a:pt x="141" y="30"/>
                    </a:lnTo>
                    <a:lnTo>
                      <a:pt x="151" y="31"/>
                    </a:lnTo>
                    <a:lnTo>
                      <a:pt x="162" y="33"/>
                    </a:lnTo>
                    <a:lnTo>
                      <a:pt x="171" y="36"/>
                    </a:lnTo>
                    <a:lnTo>
                      <a:pt x="181" y="41"/>
                    </a:lnTo>
                    <a:lnTo>
                      <a:pt x="189" y="45"/>
                    </a:lnTo>
                    <a:lnTo>
                      <a:pt x="194" y="51"/>
                    </a:lnTo>
                    <a:lnTo>
                      <a:pt x="200" y="59"/>
                    </a:lnTo>
                    <a:lnTo>
                      <a:pt x="205" y="70"/>
                    </a:lnTo>
                    <a:lnTo>
                      <a:pt x="208" y="78"/>
                    </a:lnTo>
                    <a:lnTo>
                      <a:pt x="207" y="90"/>
                    </a:lnTo>
                    <a:lnTo>
                      <a:pt x="210" y="102"/>
                    </a:lnTo>
                    <a:lnTo>
                      <a:pt x="213" y="113"/>
                    </a:lnTo>
                    <a:lnTo>
                      <a:pt x="214" y="126"/>
                    </a:lnTo>
                    <a:lnTo>
                      <a:pt x="207" y="127"/>
                    </a:lnTo>
                    <a:lnTo>
                      <a:pt x="200" y="123"/>
                    </a:lnTo>
                    <a:lnTo>
                      <a:pt x="193" y="121"/>
                    </a:lnTo>
                    <a:lnTo>
                      <a:pt x="185" y="122"/>
                    </a:lnTo>
                    <a:lnTo>
                      <a:pt x="178" y="123"/>
                    </a:lnTo>
                    <a:lnTo>
                      <a:pt x="172" y="124"/>
                    </a:lnTo>
                    <a:lnTo>
                      <a:pt x="166" y="126"/>
                    </a:lnTo>
                    <a:lnTo>
                      <a:pt x="160" y="126"/>
                    </a:lnTo>
                    <a:lnTo>
                      <a:pt x="153" y="127"/>
                    </a:lnTo>
                    <a:lnTo>
                      <a:pt x="147" y="128"/>
                    </a:lnTo>
                    <a:lnTo>
                      <a:pt x="141" y="130"/>
                    </a:lnTo>
                    <a:lnTo>
                      <a:pt x="135" y="132"/>
                    </a:lnTo>
                    <a:lnTo>
                      <a:pt x="129" y="130"/>
                    </a:lnTo>
                    <a:lnTo>
                      <a:pt x="123" y="130"/>
                    </a:lnTo>
                    <a:lnTo>
                      <a:pt x="117" y="129"/>
                    </a:lnTo>
                    <a:lnTo>
                      <a:pt x="111" y="128"/>
                    </a:lnTo>
                    <a:lnTo>
                      <a:pt x="105" y="127"/>
                    </a:lnTo>
                    <a:lnTo>
                      <a:pt x="100" y="124"/>
                    </a:lnTo>
                    <a:lnTo>
                      <a:pt x="95" y="120"/>
                    </a:lnTo>
                    <a:lnTo>
                      <a:pt x="92" y="116"/>
                    </a:lnTo>
                    <a:lnTo>
                      <a:pt x="87" y="115"/>
                    </a:lnTo>
                    <a:lnTo>
                      <a:pt x="82" y="113"/>
                    </a:lnTo>
                    <a:lnTo>
                      <a:pt x="75" y="111"/>
                    </a:lnTo>
                    <a:lnTo>
                      <a:pt x="67" y="108"/>
                    </a:lnTo>
                    <a:lnTo>
                      <a:pt x="57" y="105"/>
                    </a:lnTo>
                    <a:lnTo>
                      <a:pt x="49" y="101"/>
                    </a:lnTo>
                    <a:lnTo>
                      <a:pt x="41" y="98"/>
                    </a:lnTo>
                    <a:lnTo>
                      <a:pt x="35" y="95"/>
                    </a:lnTo>
                    <a:lnTo>
                      <a:pt x="30" y="88"/>
                    </a:lnTo>
                    <a:lnTo>
                      <a:pt x="29" y="80"/>
                    </a:lnTo>
                    <a:lnTo>
                      <a:pt x="28" y="72"/>
                    </a:lnTo>
                    <a:lnTo>
                      <a:pt x="26" y="64"/>
                    </a:lnTo>
                    <a:lnTo>
                      <a:pt x="21" y="58"/>
                    </a:lnTo>
                    <a:lnTo>
                      <a:pt x="13" y="52"/>
                    </a:lnTo>
                    <a:lnTo>
                      <a:pt x="9" y="44"/>
                    </a:lnTo>
                    <a:lnTo>
                      <a:pt x="7" y="34"/>
                    </a:lnTo>
                    <a:lnTo>
                      <a:pt x="6" y="26"/>
                    </a:lnTo>
                    <a:lnTo>
                      <a:pt x="3" y="16"/>
                    </a:lnTo>
                    <a:lnTo>
                      <a:pt x="0" y="8"/>
                    </a:lnTo>
                    <a:lnTo>
                      <a:pt x="0" y="1"/>
                    </a:lnTo>
                    <a:lnTo>
                      <a:pt x="2" y="0"/>
                    </a:lnTo>
                    <a:lnTo>
                      <a:pt x="6" y="0"/>
                    </a:lnTo>
                    <a:lnTo>
                      <a:pt x="10" y="2"/>
                    </a:lnTo>
                    <a:lnTo>
                      <a:pt x="16" y="3"/>
                    </a:lnTo>
                    <a:lnTo>
                      <a:pt x="23" y="5"/>
                    </a:lnTo>
                    <a:lnTo>
                      <a:pt x="29" y="8"/>
                    </a:lnTo>
                    <a:lnTo>
                      <a:pt x="34" y="9"/>
                    </a:lnTo>
                    <a:lnTo>
                      <a:pt x="39" y="10"/>
                    </a:lnTo>
                    <a:close/>
                  </a:path>
                </a:pathLst>
              </a:custGeom>
              <a:solidFill>
                <a:schemeClr val="tx1"/>
              </a:solidFill>
              <a:ln w="9525">
                <a:noFill/>
                <a:round/>
                <a:headEnd/>
                <a:tailEnd/>
              </a:ln>
            </p:spPr>
            <p:txBody>
              <a:bodyPr/>
              <a:lstStyle/>
              <a:p>
                <a:endParaRPr lang="he-IL"/>
              </a:p>
            </p:txBody>
          </p:sp>
          <p:sp>
            <p:nvSpPr>
              <p:cNvPr id="19568" name="Freeform 125"/>
              <p:cNvSpPr>
                <a:spLocks/>
              </p:cNvSpPr>
              <p:nvPr/>
            </p:nvSpPr>
            <p:spPr bwMode="auto">
              <a:xfrm>
                <a:off x="1402" y="3999"/>
                <a:ext cx="81" cy="19"/>
              </a:xfrm>
              <a:custGeom>
                <a:avLst/>
                <a:gdLst>
                  <a:gd name="T0" fmla="*/ 59 w 244"/>
                  <a:gd name="T1" fmla="*/ 2 h 93"/>
                  <a:gd name="T2" fmla="*/ 66 w 244"/>
                  <a:gd name="T3" fmla="*/ 5 h 93"/>
                  <a:gd name="T4" fmla="*/ 74 w 244"/>
                  <a:gd name="T5" fmla="*/ 9 h 93"/>
                  <a:gd name="T6" fmla="*/ 80 w 244"/>
                  <a:gd name="T7" fmla="*/ 11 h 93"/>
                  <a:gd name="T8" fmla="*/ 80 w 244"/>
                  <a:gd name="T9" fmla="*/ 13 h 93"/>
                  <a:gd name="T10" fmla="*/ 77 w 244"/>
                  <a:gd name="T11" fmla="*/ 13 h 93"/>
                  <a:gd name="T12" fmla="*/ 73 w 244"/>
                  <a:gd name="T13" fmla="*/ 14 h 93"/>
                  <a:gd name="T14" fmla="*/ 69 w 244"/>
                  <a:gd name="T15" fmla="*/ 15 h 93"/>
                  <a:gd name="T16" fmla="*/ 65 w 244"/>
                  <a:gd name="T17" fmla="*/ 16 h 93"/>
                  <a:gd name="T18" fmla="*/ 60 w 244"/>
                  <a:gd name="T19" fmla="*/ 17 h 93"/>
                  <a:gd name="T20" fmla="*/ 56 w 244"/>
                  <a:gd name="T21" fmla="*/ 17 h 93"/>
                  <a:gd name="T22" fmla="*/ 52 w 244"/>
                  <a:gd name="T23" fmla="*/ 17 h 93"/>
                  <a:gd name="T24" fmla="*/ 48 w 244"/>
                  <a:gd name="T25" fmla="*/ 18 h 93"/>
                  <a:gd name="T26" fmla="*/ 45 w 244"/>
                  <a:gd name="T27" fmla="*/ 18 h 93"/>
                  <a:gd name="T28" fmla="*/ 42 w 244"/>
                  <a:gd name="T29" fmla="*/ 19 h 93"/>
                  <a:gd name="T30" fmla="*/ 39 w 244"/>
                  <a:gd name="T31" fmla="*/ 19 h 93"/>
                  <a:gd name="T32" fmla="*/ 35 w 244"/>
                  <a:gd name="T33" fmla="*/ 19 h 93"/>
                  <a:gd name="T34" fmla="*/ 32 w 244"/>
                  <a:gd name="T35" fmla="*/ 19 h 93"/>
                  <a:gd name="T36" fmla="*/ 29 w 244"/>
                  <a:gd name="T37" fmla="*/ 18 h 93"/>
                  <a:gd name="T38" fmla="*/ 25 w 244"/>
                  <a:gd name="T39" fmla="*/ 17 h 93"/>
                  <a:gd name="T40" fmla="*/ 21 w 244"/>
                  <a:gd name="T41" fmla="*/ 16 h 93"/>
                  <a:gd name="T42" fmla="*/ 18 w 244"/>
                  <a:gd name="T43" fmla="*/ 15 h 93"/>
                  <a:gd name="T44" fmla="*/ 14 w 244"/>
                  <a:gd name="T45" fmla="*/ 13 h 93"/>
                  <a:gd name="T46" fmla="*/ 10 w 244"/>
                  <a:gd name="T47" fmla="*/ 9 h 93"/>
                  <a:gd name="T48" fmla="*/ 5 w 244"/>
                  <a:gd name="T49" fmla="*/ 8 h 93"/>
                  <a:gd name="T50" fmla="*/ 0 w 244"/>
                  <a:gd name="T51" fmla="*/ 5 h 93"/>
                  <a:gd name="T52" fmla="*/ 3 w 244"/>
                  <a:gd name="T53" fmla="*/ 3 h 93"/>
                  <a:gd name="T54" fmla="*/ 9 w 244"/>
                  <a:gd name="T55" fmla="*/ 2 h 93"/>
                  <a:gd name="T56" fmla="*/ 15 w 244"/>
                  <a:gd name="T57" fmla="*/ 1 h 93"/>
                  <a:gd name="T58" fmla="*/ 21 w 244"/>
                  <a:gd name="T59" fmla="*/ 1 h 93"/>
                  <a:gd name="T60" fmla="*/ 25 w 244"/>
                  <a:gd name="T61" fmla="*/ 2 h 93"/>
                  <a:gd name="T62" fmla="*/ 28 w 244"/>
                  <a:gd name="T63" fmla="*/ 2 h 93"/>
                  <a:gd name="T64" fmla="*/ 31 w 244"/>
                  <a:gd name="T65" fmla="*/ 2 h 93"/>
                  <a:gd name="T66" fmla="*/ 34 w 244"/>
                  <a:gd name="T67" fmla="*/ 1 h 93"/>
                  <a:gd name="T68" fmla="*/ 38 w 244"/>
                  <a:gd name="T69" fmla="*/ 1 h 93"/>
                  <a:gd name="T70" fmla="*/ 43 w 244"/>
                  <a:gd name="T71" fmla="*/ 0 h 93"/>
                  <a:gd name="T72" fmla="*/ 49 w 244"/>
                  <a:gd name="T73" fmla="*/ 0 h 93"/>
                  <a:gd name="T74" fmla="*/ 54 w 244"/>
                  <a:gd name="T75" fmla="*/ 1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44"/>
                  <a:gd name="T115" fmla="*/ 0 h 93"/>
                  <a:gd name="T116" fmla="*/ 244 w 244"/>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44" h="93">
                    <a:moveTo>
                      <a:pt x="171" y="10"/>
                    </a:moveTo>
                    <a:lnTo>
                      <a:pt x="178" y="12"/>
                    </a:lnTo>
                    <a:lnTo>
                      <a:pt x="187" y="18"/>
                    </a:lnTo>
                    <a:lnTo>
                      <a:pt x="199" y="26"/>
                    </a:lnTo>
                    <a:lnTo>
                      <a:pt x="211" y="33"/>
                    </a:lnTo>
                    <a:lnTo>
                      <a:pt x="223" y="42"/>
                    </a:lnTo>
                    <a:lnTo>
                      <a:pt x="233" y="50"/>
                    </a:lnTo>
                    <a:lnTo>
                      <a:pt x="241" y="55"/>
                    </a:lnTo>
                    <a:lnTo>
                      <a:pt x="244" y="59"/>
                    </a:lnTo>
                    <a:lnTo>
                      <a:pt x="242" y="64"/>
                    </a:lnTo>
                    <a:lnTo>
                      <a:pt x="236" y="65"/>
                    </a:lnTo>
                    <a:lnTo>
                      <a:pt x="231" y="64"/>
                    </a:lnTo>
                    <a:lnTo>
                      <a:pt x="226" y="65"/>
                    </a:lnTo>
                    <a:lnTo>
                      <a:pt x="220" y="68"/>
                    </a:lnTo>
                    <a:lnTo>
                      <a:pt x="213" y="71"/>
                    </a:lnTo>
                    <a:lnTo>
                      <a:pt x="207" y="73"/>
                    </a:lnTo>
                    <a:lnTo>
                      <a:pt x="201" y="76"/>
                    </a:lnTo>
                    <a:lnTo>
                      <a:pt x="195" y="79"/>
                    </a:lnTo>
                    <a:lnTo>
                      <a:pt x="187" y="80"/>
                    </a:lnTo>
                    <a:lnTo>
                      <a:pt x="181" y="81"/>
                    </a:lnTo>
                    <a:lnTo>
                      <a:pt x="174" y="81"/>
                    </a:lnTo>
                    <a:lnTo>
                      <a:pt x="168" y="83"/>
                    </a:lnTo>
                    <a:lnTo>
                      <a:pt x="163" y="84"/>
                    </a:lnTo>
                    <a:lnTo>
                      <a:pt x="158" y="85"/>
                    </a:lnTo>
                    <a:lnTo>
                      <a:pt x="152" y="86"/>
                    </a:lnTo>
                    <a:lnTo>
                      <a:pt x="146" y="87"/>
                    </a:lnTo>
                    <a:lnTo>
                      <a:pt x="141" y="88"/>
                    </a:lnTo>
                    <a:lnTo>
                      <a:pt x="136" y="90"/>
                    </a:lnTo>
                    <a:lnTo>
                      <a:pt x="132" y="93"/>
                    </a:lnTo>
                    <a:lnTo>
                      <a:pt x="127" y="93"/>
                    </a:lnTo>
                    <a:lnTo>
                      <a:pt x="122" y="92"/>
                    </a:lnTo>
                    <a:lnTo>
                      <a:pt x="117" y="92"/>
                    </a:lnTo>
                    <a:lnTo>
                      <a:pt x="112" y="93"/>
                    </a:lnTo>
                    <a:lnTo>
                      <a:pt x="106" y="93"/>
                    </a:lnTo>
                    <a:lnTo>
                      <a:pt x="100" y="92"/>
                    </a:lnTo>
                    <a:lnTo>
                      <a:pt x="96" y="91"/>
                    </a:lnTo>
                    <a:lnTo>
                      <a:pt x="91" y="90"/>
                    </a:lnTo>
                    <a:lnTo>
                      <a:pt x="88" y="88"/>
                    </a:lnTo>
                    <a:lnTo>
                      <a:pt x="83" y="86"/>
                    </a:lnTo>
                    <a:lnTo>
                      <a:pt x="76" y="84"/>
                    </a:lnTo>
                    <a:lnTo>
                      <a:pt x="70" y="82"/>
                    </a:lnTo>
                    <a:lnTo>
                      <a:pt x="64" y="79"/>
                    </a:lnTo>
                    <a:lnTo>
                      <a:pt x="58" y="75"/>
                    </a:lnTo>
                    <a:lnTo>
                      <a:pt x="53" y="71"/>
                    </a:lnTo>
                    <a:lnTo>
                      <a:pt x="50" y="68"/>
                    </a:lnTo>
                    <a:lnTo>
                      <a:pt x="42" y="62"/>
                    </a:lnTo>
                    <a:lnTo>
                      <a:pt x="37" y="53"/>
                    </a:lnTo>
                    <a:lnTo>
                      <a:pt x="30" y="45"/>
                    </a:lnTo>
                    <a:lnTo>
                      <a:pt x="22" y="40"/>
                    </a:lnTo>
                    <a:lnTo>
                      <a:pt x="15" y="38"/>
                    </a:lnTo>
                    <a:lnTo>
                      <a:pt x="6" y="31"/>
                    </a:lnTo>
                    <a:lnTo>
                      <a:pt x="0" y="23"/>
                    </a:lnTo>
                    <a:lnTo>
                      <a:pt x="1" y="19"/>
                    </a:lnTo>
                    <a:lnTo>
                      <a:pt x="9" y="16"/>
                    </a:lnTo>
                    <a:lnTo>
                      <a:pt x="18" y="12"/>
                    </a:lnTo>
                    <a:lnTo>
                      <a:pt x="26" y="9"/>
                    </a:lnTo>
                    <a:lnTo>
                      <a:pt x="35" y="7"/>
                    </a:lnTo>
                    <a:lnTo>
                      <a:pt x="44" y="6"/>
                    </a:lnTo>
                    <a:lnTo>
                      <a:pt x="52" y="5"/>
                    </a:lnTo>
                    <a:lnTo>
                      <a:pt x="62" y="6"/>
                    </a:lnTo>
                    <a:lnTo>
                      <a:pt x="71" y="9"/>
                    </a:lnTo>
                    <a:lnTo>
                      <a:pt x="75" y="10"/>
                    </a:lnTo>
                    <a:lnTo>
                      <a:pt x="81" y="11"/>
                    </a:lnTo>
                    <a:lnTo>
                      <a:pt x="85" y="11"/>
                    </a:lnTo>
                    <a:lnTo>
                      <a:pt x="90" y="11"/>
                    </a:lnTo>
                    <a:lnTo>
                      <a:pt x="94" y="10"/>
                    </a:lnTo>
                    <a:lnTo>
                      <a:pt x="98" y="9"/>
                    </a:lnTo>
                    <a:lnTo>
                      <a:pt x="103" y="7"/>
                    </a:lnTo>
                    <a:lnTo>
                      <a:pt x="107" y="5"/>
                    </a:lnTo>
                    <a:lnTo>
                      <a:pt x="115" y="4"/>
                    </a:lnTo>
                    <a:lnTo>
                      <a:pt x="122" y="1"/>
                    </a:lnTo>
                    <a:lnTo>
                      <a:pt x="131" y="1"/>
                    </a:lnTo>
                    <a:lnTo>
                      <a:pt x="139" y="0"/>
                    </a:lnTo>
                    <a:lnTo>
                      <a:pt x="147" y="1"/>
                    </a:lnTo>
                    <a:lnTo>
                      <a:pt x="156" y="4"/>
                    </a:lnTo>
                    <a:lnTo>
                      <a:pt x="163" y="6"/>
                    </a:lnTo>
                    <a:lnTo>
                      <a:pt x="171" y="10"/>
                    </a:lnTo>
                    <a:close/>
                  </a:path>
                </a:pathLst>
              </a:custGeom>
              <a:solidFill>
                <a:schemeClr val="tx1"/>
              </a:solidFill>
              <a:ln w="9525">
                <a:noFill/>
                <a:round/>
                <a:headEnd/>
                <a:tailEnd/>
              </a:ln>
            </p:spPr>
            <p:txBody>
              <a:bodyPr/>
              <a:lstStyle/>
              <a:p>
                <a:endParaRPr lang="he-IL"/>
              </a:p>
            </p:txBody>
          </p:sp>
          <p:sp>
            <p:nvSpPr>
              <p:cNvPr id="19569" name="Freeform 126"/>
              <p:cNvSpPr>
                <a:spLocks/>
              </p:cNvSpPr>
              <p:nvPr/>
            </p:nvSpPr>
            <p:spPr bwMode="auto">
              <a:xfrm>
                <a:off x="1328" y="4002"/>
                <a:ext cx="78" cy="18"/>
              </a:xfrm>
              <a:custGeom>
                <a:avLst/>
                <a:gdLst>
                  <a:gd name="T0" fmla="*/ 44 w 234"/>
                  <a:gd name="T1" fmla="*/ 1 h 91"/>
                  <a:gd name="T2" fmla="*/ 49 w 234"/>
                  <a:gd name="T3" fmla="*/ 1 h 91"/>
                  <a:gd name="T4" fmla="*/ 54 w 234"/>
                  <a:gd name="T5" fmla="*/ 2 h 91"/>
                  <a:gd name="T6" fmla="*/ 59 w 234"/>
                  <a:gd name="T7" fmla="*/ 2 h 91"/>
                  <a:gd name="T8" fmla="*/ 63 w 234"/>
                  <a:gd name="T9" fmla="*/ 3 h 91"/>
                  <a:gd name="T10" fmla="*/ 67 w 234"/>
                  <a:gd name="T11" fmla="*/ 5 h 91"/>
                  <a:gd name="T12" fmla="*/ 71 w 234"/>
                  <a:gd name="T13" fmla="*/ 6 h 91"/>
                  <a:gd name="T14" fmla="*/ 74 w 234"/>
                  <a:gd name="T15" fmla="*/ 8 h 91"/>
                  <a:gd name="T16" fmla="*/ 76 w 234"/>
                  <a:gd name="T17" fmla="*/ 9 h 91"/>
                  <a:gd name="T18" fmla="*/ 78 w 234"/>
                  <a:gd name="T19" fmla="*/ 11 h 91"/>
                  <a:gd name="T20" fmla="*/ 75 w 234"/>
                  <a:gd name="T21" fmla="*/ 12 h 91"/>
                  <a:gd name="T22" fmla="*/ 71 w 234"/>
                  <a:gd name="T23" fmla="*/ 14 h 91"/>
                  <a:gd name="T24" fmla="*/ 67 w 234"/>
                  <a:gd name="T25" fmla="*/ 15 h 91"/>
                  <a:gd name="T26" fmla="*/ 62 w 234"/>
                  <a:gd name="T27" fmla="*/ 17 h 91"/>
                  <a:gd name="T28" fmla="*/ 57 w 234"/>
                  <a:gd name="T29" fmla="*/ 17 h 91"/>
                  <a:gd name="T30" fmla="*/ 53 w 234"/>
                  <a:gd name="T31" fmla="*/ 17 h 91"/>
                  <a:gd name="T32" fmla="*/ 49 w 234"/>
                  <a:gd name="T33" fmla="*/ 18 h 91"/>
                  <a:gd name="T34" fmla="*/ 44 w 234"/>
                  <a:gd name="T35" fmla="*/ 18 h 91"/>
                  <a:gd name="T36" fmla="*/ 40 w 234"/>
                  <a:gd name="T37" fmla="*/ 18 h 91"/>
                  <a:gd name="T38" fmla="*/ 35 w 234"/>
                  <a:gd name="T39" fmla="*/ 18 h 91"/>
                  <a:gd name="T40" fmla="*/ 29 w 234"/>
                  <a:gd name="T41" fmla="*/ 18 h 91"/>
                  <a:gd name="T42" fmla="*/ 24 w 234"/>
                  <a:gd name="T43" fmla="*/ 17 h 91"/>
                  <a:gd name="T44" fmla="*/ 20 w 234"/>
                  <a:gd name="T45" fmla="*/ 16 h 91"/>
                  <a:gd name="T46" fmla="*/ 16 w 234"/>
                  <a:gd name="T47" fmla="*/ 13 h 91"/>
                  <a:gd name="T48" fmla="*/ 11 w 234"/>
                  <a:gd name="T49" fmla="*/ 10 h 91"/>
                  <a:gd name="T50" fmla="*/ 7 w 234"/>
                  <a:gd name="T51" fmla="*/ 8 h 91"/>
                  <a:gd name="T52" fmla="*/ 5 w 234"/>
                  <a:gd name="T53" fmla="*/ 7 h 91"/>
                  <a:gd name="T54" fmla="*/ 0 w 234"/>
                  <a:gd name="T55" fmla="*/ 4 h 91"/>
                  <a:gd name="T56" fmla="*/ 2 w 234"/>
                  <a:gd name="T57" fmla="*/ 3 h 91"/>
                  <a:gd name="T58" fmla="*/ 6 w 234"/>
                  <a:gd name="T59" fmla="*/ 3 h 91"/>
                  <a:gd name="T60" fmla="*/ 11 w 234"/>
                  <a:gd name="T61" fmla="*/ 3 h 91"/>
                  <a:gd name="T62" fmla="*/ 15 w 234"/>
                  <a:gd name="T63" fmla="*/ 2 h 91"/>
                  <a:gd name="T64" fmla="*/ 19 w 234"/>
                  <a:gd name="T65" fmla="*/ 1 h 91"/>
                  <a:gd name="T66" fmla="*/ 24 w 234"/>
                  <a:gd name="T67" fmla="*/ 0 h 91"/>
                  <a:gd name="T68" fmla="*/ 28 w 234"/>
                  <a:gd name="T69" fmla="*/ 0 h 91"/>
                  <a:gd name="T70" fmla="*/ 32 w 234"/>
                  <a:gd name="T71" fmla="*/ 0 h 91"/>
                  <a:gd name="T72" fmla="*/ 36 w 234"/>
                  <a:gd name="T73" fmla="*/ 0 h 91"/>
                  <a:gd name="T74" fmla="*/ 40 w 234"/>
                  <a:gd name="T75" fmla="*/ 0 h 9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4"/>
                  <a:gd name="T115" fmla="*/ 0 h 91"/>
                  <a:gd name="T116" fmla="*/ 234 w 234"/>
                  <a:gd name="T117" fmla="*/ 91 h 9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4" h="91">
                    <a:moveTo>
                      <a:pt x="124" y="2"/>
                    </a:moveTo>
                    <a:lnTo>
                      <a:pt x="131" y="3"/>
                    </a:lnTo>
                    <a:lnTo>
                      <a:pt x="140" y="4"/>
                    </a:lnTo>
                    <a:lnTo>
                      <a:pt x="147" y="5"/>
                    </a:lnTo>
                    <a:lnTo>
                      <a:pt x="154" y="6"/>
                    </a:lnTo>
                    <a:lnTo>
                      <a:pt x="161" y="8"/>
                    </a:lnTo>
                    <a:lnTo>
                      <a:pt x="169" y="10"/>
                    </a:lnTo>
                    <a:lnTo>
                      <a:pt x="176" y="12"/>
                    </a:lnTo>
                    <a:lnTo>
                      <a:pt x="183" y="15"/>
                    </a:lnTo>
                    <a:lnTo>
                      <a:pt x="190" y="17"/>
                    </a:lnTo>
                    <a:lnTo>
                      <a:pt x="195" y="21"/>
                    </a:lnTo>
                    <a:lnTo>
                      <a:pt x="201" y="24"/>
                    </a:lnTo>
                    <a:lnTo>
                      <a:pt x="206" y="27"/>
                    </a:lnTo>
                    <a:lnTo>
                      <a:pt x="213" y="32"/>
                    </a:lnTo>
                    <a:lnTo>
                      <a:pt x="217" y="36"/>
                    </a:lnTo>
                    <a:lnTo>
                      <a:pt x="222" y="40"/>
                    </a:lnTo>
                    <a:lnTo>
                      <a:pt x="226" y="46"/>
                    </a:lnTo>
                    <a:lnTo>
                      <a:pt x="228" y="48"/>
                    </a:lnTo>
                    <a:lnTo>
                      <a:pt x="232" y="53"/>
                    </a:lnTo>
                    <a:lnTo>
                      <a:pt x="234" y="58"/>
                    </a:lnTo>
                    <a:lnTo>
                      <a:pt x="233" y="60"/>
                    </a:lnTo>
                    <a:lnTo>
                      <a:pt x="225" y="63"/>
                    </a:lnTo>
                    <a:lnTo>
                      <a:pt x="219" y="66"/>
                    </a:lnTo>
                    <a:lnTo>
                      <a:pt x="213" y="69"/>
                    </a:lnTo>
                    <a:lnTo>
                      <a:pt x="206" y="74"/>
                    </a:lnTo>
                    <a:lnTo>
                      <a:pt x="200" y="78"/>
                    </a:lnTo>
                    <a:lnTo>
                      <a:pt x="194" y="81"/>
                    </a:lnTo>
                    <a:lnTo>
                      <a:pt x="187" y="85"/>
                    </a:lnTo>
                    <a:lnTo>
                      <a:pt x="179" y="86"/>
                    </a:lnTo>
                    <a:lnTo>
                      <a:pt x="172" y="86"/>
                    </a:lnTo>
                    <a:lnTo>
                      <a:pt x="166" y="86"/>
                    </a:lnTo>
                    <a:lnTo>
                      <a:pt x="159" y="87"/>
                    </a:lnTo>
                    <a:lnTo>
                      <a:pt x="153" y="88"/>
                    </a:lnTo>
                    <a:lnTo>
                      <a:pt x="147" y="89"/>
                    </a:lnTo>
                    <a:lnTo>
                      <a:pt x="140" y="90"/>
                    </a:lnTo>
                    <a:lnTo>
                      <a:pt x="133" y="91"/>
                    </a:lnTo>
                    <a:lnTo>
                      <a:pt x="127" y="91"/>
                    </a:lnTo>
                    <a:lnTo>
                      <a:pt x="120" y="90"/>
                    </a:lnTo>
                    <a:lnTo>
                      <a:pt x="111" y="90"/>
                    </a:lnTo>
                    <a:lnTo>
                      <a:pt x="104" y="90"/>
                    </a:lnTo>
                    <a:lnTo>
                      <a:pt x="96" y="90"/>
                    </a:lnTo>
                    <a:lnTo>
                      <a:pt x="88" y="90"/>
                    </a:lnTo>
                    <a:lnTo>
                      <a:pt x="80" y="90"/>
                    </a:lnTo>
                    <a:lnTo>
                      <a:pt x="73" y="88"/>
                    </a:lnTo>
                    <a:lnTo>
                      <a:pt x="64" y="86"/>
                    </a:lnTo>
                    <a:lnTo>
                      <a:pt x="60" y="81"/>
                    </a:lnTo>
                    <a:lnTo>
                      <a:pt x="54" y="76"/>
                    </a:lnTo>
                    <a:lnTo>
                      <a:pt x="47" y="68"/>
                    </a:lnTo>
                    <a:lnTo>
                      <a:pt x="40" y="59"/>
                    </a:lnTo>
                    <a:lnTo>
                      <a:pt x="33" y="52"/>
                    </a:lnTo>
                    <a:lnTo>
                      <a:pt x="27" y="45"/>
                    </a:lnTo>
                    <a:lnTo>
                      <a:pt x="22" y="40"/>
                    </a:lnTo>
                    <a:lnTo>
                      <a:pt x="21" y="38"/>
                    </a:lnTo>
                    <a:lnTo>
                      <a:pt x="14" y="33"/>
                    </a:lnTo>
                    <a:lnTo>
                      <a:pt x="7" y="26"/>
                    </a:lnTo>
                    <a:lnTo>
                      <a:pt x="0" y="20"/>
                    </a:lnTo>
                    <a:lnTo>
                      <a:pt x="0" y="17"/>
                    </a:lnTo>
                    <a:lnTo>
                      <a:pt x="7" y="15"/>
                    </a:lnTo>
                    <a:lnTo>
                      <a:pt x="13" y="15"/>
                    </a:lnTo>
                    <a:lnTo>
                      <a:pt x="19" y="16"/>
                    </a:lnTo>
                    <a:lnTo>
                      <a:pt x="26" y="15"/>
                    </a:lnTo>
                    <a:lnTo>
                      <a:pt x="33" y="15"/>
                    </a:lnTo>
                    <a:lnTo>
                      <a:pt x="40" y="13"/>
                    </a:lnTo>
                    <a:lnTo>
                      <a:pt x="46" y="10"/>
                    </a:lnTo>
                    <a:lnTo>
                      <a:pt x="53" y="6"/>
                    </a:lnTo>
                    <a:lnTo>
                      <a:pt x="58" y="3"/>
                    </a:lnTo>
                    <a:lnTo>
                      <a:pt x="64" y="1"/>
                    </a:lnTo>
                    <a:lnTo>
                      <a:pt x="72" y="0"/>
                    </a:lnTo>
                    <a:lnTo>
                      <a:pt x="79" y="0"/>
                    </a:lnTo>
                    <a:lnTo>
                      <a:pt x="83" y="0"/>
                    </a:lnTo>
                    <a:lnTo>
                      <a:pt x="88" y="0"/>
                    </a:lnTo>
                    <a:lnTo>
                      <a:pt x="95" y="1"/>
                    </a:lnTo>
                    <a:lnTo>
                      <a:pt x="102" y="1"/>
                    </a:lnTo>
                    <a:lnTo>
                      <a:pt x="108" y="1"/>
                    </a:lnTo>
                    <a:lnTo>
                      <a:pt x="114" y="2"/>
                    </a:lnTo>
                    <a:lnTo>
                      <a:pt x="120" y="2"/>
                    </a:lnTo>
                    <a:lnTo>
                      <a:pt x="124" y="2"/>
                    </a:lnTo>
                    <a:close/>
                  </a:path>
                </a:pathLst>
              </a:custGeom>
              <a:solidFill>
                <a:schemeClr val="tx1"/>
              </a:solidFill>
              <a:ln w="9525">
                <a:noFill/>
                <a:round/>
                <a:headEnd/>
                <a:tailEnd/>
              </a:ln>
            </p:spPr>
            <p:txBody>
              <a:bodyPr/>
              <a:lstStyle/>
              <a:p>
                <a:endParaRPr lang="he-IL"/>
              </a:p>
            </p:txBody>
          </p:sp>
          <p:sp>
            <p:nvSpPr>
              <p:cNvPr id="19570" name="Freeform 127"/>
              <p:cNvSpPr>
                <a:spLocks/>
              </p:cNvSpPr>
              <p:nvPr/>
            </p:nvSpPr>
            <p:spPr bwMode="auto">
              <a:xfrm>
                <a:off x="1123" y="4004"/>
                <a:ext cx="76" cy="20"/>
              </a:xfrm>
              <a:custGeom>
                <a:avLst/>
                <a:gdLst>
                  <a:gd name="T0" fmla="*/ 29 w 228"/>
                  <a:gd name="T1" fmla="*/ 3 h 99"/>
                  <a:gd name="T2" fmla="*/ 36 w 228"/>
                  <a:gd name="T3" fmla="*/ 2 h 99"/>
                  <a:gd name="T4" fmla="*/ 43 w 228"/>
                  <a:gd name="T5" fmla="*/ 1 h 99"/>
                  <a:gd name="T6" fmla="*/ 50 w 228"/>
                  <a:gd name="T7" fmla="*/ 2 h 99"/>
                  <a:gd name="T8" fmla="*/ 55 w 228"/>
                  <a:gd name="T9" fmla="*/ 3 h 99"/>
                  <a:gd name="T10" fmla="*/ 59 w 228"/>
                  <a:gd name="T11" fmla="*/ 4 h 99"/>
                  <a:gd name="T12" fmla="*/ 63 w 228"/>
                  <a:gd name="T13" fmla="*/ 6 h 99"/>
                  <a:gd name="T14" fmla="*/ 66 w 228"/>
                  <a:gd name="T15" fmla="*/ 8 h 99"/>
                  <a:gd name="T16" fmla="*/ 68 w 228"/>
                  <a:gd name="T17" fmla="*/ 11 h 99"/>
                  <a:gd name="T18" fmla="*/ 72 w 228"/>
                  <a:gd name="T19" fmla="*/ 14 h 99"/>
                  <a:gd name="T20" fmla="*/ 75 w 228"/>
                  <a:gd name="T21" fmla="*/ 17 h 99"/>
                  <a:gd name="T22" fmla="*/ 76 w 228"/>
                  <a:gd name="T23" fmla="*/ 19 h 99"/>
                  <a:gd name="T24" fmla="*/ 74 w 228"/>
                  <a:gd name="T25" fmla="*/ 20 h 99"/>
                  <a:gd name="T26" fmla="*/ 72 w 228"/>
                  <a:gd name="T27" fmla="*/ 19 h 99"/>
                  <a:gd name="T28" fmla="*/ 69 w 228"/>
                  <a:gd name="T29" fmla="*/ 19 h 99"/>
                  <a:gd name="T30" fmla="*/ 66 w 228"/>
                  <a:gd name="T31" fmla="*/ 19 h 99"/>
                  <a:gd name="T32" fmla="*/ 64 w 228"/>
                  <a:gd name="T33" fmla="*/ 19 h 99"/>
                  <a:gd name="T34" fmla="*/ 58 w 228"/>
                  <a:gd name="T35" fmla="*/ 19 h 99"/>
                  <a:gd name="T36" fmla="*/ 51 w 228"/>
                  <a:gd name="T37" fmla="*/ 19 h 99"/>
                  <a:gd name="T38" fmla="*/ 45 w 228"/>
                  <a:gd name="T39" fmla="*/ 19 h 99"/>
                  <a:gd name="T40" fmla="*/ 41 w 228"/>
                  <a:gd name="T41" fmla="*/ 19 h 99"/>
                  <a:gd name="T42" fmla="*/ 38 w 228"/>
                  <a:gd name="T43" fmla="*/ 19 h 99"/>
                  <a:gd name="T44" fmla="*/ 35 w 228"/>
                  <a:gd name="T45" fmla="*/ 19 h 99"/>
                  <a:gd name="T46" fmla="*/ 33 w 228"/>
                  <a:gd name="T47" fmla="*/ 20 h 99"/>
                  <a:gd name="T48" fmla="*/ 29 w 228"/>
                  <a:gd name="T49" fmla="*/ 20 h 99"/>
                  <a:gd name="T50" fmla="*/ 22 w 228"/>
                  <a:gd name="T51" fmla="*/ 19 h 99"/>
                  <a:gd name="T52" fmla="*/ 15 w 228"/>
                  <a:gd name="T53" fmla="*/ 17 h 99"/>
                  <a:gd name="T54" fmla="*/ 10 w 228"/>
                  <a:gd name="T55" fmla="*/ 15 h 99"/>
                  <a:gd name="T56" fmla="*/ 7 w 228"/>
                  <a:gd name="T57" fmla="*/ 14 h 99"/>
                  <a:gd name="T58" fmla="*/ 5 w 228"/>
                  <a:gd name="T59" fmla="*/ 11 h 99"/>
                  <a:gd name="T60" fmla="*/ 5 w 228"/>
                  <a:gd name="T61" fmla="*/ 8 h 99"/>
                  <a:gd name="T62" fmla="*/ 1 w 228"/>
                  <a:gd name="T63" fmla="*/ 3 h 99"/>
                  <a:gd name="T64" fmla="*/ 1 w 228"/>
                  <a:gd name="T65" fmla="*/ 1 h 99"/>
                  <a:gd name="T66" fmla="*/ 4 w 228"/>
                  <a:gd name="T67" fmla="*/ 0 h 99"/>
                  <a:gd name="T68" fmla="*/ 8 w 228"/>
                  <a:gd name="T69" fmla="*/ 0 h 99"/>
                  <a:gd name="T70" fmla="*/ 12 w 228"/>
                  <a:gd name="T71" fmla="*/ 1 h 99"/>
                  <a:gd name="T72" fmla="*/ 15 w 228"/>
                  <a:gd name="T73" fmla="*/ 1 h 99"/>
                  <a:gd name="T74" fmla="*/ 18 w 228"/>
                  <a:gd name="T75" fmla="*/ 1 h 99"/>
                  <a:gd name="T76" fmla="*/ 21 w 228"/>
                  <a:gd name="T77" fmla="*/ 2 h 99"/>
                  <a:gd name="T78" fmla="*/ 25 w 228"/>
                  <a:gd name="T79" fmla="*/ 2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28"/>
                  <a:gd name="T121" fmla="*/ 0 h 99"/>
                  <a:gd name="T122" fmla="*/ 228 w 228"/>
                  <a:gd name="T123" fmla="*/ 99 h 9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28" h="99">
                    <a:moveTo>
                      <a:pt x="78" y="13"/>
                    </a:moveTo>
                    <a:lnTo>
                      <a:pt x="88" y="13"/>
                    </a:lnTo>
                    <a:lnTo>
                      <a:pt x="99" y="12"/>
                    </a:lnTo>
                    <a:lnTo>
                      <a:pt x="109" y="9"/>
                    </a:lnTo>
                    <a:lnTo>
                      <a:pt x="119" y="7"/>
                    </a:lnTo>
                    <a:lnTo>
                      <a:pt x="129" y="6"/>
                    </a:lnTo>
                    <a:lnTo>
                      <a:pt x="138" y="6"/>
                    </a:lnTo>
                    <a:lnTo>
                      <a:pt x="149" y="8"/>
                    </a:lnTo>
                    <a:lnTo>
                      <a:pt x="158" y="13"/>
                    </a:lnTo>
                    <a:lnTo>
                      <a:pt x="166" y="15"/>
                    </a:lnTo>
                    <a:lnTo>
                      <a:pt x="172" y="17"/>
                    </a:lnTo>
                    <a:lnTo>
                      <a:pt x="177" y="21"/>
                    </a:lnTo>
                    <a:lnTo>
                      <a:pt x="183" y="25"/>
                    </a:lnTo>
                    <a:lnTo>
                      <a:pt x="189" y="30"/>
                    </a:lnTo>
                    <a:lnTo>
                      <a:pt x="193" y="36"/>
                    </a:lnTo>
                    <a:lnTo>
                      <a:pt x="197" y="41"/>
                    </a:lnTo>
                    <a:lnTo>
                      <a:pt x="200" y="48"/>
                    </a:lnTo>
                    <a:lnTo>
                      <a:pt x="205" y="53"/>
                    </a:lnTo>
                    <a:lnTo>
                      <a:pt x="211" y="61"/>
                    </a:lnTo>
                    <a:lnTo>
                      <a:pt x="216" y="69"/>
                    </a:lnTo>
                    <a:lnTo>
                      <a:pt x="220" y="78"/>
                    </a:lnTo>
                    <a:lnTo>
                      <a:pt x="224" y="85"/>
                    </a:lnTo>
                    <a:lnTo>
                      <a:pt x="227" y="92"/>
                    </a:lnTo>
                    <a:lnTo>
                      <a:pt x="228" y="96"/>
                    </a:lnTo>
                    <a:lnTo>
                      <a:pt x="227" y="99"/>
                    </a:lnTo>
                    <a:lnTo>
                      <a:pt x="223" y="99"/>
                    </a:lnTo>
                    <a:lnTo>
                      <a:pt x="219" y="98"/>
                    </a:lnTo>
                    <a:lnTo>
                      <a:pt x="216" y="96"/>
                    </a:lnTo>
                    <a:lnTo>
                      <a:pt x="212" y="95"/>
                    </a:lnTo>
                    <a:lnTo>
                      <a:pt x="207" y="95"/>
                    </a:lnTo>
                    <a:lnTo>
                      <a:pt x="203" y="95"/>
                    </a:lnTo>
                    <a:lnTo>
                      <a:pt x="199" y="95"/>
                    </a:lnTo>
                    <a:lnTo>
                      <a:pt x="195" y="96"/>
                    </a:lnTo>
                    <a:lnTo>
                      <a:pt x="191" y="95"/>
                    </a:lnTo>
                    <a:lnTo>
                      <a:pt x="183" y="94"/>
                    </a:lnTo>
                    <a:lnTo>
                      <a:pt x="174" y="94"/>
                    </a:lnTo>
                    <a:lnTo>
                      <a:pt x="164" y="93"/>
                    </a:lnTo>
                    <a:lnTo>
                      <a:pt x="153" y="94"/>
                    </a:lnTo>
                    <a:lnTo>
                      <a:pt x="144" y="94"/>
                    </a:lnTo>
                    <a:lnTo>
                      <a:pt x="134" y="94"/>
                    </a:lnTo>
                    <a:lnTo>
                      <a:pt x="128" y="94"/>
                    </a:lnTo>
                    <a:lnTo>
                      <a:pt x="124" y="93"/>
                    </a:lnTo>
                    <a:lnTo>
                      <a:pt x="120" y="93"/>
                    </a:lnTo>
                    <a:lnTo>
                      <a:pt x="115" y="93"/>
                    </a:lnTo>
                    <a:lnTo>
                      <a:pt x="111" y="94"/>
                    </a:lnTo>
                    <a:lnTo>
                      <a:pt x="106" y="95"/>
                    </a:lnTo>
                    <a:lnTo>
                      <a:pt x="102" y="96"/>
                    </a:lnTo>
                    <a:lnTo>
                      <a:pt x="98" y="98"/>
                    </a:lnTo>
                    <a:lnTo>
                      <a:pt x="93" y="99"/>
                    </a:lnTo>
                    <a:lnTo>
                      <a:pt x="86" y="98"/>
                    </a:lnTo>
                    <a:lnTo>
                      <a:pt x="78" y="95"/>
                    </a:lnTo>
                    <a:lnTo>
                      <a:pt x="67" y="92"/>
                    </a:lnTo>
                    <a:lnTo>
                      <a:pt x="57" y="88"/>
                    </a:lnTo>
                    <a:lnTo>
                      <a:pt x="46" y="83"/>
                    </a:lnTo>
                    <a:lnTo>
                      <a:pt x="37" y="78"/>
                    </a:lnTo>
                    <a:lnTo>
                      <a:pt x="31" y="74"/>
                    </a:lnTo>
                    <a:lnTo>
                      <a:pt x="27" y="71"/>
                    </a:lnTo>
                    <a:lnTo>
                      <a:pt x="21" y="67"/>
                    </a:lnTo>
                    <a:lnTo>
                      <a:pt x="17" y="61"/>
                    </a:lnTo>
                    <a:lnTo>
                      <a:pt x="15" y="55"/>
                    </a:lnTo>
                    <a:lnTo>
                      <a:pt x="14" y="48"/>
                    </a:lnTo>
                    <a:lnTo>
                      <a:pt x="14" y="39"/>
                    </a:lnTo>
                    <a:lnTo>
                      <a:pt x="10" y="27"/>
                    </a:lnTo>
                    <a:lnTo>
                      <a:pt x="3" y="16"/>
                    </a:lnTo>
                    <a:lnTo>
                      <a:pt x="0" y="9"/>
                    </a:lnTo>
                    <a:lnTo>
                      <a:pt x="3" y="5"/>
                    </a:lnTo>
                    <a:lnTo>
                      <a:pt x="9" y="2"/>
                    </a:lnTo>
                    <a:lnTo>
                      <a:pt x="13" y="0"/>
                    </a:lnTo>
                    <a:lnTo>
                      <a:pt x="19" y="0"/>
                    </a:lnTo>
                    <a:lnTo>
                      <a:pt x="24" y="2"/>
                    </a:lnTo>
                    <a:lnTo>
                      <a:pt x="31" y="3"/>
                    </a:lnTo>
                    <a:lnTo>
                      <a:pt x="36" y="3"/>
                    </a:lnTo>
                    <a:lnTo>
                      <a:pt x="41" y="3"/>
                    </a:lnTo>
                    <a:lnTo>
                      <a:pt x="45" y="4"/>
                    </a:lnTo>
                    <a:lnTo>
                      <a:pt x="50" y="5"/>
                    </a:lnTo>
                    <a:lnTo>
                      <a:pt x="55" y="6"/>
                    </a:lnTo>
                    <a:lnTo>
                      <a:pt x="59" y="7"/>
                    </a:lnTo>
                    <a:lnTo>
                      <a:pt x="64" y="8"/>
                    </a:lnTo>
                    <a:lnTo>
                      <a:pt x="68" y="10"/>
                    </a:lnTo>
                    <a:lnTo>
                      <a:pt x="74" y="12"/>
                    </a:lnTo>
                    <a:lnTo>
                      <a:pt x="78" y="13"/>
                    </a:lnTo>
                    <a:close/>
                  </a:path>
                </a:pathLst>
              </a:custGeom>
              <a:solidFill>
                <a:schemeClr val="tx1"/>
              </a:solidFill>
              <a:ln w="9525">
                <a:noFill/>
                <a:round/>
                <a:headEnd/>
                <a:tailEnd/>
              </a:ln>
            </p:spPr>
            <p:txBody>
              <a:bodyPr/>
              <a:lstStyle/>
              <a:p>
                <a:endParaRPr lang="he-IL"/>
              </a:p>
            </p:txBody>
          </p:sp>
          <p:sp>
            <p:nvSpPr>
              <p:cNvPr id="19571" name="Freeform 128"/>
              <p:cNvSpPr>
                <a:spLocks/>
              </p:cNvSpPr>
              <p:nvPr/>
            </p:nvSpPr>
            <p:spPr bwMode="auto">
              <a:xfrm>
                <a:off x="1189" y="4005"/>
                <a:ext cx="75" cy="19"/>
              </a:xfrm>
              <a:custGeom>
                <a:avLst/>
                <a:gdLst>
                  <a:gd name="T0" fmla="*/ 29 w 225"/>
                  <a:gd name="T1" fmla="*/ 1 h 97"/>
                  <a:gd name="T2" fmla="*/ 30 w 225"/>
                  <a:gd name="T3" fmla="*/ 1 h 97"/>
                  <a:gd name="T4" fmla="*/ 32 w 225"/>
                  <a:gd name="T5" fmla="*/ 1 h 97"/>
                  <a:gd name="T6" fmla="*/ 36 w 225"/>
                  <a:gd name="T7" fmla="*/ 1 h 97"/>
                  <a:gd name="T8" fmla="*/ 39 w 225"/>
                  <a:gd name="T9" fmla="*/ 1 h 97"/>
                  <a:gd name="T10" fmla="*/ 43 w 225"/>
                  <a:gd name="T11" fmla="*/ 1 h 97"/>
                  <a:gd name="T12" fmla="*/ 46 w 225"/>
                  <a:gd name="T13" fmla="*/ 1 h 97"/>
                  <a:gd name="T14" fmla="*/ 49 w 225"/>
                  <a:gd name="T15" fmla="*/ 1 h 97"/>
                  <a:gd name="T16" fmla="*/ 52 w 225"/>
                  <a:gd name="T17" fmla="*/ 2 h 97"/>
                  <a:gd name="T18" fmla="*/ 54 w 225"/>
                  <a:gd name="T19" fmla="*/ 2 h 97"/>
                  <a:gd name="T20" fmla="*/ 57 w 225"/>
                  <a:gd name="T21" fmla="*/ 3 h 97"/>
                  <a:gd name="T22" fmla="*/ 59 w 225"/>
                  <a:gd name="T23" fmla="*/ 3 h 97"/>
                  <a:gd name="T24" fmla="*/ 61 w 225"/>
                  <a:gd name="T25" fmla="*/ 4 h 97"/>
                  <a:gd name="T26" fmla="*/ 63 w 225"/>
                  <a:gd name="T27" fmla="*/ 4 h 97"/>
                  <a:gd name="T28" fmla="*/ 65 w 225"/>
                  <a:gd name="T29" fmla="*/ 5 h 97"/>
                  <a:gd name="T30" fmla="*/ 67 w 225"/>
                  <a:gd name="T31" fmla="*/ 6 h 97"/>
                  <a:gd name="T32" fmla="*/ 68 w 225"/>
                  <a:gd name="T33" fmla="*/ 8 h 97"/>
                  <a:gd name="T34" fmla="*/ 69 w 225"/>
                  <a:gd name="T35" fmla="*/ 10 h 97"/>
                  <a:gd name="T36" fmla="*/ 71 w 225"/>
                  <a:gd name="T37" fmla="*/ 12 h 97"/>
                  <a:gd name="T38" fmla="*/ 73 w 225"/>
                  <a:gd name="T39" fmla="*/ 14 h 97"/>
                  <a:gd name="T40" fmla="*/ 75 w 225"/>
                  <a:gd name="T41" fmla="*/ 16 h 97"/>
                  <a:gd name="T42" fmla="*/ 74 w 225"/>
                  <a:gd name="T43" fmla="*/ 17 h 97"/>
                  <a:gd name="T44" fmla="*/ 72 w 225"/>
                  <a:gd name="T45" fmla="*/ 17 h 97"/>
                  <a:gd name="T46" fmla="*/ 70 w 225"/>
                  <a:gd name="T47" fmla="*/ 17 h 97"/>
                  <a:gd name="T48" fmla="*/ 67 w 225"/>
                  <a:gd name="T49" fmla="*/ 18 h 97"/>
                  <a:gd name="T50" fmla="*/ 65 w 225"/>
                  <a:gd name="T51" fmla="*/ 18 h 97"/>
                  <a:gd name="T52" fmla="*/ 62 w 225"/>
                  <a:gd name="T53" fmla="*/ 18 h 97"/>
                  <a:gd name="T54" fmla="*/ 59 w 225"/>
                  <a:gd name="T55" fmla="*/ 18 h 97"/>
                  <a:gd name="T56" fmla="*/ 56 w 225"/>
                  <a:gd name="T57" fmla="*/ 18 h 97"/>
                  <a:gd name="T58" fmla="*/ 52 w 225"/>
                  <a:gd name="T59" fmla="*/ 18 h 97"/>
                  <a:gd name="T60" fmla="*/ 49 w 225"/>
                  <a:gd name="T61" fmla="*/ 18 h 97"/>
                  <a:gd name="T62" fmla="*/ 46 w 225"/>
                  <a:gd name="T63" fmla="*/ 19 h 97"/>
                  <a:gd name="T64" fmla="*/ 45 w 225"/>
                  <a:gd name="T65" fmla="*/ 19 h 97"/>
                  <a:gd name="T66" fmla="*/ 31 w 225"/>
                  <a:gd name="T67" fmla="*/ 19 h 97"/>
                  <a:gd name="T68" fmla="*/ 29 w 225"/>
                  <a:gd name="T69" fmla="*/ 19 h 97"/>
                  <a:gd name="T70" fmla="*/ 27 w 225"/>
                  <a:gd name="T71" fmla="*/ 18 h 97"/>
                  <a:gd name="T72" fmla="*/ 24 w 225"/>
                  <a:gd name="T73" fmla="*/ 17 h 97"/>
                  <a:gd name="T74" fmla="*/ 22 w 225"/>
                  <a:gd name="T75" fmla="*/ 16 h 97"/>
                  <a:gd name="T76" fmla="*/ 18 w 225"/>
                  <a:gd name="T77" fmla="*/ 14 h 97"/>
                  <a:gd name="T78" fmla="*/ 16 w 225"/>
                  <a:gd name="T79" fmla="*/ 11 h 97"/>
                  <a:gd name="T80" fmla="*/ 14 w 225"/>
                  <a:gd name="T81" fmla="*/ 8 h 97"/>
                  <a:gd name="T82" fmla="*/ 14 w 225"/>
                  <a:gd name="T83" fmla="*/ 7 h 97"/>
                  <a:gd name="T84" fmla="*/ 12 w 225"/>
                  <a:gd name="T85" fmla="*/ 6 h 97"/>
                  <a:gd name="T86" fmla="*/ 11 w 225"/>
                  <a:gd name="T87" fmla="*/ 6 h 97"/>
                  <a:gd name="T88" fmla="*/ 9 w 225"/>
                  <a:gd name="T89" fmla="*/ 5 h 97"/>
                  <a:gd name="T90" fmla="*/ 7 w 225"/>
                  <a:gd name="T91" fmla="*/ 4 h 97"/>
                  <a:gd name="T92" fmla="*/ 6 w 225"/>
                  <a:gd name="T93" fmla="*/ 4 h 97"/>
                  <a:gd name="T94" fmla="*/ 4 w 225"/>
                  <a:gd name="T95" fmla="*/ 3 h 97"/>
                  <a:gd name="T96" fmla="*/ 2 w 225"/>
                  <a:gd name="T97" fmla="*/ 3 h 97"/>
                  <a:gd name="T98" fmla="*/ 0 w 225"/>
                  <a:gd name="T99" fmla="*/ 2 h 97"/>
                  <a:gd name="T100" fmla="*/ 1 w 225"/>
                  <a:gd name="T101" fmla="*/ 1 h 97"/>
                  <a:gd name="T102" fmla="*/ 4 w 225"/>
                  <a:gd name="T103" fmla="*/ 1 h 97"/>
                  <a:gd name="T104" fmla="*/ 6 w 225"/>
                  <a:gd name="T105" fmla="*/ 1 h 97"/>
                  <a:gd name="T106" fmla="*/ 8 w 225"/>
                  <a:gd name="T107" fmla="*/ 0 h 97"/>
                  <a:gd name="T108" fmla="*/ 11 w 225"/>
                  <a:gd name="T109" fmla="*/ 0 h 97"/>
                  <a:gd name="T110" fmla="*/ 14 w 225"/>
                  <a:gd name="T111" fmla="*/ 0 h 97"/>
                  <a:gd name="T112" fmla="*/ 16 w 225"/>
                  <a:gd name="T113" fmla="*/ 0 h 97"/>
                  <a:gd name="T114" fmla="*/ 19 w 225"/>
                  <a:gd name="T115" fmla="*/ 0 h 97"/>
                  <a:gd name="T116" fmla="*/ 22 w 225"/>
                  <a:gd name="T117" fmla="*/ 0 h 97"/>
                  <a:gd name="T118" fmla="*/ 24 w 225"/>
                  <a:gd name="T119" fmla="*/ 0 h 97"/>
                  <a:gd name="T120" fmla="*/ 27 w 225"/>
                  <a:gd name="T121" fmla="*/ 0 h 97"/>
                  <a:gd name="T122" fmla="*/ 29 w 225"/>
                  <a:gd name="T123" fmla="*/ 1 h 9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5"/>
                  <a:gd name="T187" fmla="*/ 0 h 97"/>
                  <a:gd name="T188" fmla="*/ 225 w 225"/>
                  <a:gd name="T189" fmla="*/ 97 h 9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5" h="97">
                    <a:moveTo>
                      <a:pt x="86" y="6"/>
                    </a:moveTo>
                    <a:lnTo>
                      <a:pt x="90" y="4"/>
                    </a:lnTo>
                    <a:lnTo>
                      <a:pt x="97" y="4"/>
                    </a:lnTo>
                    <a:lnTo>
                      <a:pt x="107" y="4"/>
                    </a:lnTo>
                    <a:lnTo>
                      <a:pt x="117" y="4"/>
                    </a:lnTo>
                    <a:lnTo>
                      <a:pt x="129" y="4"/>
                    </a:lnTo>
                    <a:lnTo>
                      <a:pt x="139" y="6"/>
                    </a:lnTo>
                    <a:lnTo>
                      <a:pt x="148" y="7"/>
                    </a:lnTo>
                    <a:lnTo>
                      <a:pt x="155" y="9"/>
                    </a:lnTo>
                    <a:lnTo>
                      <a:pt x="162" y="11"/>
                    </a:lnTo>
                    <a:lnTo>
                      <a:pt x="170" y="13"/>
                    </a:lnTo>
                    <a:lnTo>
                      <a:pt x="177" y="15"/>
                    </a:lnTo>
                    <a:lnTo>
                      <a:pt x="183" y="19"/>
                    </a:lnTo>
                    <a:lnTo>
                      <a:pt x="189" y="22"/>
                    </a:lnTo>
                    <a:lnTo>
                      <a:pt x="195" y="26"/>
                    </a:lnTo>
                    <a:lnTo>
                      <a:pt x="200" y="33"/>
                    </a:lnTo>
                    <a:lnTo>
                      <a:pt x="203" y="40"/>
                    </a:lnTo>
                    <a:lnTo>
                      <a:pt x="207" y="51"/>
                    </a:lnTo>
                    <a:lnTo>
                      <a:pt x="212" y="62"/>
                    </a:lnTo>
                    <a:lnTo>
                      <a:pt x="219" y="72"/>
                    </a:lnTo>
                    <a:lnTo>
                      <a:pt x="225" y="82"/>
                    </a:lnTo>
                    <a:lnTo>
                      <a:pt x="222" y="88"/>
                    </a:lnTo>
                    <a:lnTo>
                      <a:pt x="216" y="89"/>
                    </a:lnTo>
                    <a:lnTo>
                      <a:pt x="209" y="89"/>
                    </a:lnTo>
                    <a:lnTo>
                      <a:pt x="202" y="90"/>
                    </a:lnTo>
                    <a:lnTo>
                      <a:pt x="196" y="92"/>
                    </a:lnTo>
                    <a:lnTo>
                      <a:pt x="187" y="92"/>
                    </a:lnTo>
                    <a:lnTo>
                      <a:pt x="178" y="92"/>
                    </a:lnTo>
                    <a:lnTo>
                      <a:pt x="167" y="93"/>
                    </a:lnTo>
                    <a:lnTo>
                      <a:pt x="157" y="93"/>
                    </a:lnTo>
                    <a:lnTo>
                      <a:pt x="147" y="94"/>
                    </a:lnTo>
                    <a:lnTo>
                      <a:pt x="139" y="95"/>
                    </a:lnTo>
                    <a:lnTo>
                      <a:pt x="134" y="96"/>
                    </a:lnTo>
                    <a:lnTo>
                      <a:pt x="94" y="97"/>
                    </a:lnTo>
                    <a:lnTo>
                      <a:pt x="88" y="96"/>
                    </a:lnTo>
                    <a:lnTo>
                      <a:pt x="80" y="92"/>
                    </a:lnTo>
                    <a:lnTo>
                      <a:pt x="71" y="86"/>
                    </a:lnTo>
                    <a:lnTo>
                      <a:pt x="66" y="81"/>
                    </a:lnTo>
                    <a:lnTo>
                      <a:pt x="54" y="71"/>
                    </a:lnTo>
                    <a:lnTo>
                      <a:pt x="47" y="56"/>
                    </a:lnTo>
                    <a:lnTo>
                      <a:pt x="43" y="43"/>
                    </a:lnTo>
                    <a:lnTo>
                      <a:pt x="42" y="38"/>
                    </a:lnTo>
                    <a:lnTo>
                      <a:pt x="37" y="33"/>
                    </a:lnTo>
                    <a:lnTo>
                      <a:pt x="33" y="30"/>
                    </a:lnTo>
                    <a:lnTo>
                      <a:pt x="27" y="25"/>
                    </a:lnTo>
                    <a:lnTo>
                      <a:pt x="22" y="22"/>
                    </a:lnTo>
                    <a:lnTo>
                      <a:pt x="17" y="19"/>
                    </a:lnTo>
                    <a:lnTo>
                      <a:pt x="12" y="15"/>
                    </a:lnTo>
                    <a:lnTo>
                      <a:pt x="6" y="13"/>
                    </a:lnTo>
                    <a:lnTo>
                      <a:pt x="0" y="11"/>
                    </a:lnTo>
                    <a:lnTo>
                      <a:pt x="3" y="7"/>
                    </a:lnTo>
                    <a:lnTo>
                      <a:pt x="11" y="4"/>
                    </a:lnTo>
                    <a:lnTo>
                      <a:pt x="19" y="3"/>
                    </a:lnTo>
                    <a:lnTo>
                      <a:pt x="25" y="2"/>
                    </a:lnTo>
                    <a:lnTo>
                      <a:pt x="34" y="1"/>
                    </a:lnTo>
                    <a:lnTo>
                      <a:pt x="41" y="1"/>
                    </a:lnTo>
                    <a:lnTo>
                      <a:pt x="49" y="0"/>
                    </a:lnTo>
                    <a:lnTo>
                      <a:pt x="58" y="0"/>
                    </a:lnTo>
                    <a:lnTo>
                      <a:pt x="65" y="0"/>
                    </a:lnTo>
                    <a:lnTo>
                      <a:pt x="72" y="1"/>
                    </a:lnTo>
                    <a:lnTo>
                      <a:pt x="80" y="2"/>
                    </a:lnTo>
                    <a:lnTo>
                      <a:pt x="86" y="6"/>
                    </a:lnTo>
                    <a:close/>
                  </a:path>
                </a:pathLst>
              </a:custGeom>
              <a:solidFill>
                <a:schemeClr val="tx1"/>
              </a:solidFill>
              <a:ln w="9525">
                <a:noFill/>
                <a:round/>
                <a:headEnd/>
                <a:tailEnd/>
              </a:ln>
            </p:spPr>
            <p:txBody>
              <a:bodyPr/>
              <a:lstStyle/>
              <a:p>
                <a:endParaRPr lang="he-IL"/>
              </a:p>
            </p:txBody>
          </p:sp>
          <p:sp>
            <p:nvSpPr>
              <p:cNvPr id="19572" name="Freeform 129"/>
              <p:cNvSpPr>
                <a:spLocks/>
              </p:cNvSpPr>
              <p:nvPr/>
            </p:nvSpPr>
            <p:spPr bwMode="auto">
              <a:xfrm>
                <a:off x="1257" y="4005"/>
                <a:ext cx="79" cy="20"/>
              </a:xfrm>
              <a:custGeom>
                <a:avLst/>
                <a:gdLst>
                  <a:gd name="T0" fmla="*/ 74 w 235"/>
                  <a:gd name="T1" fmla="*/ 9 h 98"/>
                  <a:gd name="T2" fmla="*/ 78 w 235"/>
                  <a:gd name="T3" fmla="*/ 15 h 98"/>
                  <a:gd name="T4" fmla="*/ 76 w 235"/>
                  <a:gd name="T5" fmla="*/ 18 h 98"/>
                  <a:gd name="T6" fmla="*/ 70 w 235"/>
                  <a:gd name="T7" fmla="*/ 18 h 98"/>
                  <a:gd name="T8" fmla="*/ 63 w 235"/>
                  <a:gd name="T9" fmla="*/ 18 h 98"/>
                  <a:gd name="T10" fmla="*/ 57 w 235"/>
                  <a:gd name="T11" fmla="*/ 18 h 98"/>
                  <a:gd name="T12" fmla="*/ 46 w 235"/>
                  <a:gd name="T13" fmla="*/ 20 h 98"/>
                  <a:gd name="T14" fmla="*/ 35 w 235"/>
                  <a:gd name="T15" fmla="*/ 18 h 98"/>
                  <a:gd name="T16" fmla="*/ 30 w 235"/>
                  <a:gd name="T17" fmla="*/ 18 h 98"/>
                  <a:gd name="T18" fmla="*/ 24 w 235"/>
                  <a:gd name="T19" fmla="*/ 18 h 98"/>
                  <a:gd name="T20" fmla="*/ 19 w 235"/>
                  <a:gd name="T21" fmla="*/ 18 h 98"/>
                  <a:gd name="T22" fmla="*/ 15 w 235"/>
                  <a:gd name="T23" fmla="*/ 17 h 98"/>
                  <a:gd name="T24" fmla="*/ 9 w 235"/>
                  <a:gd name="T25" fmla="*/ 12 h 98"/>
                  <a:gd name="T26" fmla="*/ 4 w 235"/>
                  <a:gd name="T27" fmla="*/ 8 h 98"/>
                  <a:gd name="T28" fmla="*/ 0 w 235"/>
                  <a:gd name="T29" fmla="*/ 3 h 98"/>
                  <a:gd name="T30" fmla="*/ 1 w 235"/>
                  <a:gd name="T31" fmla="*/ 2 h 98"/>
                  <a:gd name="T32" fmla="*/ 4 w 235"/>
                  <a:gd name="T33" fmla="*/ 2 h 98"/>
                  <a:gd name="T34" fmla="*/ 7 w 235"/>
                  <a:gd name="T35" fmla="*/ 2 h 98"/>
                  <a:gd name="T36" fmla="*/ 10 w 235"/>
                  <a:gd name="T37" fmla="*/ 1 h 98"/>
                  <a:gd name="T38" fmla="*/ 15 w 235"/>
                  <a:gd name="T39" fmla="*/ 0 h 98"/>
                  <a:gd name="T40" fmla="*/ 19 w 235"/>
                  <a:gd name="T41" fmla="*/ 1 h 98"/>
                  <a:gd name="T42" fmla="*/ 23 w 235"/>
                  <a:gd name="T43" fmla="*/ 1 h 98"/>
                  <a:gd name="T44" fmla="*/ 26 w 235"/>
                  <a:gd name="T45" fmla="*/ 0 h 98"/>
                  <a:gd name="T46" fmla="*/ 29 w 235"/>
                  <a:gd name="T47" fmla="*/ 0 h 98"/>
                  <a:gd name="T48" fmla="*/ 32 w 235"/>
                  <a:gd name="T49" fmla="*/ 0 h 98"/>
                  <a:gd name="T50" fmla="*/ 36 w 235"/>
                  <a:gd name="T51" fmla="*/ 0 h 98"/>
                  <a:gd name="T52" fmla="*/ 40 w 235"/>
                  <a:gd name="T53" fmla="*/ 0 h 98"/>
                  <a:gd name="T54" fmla="*/ 45 w 235"/>
                  <a:gd name="T55" fmla="*/ 0 h 98"/>
                  <a:gd name="T56" fmla="*/ 50 w 235"/>
                  <a:gd name="T57" fmla="*/ 1 h 98"/>
                  <a:gd name="T58" fmla="*/ 53 w 235"/>
                  <a:gd name="T59" fmla="*/ 1 h 98"/>
                  <a:gd name="T60" fmla="*/ 57 w 235"/>
                  <a:gd name="T61" fmla="*/ 2 h 98"/>
                  <a:gd name="T62" fmla="*/ 63 w 235"/>
                  <a:gd name="T63" fmla="*/ 3 h 98"/>
                  <a:gd name="T64" fmla="*/ 69 w 235"/>
                  <a:gd name="T65" fmla="*/ 5 h 9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5"/>
                  <a:gd name="T100" fmla="*/ 0 h 98"/>
                  <a:gd name="T101" fmla="*/ 235 w 235"/>
                  <a:gd name="T102" fmla="*/ 98 h 9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5" h="98">
                    <a:moveTo>
                      <a:pt x="211" y="29"/>
                    </a:moveTo>
                    <a:lnTo>
                      <a:pt x="219" y="43"/>
                    </a:lnTo>
                    <a:lnTo>
                      <a:pt x="227" y="60"/>
                    </a:lnTo>
                    <a:lnTo>
                      <a:pt x="233" y="75"/>
                    </a:lnTo>
                    <a:lnTo>
                      <a:pt x="235" y="82"/>
                    </a:lnTo>
                    <a:lnTo>
                      <a:pt x="227" y="86"/>
                    </a:lnTo>
                    <a:lnTo>
                      <a:pt x="218" y="88"/>
                    </a:lnTo>
                    <a:lnTo>
                      <a:pt x="208" y="89"/>
                    </a:lnTo>
                    <a:lnTo>
                      <a:pt x="199" y="89"/>
                    </a:lnTo>
                    <a:lnTo>
                      <a:pt x="188" y="88"/>
                    </a:lnTo>
                    <a:lnTo>
                      <a:pt x="179" y="88"/>
                    </a:lnTo>
                    <a:lnTo>
                      <a:pt x="169" y="88"/>
                    </a:lnTo>
                    <a:lnTo>
                      <a:pt x="160" y="89"/>
                    </a:lnTo>
                    <a:lnTo>
                      <a:pt x="136" y="98"/>
                    </a:lnTo>
                    <a:lnTo>
                      <a:pt x="113" y="89"/>
                    </a:lnTo>
                    <a:lnTo>
                      <a:pt x="105" y="89"/>
                    </a:lnTo>
                    <a:lnTo>
                      <a:pt x="96" y="89"/>
                    </a:lnTo>
                    <a:lnTo>
                      <a:pt x="88" y="89"/>
                    </a:lnTo>
                    <a:lnTo>
                      <a:pt x="81" y="88"/>
                    </a:lnTo>
                    <a:lnTo>
                      <a:pt x="72" y="88"/>
                    </a:lnTo>
                    <a:lnTo>
                      <a:pt x="65" y="87"/>
                    </a:lnTo>
                    <a:lnTo>
                      <a:pt x="57" y="86"/>
                    </a:lnTo>
                    <a:lnTo>
                      <a:pt x="49" y="85"/>
                    </a:lnTo>
                    <a:lnTo>
                      <a:pt x="44" y="81"/>
                    </a:lnTo>
                    <a:lnTo>
                      <a:pt x="37" y="72"/>
                    </a:lnTo>
                    <a:lnTo>
                      <a:pt x="28" y="61"/>
                    </a:lnTo>
                    <a:lnTo>
                      <a:pt x="19" y="49"/>
                    </a:lnTo>
                    <a:lnTo>
                      <a:pt x="11" y="37"/>
                    </a:lnTo>
                    <a:lnTo>
                      <a:pt x="4" y="25"/>
                    </a:lnTo>
                    <a:lnTo>
                      <a:pt x="0" y="17"/>
                    </a:lnTo>
                    <a:lnTo>
                      <a:pt x="0" y="11"/>
                    </a:lnTo>
                    <a:lnTo>
                      <a:pt x="3" y="10"/>
                    </a:lnTo>
                    <a:lnTo>
                      <a:pt x="7" y="10"/>
                    </a:lnTo>
                    <a:lnTo>
                      <a:pt x="11" y="10"/>
                    </a:lnTo>
                    <a:lnTo>
                      <a:pt x="14" y="10"/>
                    </a:lnTo>
                    <a:lnTo>
                      <a:pt x="20" y="8"/>
                    </a:lnTo>
                    <a:lnTo>
                      <a:pt x="25" y="6"/>
                    </a:lnTo>
                    <a:lnTo>
                      <a:pt x="31" y="5"/>
                    </a:lnTo>
                    <a:lnTo>
                      <a:pt x="38" y="3"/>
                    </a:lnTo>
                    <a:lnTo>
                      <a:pt x="44" y="2"/>
                    </a:lnTo>
                    <a:lnTo>
                      <a:pt x="50" y="3"/>
                    </a:lnTo>
                    <a:lnTo>
                      <a:pt x="58" y="3"/>
                    </a:lnTo>
                    <a:lnTo>
                      <a:pt x="64" y="6"/>
                    </a:lnTo>
                    <a:lnTo>
                      <a:pt x="68" y="5"/>
                    </a:lnTo>
                    <a:lnTo>
                      <a:pt x="72" y="3"/>
                    </a:lnTo>
                    <a:lnTo>
                      <a:pt x="76" y="2"/>
                    </a:lnTo>
                    <a:lnTo>
                      <a:pt x="82" y="1"/>
                    </a:lnTo>
                    <a:lnTo>
                      <a:pt x="86" y="1"/>
                    </a:lnTo>
                    <a:lnTo>
                      <a:pt x="91" y="0"/>
                    </a:lnTo>
                    <a:lnTo>
                      <a:pt x="95" y="1"/>
                    </a:lnTo>
                    <a:lnTo>
                      <a:pt x="100" y="2"/>
                    </a:lnTo>
                    <a:lnTo>
                      <a:pt x="107" y="1"/>
                    </a:lnTo>
                    <a:lnTo>
                      <a:pt x="114" y="0"/>
                    </a:lnTo>
                    <a:lnTo>
                      <a:pt x="120" y="0"/>
                    </a:lnTo>
                    <a:lnTo>
                      <a:pt x="128" y="0"/>
                    </a:lnTo>
                    <a:lnTo>
                      <a:pt x="135" y="1"/>
                    </a:lnTo>
                    <a:lnTo>
                      <a:pt x="142" y="2"/>
                    </a:lnTo>
                    <a:lnTo>
                      <a:pt x="149" y="3"/>
                    </a:lnTo>
                    <a:lnTo>
                      <a:pt x="156" y="6"/>
                    </a:lnTo>
                    <a:lnTo>
                      <a:pt x="158" y="6"/>
                    </a:lnTo>
                    <a:lnTo>
                      <a:pt x="162" y="8"/>
                    </a:lnTo>
                    <a:lnTo>
                      <a:pt x="169" y="10"/>
                    </a:lnTo>
                    <a:lnTo>
                      <a:pt x="178" y="12"/>
                    </a:lnTo>
                    <a:lnTo>
                      <a:pt x="187" y="17"/>
                    </a:lnTo>
                    <a:lnTo>
                      <a:pt x="197" y="20"/>
                    </a:lnTo>
                    <a:lnTo>
                      <a:pt x="205" y="24"/>
                    </a:lnTo>
                    <a:lnTo>
                      <a:pt x="211" y="29"/>
                    </a:lnTo>
                    <a:close/>
                  </a:path>
                </a:pathLst>
              </a:custGeom>
              <a:solidFill>
                <a:schemeClr val="tx1"/>
              </a:solidFill>
              <a:ln w="9525">
                <a:noFill/>
                <a:round/>
                <a:headEnd/>
                <a:tailEnd/>
              </a:ln>
            </p:spPr>
            <p:txBody>
              <a:bodyPr/>
              <a:lstStyle/>
              <a:p>
                <a:endParaRPr lang="he-IL"/>
              </a:p>
            </p:txBody>
          </p:sp>
        </p:grpSp>
        <p:sp>
          <p:nvSpPr>
            <p:cNvPr id="19525" name="Rectangle 80"/>
            <p:cNvSpPr>
              <a:spLocks noChangeArrowheads="1"/>
            </p:cNvSpPr>
            <p:nvPr/>
          </p:nvSpPr>
          <p:spPr bwMode="auto">
            <a:xfrm>
              <a:off x="1167" y="3292"/>
              <a:ext cx="302" cy="303"/>
            </a:xfrm>
            <a:prstGeom prst="rect">
              <a:avLst/>
            </a:prstGeom>
            <a:gradFill rotWithShape="1">
              <a:gsLst>
                <a:gs pos="0">
                  <a:srgbClr val="EC7600"/>
                </a:gs>
                <a:gs pos="100000">
                  <a:srgbClr val="6D3700"/>
                </a:gs>
              </a:gsLst>
              <a:lin ang="2700000" scaled="1"/>
            </a:gradFill>
            <a:ln w="9525">
              <a:miter lim="800000"/>
              <a:headEnd/>
              <a:tailEnd/>
            </a:ln>
            <a:scene3d>
              <a:camera prst="legacyObliqueTopRight"/>
              <a:lightRig rig="legacyFlat3" dir="b"/>
            </a:scene3d>
            <a:sp3d extrusionH="379400" prstMaterial="legacyMatte">
              <a:bevelT w="13500" h="13500" prst="angle"/>
              <a:bevelB w="13500" h="13500" prst="angle"/>
              <a:extrusionClr>
                <a:srgbClr val="EC7600"/>
              </a:extrusionClr>
            </a:sp3d>
          </p:spPr>
          <p:txBody>
            <a:bodyPr wrap="none" anchor="ctr">
              <a:flatTx/>
            </a:bodyPr>
            <a:lstStyle/>
            <a:p>
              <a:endParaRPr lang="he-IL"/>
            </a:p>
          </p:txBody>
        </p:sp>
        <p:sp>
          <p:nvSpPr>
            <p:cNvPr id="19526" name="AutoShape 85"/>
            <p:cNvSpPr>
              <a:spLocks noChangeArrowheads="1"/>
            </p:cNvSpPr>
            <p:nvPr/>
          </p:nvSpPr>
          <p:spPr bwMode="auto">
            <a:xfrm>
              <a:off x="2753" y="2543"/>
              <a:ext cx="227" cy="544"/>
            </a:xfrm>
            <a:prstGeom prst="can">
              <a:avLst>
                <a:gd name="adj" fmla="val 59912"/>
              </a:avLst>
            </a:prstGeom>
            <a:gradFill rotWithShape="1">
              <a:gsLst>
                <a:gs pos="0">
                  <a:srgbClr val="595959"/>
                </a:gs>
                <a:gs pos="50000">
                  <a:srgbClr val="C0C0C0"/>
                </a:gs>
                <a:gs pos="100000">
                  <a:srgbClr val="595959"/>
                </a:gs>
              </a:gsLst>
              <a:lin ang="0" scaled="1"/>
            </a:gradFill>
            <a:ln w="12700" cap="sq">
              <a:noFill/>
              <a:round/>
              <a:headEnd type="none" w="sm" len="sm"/>
              <a:tailEnd type="none" w="sm" len="sm"/>
            </a:ln>
          </p:spPr>
          <p:txBody>
            <a:bodyPr wrap="none" anchor="ctr"/>
            <a:lstStyle/>
            <a:p>
              <a:endParaRPr lang="he-IL"/>
            </a:p>
          </p:txBody>
        </p:sp>
        <p:sp>
          <p:nvSpPr>
            <p:cNvPr id="19527" name="AutoShape 87"/>
            <p:cNvSpPr>
              <a:spLocks noChangeArrowheads="1"/>
            </p:cNvSpPr>
            <p:nvPr/>
          </p:nvSpPr>
          <p:spPr bwMode="auto">
            <a:xfrm>
              <a:off x="1936" y="3267"/>
              <a:ext cx="364" cy="302"/>
            </a:xfrm>
            <a:prstGeom prst="hexagon">
              <a:avLst>
                <a:gd name="adj" fmla="val 30132"/>
                <a:gd name="vf" fmla="val 115470"/>
              </a:avLst>
            </a:prstGeom>
            <a:gradFill rotWithShape="1">
              <a:gsLst>
                <a:gs pos="0">
                  <a:srgbClr val="CFB7FF"/>
                </a:gs>
                <a:gs pos="100000">
                  <a:srgbClr val="605576"/>
                </a:gs>
              </a:gsLst>
              <a:lin ang="2700000" scaled="1"/>
            </a:gradFill>
            <a:ln w="9525">
              <a:miter lim="800000"/>
              <a:headEnd/>
              <a:tailEnd/>
            </a:ln>
            <a:scene3d>
              <a:camera prst="legacyObliqueTopRight"/>
              <a:lightRig rig="legacyFlat3" dir="b"/>
            </a:scene3d>
            <a:sp3d extrusionH="290500" prstMaterial="legacyMatte">
              <a:bevelT w="13500" h="13500" prst="angle"/>
              <a:bevelB w="13500" h="13500" prst="angle"/>
              <a:extrusionClr>
                <a:srgbClr val="CFB7FF"/>
              </a:extrusionClr>
            </a:sp3d>
          </p:spPr>
          <p:txBody>
            <a:bodyPr wrap="none" anchor="ctr">
              <a:flatTx/>
            </a:bodyPr>
            <a:lstStyle/>
            <a:p>
              <a:endParaRPr lang="he-IL"/>
            </a:p>
          </p:txBody>
        </p:sp>
        <p:sp>
          <p:nvSpPr>
            <p:cNvPr id="19528" name="AutoShape 88"/>
            <p:cNvSpPr>
              <a:spLocks noChangeArrowheads="1"/>
            </p:cNvSpPr>
            <p:nvPr/>
          </p:nvSpPr>
          <p:spPr bwMode="auto">
            <a:xfrm>
              <a:off x="1577" y="3292"/>
              <a:ext cx="333" cy="227"/>
            </a:xfrm>
            <a:prstGeom prst="rightArrow">
              <a:avLst>
                <a:gd name="adj1" fmla="val 27269"/>
                <a:gd name="adj2" fmla="val 59032"/>
              </a:avLst>
            </a:prstGeom>
            <a:solidFill>
              <a:schemeClr val="tx1"/>
            </a:solidFill>
            <a:ln w="9525" algn="ctr">
              <a:noFill/>
              <a:miter lim="800000"/>
              <a:headEnd/>
              <a:tailEnd/>
            </a:ln>
            <a:effectLst>
              <a:prstShdw prst="shdw17" dist="17961" dir="2700000">
                <a:srgbClr val="737373"/>
              </a:prstShdw>
            </a:effectLst>
          </p:spPr>
          <p:txBody>
            <a:bodyPr wrap="none" anchor="ctr"/>
            <a:lstStyle/>
            <a:p>
              <a:endParaRPr lang="he-IL"/>
            </a:p>
          </p:txBody>
        </p:sp>
        <p:sp>
          <p:nvSpPr>
            <p:cNvPr id="19529" name="AutoShape 89"/>
            <p:cNvSpPr>
              <a:spLocks noChangeArrowheads="1"/>
            </p:cNvSpPr>
            <p:nvPr/>
          </p:nvSpPr>
          <p:spPr bwMode="auto">
            <a:xfrm rot="-3339716">
              <a:off x="2311" y="3121"/>
              <a:ext cx="529" cy="151"/>
            </a:xfrm>
            <a:prstGeom prst="rightArrow">
              <a:avLst>
                <a:gd name="adj1" fmla="val 27269"/>
                <a:gd name="adj2" fmla="val 140976"/>
              </a:avLst>
            </a:prstGeom>
            <a:solidFill>
              <a:srgbClr val="C0C0C0"/>
            </a:solidFill>
            <a:ln w="9525" algn="ctr">
              <a:noFill/>
              <a:miter lim="800000"/>
              <a:headEnd/>
              <a:tailEnd/>
            </a:ln>
            <a:effectLst>
              <a:prstShdw prst="shdw17" dist="17961" dir="2700000">
                <a:srgbClr val="737373"/>
              </a:prstShdw>
            </a:effectLst>
          </p:spPr>
          <p:txBody>
            <a:bodyPr wrap="none" anchor="ctr"/>
            <a:lstStyle/>
            <a:p>
              <a:endParaRPr lang="he-IL"/>
            </a:p>
          </p:txBody>
        </p:sp>
        <p:sp>
          <p:nvSpPr>
            <p:cNvPr id="19530" name="AutoShape 130"/>
            <p:cNvSpPr>
              <a:spLocks noChangeArrowheads="1"/>
            </p:cNvSpPr>
            <p:nvPr/>
          </p:nvSpPr>
          <p:spPr bwMode="auto">
            <a:xfrm>
              <a:off x="811" y="3283"/>
              <a:ext cx="333" cy="227"/>
            </a:xfrm>
            <a:prstGeom prst="rightArrow">
              <a:avLst>
                <a:gd name="adj1" fmla="val 27269"/>
                <a:gd name="adj2" fmla="val 59032"/>
              </a:avLst>
            </a:prstGeom>
            <a:solidFill>
              <a:schemeClr val="tx1"/>
            </a:solidFill>
            <a:ln w="9525" algn="ctr">
              <a:noFill/>
              <a:miter lim="800000"/>
              <a:headEnd/>
              <a:tailEnd/>
            </a:ln>
            <a:effectLst>
              <a:prstShdw prst="shdw17" dist="17961" dir="2700000">
                <a:srgbClr val="737373"/>
              </a:prstShdw>
            </a:effectLst>
          </p:spPr>
          <p:txBody>
            <a:bodyPr wrap="none" anchor="ctr"/>
            <a:lstStyle/>
            <a:p>
              <a:endParaRPr lang="he-IL"/>
            </a:p>
          </p:txBody>
        </p:sp>
        <p:sp>
          <p:nvSpPr>
            <p:cNvPr id="19531" name="Text Box 132"/>
            <p:cNvSpPr txBox="1">
              <a:spLocks noChangeArrowheads="1"/>
            </p:cNvSpPr>
            <p:nvPr/>
          </p:nvSpPr>
          <p:spPr bwMode="auto">
            <a:xfrm>
              <a:off x="901" y="3746"/>
              <a:ext cx="544" cy="173"/>
            </a:xfrm>
            <a:prstGeom prst="rect">
              <a:avLst/>
            </a:prstGeom>
            <a:noFill/>
            <a:ln w="12700" cap="sq">
              <a:noFill/>
              <a:miter lim="800000"/>
              <a:headEnd type="none" w="sm" len="sm"/>
              <a:tailEnd type="none" w="sm" len="sm"/>
            </a:ln>
          </p:spPr>
          <p:txBody>
            <a:bodyPr>
              <a:spAutoFit/>
            </a:bodyPr>
            <a:lstStyle/>
            <a:p>
              <a:pPr>
                <a:spcBef>
                  <a:spcPct val="50000"/>
                </a:spcBef>
              </a:pPr>
              <a:r>
                <a:rPr lang="en-US" sz="1200" b="1" i="0">
                  <a:latin typeface="Arial" pitchFamily="34" charset="0"/>
                </a:rPr>
                <a:t>ROPE</a:t>
              </a:r>
            </a:p>
          </p:txBody>
        </p:sp>
        <p:pic>
          <p:nvPicPr>
            <p:cNvPr id="19532" name="Picture 154" descr="j0295205"/>
            <p:cNvPicPr>
              <a:picLocks noChangeAspect="1" noChangeArrowheads="1" noCrop="1"/>
            </p:cNvPicPr>
            <p:nvPr/>
          </p:nvPicPr>
          <p:blipFill>
            <a:blip r:embed="rId3"/>
            <a:srcRect/>
            <a:stretch>
              <a:fillRect/>
            </a:stretch>
          </p:blipFill>
          <p:spPr bwMode="auto">
            <a:xfrm>
              <a:off x="463" y="2986"/>
              <a:ext cx="480" cy="570"/>
            </a:xfrm>
            <a:prstGeom prst="rect">
              <a:avLst/>
            </a:prstGeom>
            <a:noFill/>
            <a:ln w="9525">
              <a:noFill/>
              <a:miter lim="800000"/>
              <a:headEnd/>
              <a:tailEnd/>
            </a:ln>
          </p:spPr>
        </p:pic>
        <p:sp>
          <p:nvSpPr>
            <p:cNvPr id="19533" name="Text Box 156"/>
            <p:cNvSpPr txBox="1">
              <a:spLocks noChangeArrowheads="1"/>
            </p:cNvSpPr>
            <p:nvPr/>
          </p:nvSpPr>
          <p:spPr bwMode="auto">
            <a:xfrm>
              <a:off x="2547" y="2645"/>
              <a:ext cx="635" cy="346"/>
            </a:xfrm>
            <a:prstGeom prst="rect">
              <a:avLst/>
            </a:prstGeom>
            <a:noFill/>
            <a:ln w="12700" cap="sq">
              <a:noFill/>
              <a:miter lim="800000"/>
              <a:headEnd type="none" w="sm" len="sm"/>
              <a:tailEnd type="none" w="sm" len="sm"/>
            </a:ln>
          </p:spPr>
          <p:txBody>
            <a:bodyPr>
              <a:spAutoFit/>
            </a:bodyPr>
            <a:lstStyle/>
            <a:p>
              <a:pPr algn="ctr">
                <a:spcBef>
                  <a:spcPct val="50000"/>
                </a:spcBef>
              </a:pPr>
              <a:r>
                <a:rPr lang="en-US" sz="1200" b="1" i="0">
                  <a:latin typeface="Arial" pitchFamily="34" charset="0"/>
                </a:rPr>
                <a:t>Assembly</a:t>
              </a:r>
            </a:p>
            <a:p>
              <a:pPr algn="ctr">
                <a:spcBef>
                  <a:spcPct val="50000"/>
                </a:spcBef>
              </a:pPr>
              <a:r>
                <a:rPr lang="en-US" sz="1200" b="1" i="0">
                  <a:latin typeface="Arial" pitchFamily="34" charset="0"/>
                </a:rPr>
                <a:t>BUFFER</a:t>
              </a:r>
            </a:p>
          </p:txBody>
        </p:sp>
      </p:grpSp>
      <p:grpSp>
        <p:nvGrpSpPr>
          <p:cNvPr id="6" name="Group 158"/>
          <p:cNvGrpSpPr>
            <a:grpSpLocks/>
          </p:cNvGrpSpPr>
          <p:nvPr/>
        </p:nvGrpSpPr>
        <p:grpSpPr bwMode="auto">
          <a:xfrm>
            <a:off x="136525" y="2787650"/>
            <a:ext cx="4041775" cy="1928813"/>
            <a:chOff x="86" y="1756"/>
            <a:chExt cx="2546" cy="1215"/>
          </a:xfrm>
        </p:grpSpPr>
        <p:grpSp>
          <p:nvGrpSpPr>
            <p:cNvPr id="7" name="Group 22"/>
            <p:cNvGrpSpPr>
              <a:grpSpLocks/>
            </p:cNvGrpSpPr>
            <p:nvPr/>
          </p:nvGrpSpPr>
          <p:grpSpPr bwMode="auto">
            <a:xfrm rot="-5400000">
              <a:off x="953" y="1874"/>
              <a:ext cx="548" cy="1645"/>
              <a:chOff x="800" y="2988"/>
              <a:chExt cx="762" cy="1037"/>
            </a:xfrm>
          </p:grpSpPr>
          <p:sp>
            <p:nvSpPr>
              <p:cNvPr id="19485" name="Freeform 23"/>
              <p:cNvSpPr>
                <a:spLocks/>
              </p:cNvSpPr>
              <p:nvPr/>
            </p:nvSpPr>
            <p:spPr bwMode="auto">
              <a:xfrm>
                <a:off x="1163" y="2988"/>
                <a:ext cx="88" cy="23"/>
              </a:xfrm>
              <a:custGeom>
                <a:avLst/>
                <a:gdLst>
                  <a:gd name="T0" fmla="*/ 36 w 262"/>
                  <a:gd name="T1" fmla="*/ 1 h 114"/>
                  <a:gd name="T2" fmla="*/ 41 w 262"/>
                  <a:gd name="T3" fmla="*/ 1 h 114"/>
                  <a:gd name="T4" fmla="*/ 46 w 262"/>
                  <a:gd name="T5" fmla="*/ 1 h 114"/>
                  <a:gd name="T6" fmla="*/ 50 w 262"/>
                  <a:gd name="T7" fmla="*/ 2 h 114"/>
                  <a:gd name="T8" fmla="*/ 55 w 262"/>
                  <a:gd name="T9" fmla="*/ 2 h 114"/>
                  <a:gd name="T10" fmla="*/ 59 w 262"/>
                  <a:gd name="T11" fmla="*/ 4 h 114"/>
                  <a:gd name="T12" fmla="*/ 64 w 262"/>
                  <a:gd name="T13" fmla="*/ 5 h 114"/>
                  <a:gd name="T14" fmla="*/ 69 w 262"/>
                  <a:gd name="T15" fmla="*/ 7 h 114"/>
                  <a:gd name="T16" fmla="*/ 72 w 262"/>
                  <a:gd name="T17" fmla="*/ 8 h 114"/>
                  <a:gd name="T18" fmla="*/ 76 w 262"/>
                  <a:gd name="T19" fmla="*/ 9 h 114"/>
                  <a:gd name="T20" fmla="*/ 78 w 262"/>
                  <a:gd name="T21" fmla="*/ 11 h 114"/>
                  <a:gd name="T22" fmla="*/ 80 w 262"/>
                  <a:gd name="T23" fmla="*/ 14 h 114"/>
                  <a:gd name="T24" fmla="*/ 82 w 262"/>
                  <a:gd name="T25" fmla="*/ 17 h 114"/>
                  <a:gd name="T26" fmla="*/ 86 w 262"/>
                  <a:gd name="T27" fmla="*/ 20 h 114"/>
                  <a:gd name="T28" fmla="*/ 88 w 262"/>
                  <a:gd name="T29" fmla="*/ 21 h 114"/>
                  <a:gd name="T30" fmla="*/ 86 w 262"/>
                  <a:gd name="T31" fmla="*/ 22 h 114"/>
                  <a:gd name="T32" fmla="*/ 82 w 262"/>
                  <a:gd name="T33" fmla="*/ 23 h 114"/>
                  <a:gd name="T34" fmla="*/ 79 w 262"/>
                  <a:gd name="T35" fmla="*/ 23 h 114"/>
                  <a:gd name="T36" fmla="*/ 63 w 262"/>
                  <a:gd name="T37" fmla="*/ 20 h 114"/>
                  <a:gd name="T38" fmla="*/ 60 w 262"/>
                  <a:gd name="T39" fmla="*/ 20 h 114"/>
                  <a:gd name="T40" fmla="*/ 55 w 262"/>
                  <a:gd name="T41" fmla="*/ 20 h 114"/>
                  <a:gd name="T42" fmla="*/ 49 w 262"/>
                  <a:gd name="T43" fmla="*/ 20 h 114"/>
                  <a:gd name="T44" fmla="*/ 45 w 262"/>
                  <a:gd name="T45" fmla="*/ 20 h 114"/>
                  <a:gd name="T46" fmla="*/ 42 w 262"/>
                  <a:gd name="T47" fmla="*/ 20 h 114"/>
                  <a:gd name="T48" fmla="*/ 39 w 262"/>
                  <a:gd name="T49" fmla="*/ 20 h 114"/>
                  <a:gd name="T50" fmla="*/ 35 w 262"/>
                  <a:gd name="T51" fmla="*/ 20 h 114"/>
                  <a:gd name="T52" fmla="*/ 32 w 262"/>
                  <a:gd name="T53" fmla="*/ 20 h 114"/>
                  <a:gd name="T54" fmla="*/ 27 w 262"/>
                  <a:gd name="T55" fmla="*/ 18 h 114"/>
                  <a:gd name="T56" fmla="*/ 21 w 262"/>
                  <a:gd name="T57" fmla="*/ 16 h 114"/>
                  <a:gd name="T58" fmla="*/ 16 w 262"/>
                  <a:gd name="T59" fmla="*/ 14 h 114"/>
                  <a:gd name="T60" fmla="*/ 14 w 262"/>
                  <a:gd name="T61" fmla="*/ 13 h 114"/>
                  <a:gd name="T62" fmla="*/ 11 w 262"/>
                  <a:gd name="T63" fmla="*/ 9 h 114"/>
                  <a:gd name="T64" fmla="*/ 6 w 262"/>
                  <a:gd name="T65" fmla="*/ 6 h 114"/>
                  <a:gd name="T66" fmla="*/ 2 w 262"/>
                  <a:gd name="T67" fmla="*/ 3 h 114"/>
                  <a:gd name="T68" fmla="*/ 0 w 262"/>
                  <a:gd name="T69" fmla="*/ 2 h 114"/>
                  <a:gd name="T70" fmla="*/ 4 w 262"/>
                  <a:gd name="T71" fmla="*/ 1 h 114"/>
                  <a:gd name="T72" fmla="*/ 8 w 262"/>
                  <a:gd name="T73" fmla="*/ 1 h 114"/>
                  <a:gd name="T74" fmla="*/ 13 w 262"/>
                  <a:gd name="T75" fmla="*/ 1 h 114"/>
                  <a:gd name="T76" fmla="*/ 17 w 262"/>
                  <a:gd name="T77" fmla="*/ 0 h 114"/>
                  <a:gd name="T78" fmla="*/ 21 w 262"/>
                  <a:gd name="T79" fmla="*/ 0 h 114"/>
                  <a:gd name="T80" fmla="*/ 26 w 262"/>
                  <a:gd name="T81" fmla="*/ 0 h 114"/>
                  <a:gd name="T82" fmla="*/ 30 w 262"/>
                  <a:gd name="T83" fmla="*/ 0 h 114"/>
                  <a:gd name="T84" fmla="*/ 33 w 262"/>
                  <a:gd name="T85" fmla="*/ 1 h 11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62"/>
                  <a:gd name="T130" fmla="*/ 0 h 114"/>
                  <a:gd name="T131" fmla="*/ 262 w 262"/>
                  <a:gd name="T132" fmla="*/ 114 h 11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62" h="114">
                    <a:moveTo>
                      <a:pt x="99" y="5"/>
                    </a:moveTo>
                    <a:lnTo>
                      <a:pt x="107" y="5"/>
                    </a:lnTo>
                    <a:lnTo>
                      <a:pt x="115" y="5"/>
                    </a:lnTo>
                    <a:lnTo>
                      <a:pt x="122" y="5"/>
                    </a:lnTo>
                    <a:lnTo>
                      <a:pt x="129" y="6"/>
                    </a:lnTo>
                    <a:lnTo>
                      <a:pt x="136" y="7"/>
                    </a:lnTo>
                    <a:lnTo>
                      <a:pt x="143" y="8"/>
                    </a:lnTo>
                    <a:lnTo>
                      <a:pt x="150" y="10"/>
                    </a:lnTo>
                    <a:lnTo>
                      <a:pt x="159" y="10"/>
                    </a:lnTo>
                    <a:lnTo>
                      <a:pt x="163" y="12"/>
                    </a:lnTo>
                    <a:lnTo>
                      <a:pt x="169" y="15"/>
                    </a:lnTo>
                    <a:lnTo>
                      <a:pt x="176" y="20"/>
                    </a:lnTo>
                    <a:lnTo>
                      <a:pt x="185" y="23"/>
                    </a:lnTo>
                    <a:lnTo>
                      <a:pt x="192" y="27"/>
                    </a:lnTo>
                    <a:lnTo>
                      <a:pt x="199" y="32"/>
                    </a:lnTo>
                    <a:lnTo>
                      <a:pt x="206" y="35"/>
                    </a:lnTo>
                    <a:lnTo>
                      <a:pt x="210" y="37"/>
                    </a:lnTo>
                    <a:lnTo>
                      <a:pt x="215" y="39"/>
                    </a:lnTo>
                    <a:lnTo>
                      <a:pt x="220" y="40"/>
                    </a:lnTo>
                    <a:lnTo>
                      <a:pt x="225" y="44"/>
                    </a:lnTo>
                    <a:lnTo>
                      <a:pt x="229" y="47"/>
                    </a:lnTo>
                    <a:lnTo>
                      <a:pt x="231" y="55"/>
                    </a:lnTo>
                    <a:lnTo>
                      <a:pt x="233" y="64"/>
                    </a:lnTo>
                    <a:lnTo>
                      <a:pt x="237" y="71"/>
                    </a:lnTo>
                    <a:lnTo>
                      <a:pt x="241" y="78"/>
                    </a:lnTo>
                    <a:lnTo>
                      <a:pt x="245" y="86"/>
                    </a:lnTo>
                    <a:lnTo>
                      <a:pt x="251" y="92"/>
                    </a:lnTo>
                    <a:lnTo>
                      <a:pt x="256" y="99"/>
                    </a:lnTo>
                    <a:lnTo>
                      <a:pt x="262" y="104"/>
                    </a:lnTo>
                    <a:lnTo>
                      <a:pt x="261" y="106"/>
                    </a:lnTo>
                    <a:lnTo>
                      <a:pt x="258" y="108"/>
                    </a:lnTo>
                    <a:lnTo>
                      <a:pt x="255" y="109"/>
                    </a:lnTo>
                    <a:lnTo>
                      <a:pt x="250" y="111"/>
                    </a:lnTo>
                    <a:lnTo>
                      <a:pt x="244" y="112"/>
                    </a:lnTo>
                    <a:lnTo>
                      <a:pt x="239" y="113"/>
                    </a:lnTo>
                    <a:lnTo>
                      <a:pt x="235" y="114"/>
                    </a:lnTo>
                    <a:lnTo>
                      <a:pt x="231" y="114"/>
                    </a:lnTo>
                    <a:lnTo>
                      <a:pt x="187" y="99"/>
                    </a:lnTo>
                    <a:lnTo>
                      <a:pt x="185" y="99"/>
                    </a:lnTo>
                    <a:lnTo>
                      <a:pt x="180" y="99"/>
                    </a:lnTo>
                    <a:lnTo>
                      <a:pt x="173" y="99"/>
                    </a:lnTo>
                    <a:lnTo>
                      <a:pt x="164" y="98"/>
                    </a:lnTo>
                    <a:lnTo>
                      <a:pt x="156" y="99"/>
                    </a:lnTo>
                    <a:lnTo>
                      <a:pt x="147" y="99"/>
                    </a:lnTo>
                    <a:lnTo>
                      <a:pt x="140" y="100"/>
                    </a:lnTo>
                    <a:lnTo>
                      <a:pt x="135" y="101"/>
                    </a:lnTo>
                    <a:lnTo>
                      <a:pt x="129" y="100"/>
                    </a:lnTo>
                    <a:lnTo>
                      <a:pt x="125" y="100"/>
                    </a:lnTo>
                    <a:lnTo>
                      <a:pt x="120" y="99"/>
                    </a:lnTo>
                    <a:lnTo>
                      <a:pt x="115" y="99"/>
                    </a:lnTo>
                    <a:lnTo>
                      <a:pt x="109" y="99"/>
                    </a:lnTo>
                    <a:lnTo>
                      <a:pt x="104" y="98"/>
                    </a:lnTo>
                    <a:lnTo>
                      <a:pt x="100" y="98"/>
                    </a:lnTo>
                    <a:lnTo>
                      <a:pt x="95" y="97"/>
                    </a:lnTo>
                    <a:lnTo>
                      <a:pt x="88" y="95"/>
                    </a:lnTo>
                    <a:lnTo>
                      <a:pt x="80" y="90"/>
                    </a:lnTo>
                    <a:lnTo>
                      <a:pt x="71" y="86"/>
                    </a:lnTo>
                    <a:lnTo>
                      <a:pt x="62" y="80"/>
                    </a:lnTo>
                    <a:lnTo>
                      <a:pt x="55" y="75"/>
                    </a:lnTo>
                    <a:lnTo>
                      <a:pt x="49" y="69"/>
                    </a:lnTo>
                    <a:lnTo>
                      <a:pt x="44" y="65"/>
                    </a:lnTo>
                    <a:lnTo>
                      <a:pt x="42" y="63"/>
                    </a:lnTo>
                    <a:lnTo>
                      <a:pt x="38" y="55"/>
                    </a:lnTo>
                    <a:lnTo>
                      <a:pt x="32" y="46"/>
                    </a:lnTo>
                    <a:lnTo>
                      <a:pt x="26" y="38"/>
                    </a:lnTo>
                    <a:lnTo>
                      <a:pt x="19" y="31"/>
                    </a:lnTo>
                    <a:lnTo>
                      <a:pt x="11" y="24"/>
                    </a:lnTo>
                    <a:lnTo>
                      <a:pt x="5" y="17"/>
                    </a:lnTo>
                    <a:lnTo>
                      <a:pt x="1" y="14"/>
                    </a:lnTo>
                    <a:lnTo>
                      <a:pt x="0" y="12"/>
                    </a:lnTo>
                    <a:lnTo>
                      <a:pt x="5" y="8"/>
                    </a:lnTo>
                    <a:lnTo>
                      <a:pt x="11" y="6"/>
                    </a:lnTo>
                    <a:lnTo>
                      <a:pt x="17" y="5"/>
                    </a:lnTo>
                    <a:lnTo>
                      <a:pt x="25" y="4"/>
                    </a:lnTo>
                    <a:lnTo>
                      <a:pt x="31" y="3"/>
                    </a:lnTo>
                    <a:lnTo>
                      <a:pt x="38" y="3"/>
                    </a:lnTo>
                    <a:lnTo>
                      <a:pt x="46" y="2"/>
                    </a:lnTo>
                    <a:lnTo>
                      <a:pt x="52" y="0"/>
                    </a:lnTo>
                    <a:lnTo>
                      <a:pt x="57" y="1"/>
                    </a:lnTo>
                    <a:lnTo>
                      <a:pt x="63" y="1"/>
                    </a:lnTo>
                    <a:lnTo>
                      <a:pt x="70" y="1"/>
                    </a:lnTo>
                    <a:lnTo>
                      <a:pt x="76" y="1"/>
                    </a:lnTo>
                    <a:lnTo>
                      <a:pt x="82" y="2"/>
                    </a:lnTo>
                    <a:lnTo>
                      <a:pt x="88" y="2"/>
                    </a:lnTo>
                    <a:lnTo>
                      <a:pt x="94" y="3"/>
                    </a:lnTo>
                    <a:lnTo>
                      <a:pt x="99" y="5"/>
                    </a:lnTo>
                    <a:close/>
                  </a:path>
                </a:pathLst>
              </a:custGeom>
              <a:solidFill>
                <a:schemeClr val="tx1"/>
              </a:solidFill>
              <a:ln w="9525">
                <a:noFill/>
                <a:round/>
                <a:headEnd/>
                <a:tailEnd/>
              </a:ln>
            </p:spPr>
            <p:txBody>
              <a:bodyPr/>
              <a:lstStyle/>
              <a:p>
                <a:endParaRPr lang="he-IL"/>
              </a:p>
            </p:txBody>
          </p:sp>
          <p:sp>
            <p:nvSpPr>
              <p:cNvPr id="19486" name="Freeform 24"/>
              <p:cNvSpPr>
                <a:spLocks/>
              </p:cNvSpPr>
              <p:nvPr/>
            </p:nvSpPr>
            <p:spPr bwMode="auto">
              <a:xfrm>
                <a:off x="1081" y="2992"/>
                <a:ext cx="89" cy="19"/>
              </a:xfrm>
              <a:custGeom>
                <a:avLst/>
                <a:gdLst>
                  <a:gd name="T0" fmla="*/ 74 w 268"/>
                  <a:gd name="T1" fmla="*/ 2 h 97"/>
                  <a:gd name="T2" fmla="*/ 78 w 268"/>
                  <a:gd name="T3" fmla="*/ 5 h 97"/>
                  <a:gd name="T4" fmla="*/ 83 w 268"/>
                  <a:gd name="T5" fmla="*/ 8 h 97"/>
                  <a:gd name="T6" fmla="*/ 87 w 268"/>
                  <a:gd name="T7" fmla="*/ 12 h 97"/>
                  <a:gd name="T8" fmla="*/ 87 w 268"/>
                  <a:gd name="T9" fmla="*/ 14 h 97"/>
                  <a:gd name="T10" fmla="*/ 83 w 268"/>
                  <a:gd name="T11" fmla="*/ 14 h 97"/>
                  <a:gd name="T12" fmla="*/ 78 w 268"/>
                  <a:gd name="T13" fmla="*/ 16 h 97"/>
                  <a:gd name="T14" fmla="*/ 74 w 268"/>
                  <a:gd name="T15" fmla="*/ 18 h 97"/>
                  <a:gd name="T16" fmla="*/ 70 w 268"/>
                  <a:gd name="T17" fmla="*/ 18 h 97"/>
                  <a:gd name="T18" fmla="*/ 67 w 268"/>
                  <a:gd name="T19" fmla="*/ 18 h 97"/>
                  <a:gd name="T20" fmla="*/ 63 w 268"/>
                  <a:gd name="T21" fmla="*/ 17 h 97"/>
                  <a:gd name="T22" fmla="*/ 60 w 268"/>
                  <a:gd name="T23" fmla="*/ 17 h 97"/>
                  <a:gd name="T24" fmla="*/ 56 w 268"/>
                  <a:gd name="T25" fmla="*/ 18 h 97"/>
                  <a:gd name="T26" fmla="*/ 52 w 268"/>
                  <a:gd name="T27" fmla="*/ 18 h 97"/>
                  <a:gd name="T28" fmla="*/ 47 w 268"/>
                  <a:gd name="T29" fmla="*/ 19 h 97"/>
                  <a:gd name="T30" fmla="*/ 43 w 268"/>
                  <a:gd name="T31" fmla="*/ 19 h 97"/>
                  <a:gd name="T32" fmla="*/ 39 w 268"/>
                  <a:gd name="T33" fmla="*/ 19 h 97"/>
                  <a:gd name="T34" fmla="*/ 36 w 268"/>
                  <a:gd name="T35" fmla="*/ 18 h 97"/>
                  <a:gd name="T36" fmla="*/ 32 w 268"/>
                  <a:gd name="T37" fmla="*/ 17 h 97"/>
                  <a:gd name="T38" fmla="*/ 26 w 268"/>
                  <a:gd name="T39" fmla="*/ 15 h 97"/>
                  <a:gd name="T40" fmla="*/ 19 w 268"/>
                  <a:gd name="T41" fmla="*/ 13 h 97"/>
                  <a:gd name="T42" fmla="*/ 13 w 268"/>
                  <a:gd name="T43" fmla="*/ 11 h 97"/>
                  <a:gd name="T44" fmla="*/ 11 w 268"/>
                  <a:gd name="T45" fmla="*/ 11 h 97"/>
                  <a:gd name="T46" fmla="*/ 7 w 268"/>
                  <a:gd name="T47" fmla="*/ 10 h 97"/>
                  <a:gd name="T48" fmla="*/ 3 w 268"/>
                  <a:gd name="T49" fmla="*/ 9 h 97"/>
                  <a:gd name="T50" fmla="*/ 0 w 268"/>
                  <a:gd name="T51" fmla="*/ 9 h 97"/>
                  <a:gd name="T52" fmla="*/ 7 w 268"/>
                  <a:gd name="T53" fmla="*/ 7 h 97"/>
                  <a:gd name="T54" fmla="*/ 10 w 268"/>
                  <a:gd name="T55" fmla="*/ 6 h 97"/>
                  <a:gd name="T56" fmla="*/ 13 w 268"/>
                  <a:gd name="T57" fmla="*/ 5 h 97"/>
                  <a:gd name="T58" fmla="*/ 17 w 268"/>
                  <a:gd name="T59" fmla="*/ 4 h 97"/>
                  <a:gd name="T60" fmla="*/ 19 w 268"/>
                  <a:gd name="T61" fmla="*/ 3 h 97"/>
                  <a:gd name="T62" fmla="*/ 23 w 268"/>
                  <a:gd name="T63" fmla="*/ 2 h 97"/>
                  <a:gd name="T64" fmla="*/ 28 w 268"/>
                  <a:gd name="T65" fmla="*/ 1 h 97"/>
                  <a:gd name="T66" fmla="*/ 32 w 268"/>
                  <a:gd name="T67" fmla="*/ 1 h 97"/>
                  <a:gd name="T68" fmla="*/ 36 w 268"/>
                  <a:gd name="T69" fmla="*/ 1 h 97"/>
                  <a:gd name="T70" fmla="*/ 42 w 268"/>
                  <a:gd name="T71" fmla="*/ 1 h 97"/>
                  <a:gd name="T72" fmla="*/ 53 w 268"/>
                  <a:gd name="T73" fmla="*/ 1 h 97"/>
                  <a:gd name="T74" fmla="*/ 65 w 268"/>
                  <a:gd name="T75" fmla="*/ 0 h 97"/>
                  <a:gd name="T76" fmla="*/ 71 w 268"/>
                  <a:gd name="T77" fmla="*/ 0 h 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68"/>
                  <a:gd name="T118" fmla="*/ 0 h 97"/>
                  <a:gd name="T119" fmla="*/ 268 w 268"/>
                  <a:gd name="T120" fmla="*/ 97 h 9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68" h="97">
                    <a:moveTo>
                      <a:pt x="214" y="0"/>
                    </a:moveTo>
                    <a:lnTo>
                      <a:pt x="222" y="8"/>
                    </a:lnTo>
                    <a:lnTo>
                      <a:pt x="229" y="16"/>
                    </a:lnTo>
                    <a:lnTo>
                      <a:pt x="236" y="24"/>
                    </a:lnTo>
                    <a:lnTo>
                      <a:pt x="245" y="31"/>
                    </a:lnTo>
                    <a:lnTo>
                      <a:pt x="251" y="40"/>
                    </a:lnTo>
                    <a:lnTo>
                      <a:pt x="257" y="49"/>
                    </a:lnTo>
                    <a:lnTo>
                      <a:pt x="263" y="59"/>
                    </a:lnTo>
                    <a:lnTo>
                      <a:pt x="268" y="69"/>
                    </a:lnTo>
                    <a:lnTo>
                      <a:pt x="263" y="71"/>
                    </a:lnTo>
                    <a:lnTo>
                      <a:pt x="257" y="72"/>
                    </a:lnTo>
                    <a:lnTo>
                      <a:pt x="249" y="73"/>
                    </a:lnTo>
                    <a:lnTo>
                      <a:pt x="242" y="74"/>
                    </a:lnTo>
                    <a:lnTo>
                      <a:pt x="236" y="80"/>
                    </a:lnTo>
                    <a:lnTo>
                      <a:pt x="231" y="85"/>
                    </a:lnTo>
                    <a:lnTo>
                      <a:pt x="224" y="90"/>
                    </a:lnTo>
                    <a:lnTo>
                      <a:pt x="216" y="91"/>
                    </a:lnTo>
                    <a:lnTo>
                      <a:pt x="211" y="92"/>
                    </a:lnTo>
                    <a:lnTo>
                      <a:pt x="206" y="92"/>
                    </a:lnTo>
                    <a:lnTo>
                      <a:pt x="201" y="90"/>
                    </a:lnTo>
                    <a:lnTo>
                      <a:pt x="196" y="89"/>
                    </a:lnTo>
                    <a:lnTo>
                      <a:pt x="191" y="86"/>
                    </a:lnTo>
                    <a:lnTo>
                      <a:pt x="187" y="86"/>
                    </a:lnTo>
                    <a:lnTo>
                      <a:pt x="182" y="86"/>
                    </a:lnTo>
                    <a:lnTo>
                      <a:pt x="178" y="90"/>
                    </a:lnTo>
                    <a:lnTo>
                      <a:pt x="170" y="91"/>
                    </a:lnTo>
                    <a:lnTo>
                      <a:pt x="163" y="92"/>
                    </a:lnTo>
                    <a:lnTo>
                      <a:pt x="157" y="94"/>
                    </a:lnTo>
                    <a:lnTo>
                      <a:pt x="149" y="95"/>
                    </a:lnTo>
                    <a:lnTo>
                      <a:pt x="142" y="96"/>
                    </a:lnTo>
                    <a:lnTo>
                      <a:pt x="136" y="97"/>
                    </a:lnTo>
                    <a:lnTo>
                      <a:pt x="128" y="97"/>
                    </a:lnTo>
                    <a:lnTo>
                      <a:pt x="121" y="96"/>
                    </a:lnTo>
                    <a:lnTo>
                      <a:pt x="116" y="95"/>
                    </a:lnTo>
                    <a:lnTo>
                      <a:pt x="112" y="93"/>
                    </a:lnTo>
                    <a:lnTo>
                      <a:pt x="108" y="91"/>
                    </a:lnTo>
                    <a:lnTo>
                      <a:pt x="103" y="88"/>
                    </a:lnTo>
                    <a:lnTo>
                      <a:pt x="97" y="85"/>
                    </a:lnTo>
                    <a:lnTo>
                      <a:pt x="88" y="81"/>
                    </a:lnTo>
                    <a:lnTo>
                      <a:pt x="77" y="77"/>
                    </a:lnTo>
                    <a:lnTo>
                      <a:pt x="67" y="71"/>
                    </a:lnTo>
                    <a:lnTo>
                      <a:pt x="56" y="65"/>
                    </a:lnTo>
                    <a:lnTo>
                      <a:pt x="47" y="61"/>
                    </a:lnTo>
                    <a:lnTo>
                      <a:pt x="39" y="58"/>
                    </a:lnTo>
                    <a:lnTo>
                      <a:pt x="33" y="56"/>
                    </a:lnTo>
                    <a:lnTo>
                      <a:pt x="32" y="56"/>
                    </a:lnTo>
                    <a:lnTo>
                      <a:pt x="28" y="54"/>
                    </a:lnTo>
                    <a:lnTo>
                      <a:pt x="22" y="52"/>
                    </a:lnTo>
                    <a:lnTo>
                      <a:pt x="16" y="50"/>
                    </a:lnTo>
                    <a:lnTo>
                      <a:pt x="9" y="48"/>
                    </a:lnTo>
                    <a:lnTo>
                      <a:pt x="4" y="47"/>
                    </a:lnTo>
                    <a:lnTo>
                      <a:pt x="1" y="45"/>
                    </a:lnTo>
                    <a:lnTo>
                      <a:pt x="0" y="43"/>
                    </a:lnTo>
                    <a:lnTo>
                      <a:pt x="20" y="38"/>
                    </a:lnTo>
                    <a:lnTo>
                      <a:pt x="25" y="35"/>
                    </a:lnTo>
                    <a:lnTo>
                      <a:pt x="29" y="32"/>
                    </a:lnTo>
                    <a:lnTo>
                      <a:pt x="34" y="30"/>
                    </a:lnTo>
                    <a:lnTo>
                      <a:pt x="40" y="27"/>
                    </a:lnTo>
                    <a:lnTo>
                      <a:pt x="45" y="25"/>
                    </a:lnTo>
                    <a:lnTo>
                      <a:pt x="50" y="21"/>
                    </a:lnTo>
                    <a:lnTo>
                      <a:pt x="54" y="17"/>
                    </a:lnTo>
                    <a:lnTo>
                      <a:pt x="58" y="13"/>
                    </a:lnTo>
                    <a:lnTo>
                      <a:pt x="64" y="10"/>
                    </a:lnTo>
                    <a:lnTo>
                      <a:pt x="70" y="8"/>
                    </a:lnTo>
                    <a:lnTo>
                      <a:pt x="76" y="6"/>
                    </a:lnTo>
                    <a:lnTo>
                      <a:pt x="84" y="5"/>
                    </a:lnTo>
                    <a:lnTo>
                      <a:pt x="90" y="4"/>
                    </a:lnTo>
                    <a:lnTo>
                      <a:pt x="96" y="4"/>
                    </a:lnTo>
                    <a:lnTo>
                      <a:pt x="102" y="4"/>
                    </a:lnTo>
                    <a:lnTo>
                      <a:pt x="109" y="5"/>
                    </a:lnTo>
                    <a:lnTo>
                      <a:pt x="115" y="5"/>
                    </a:lnTo>
                    <a:lnTo>
                      <a:pt x="126" y="4"/>
                    </a:lnTo>
                    <a:lnTo>
                      <a:pt x="142" y="3"/>
                    </a:lnTo>
                    <a:lnTo>
                      <a:pt x="161" y="3"/>
                    </a:lnTo>
                    <a:lnTo>
                      <a:pt x="179" y="2"/>
                    </a:lnTo>
                    <a:lnTo>
                      <a:pt x="195" y="0"/>
                    </a:lnTo>
                    <a:lnTo>
                      <a:pt x="208" y="0"/>
                    </a:lnTo>
                    <a:lnTo>
                      <a:pt x="214" y="0"/>
                    </a:lnTo>
                    <a:close/>
                  </a:path>
                </a:pathLst>
              </a:custGeom>
              <a:solidFill>
                <a:schemeClr val="tx1"/>
              </a:solidFill>
              <a:ln w="9525">
                <a:noFill/>
                <a:round/>
                <a:headEnd/>
                <a:tailEnd/>
              </a:ln>
            </p:spPr>
            <p:txBody>
              <a:bodyPr/>
              <a:lstStyle/>
              <a:p>
                <a:endParaRPr lang="he-IL"/>
              </a:p>
            </p:txBody>
          </p:sp>
          <p:sp>
            <p:nvSpPr>
              <p:cNvPr id="19487" name="Freeform 25"/>
              <p:cNvSpPr>
                <a:spLocks/>
              </p:cNvSpPr>
              <p:nvPr/>
            </p:nvSpPr>
            <p:spPr bwMode="auto">
              <a:xfrm>
                <a:off x="1242" y="2991"/>
                <a:ext cx="84" cy="27"/>
              </a:xfrm>
              <a:custGeom>
                <a:avLst/>
                <a:gdLst>
                  <a:gd name="T0" fmla="*/ 30 w 251"/>
                  <a:gd name="T1" fmla="*/ 0 h 135"/>
                  <a:gd name="T2" fmla="*/ 34 w 251"/>
                  <a:gd name="T3" fmla="*/ 0 h 135"/>
                  <a:gd name="T4" fmla="*/ 39 w 251"/>
                  <a:gd name="T5" fmla="*/ 1 h 135"/>
                  <a:gd name="T6" fmla="*/ 43 w 251"/>
                  <a:gd name="T7" fmla="*/ 1 h 135"/>
                  <a:gd name="T8" fmla="*/ 47 w 251"/>
                  <a:gd name="T9" fmla="*/ 2 h 135"/>
                  <a:gd name="T10" fmla="*/ 52 w 251"/>
                  <a:gd name="T11" fmla="*/ 3 h 135"/>
                  <a:gd name="T12" fmla="*/ 55 w 251"/>
                  <a:gd name="T13" fmla="*/ 4 h 135"/>
                  <a:gd name="T14" fmla="*/ 59 w 251"/>
                  <a:gd name="T15" fmla="*/ 6 h 135"/>
                  <a:gd name="T16" fmla="*/ 62 w 251"/>
                  <a:gd name="T17" fmla="*/ 7 h 135"/>
                  <a:gd name="T18" fmla="*/ 67 w 251"/>
                  <a:gd name="T19" fmla="*/ 11 h 135"/>
                  <a:gd name="T20" fmla="*/ 71 w 251"/>
                  <a:gd name="T21" fmla="*/ 14 h 135"/>
                  <a:gd name="T22" fmla="*/ 75 w 251"/>
                  <a:gd name="T23" fmla="*/ 17 h 135"/>
                  <a:gd name="T24" fmla="*/ 78 w 251"/>
                  <a:gd name="T25" fmla="*/ 21 h 135"/>
                  <a:gd name="T26" fmla="*/ 83 w 251"/>
                  <a:gd name="T27" fmla="*/ 24 h 135"/>
                  <a:gd name="T28" fmla="*/ 83 w 251"/>
                  <a:gd name="T29" fmla="*/ 27 h 135"/>
                  <a:gd name="T30" fmla="*/ 79 w 251"/>
                  <a:gd name="T31" fmla="*/ 27 h 135"/>
                  <a:gd name="T32" fmla="*/ 74 w 251"/>
                  <a:gd name="T33" fmla="*/ 26 h 135"/>
                  <a:gd name="T34" fmla="*/ 68 w 251"/>
                  <a:gd name="T35" fmla="*/ 26 h 135"/>
                  <a:gd name="T36" fmla="*/ 64 w 251"/>
                  <a:gd name="T37" fmla="*/ 26 h 135"/>
                  <a:gd name="T38" fmla="*/ 60 w 251"/>
                  <a:gd name="T39" fmla="*/ 25 h 135"/>
                  <a:gd name="T40" fmla="*/ 55 w 251"/>
                  <a:gd name="T41" fmla="*/ 24 h 135"/>
                  <a:gd name="T42" fmla="*/ 52 w 251"/>
                  <a:gd name="T43" fmla="*/ 24 h 135"/>
                  <a:gd name="T44" fmla="*/ 47 w 251"/>
                  <a:gd name="T45" fmla="*/ 25 h 135"/>
                  <a:gd name="T46" fmla="*/ 44 w 251"/>
                  <a:gd name="T47" fmla="*/ 24 h 135"/>
                  <a:gd name="T48" fmla="*/ 38 w 251"/>
                  <a:gd name="T49" fmla="*/ 24 h 135"/>
                  <a:gd name="T50" fmla="*/ 31 w 251"/>
                  <a:gd name="T51" fmla="*/ 22 h 135"/>
                  <a:gd name="T52" fmla="*/ 25 w 251"/>
                  <a:gd name="T53" fmla="*/ 21 h 135"/>
                  <a:gd name="T54" fmla="*/ 20 w 251"/>
                  <a:gd name="T55" fmla="*/ 19 h 135"/>
                  <a:gd name="T56" fmla="*/ 16 w 251"/>
                  <a:gd name="T57" fmla="*/ 16 h 135"/>
                  <a:gd name="T58" fmla="*/ 14 w 251"/>
                  <a:gd name="T59" fmla="*/ 13 h 135"/>
                  <a:gd name="T60" fmla="*/ 13 w 251"/>
                  <a:gd name="T61" fmla="*/ 9 h 135"/>
                  <a:gd name="T62" fmla="*/ 10 w 251"/>
                  <a:gd name="T63" fmla="*/ 6 h 135"/>
                  <a:gd name="T64" fmla="*/ 5 w 251"/>
                  <a:gd name="T65" fmla="*/ 4 h 135"/>
                  <a:gd name="T66" fmla="*/ 0 w 251"/>
                  <a:gd name="T67" fmla="*/ 1 h 135"/>
                  <a:gd name="T68" fmla="*/ 2 w 251"/>
                  <a:gd name="T69" fmla="*/ 1 h 135"/>
                  <a:gd name="T70" fmla="*/ 8 w 251"/>
                  <a:gd name="T71" fmla="*/ 0 h 135"/>
                  <a:gd name="T72" fmla="*/ 13 w 251"/>
                  <a:gd name="T73" fmla="*/ 0 h 135"/>
                  <a:gd name="T74" fmla="*/ 18 w 251"/>
                  <a:gd name="T75" fmla="*/ 0 h 135"/>
                  <a:gd name="T76" fmla="*/ 28 w 251"/>
                  <a:gd name="T77" fmla="*/ 0 h 13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1"/>
                  <a:gd name="T118" fmla="*/ 0 h 135"/>
                  <a:gd name="T119" fmla="*/ 251 w 251"/>
                  <a:gd name="T120" fmla="*/ 135 h 13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1" h="135">
                    <a:moveTo>
                      <a:pt x="83" y="0"/>
                    </a:moveTo>
                    <a:lnTo>
                      <a:pt x="89" y="1"/>
                    </a:lnTo>
                    <a:lnTo>
                      <a:pt x="95" y="2"/>
                    </a:lnTo>
                    <a:lnTo>
                      <a:pt x="103" y="2"/>
                    </a:lnTo>
                    <a:lnTo>
                      <a:pt x="109" y="2"/>
                    </a:lnTo>
                    <a:lnTo>
                      <a:pt x="116" y="3"/>
                    </a:lnTo>
                    <a:lnTo>
                      <a:pt x="122" y="4"/>
                    </a:lnTo>
                    <a:lnTo>
                      <a:pt x="129" y="7"/>
                    </a:lnTo>
                    <a:lnTo>
                      <a:pt x="135" y="9"/>
                    </a:lnTo>
                    <a:lnTo>
                      <a:pt x="141" y="11"/>
                    </a:lnTo>
                    <a:lnTo>
                      <a:pt x="148" y="12"/>
                    </a:lnTo>
                    <a:lnTo>
                      <a:pt x="154" y="14"/>
                    </a:lnTo>
                    <a:lnTo>
                      <a:pt x="159" y="17"/>
                    </a:lnTo>
                    <a:lnTo>
                      <a:pt x="165" y="20"/>
                    </a:lnTo>
                    <a:lnTo>
                      <a:pt x="171" y="23"/>
                    </a:lnTo>
                    <a:lnTo>
                      <a:pt x="176" y="28"/>
                    </a:lnTo>
                    <a:lnTo>
                      <a:pt x="180" y="33"/>
                    </a:lnTo>
                    <a:lnTo>
                      <a:pt x="184" y="37"/>
                    </a:lnTo>
                    <a:lnTo>
                      <a:pt x="191" y="46"/>
                    </a:lnTo>
                    <a:lnTo>
                      <a:pt x="201" y="55"/>
                    </a:lnTo>
                    <a:lnTo>
                      <a:pt x="209" y="61"/>
                    </a:lnTo>
                    <a:lnTo>
                      <a:pt x="213" y="68"/>
                    </a:lnTo>
                    <a:lnTo>
                      <a:pt x="219" y="76"/>
                    </a:lnTo>
                    <a:lnTo>
                      <a:pt x="223" y="85"/>
                    </a:lnTo>
                    <a:lnTo>
                      <a:pt x="227" y="94"/>
                    </a:lnTo>
                    <a:lnTo>
                      <a:pt x="234" y="103"/>
                    </a:lnTo>
                    <a:lnTo>
                      <a:pt x="242" y="112"/>
                    </a:lnTo>
                    <a:lnTo>
                      <a:pt x="247" y="122"/>
                    </a:lnTo>
                    <a:lnTo>
                      <a:pt x="251" y="133"/>
                    </a:lnTo>
                    <a:lnTo>
                      <a:pt x="249" y="135"/>
                    </a:lnTo>
                    <a:lnTo>
                      <a:pt x="244" y="135"/>
                    </a:lnTo>
                    <a:lnTo>
                      <a:pt x="237" y="135"/>
                    </a:lnTo>
                    <a:lnTo>
                      <a:pt x="228" y="133"/>
                    </a:lnTo>
                    <a:lnTo>
                      <a:pt x="220" y="132"/>
                    </a:lnTo>
                    <a:lnTo>
                      <a:pt x="210" y="131"/>
                    </a:lnTo>
                    <a:lnTo>
                      <a:pt x="203" y="130"/>
                    </a:lnTo>
                    <a:lnTo>
                      <a:pt x="198" y="130"/>
                    </a:lnTo>
                    <a:lnTo>
                      <a:pt x="191" y="129"/>
                    </a:lnTo>
                    <a:lnTo>
                      <a:pt x="185" y="126"/>
                    </a:lnTo>
                    <a:lnTo>
                      <a:pt x="179" y="125"/>
                    </a:lnTo>
                    <a:lnTo>
                      <a:pt x="172" y="125"/>
                    </a:lnTo>
                    <a:lnTo>
                      <a:pt x="165" y="122"/>
                    </a:lnTo>
                    <a:lnTo>
                      <a:pt x="160" y="122"/>
                    </a:lnTo>
                    <a:lnTo>
                      <a:pt x="154" y="122"/>
                    </a:lnTo>
                    <a:lnTo>
                      <a:pt x="148" y="122"/>
                    </a:lnTo>
                    <a:lnTo>
                      <a:pt x="141" y="124"/>
                    </a:lnTo>
                    <a:lnTo>
                      <a:pt x="135" y="122"/>
                    </a:lnTo>
                    <a:lnTo>
                      <a:pt x="130" y="121"/>
                    </a:lnTo>
                    <a:lnTo>
                      <a:pt x="123" y="119"/>
                    </a:lnTo>
                    <a:lnTo>
                      <a:pt x="113" y="118"/>
                    </a:lnTo>
                    <a:lnTo>
                      <a:pt x="104" y="116"/>
                    </a:lnTo>
                    <a:lnTo>
                      <a:pt x="94" y="112"/>
                    </a:lnTo>
                    <a:lnTo>
                      <a:pt x="85" y="109"/>
                    </a:lnTo>
                    <a:lnTo>
                      <a:pt x="75" y="105"/>
                    </a:lnTo>
                    <a:lnTo>
                      <a:pt x="67" y="99"/>
                    </a:lnTo>
                    <a:lnTo>
                      <a:pt x="60" y="93"/>
                    </a:lnTo>
                    <a:lnTo>
                      <a:pt x="52" y="85"/>
                    </a:lnTo>
                    <a:lnTo>
                      <a:pt x="48" y="78"/>
                    </a:lnTo>
                    <a:lnTo>
                      <a:pt x="45" y="72"/>
                    </a:lnTo>
                    <a:lnTo>
                      <a:pt x="43" y="64"/>
                    </a:lnTo>
                    <a:lnTo>
                      <a:pt x="43" y="56"/>
                    </a:lnTo>
                    <a:lnTo>
                      <a:pt x="40" y="47"/>
                    </a:lnTo>
                    <a:lnTo>
                      <a:pt x="36" y="39"/>
                    </a:lnTo>
                    <a:lnTo>
                      <a:pt x="29" y="32"/>
                    </a:lnTo>
                    <a:lnTo>
                      <a:pt x="22" y="25"/>
                    </a:lnTo>
                    <a:lnTo>
                      <a:pt x="15" y="19"/>
                    </a:lnTo>
                    <a:lnTo>
                      <a:pt x="6" y="12"/>
                    </a:lnTo>
                    <a:lnTo>
                      <a:pt x="1" y="7"/>
                    </a:lnTo>
                    <a:lnTo>
                      <a:pt x="0" y="4"/>
                    </a:lnTo>
                    <a:lnTo>
                      <a:pt x="7" y="3"/>
                    </a:lnTo>
                    <a:lnTo>
                      <a:pt x="15" y="3"/>
                    </a:lnTo>
                    <a:lnTo>
                      <a:pt x="23" y="2"/>
                    </a:lnTo>
                    <a:lnTo>
                      <a:pt x="30" y="1"/>
                    </a:lnTo>
                    <a:lnTo>
                      <a:pt x="38" y="1"/>
                    </a:lnTo>
                    <a:lnTo>
                      <a:pt x="46" y="0"/>
                    </a:lnTo>
                    <a:lnTo>
                      <a:pt x="53" y="0"/>
                    </a:lnTo>
                    <a:lnTo>
                      <a:pt x="61" y="0"/>
                    </a:lnTo>
                    <a:lnTo>
                      <a:pt x="83" y="0"/>
                    </a:lnTo>
                    <a:close/>
                  </a:path>
                </a:pathLst>
              </a:custGeom>
              <a:solidFill>
                <a:schemeClr val="tx1"/>
              </a:solidFill>
              <a:ln w="9525">
                <a:noFill/>
                <a:round/>
                <a:headEnd/>
                <a:tailEnd/>
              </a:ln>
            </p:spPr>
            <p:txBody>
              <a:bodyPr/>
              <a:lstStyle/>
              <a:p>
                <a:endParaRPr lang="he-IL"/>
              </a:p>
            </p:txBody>
          </p:sp>
          <p:sp>
            <p:nvSpPr>
              <p:cNvPr id="19488" name="Freeform 26"/>
              <p:cNvSpPr>
                <a:spLocks/>
              </p:cNvSpPr>
              <p:nvPr/>
            </p:nvSpPr>
            <p:spPr bwMode="auto">
              <a:xfrm>
                <a:off x="1322" y="3001"/>
                <a:ext cx="78" cy="30"/>
              </a:xfrm>
              <a:custGeom>
                <a:avLst/>
                <a:gdLst>
                  <a:gd name="T0" fmla="*/ 21 w 234"/>
                  <a:gd name="T1" fmla="*/ 1 h 150"/>
                  <a:gd name="T2" fmla="*/ 24 w 234"/>
                  <a:gd name="T3" fmla="*/ 2 h 150"/>
                  <a:gd name="T4" fmla="*/ 28 w 234"/>
                  <a:gd name="T5" fmla="*/ 3 h 150"/>
                  <a:gd name="T6" fmla="*/ 32 w 234"/>
                  <a:gd name="T7" fmla="*/ 3 h 150"/>
                  <a:gd name="T8" fmla="*/ 35 w 234"/>
                  <a:gd name="T9" fmla="*/ 4 h 150"/>
                  <a:gd name="T10" fmla="*/ 39 w 234"/>
                  <a:gd name="T11" fmla="*/ 5 h 150"/>
                  <a:gd name="T12" fmla="*/ 42 w 234"/>
                  <a:gd name="T13" fmla="*/ 7 h 150"/>
                  <a:gd name="T14" fmla="*/ 46 w 234"/>
                  <a:gd name="T15" fmla="*/ 7 h 150"/>
                  <a:gd name="T16" fmla="*/ 50 w 234"/>
                  <a:gd name="T17" fmla="*/ 8 h 150"/>
                  <a:gd name="T18" fmla="*/ 54 w 234"/>
                  <a:gd name="T19" fmla="*/ 9 h 150"/>
                  <a:gd name="T20" fmla="*/ 58 w 234"/>
                  <a:gd name="T21" fmla="*/ 11 h 150"/>
                  <a:gd name="T22" fmla="*/ 63 w 234"/>
                  <a:gd name="T23" fmla="*/ 13 h 150"/>
                  <a:gd name="T24" fmla="*/ 67 w 234"/>
                  <a:gd name="T25" fmla="*/ 16 h 150"/>
                  <a:gd name="T26" fmla="*/ 71 w 234"/>
                  <a:gd name="T27" fmla="*/ 18 h 150"/>
                  <a:gd name="T28" fmla="*/ 73 w 234"/>
                  <a:gd name="T29" fmla="*/ 21 h 150"/>
                  <a:gd name="T30" fmla="*/ 75 w 234"/>
                  <a:gd name="T31" fmla="*/ 24 h 150"/>
                  <a:gd name="T32" fmla="*/ 75 w 234"/>
                  <a:gd name="T33" fmla="*/ 27 h 150"/>
                  <a:gd name="T34" fmla="*/ 78 w 234"/>
                  <a:gd name="T35" fmla="*/ 29 h 150"/>
                  <a:gd name="T36" fmla="*/ 75 w 234"/>
                  <a:gd name="T37" fmla="*/ 30 h 150"/>
                  <a:gd name="T38" fmla="*/ 72 w 234"/>
                  <a:gd name="T39" fmla="*/ 30 h 150"/>
                  <a:gd name="T40" fmla="*/ 66 w 234"/>
                  <a:gd name="T41" fmla="*/ 29 h 150"/>
                  <a:gd name="T42" fmla="*/ 62 w 234"/>
                  <a:gd name="T43" fmla="*/ 29 h 150"/>
                  <a:gd name="T44" fmla="*/ 57 w 234"/>
                  <a:gd name="T45" fmla="*/ 29 h 150"/>
                  <a:gd name="T46" fmla="*/ 53 w 234"/>
                  <a:gd name="T47" fmla="*/ 28 h 150"/>
                  <a:gd name="T48" fmla="*/ 48 w 234"/>
                  <a:gd name="T49" fmla="*/ 28 h 150"/>
                  <a:gd name="T50" fmla="*/ 43 w 234"/>
                  <a:gd name="T51" fmla="*/ 28 h 150"/>
                  <a:gd name="T52" fmla="*/ 39 w 234"/>
                  <a:gd name="T53" fmla="*/ 27 h 150"/>
                  <a:gd name="T54" fmla="*/ 35 w 234"/>
                  <a:gd name="T55" fmla="*/ 25 h 150"/>
                  <a:gd name="T56" fmla="*/ 30 w 234"/>
                  <a:gd name="T57" fmla="*/ 24 h 150"/>
                  <a:gd name="T58" fmla="*/ 26 w 234"/>
                  <a:gd name="T59" fmla="*/ 22 h 150"/>
                  <a:gd name="T60" fmla="*/ 21 w 234"/>
                  <a:gd name="T61" fmla="*/ 20 h 150"/>
                  <a:gd name="T62" fmla="*/ 17 w 234"/>
                  <a:gd name="T63" fmla="*/ 16 h 150"/>
                  <a:gd name="T64" fmla="*/ 12 w 234"/>
                  <a:gd name="T65" fmla="*/ 12 h 150"/>
                  <a:gd name="T66" fmla="*/ 8 w 234"/>
                  <a:gd name="T67" fmla="*/ 8 h 150"/>
                  <a:gd name="T68" fmla="*/ 4 w 234"/>
                  <a:gd name="T69" fmla="*/ 5 h 150"/>
                  <a:gd name="T70" fmla="*/ 0 w 234"/>
                  <a:gd name="T71" fmla="*/ 1 h 150"/>
                  <a:gd name="T72" fmla="*/ 2 w 234"/>
                  <a:gd name="T73" fmla="*/ 0 h 150"/>
                  <a:gd name="T74" fmla="*/ 8 w 234"/>
                  <a:gd name="T75" fmla="*/ 0 h 150"/>
                  <a:gd name="T76" fmla="*/ 14 w 234"/>
                  <a:gd name="T77" fmla="*/ 1 h 150"/>
                  <a:gd name="T78" fmla="*/ 18 w 234"/>
                  <a:gd name="T79" fmla="*/ 1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4"/>
                  <a:gd name="T121" fmla="*/ 0 h 150"/>
                  <a:gd name="T122" fmla="*/ 234 w 234"/>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4" h="150">
                    <a:moveTo>
                      <a:pt x="56" y="5"/>
                    </a:moveTo>
                    <a:lnTo>
                      <a:pt x="62" y="6"/>
                    </a:lnTo>
                    <a:lnTo>
                      <a:pt x="68" y="8"/>
                    </a:lnTo>
                    <a:lnTo>
                      <a:pt x="73" y="10"/>
                    </a:lnTo>
                    <a:lnTo>
                      <a:pt x="79" y="12"/>
                    </a:lnTo>
                    <a:lnTo>
                      <a:pt x="84" y="13"/>
                    </a:lnTo>
                    <a:lnTo>
                      <a:pt x="89" y="15"/>
                    </a:lnTo>
                    <a:lnTo>
                      <a:pt x="95" y="16"/>
                    </a:lnTo>
                    <a:lnTo>
                      <a:pt x="101" y="18"/>
                    </a:lnTo>
                    <a:lnTo>
                      <a:pt x="106" y="21"/>
                    </a:lnTo>
                    <a:lnTo>
                      <a:pt x="110" y="24"/>
                    </a:lnTo>
                    <a:lnTo>
                      <a:pt x="116" y="27"/>
                    </a:lnTo>
                    <a:lnTo>
                      <a:pt x="120" y="31"/>
                    </a:lnTo>
                    <a:lnTo>
                      <a:pt x="126" y="33"/>
                    </a:lnTo>
                    <a:lnTo>
                      <a:pt x="132" y="34"/>
                    </a:lnTo>
                    <a:lnTo>
                      <a:pt x="139" y="36"/>
                    </a:lnTo>
                    <a:lnTo>
                      <a:pt x="144" y="38"/>
                    </a:lnTo>
                    <a:lnTo>
                      <a:pt x="150" y="40"/>
                    </a:lnTo>
                    <a:lnTo>
                      <a:pt x="156" y="44"/>
                    </a:lnTo>
                    <a:lnTo>
                      <a:pt x="162" y="46"/>
                    </a:lnTo>
                    <a:lnTo>
                      <a:pt x="168" y="48"/>
                    </a:lnTo>
                    <a:lnTo>
                      <a:pt x="175" y="54"/>
                    </a:lnTo>
                    <a:lnTo>
                      <a:pt x="182" y="60"/>
                    </a:lnTo>
                    <a:lnTo>
                      <a:pt x="188" y="67"/>
                    </a:lnTo>
                    <a:lnTo>
                      <a:pt x="194" y="75"/>
                    </a:lnTo>
                    <a:lnTo>
                      <a:pt x="201" y="78"/>
                    </a:lnTo>
                    <a:lnTo>
                      <a:pt x="208" y="83"/>
                    </a:lnTo>
                    <a:lnTo>
                      <a:pt x="213" y="91"/>
                    </a:lnTo>
                    <a:lnTo>
                      <a:pt x="217" y="99"/>
                    </a:lnTo>
                    <a:lnTo>
                      <a:pt x="220" y="106"/>
                    </a:lnTo>
                    <a:lnTo>
                      <a:pt x="223" y="113"/>
                    </a:lnTo>
                    <a:lnTo>
                      <a:pt x="225" y="121"/>
                    </a:lnTo>
                    <a:lnTo>
                      <a:pt x="224" y="129"/>
                    </a:lnTo>
                    <a:lnTo>
                      <a:pt x="226" y="134"/>
                    </a:lnTo>
                    <a:lnTo>
                      <a:pt x="232" y="139"/>
                    </a:lnTo>
                    <a:lnTo>
                      <a:pt x="234" y="144"/>
                    </a:lnTo>
                    <a:lnTo>
                      <a:pt x="230" y="150"/>
                    </a:lnTo>
                    <a:lnTo>
                      <a:pt x="226" y="150"/>
                    </a:lnTo>
                    <a:lnTo>
                      <a:pt x="221" y="149"/>
                    </a:lnTo>
                    <a:lnTo>
                      <a:pt x="215" y="149"/>
                    </a:lnTo>
                    <a:lnTo>
                      <a:pt x="208" y="147"/>
                    </a:lnTo>
                    <a:lnTo>
                      <a:pt x="199" y="146"/>
                    </a:lnTo>
                    <a:lnTo>
                      <a:pt x="192" y="146"/>
                    </a:lnTo>
                    <a:lnTo>
                      <a:pt x="185" y="145"/>
                    </a:lnTo>
                    <a:lnTo>
                      <a:pt x="179" y="144"/>
                    </a:lnTo>
                    <a:lnTo>
                      <a:pt x="172" y="144"/>
                    </a:lnTo>
                    <a:lnTo>
                      <a:pt x="166" y="143"/>
                    </a:lnTo>
                    <a:lnTo>
                      <a:pt x="159" y="142"/>
                    </a:lnTo>
                    <a:lnTo>
                      <a:pt x="152" y="140"/>
                    </a:lnTo>
                    <a:lnTo>
                      <a:pt x="145" y="141"/>
                    </a:lnTo>
                    <a:lnTo>
                      <a:pt x="138" y="140"/>
                    </a:lnTo>
                    <a:lnTo>
                      <a:pt x="130" y="139"/>
                    </a:lnTo>
                    <a:lnTo>
                      <a:pt x="124" y="136"/>
                    </a:lnTo>
                    <a:lnTo>
                      <a:pt x="118" y="133"/>
                    </a:lnTo>
                    <a:lnTo>
                      <a:pt x="111" y="130"/>
                    </a:lnTo>
                    <a:lnTo>
                      <a:pt x="105" y="126"/>
                    </a:lnTo>
                    <a:lnTo>
                      <a:pt x="99" y="123"/>
                    </a:lnTo>
                    <a:lnTo>
                      <a:pt x="91" y="120"/>
                    </a:lnTo>
                    <a:lnTo>
                      <a:pt x="84" y="114"/>
                    </a:lnTo>
                    <a:lnTo>
                      <a:pt x="77" y="109"/>
                    </a:lnTo>
                    <a:lnTo>
                      <a:pt x="69" y="106"/>
                    </a:lnTo>
                    <a:lnTo>
                      <a:pt x="63" y="100"/>
                    </a:lnTo>
                    <a:lnTo>
                      <a:pt x="57" y="91"/>
                    </a:lnTo>
                    <a:lnTo>
                      <a:pt x="51" y="81"/>
                    </a:lnTo>
                    <a:lnTo>
                      <a:pt x="43" y="70"/>
                    </a:lnTo>
                    <a:lnTo>
                      <a:pt x="36" y="59"/>
                    </a:lnTo>
                    <a:lnTo>
                      <a:pt x="29" y="49"/>
                    </a:lnTo>
                    <a:lnTo>
                      <a:pt x="23" y="42"/>
                    </a:lnTo>
                    <a:lnTo>
                      <a:pt x="18" y="37"/>
                    </a:lnTo>
                    <a:lnTo>
                      <a:pt x="13" y="26"/>
                    </a:lnTo>
                    <a:lnTo>
                      <a:pt x="6" y="14"/>
                    </a:lnTo>
                    <a:lnTo>
                      <a:pt x="0" y="4"/>
                    </a:lnTo>
                    <a:lnTo>
                      <a:pt x="0" y="0"/>
                    </a:lnTo>
                    <a:lnTo>
                      <a:pt x="6" y="0"/>
                    </a:lnTo>
                    <a:lnTo>
                      <a:pt x="14" y="1"/>
                    </a:lnTo>
                    <a:lnTo>
                      <a:pt x="24" y="2"/>
                    </a:lnTo>
                    <a:lnTo>
                      <a:pt x="33" y="2"/>
                    </a:lnTo>
                    <a:lnTo>
                      <a:pt x="41" y="3"/>
                    </a:lnTo>
                    <a:lnTo>
                      <a:pt x="49" y="4"/>
                    </a:lnTo>
                    <a:lnTo>
                      <a:pt x="54" y="5"/>
                    </a:lnTo>
                    <a:lnTo>
                      <a:pt x="56" y="5"/>
                    </a:lnTo>
                    <a:close/>
                  </a:path>
                </a:pathLst>
              </a:custGeom>
              <a:solidFill>
                <a:schemeClr val="tx1"/>
              </a:solidFill>
              <a:ln w="9525">
                <a:noFill/>
                <a:round/>
                <a:headEnd/>
                <a:tailEnd/>
              </a:ln>
            </p:spPr>
            <p:txBody>
              <a:bodyPr/>
              <a:lstStyle/>
              <a:p>
                <a:endParaRPr lang="he-IL"/>
              </a:p>
            </p:txBody>
          </p:sp>
          <p:sp>
            <p:nvSpPr>
              <p:cNvPr id="19489" name="Freeform 27"/>
              <p:cNvSpPr>
                <a:spLocks/>
              </p:cNvSpPr>
              <p:nvPr/>
            </p:nvSpPr>
            <p:spPr bwMode="auto">
              <a:xfrm>
                <a:off x="1015" y="3006"/>
                <a:ext cx="92" cy="20"/>
              </a:xfrm>
              <a:custGeom>
                <a:avLst/>
                <a:gdLst>
                  <a:gd name="T0" fmla="*/ 76 w 275"/>
                  <a:gd name="T1" fmla="*/ 2 h 101"/>
                  <a:gd name="T2" fmla="*/ 79 w 275"/>
                  <a:gd name="T3" fmla="*/ 3 h 101"/>
                  <a:gd name="T4" fmla="*/ 82 w 275"/>
                  <a:gd name="T5" fmla="*/ 4 h 101"/>
                  <a:gd name="T6" fmla="*/ 85 w 275"/>
                  <a:gd name="T7" fmla="*/ 5 h 101"/>
                  <a:gd name="T8" fmla="*/ 89 w 275"/>
                  <a:gd name="T9" fmla="*/ 6 h 101"/>
                  <a:gd name="T10" fmla="*/ 92 w 275"/>
                  <a:gd name="T11" fmla="*/ 7 h 101"/>
                  <a:gd name="T12" fmla="*/ 91 w 275"/>
                  <a:gd name="T13" fmla="*/ 9 h 101"/>
                  <a:gd name="T14" fmla="*/ 86 w 275"/>
                  <a:gd name="T15" fmla="*/ 9 h 101"/>
                  <a:gd name="T16" fmla="*/ 79 w 275"/>
                  <a:gd name="T17" fmla="*/ 10 h 101"/>
                  <a:gd name="T18" fmla="*/ 73 w 275"/>
                  <a:gd name="T19" fmla="*/ 11 h 101"/>
                  <a:gd name="T20" fmla="*/ 70 w 275"/>
                  <a:gd name="T21" fmla="*/ 13 h 101"/>
                  <a:gd name="T22" fmla="*/ 66 w 275"/>
                  <a:gd name="T23" fmla="*/ 14 h 101"/>
                  <a:gd name="T24" fmla="*/ 61 w 275"/>
                  <a:gd name="T25" fmla="*/ 16 h 101"/>
                  <a:gd name="T26" fmla="*/ 57 w 275"/>
                  <a:gd name="T27" fmla="*/ 16 h 101"/>
                  <a:gd name="T28" fmla="*/ 52 w 275"/>
                  <a:gd name="T29" fmla="*/ 17 h 101"/>
                  <a:gd name="T30" fmla="*/ 47 w 275"/>
                  <a:gd name="T31" fmla="*/ 19 h 101"/>
                  <a:gd name="T32" fmla="*/ 41 w 275"/>
                  <a:gd name="T33" fmla="*/ 20 h 101"/>
                  <a:gd name="T34" fmla="*/ 36 w 275"/>
                  <a:gd name="T35" fmla="*/ 20 h 101"/>
                  <a:gd name="T36" fmla="*/ 31 w 275"/>
                  <a:gd name="T37" fmla="*/ 18 h 101"/>
                  <a:gd name="T38" fmla="*/ 26 w 275"/>
                  <a:gd name="T39" fmla="*/ 17 h 101"/>
                  <a:gd name="T40" fmla="*/ 21 w 275"/>
                  <a:gd name="T41" fmla="*/ 16 h 101"/>
                  <a:gd name="T42" fmla="*/ 16 w 275"/>
                  <a:gd name="T43" fmla="*/ 15 h 101"/>
                  <a:gd name="T44" fmla="*/ 11 w 275"/>
                  <a:gd name="T45" fmla="*/ 15 h 101"/>
                  <a:gd name="T46" fmla="*/ 7 w 275"/>
                  <a:gd name="T47" fmla="*/ 14 h 101"/>
                  <a:gd name="T48" fmla="*/ 4 w 275"/>
                  <a:gd name="T49" fmla="*/ 14 h 101"/>
                  <a:gd name="T50" fmla="*/ 1 w 275"/>
                  <a:gd name="T51" fmla="*/ 13 h 101"/>
                  <a:gd name="T52" fmla="*/ 1 w 275"/>
                  <a:gd name="T53" fmla="*/ 12 h 101"/>
                  <a:gd name="T54" fmla="*/ 5 w 275"/>
                  <a:gd name="T55" fmla="*/ 10 h 101"/>
                  <a:gd name="T56" fmla="*/ 9 w 275"/>
                  <a:gd name="T57" fmla="*/ 7 h 101"/>
                  <a:gd name="T58" fmla="*/ 14 w 275"/>
                  <a:gd name="T59" fmla="*/ 5 h 101"/>
                  <a:gd name="T60" fmla="*/ 18 w 275"/>
                  <a:gd name="T61" fmla="*/ 5 h 101"/>
                  <a:gd name="T62" fmla="*/ 21 w 275"/>
                  <a:gd name="T63" fmla="*/ 4 h 101"/>
                  <a:gd name="T64" fmla="*/ 24 w 275"/>
                  <a:gd name="T65" fmla="*/ 3 h 101"/>
                  <a:gd name="T66" fmla="*/ 27 w 275"/>
                  <a:gd name="T67" fmla="*/ 2 h 101"/>
                  <a:gd name="T68" fmla="*/ 30 w 275"/>
                  <a:gd name="T69" fmla="*/ 2 h 101"/>
                  <a:gd name="T70" fmla="*/ 36 w 275"/>
                  <a:gd name="T71" fmla="*/ 1 h 101"/>
                  <a:gd name="T72" fmla="*/ 43 w 275"/>
                  <a:gd name="T73" fmla="*/ 0 h 101"/>
                  <a:gd name="T74" fmla="*/ 49 w 275"/>
                  <a:gd name="T75" fmla="*/ 0 h 101"/>
                  <a:gd name="T76" fmla="*/ 53 w 275"/>
                  <a:gd name="T77" fmla="*/ 0 h 101"/>
                  <a:gd name="T78" fmla="*/ 59 w 275"/>
                  <a:gd name="T79" fmla="*/ 2 h 101"/>
                  <a:gd name="T80" fmla="*/ 66 w 275"/>
                  <a:gd name="T81" fmla="*/ 2 h 101"/>
                  <a:gd name="T82" fmla="*/ 72 w 275"/>
                  <a:gd name="T83" fmla="*/ 2 h 10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5"/>
                  <a:gd name="T127" fmla="*/ 0 h 101"/>
                  <a:gd name="T128" fmla="*/ 275 w 275"/>
                  <a:gd name="T129" fmla="*/ 101 h 10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5" h="101">
                    <a:moveTo>
                      <a:pt x="221" y="10"/>
                    </a:moveTo>
                    <a:lnTo>
                      <a:pt x="226" y="12"/>
                    </a:lnTo>
                    <a:lnTo>
                      <a:pt x="231" y="13"/>
                    </a:lnTo>
                    <a:lnTo>
                      <a:pt x="236" y="15"/>
                    </a:lnTo>
                    <a:lnTo>
                      <a:pt x="241" y="17"/>
                    </a:lnTo>
                    <a:lnTo>
                      <a:pt x="245" y="20"/>
                    </a:lnTo>
                    <a:lnTo>
                      <a:pt x="250" y="22"/>
                    </a:lnTo>
                    <a:lnTo>
                      <a:pt x="254" y="24"/>
                    </a:lnTo>
                    <a:lnTo>
                      <a:pt x="260" y="26"/>
                    </a:lnTo>
                    <a:lnTo>
                      <a:pt x="265" y="31"/>
                    </a:lnTo>
                    <a:lnTo>
                      <a:pt x="271" y="32"/>
                    </a:lnTo>
                    <a:lnTo>
                      <a:pt x="275" y="35"/>
                    </a:lnTo>
                    <a:lnTo>
                      <a:pt x="274" y="42"/>
                    </a:lnTo>
                    <a:lnTo>
                      <a:pt x="271" y="43"/>
                    </a:lnTo>
                    <a:lnTo>
                      <a:pt x="265" y="44"/>
                    </a:lnTo>
                    <a:lnTo>
                      <a:pt x="256" y="45"/>
                    </a:lnTo>
                    <a:lnTo>
                      <a:pt x="247" y="47"/>
                    </a:lnTo>
                    <a:lnTo>
                      <a:pt x="237" y="48"/>
                    </a:lnTo>
                    <a:lnTo>
                      <a:pt x="227" y="52"/>
                    </a:lnTo>
                    <a:lnTo>
                      <a:pt x="219" y="55"/>
                    </a:lnTo>
                    <a:lnTo>
                      <a:pt x="214" y="59"/>
                    </a:lnTo>
                    <a:lnTo>
                      <a:pt x="208" y="65"/>
                    </a:lnTo>
                    <a:lnTo>
                      <a:pt x="202" y="69"/>
                    </a:lnTo>
                    <a:lnTo>
                      <a:pt x="197" y="73"/>
                    </a:lnTo>
                    <a:lnTo>
                      <a:pt x="190" y="76"/>
                    </a:lnTo>
                    <a:lnTo>
                      <a:pt x="183" y="79"/>
                    </a:lnTo>
                    <a:lnTo>
                      <a:pt x="176" y="81"/>
                    </a:lnTo>
                    <a:lnTo>
                      <a:pt x="170" y="83"/>
                    </a:lnTo>
                    <a:lnTo>
                      <a:pt x="162" y="85"/>
                    </a:lnTo>
                    <a:lnTo>
                      <a:pt x="155" y="87"/>
                    </a:lnTo>
                    <a:lnTo>
                      <a:pt x="147" y="90"/>
                    </a:lnTo>
                    <a:lnTo>
                      <a:pt x="139" y="95"/>
                    </a:lnTo>
                    <a:lnTo>
                      <a:pt x="131" y="98"/>
                    </a:lnTo>
                    <a:lnTo>
                      <a:pt x="124" y="101"/>
                    </a:lnTo>
                    <a:lnTo>
                      <a:pt x="115" y="101"/>
                    </a:lnTo>
                    <a:lnTo>
                      <a:pt x="108" y="99"/>
                    </a:lnTo>
                    <a:lnTo>
                      <a:pt x="101" y="94"/>
                    </a:lnTo>
                    <a:lnTo>
                      <a:pt x="92" y="91"/>
                    </a:lnTo>
                    <a:lnTo>
                      <a:pt x="85" y="89"/>
                    </a:lnTo>
                    <a:lnTo>
                      <a:pt x="78" y="86"/>
                    </a:lnTo>
                    <a:lnTo>
                      <a:pt x="70" y="83"/>
                    </a:lnTo>
                    <a:lnTo>
                      <a:pt x="62" y="79"/>
                    </a:lnTo>
                    <a:lnTo>
                      <a:pt x="55" y="76"/>
                    </a:lnTo>
                    <a:lnTo>
                      <a:pt x="47" y="74"/>
                    </a:lnTo>
                    <a:lnTo>
                      <a:pt x="39" y="73"/>
                    </a:lnTo>
                    <a:lnTo>
                      <a:pt x="34" y="74"/>
                    </a:lnTo>
                    <a:lnTo>
                      <a:pt x="28" y="74"/>
                    </a:lnTo>
                    <a:lnTo>
                      <a:pt x="22" y="73"/>
                    </a:lnTo>
                    <a:lnTo>
                      <a:pt x="17" y="71"/>
                    </a:lnTo>
                    <a:lnTo>
                      <a:pt x="11" y="70"/>
                    </a:lnTo>
                    <a:lnTo>
                      <a:pt x="7" y="68"/>
                    </a:lnTo>
                    <a:lnTo>
                      <a:pt x="2" y="66"/>
                    </a:lnTo>
                    <a:lnTo>
                      <a:pt x="0" y="64"/>
                    </a:lnTo>
                    <a:lnTo>
                      <a:pt x="2" y="59"/>
                    </a:lnTo>
                    <a:lnTo>
                      <a:pt x="7" y="55"/>
                    </a:lnTo>
                    <a:lnTo>
                      <a:pt x="14" y="49"/>
                    </a:lnTo>
                    <a:lnTo>
                      <a:pt x="21" y="44"/>
                    </a:lnTo>
                    <a:lnTo>
                      <a:pt x="28" y="37"/>
                    </a:lnTo>
                    <a:lnTo>
                      <a:pt x="36" y="32"/>
                    </a:lnTo>
                    <a:lnTo>
                      <a:pt x="43" y="27"/>
                    </a:lnTo>
                    <a:lnTo>
                      <a:pt x="48" y="24"/>
                    </a:lnTo>
                    <a:lnTo>
                      <a:pt x="53" y="23"/>
                    </a:lnTo>
                    <a:lnTo>
                      <a:pt x="58" y="21"/>
                    </a:lnTo>
                    <a:lnTo>
                      <a:pt x="62" y="20"/>
                    </a:lnTo>
                    <a:lnTo>
                      <a:pt x="67" y="17"/>
                    </a:lnTo>
                    <a:lnTo>
                      <a:pt x="71" y="16"/>
                    </a:lnTo>
                    <a:lnTo>
                      <a:pt x="77" y="14"/>
                    </a:lnTo>
                    <a:lnTo>
                      <a:pt x="81" y="12"/>
                    </a:lnTo>
                    <a:lnTo>
                      <a:pt x="85" y="10"/>
                    </a:lnTo>
                    <a:lnTo>
                      <a:pt x="91" y="9"/>
                    </a:lnTo>
                    <a:lnTo>
                      <a:pt x="100" y="8"/>
                    </a:lnTo>
                    <a:lnTo>
                      <a:pt x="109" y="5"/>
                    </a:lnTo>
                    <a:lnTo>
                      <a:pt x="118" y="3"/>
                    </a:lnTo>
                    <a:lnTo>
                      <a:pt x="129" y="2"/>
                    </a:lnTo>
                    <a:lnTo>
                      <a:pt x="138" y="0"/>
                    </a:lnTo>
                    <a:lnTo>
                      <a:pt x="147" y="0"/>
                    </a:lnTo>
                    <a:lnTo>
                      <a:pt x="152" y="0"/>
                    </a:lnTo>
                    <a:lnTo>
                      <a:pt x="157" y="2"/>
                    </a:lnTo>
                    <a:lnTo>
                      <a:pt x="165" y="4"/>
                    </a:lnTo>
                    <a:lnTo>
                      <a:pt x="175" y="8"/>
                    </a:lnTo>
                    <a:lnTo>
                      <a:pt x="185" y="9"/>
                    </a:lnTo>
                    <a:lnTo>
                      <a:pt x="196" y="10"/>
                    </a:lnTo>
                    <a:lnTo>
                      <a:pt x="206" y="11"/>
                    </a:lnTo>
                    <a:lnTo>
                      <a:pt x="215" y="11"/>
                    </a:lnTo>
                    <a:lnTo>
                      <a:pt x="221" y="10"/>
                    </a:lnTo>
                    <a:close/>
                  </a:path>
                </a:pathLst>
              </a:custGeom>
              <a:solidFill>
                <a:schemeClr val="tx1"/>
              </a:solidFill>
              <a:ln w="9525">
                <a:noFill/>
                <a:round/>
                <a:headEnd/>
                <a:tailEnd/>
              </a:ln>
            </p:spPr>
            <p:txBody>
              <a:bodyPr/>
              <a:lstStyle/>
              <a:p>
                <a:endParaRPr lang="he-IL"/>
              </a:p>
            </p:txBody>
          </p:sp>
          <p:sp>
            <p:nvSpPr>
              <p:cNvPr id="19490" name="Freeform 28"/>
              <p:cNvSpPr>
                <a:spLocks/>
              </p:cNvSpPr>
              <p:nvPr/>
            </p:nvSpPr>
            <p:spPr bwMode="auto">
              <a:xfrm>
                <a:off x="1395" y="3011"/>
                <a:ext cx="84" cy="26"/>
              </a:xfrm>
              <a:custGeom>
                <a:avLst/>
                <a:gdLst>
                  <a:gd name="T0" fmla="*/ 38 w 252"/>
                  <a:gd name="T1" fmla="*/ 4 h 130"/>
                  <a:gd name="T2" fmla="*/ 43 w 252"/>
                  <a:gd name="T3" fmla="*/ 4 h 130"/>
                  <a:gd name="T4" fmla="*/ 48 w 252"/>
                  <a:gd name="T5" fmla="*/ 5 h 130"/>
                  <a:gd name="T6" fmla="*/ 52 w 252"/>
                  <a:gd name="T7" fmla="*/ 6 h 130"/>
                  <a:gd name="T8" fmla="*/ 57 w 252"/>
                  <a:gd name="T9" fmla="*/ 7 h 130"/>
                  <a:gd name="T10" fmla="*/ 59 w 252"/>
                  <a:gd name="T11" fmla="*/ 7 h 130"/>
                  <a:gd name="T12" fmla="*/ 62 w 252"/>
                  <a:gd name="T13" fmla="*/ 9 h 130"/>
                  <a:gd name="T14" fmla="*/ 65 w 252"/>
                  <a:gd name="T15" fmla="*/ 12 h 130"/>
                  <a:gd name="T16" fmla="*/ 69 w 252"/>
                  <a:gd name="T17" fmla="*/ 15 h 130"/>
                  <a:gd name="T18" fmla="*/ 72 w 252"/>
                  <a:gd name="T19" fmla="*/ 19 h 130"/>
                  <a:gd name="T20" fmla="*/ 75 w 252"/>
                  <a:gd name="T21" fmla="*/ 20 h 130"/>
                  <a:gd name="T22" fmla="*/ 80 w 252"/>
                  <a:gd name="T23" fmla="*/ 22 h 130"/>
                  <a:gd name="T24" fmla="*/ 83 w 252"/>
                  <a:gd name="T25" fmla="*/ 23 h 130"/>
                  <a:gd name="T26" fmla="*/ 84 w 252"/>
                  <a:gd name="T27" fmla="*/ 24 h 130"/>
                  <a:gd name="T28" fmla="*/ 82 w 252"/>
                  <a:gd name="T29" fmla="*/ 26 h 130"/>
                  <a:gd name="T30" fmla="*/ 77 w 252"/>
                  <a:gd name="T31" fmla="*/ 26 h 130"/>
                  <a:gd name="T32" fmla="*/ 73 w 252"/>
                  <a:gd name="T33" fmla="*/ 26 h 130"/>
                  <a:gd name="T34" fmla="*/ 66 w 252"/>
                  <a:gd name="T35" fmla="*/ 26 h 130"/>
                  <a:gd name="T36" fmla="*/ 58 w 252"/>
                  <a:gd name="T37" fmla="*/ 25 h 130"/>
                  <a:gd name="T38" fmla="*/ 51 w 252"/>
                  <a:gd name="T39" fmla="*/ 25 h 130"/>
                  <a:gd name="T40" fmla="*/ 47 w 252"/>
                  <a:gd name="T41" fmla="*/ 25 h 130"/>
                  <a:gd name="T42" fmla="*/ 43 w 252"/>
                  <a:gd name="T43" fmla="*/ 25 h 130"/>
                  <a:gd name="T44" fmla="*/ 39 w 252"/>
                  <a:gd name="T45" fmla="*/ 24 h 130"/>
                  <a:gd name="T46" fmla="*/ 35 w 252"/>
                  <a:gd name="T47" fmla="*/ 24 h 130"/>
                  <a:gd name="T48" fmla="*/ 31 w 252"/>
                  <a:gd name="T49" fmla="*/ 23 h 130"/>
                  <a:gd name="T50" fmla="*/ 27 w 252"/>
                  <a:gd name="T51" fmla="*/ 22 h 130"/>
                  <a:gd name="T52" fmla="*/ 22 w 252"/>
                  <a:gd name="T53" fmla="*/ 21 h 130"/>
                  <a:gd name="T54" fmla="*/ 17 w 252"/>
                  <a:gd name="T55" fmla="*/ 19 h 130"/>
                  <a:gd name="T56" fmla="*/ 14 w 252"/>
                  <a:gd name="T57" fmla="*/ 16 h 130"/>
                  <a:gd name="T58" fmla="*/ 10 w 252"/>
                  <a:gd name="T59" fmla="*/ 13 h 130"/>
                  <a:gd name="T60" fmla="*/ 8 w 252"/>
                  <a:gd name="T61" fmla="*/ 11 h 130"/>
                  <a:gd name="T62" fmla="*/ 6 w 252"/>
                  <a:gd name="T63" fmla="*/ 8 h 130"/>
                  <a:gd name="T64" fmla="*/ 3 w 252"/>
                  <a:gd name="T65" fmla="*/ 6 h 130"/>
                  <a:gd name="T66" fmla="*/ 0 w 252"/>
                  <a:gd name="T67" fmla="*/ 2 h 130"/>
                  <a:gd name="T68" fmla="*/ 1 w 252"/>
                  <a:gd name="T69" fmla="*/ 1 h 130"/>
                  <a:gd name="T70" fmla="*/ 4 w 252"/>
                  <a:gd name="T71" fmla="*/ 1 h 130"/>
                  <a:gd name="T72" fmla="*/ 7 w 252"/>
                  <a:gd name="T73" fmla="*/ 0 h 130"/>
                  <a:gd name="T74" fmla="*/ 9 w 252"/>
                  <a:gd name="T75" fmla="*/ 0 h 130"/>
                  <a:gd name="T76" fmla="*/ 14 w 252"/>
                  <a:gd name="T77" fmla="*/ 0 h 130"/>
                  <a:gd name="T78" fmla="*/ 21 w 252"/>
                  <a:gd name="T79" fmla="*/ 2 h 130"/>
                  <a:gd name="T80" fmla="*/ 29 w 252"/>
                  <a:gd name="T81" fmla="*/ 3 h 130"/>
                  <a:gd name="T82" fmla="*/ 34 w 252"/>
                  <a:gd name="T83" fmla="*/ 3 h 1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2"/>
                  <a:gd name="T127" fmla="*/ 0 h 130"/>
                  <a:gd name="T128" fmla="*/ 252 w 252"/>
                  <a:gd name="T129" fmla="*/ 130 h 1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2" h="130">
                    <a:moveTo>
                      <a:pt x="106" y="17"/>
                    </a:moveTo>
                    <a:lnTo>
                      <a:pt x="113" y="19"/>
                    </a:lnTo>
                    <a:lnTo>
                      <a:pt x="122" y="19"/>
                    </a:lnTo>
                    <a:lnTo>
                      <a:pt x="129" y="20"/>
                    </a:lnTo>
                    <a:lnTo>
                      <a:pt x="136" y="22"/>
                    </a:lnTo>
                    <a:lnTo>
                      <a:pt x="143" y="27"/>
                    </a:lnTo>
                    <a:lnTo>
                      <a:pt x="151" y="29"/>
                    </a:lnTo>
                    <a:lnTo>
                      <a:pt x="157" y="31"/>
                    </a:lnTo>
                    <a:lnTo>
                      <a:pt x="163" y="33"/>
                    </a:lnTo>
                    <a:lnTo>
                      <a:pt x="170" y="34"/>
                    </a:lnTo>
                    <a:lnTo>
                      <a:pt x="175" y="35"/>
                    </a:lnTo>
                    <a:lnTo>
                      <a:pt x="178" y="37"/>
                    </a:lnTo>
                    <a:lnTo>
                      <a:pt x="181" y="39"/>
                    </a:lnTo>
                    <a:lnTo>
                      <a:pt x="185" y="43"/>
                    </a:lnTo>
                    <a:lnTo>
                      <a:pt x="190" y="51"/>
                    </a:lnTo>
                    <a:lnTo>
                      <a:pt x="195" y="59"/>
                    </a:lnTo>
                    <a:lnTo>
                      <a:pt x="200" y="69"/>
                    </a:lnTo>
                    <a:lnTo>
                      <a:pt x="206" y="77"/>
                    </a:lnTo>
                    <a:lnTo>
                      <a:pt x="211" y="86"/>
                    </a:lnTo>
                    <a:lnTo>
                      <a:pt x="216" y="93"/>
                    </a:lnTo>
                    <a:lnTo>
                      <a:pt x="219" y="98"/>
                    </a:lnTo>
                    <a:lnTo>
                      <a:pt x="226" y="102"/>
                    </a:lnTo>
                    <a:lnTo>
                      <a:pt x="232" y="106"/>
                    </a:lnTo>
                    <a:lnTo>
                      <a:pt x="240" y="110"/>
                    </a:lnTo>
                    <a:lnTo>
                      <a:pt x="247" y="112"/>
                    </a:lnTo>
                    <a:lnTo>
                      <a:pt x="249" y="115"/>
                    </a:lnTo>
                    <a:lnTo>
                      <a:pt x="251" y="118"/>
                    </a:lnTo>
                    <a:lnTo>
                      <a:pt x="252" y="121"/>
                    </a:lnTo>
                    <a:lnTo>
                      <a:pt x="252" y="125"/>
                    </a:lnTo>
                    <a:lnTo>
                      <a:pt x="247" y="129"/>
                    </a:lnTo>
                    <a:lnTo>
                      <a:pt x="240" y="129"/>
                    </a:lnTo>
                    <a:lnTo>
                      <a:pt x="231" y="128"/>
                    </a:lnTo>
                    <a:lnTo>
                      <a:pt x="224" y="128"/>
                    </a:lnTo>
                    <a:lnTo>
                      <a:pt x="218" y="130"/>
                    </a:lnTo>
                    <a:lnTo>
                      <a:pt x="208" y="130"/>
                    </a:lnTo>
                    <a:lnTo>
                      <a:pt x="197" y="129"/>
                    </a:lnTo>
                    <a:lnTo>
                      <a:pt x="185" y="128"/>
                    </a:lnTo>
                    <a:lnTo>
                      <a:pt x="173" y="127"/>
                    </a:lnTo>
                    <a:lnTo>
                      <a:pt x="162" y="126"/>
                    </a:lnTo>
                    <a:lnTo>
                      <a:pt x="153" y="125"/>
                    </a:lnTo>
                    <a:lnTo>
                      <a:pt x="147" y="125"/>
                    </a:lnTo>
                    <a:lnTo>
                      <a:pt x="141" y="124"/>
                    </a:lnTo>
                    <a:lnTo>
                      <a:pt x="135" y="124"/>
                    </a:lnTo>
                    <a:lnTo>
                      <a:pt x="129" y="123"/>
                    </a:lnTo>
                    <a:lnTo>
                      <a:pt x="123" y="123"/>
                    </a:lnTo>
                    <a:lnTo>
                      <a:pt x="116" y="121"/>
                    </a:lnTo>
                    <a:lnTo>
                      <a:pt x="111" y="120"/>
                    </a:lnTo>
                    <a:lnTo>
                      <a:pt x="105" y="119"/>
                    </a:lnTo>
                    <a:lnTo>
                      <a:pt x="99" y="118"/>
                    </a:lnTo>
                    <a:lnTo>
                      <a:pt x="92" y="115"/>
                    </a:lnTo>
                    <a:lnTo>
                      <a:pt x="86" y="113"/>
                    </a:lnTo>
                    <a:lnTo>
                      <a:pt x="80" y="110"/>
                    </a:lnTo>
                    <a:lnTo>
                      <a:pt x="72" y="108"/>
                    </a:lnTo>
                    <a:lnTo>
                      <a:pt x="65" y="104"/>
                    </a:lnTo>
                    <a:lnTo>
                      <a:pt x="59" y="98"/>
                    </a:lnTo>
                    <a:lnTo>
                      <a:pt x="52" y="93"/>
                    </a:lnTo>
                    <a:lnTo>
                      <a:pt x="46" y="87"/>
                    </a:lnTo>
                    <a:lnTo>
                      <a:pt x="41" y="81"/>
                    </a:lnTo>
                    <a:lnTo>
                      <a:pt x="36" y="74"/>
                    </a:lnTo>
                    <a:lnTo>
                      <a:pt x="31" y="67"/>
                    </a:lnTo>
                    <a:lnTo>
                      <a:pt x="26" y="60"/>
                    </a:lnTo>
                    <a:lnTo>
                      <a:pt x="24" y="53"/>
                    </a:lnTo>
                    <a:lnTo>
                      <a:pt x="21" y="46"/>
                    </a:lnTo>
                    <a:lnTo>
                      <a:pt x="17" y="41"/>
                    </a:lnTo>
                    <a:lnTo>
                      <a:pt x="15" y="34"/>
                    </a:lnTo>
                    <a:lnTo>
                      <a:pt x="10" y="28"/>
                    </a:lnTo>
                    <a:lnTo>
                      <a:pt x="4" y="18"/>
                    </a:lnTo>
                    <a:lnTo>
                      <a:pt x="0" y="10"/>
                    </a:lnTo>
                    <a:lnTo>
                      <a:pt x="0" y="7"/>
                    </a:lnTo>
                    <a:lnTo>
                      <a:pt x="4" y="6"/>
                    </a:lnTo>
                    <a:lnTo>
                      <a:pt x="9" y="6"/>
                    </a:lnTo>
                    <a:lnTo>
                      <a:pt x="13" y="5"/>
                    </a:lnTo>
                    <a:lnTo>
                      <a:pt x="17" y="3"/>
                    </a:lnTo>
                    <a:lnTo>
                      <a:pt x="20" y="2"/>
                    </a:lnTo>
                    <a:lnTo>
                      <a:pt x="24" y="1"/>
                    </a:lnTo>
                    <a:lnTo>
                      <a:pt x="28" y="1"/>
                    </a:lnTo>
                    <a:lnTo>
                      <a:pt x="33" y="0"/>
                    </a:lnTo>
                    <a:lnTo>
                      <a:pt x="42" y="2"/>
                    </a:lnTo>
                    <a:lnTo>
                      <a:pt x="52" y="6"/>
                    </a:lnTo>
                    <a:lnTo>
                      <a:pt x="64" y="8"/>
                    </a:lnTo>
                    <a:lnTo>
                      <a:pt x="76" y="11"/>
                    </a:lnTo>
                    <a:lnTo>
                      <a:pt x="86" y="13"/>
                    </a:lnTo>
                    <a:lnTo>
                      <a:pt x="95" y="16"/>
                    </a:lnTo>
                    <a:lnTo>
                      <a:pt x="103" y="17"/>
                    </a:lnTo>
                    <a:lnTo>
                      <a:pt x="106" y="17"/>
                    </a:lnTo>
                    <a:close/>
                  </a:path>
                </a:pathLst>
              </a:custGeom>
              <a:solidFill>
                <a:schemeClr val="tx1"/>
              </a:solidFill>
              <a:ln w="9525">
                <a:noFill/>
                <a:round/>
                <a:headEnd/>
                <a:tailEnd/>
              </a:ln>
            </p:spPr>
            <p:txBody>
              <a:bodyPr/>
              <a:lstStyle/>
              <a:p>
                <a:endParaRPr lang="he-IL"/>
              </a:p>
            </p:txBody>
          </p:sp>
          <p:sp>
            <p:nvSpPr>
              <p:cNvPr id="19491" name="Freeform 29"/>
              <p:cNvSpPr>
                <a:spLocks/>
              </p:cNvSpPr>
              <p:nvPr/>
            </p:nvSpPr>
            <p:spPr bwMode="auto">
              <a:xfrm>
                <a:off x="1465" y="3013"/>
                <a:ext cx="97" cy="22"/>
              </a:xfrm>
              <a:custGeom>
                <a:avLst/>
                <a:gdLst>
                  <a:gd name="T0" fmla="*/ 75 w 290"/>
                  <a:gd name="T1" fmla="*/ 2 h 111"/>
                  <a:gd name="T2" fmla="*/ 80 w 290"/>
                  <a:gd name="T3" fmla="*/ 4 h 111"/>
                  <a:gd name="T4" fmla="*/ 83 w 290"/>
                  <a:gd name="T5" fmla="*/ 6 h 111"/>
                  <a:gd name="T6" fmla="*/ 87 w 290"/>
                  <a:gd name="T7" fmla="*/ 8 h 111"/>
                  <a:gd name="T8" fmla="*/ 90 w 290"/>
                  <a:gd name="T9" fmla="*/ 10 h 111"/>
                  <a:gd name="T10" fmla="*/ 96 w 290"/>
                  <a:gd name="T11" fmla="*/ 12 h 111"/>
                  <a:gd name="T12" fmla="*/ 96 w 290"/>
                  <a:gd name="T13" fmla="*/ 14 h 111"/>
                  <a:gd name="T14" fmla="*/ 92 w 290"/>
                  <a:gd name="T15" fmla="*/ 15 h 111"/>
                  <a:gd name="T16" fmla="*/ 88 w 290"/>
                  <a:gd name="T17" fmla="*/ 16 h 111"/>
                  <a:gd name="T18" fmla="*/ 85 w 290"/>
                  <a:gd name="T19" fmla="*/ 16 h 111"/>
                  <a:gd name="T20" fmla="*/ 81 w 290"/>
                  <a:gd name="T21" fmla="*/ 16 h 111"/>
                  <a:gd name="T22" fmla="*/ 79 w 290"/>
                  <a:gd name="T23" fmla="*/ 17 h 111"/>
                  <a:gd name="T24" fmla="*/ 76 w 290"/>
                  <a:gd name="T25" fmla="*/ 18 h 111"/>
                  <a:gd name="T26" fmla="*/ 73 w 290"/>
                  <a:gd name="T27" fmla="*/ 19 h 111"/>
                  <a:gd name="T28" fmla="*/ 71 w 290"/>
                  <a:gd name="T29" fmla="*/ 19 h 111"/>
                  <a:gd name="T30" fmla="*/ 68 w 290"/>
                  <a:gd name="T31" fmla="*/ 20 h 111"/>
                  <a:gd name="T32" fmla="*/ 65 w 290"/>
                  <a:gd name="T33" fmla="*/ 20 h 111"/>
                  <a:gd name="T34" fmla="*/ 60 w 290"/>
                  <a:gd name="T35" fmla="*/ 21 h 111"/>
                  <a:gd name="T36" fmla="*/ 55 w 290"/>
                  <a:gd name="T37" fmla="*/ 22 h 111"/>
                  <a:gd name="T38" fmla="*/ 50 w 290"/>
                  <a:gd name="T39" fmla="*/ 22 h 111"/>
                  <a:gd name="T40" fmla="*/ 47 w 290"/>
                  <a:gd name="T41" fmla="*/ 22 h 111"/>
                  <a:gd name="T42" fmla="*/ 42 w 290"/>
                  <a:gd name="T43" fmla="*/ 22 h 111"/>
                  <a:gd name="T44" fmla="*/ 36 w 290"/>
                  <a:gd name="T45" fmla="*/ 21 h 111"/>
                  <a:gd name="T46" fmla="*/ 29 w 290"/>
                  <a:gd name="T47" fmla="*/ 20 h 111"/>
                  <a:gd name="T48" fmla="*/ 22 w 290"/>
                  <a:gd name="T49" fmla="*/ 18 h 111"/>
                  <a:gd name="T50" fmla="*/ 20 w 290"/>
                  <a:gd name="T51" fmla="*/ 16 h 111"/>
                  <a:gd name="T52" fmla="*/ 18 w 290"/>
                  <a:gd name="T53" fmla="*/ 14 h 111"/>
                  <a:gd name="T54" fmla="*/ 14 w 290"/>
                  <a:gd name="T55" fmla="*/ 13 h 111"/>
                  <a:gd name="T56" fmla="*/ 11 w 290"/>
                  <a:gd name="T57" fmla="*/ 11 h 111"/>
                  <a:gd name="T58" fmla="*/ 8 w 290"/>
                  <a:gd name="T59" fmla="*/ 10 h 111"/>
                  <a:gd name="T60" fmla="*/ 6 w 290"/>
                  <a:gd name="T61" fmla="*/ 7 h 111"/>
                  <a:gd name="T62" fmla="*/ 3 w 290"/>
                  <a:gd name="T63" fmla="*/ 6 h 111"/>
                  <a:gd name="T64" fmla="*/ 0 w 290"/>
                  <a:gd name="T65" fmla="*/ 5 h 111"/>
                  <a:gd name="T66" fmla="*/ 1 w 290"/>
                  <a:gd name="T67" fmla="*/ 5 h 111"/>
                  <a:gd name="T68" fmla="*/ 4 w 290"/>
                  <a:gd name="T69" fmla="*/ 4 h 111"/>
                  <a:gd name="T70" fmla="*/ 8 w 290"/>
                  <a:gd name="T71" fmla="*/ 4 h 111"/>
                  <a:gd name="T72" fmla="*/ 12 w 290"/>
                  <a:gd name="T73" fmla="*/ 3 h 111"/>
                  <a:gd name="T74" fmla="*/ 16 w 290"/>
                  <a:gd name="T75" fmla="*/ 2 h 111"/>
                  <a:gd name="T76" fmla="*/ 23 w 290"/>
                  <a:gd name="T77" fmla="*/ 2 h 111"/>
                  <a:gd name="T78" fmla="*/ 31 w 290"/>
                  <a:gd name="T79" fmla="*/ 2 h 111"/>
                  <a:gd name="T80" fmla="*/ 37 w 290"/>
                  <a:gd name="T81" fmla="*/ 2 h 111"/>
                  <a:gd name="T82" fmla="*/ 41 w 290"/>
                  <a:gd name="T83" fmla="*/ 1 h 111"/>
                  <a:gd name="T84" fmla="*/ 47 w 290"/>
                  <a:gd name="T85" fmla="*/ 1 h 111"/>
                  <a:gd name="T86" fmla="*/ 54 w 290"/>
                  <a:gd name="T87" fmla="*/ 1 h 111"/>
                  <a:gd name="T88" fmla="*/ 59 w 290"/>
                  <a:gd name="T89" fmla="*/ 0 h 111"/>
                  <a:gd name="T90" fmla="*/ 63 w 290"/>
                  <a:gd name="T91" fmla="*/ 0 h 111"/>
                  <a:gd name="T92" fmla="*/ 66 w 290"/>
                  <a:gd name="T93" fmla="*/ 0 h 111"/>
                  <a:gd name="T94" fmla="*/ 69 w 290"/>
                  <a:gd name="T95" fmla="*/ 0 h 111"/>
                  <a:gd name="T96" fmla="*/ 73 w 290"/>
                  <a:gd name="T97" fmla="*/ 1 h 11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90"/>
                  <a:gd name="T148" fmla="*/ 0 h 111"/>
                  <a:gd name="T149" fmla="*/ 290 w 290"/>
                  <a:gd name="T150" fmla="*/ 111 h 11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90" h="111">
                    <a:moveTo>
                      <a:pt x="218" y="3"/>
                    </a:moveTo>
                    <a:lnTo>
                      <a:pt x="224" y="9"/>
                    </a:lnTo>
                    <a:lnTo>
                      <a:pt x="230" y="13"/>
                    </a:lnTo>
                    <a:lnTo>
                      <a:pt x="238" y="19"/>
                    </a:lnTo>
                    <a:lnTo>
                      <a:pt x="244" y="24"/>
                    </a:lnTo>
                    <a:lnTo>
                      <a:pt x="249" y="30"/>
                    </a:lnTo>
                    <a:lnTo>
                      <a:pt x="256" y="36"/>
                    </a:lnTo>
                    <a:lnTo>
                      <a:pt x="260" y="42"/>
                    </a:lnTo>
                    <a:lnTo>
                      <a:pt x="264" y="49"/>
                    </a:lnTo>
                    <a:lnTo>
                      <a:pt x="270" y="51"/>
                    </a:lnTo>
                    <a:lnTo>
                      <a:pt x="279" y="55"/>
                    </a:lnTo>
                    <a:lnTo>
                      <a:pt x="286" y="61"/>
                    </a:lnTo>
                    <a:lnTo>
                      <a:pt x="290" y="65"/>
                    </a:lnTo>
                    <a:lnTo>
                      <a:pt x="288" y="70"/>
                    </a:lnTo>
                    <a:lnTo>
                      <a:pt x="282" y="74"/>
                    </a:lnTo>
                    <a:lnTo>
                      <a:pt x="274" y="77"/>
                    </a:lnTo>
                    <a:lnTo>
                      <a:pt x="268" y="81"/>
                    </a:lnTo>
                    <a:lnTo>
                      <a:pt x="263" y="82"/>
                    </a:lnTo>
                    <a:lnTo>
                      <a:pt x="259" y="82"/>
                    </a:lnTo>
                    <a:lnTo>
                      <a:pt x="253" y="82"/>
                    </a:lnTo>
                    <a:lnTo>
                      <a:pt x="248" y="82"/>
                    </a:lnTo>
                    <a:lnTo>
                      <a:pt x="243" y="82"/>
                    </a:lnTo>
                    <a:lnTo>
                      <a:pt x="239" y="83"/>
                    </a:lnTo>
                    <a:lnTo>
                      <a:pt x="235" y="85"/>
                    </a:lnTo>
                    <a:lnTo>
                      <a:pt x="232" y="89"/>
                    </a:lnTo>
                    <a:lnTo>
                      <a:pt x="227" y="91"/>
                    </a:lnTo>
                    <a:lnTo>
                      <a:pt x="223" y="92"/>
                    </a:lnTo>
                    <a:lnTo>
                      <a:pt x="219" y="94"/>
                    </a:lnTo>
                    <a:lnTo>
                      <a:pt x="216" y="96"/>
                    </a:lnTo>
                    <a:lnTo>
                      <a:pt x="212" y="98"/>
                    </a:lnTo>
                    <a:lnTo>
                      <a:pt x="207" y="99"/>
                    </a:lnTo>
                    <a:lnTo>
                      <a:pt x="203" y="100"/>
                    </a:lnTo>
                    <a:lnTo>
                      <a:pt x="199" y="100"/>
                    </a:lnTo>
                    <a:lnTo>
                      <a:pt x="193" y="103"/>
                    </a:lnTo>
                    <a:lnTo>
                      <a:pt x="185" y="105"/>
                    </a:lnTo>
                    <a:lnTo>
                      <a:pt x="178" y="106"/>
                    </a:lnTo>
                    <a:lnTo>
                      <a:pt x="172" y="108"/>
                    </a:lnTo>
                    <a:lnTo>
                      <a:pt x="165" y="110"/>
                    </a:lnTo>
                    <a:lnTo>
                      <a:pt x="157" y="110"/>
                    </a:lnTo>
                    <a:lnTo>
                      <a:pt x="150" y="111"/>
                    </a:lnTo>
                    <a:lnTo>
                      <a:pt x="143" y="110"/>
                    </a:lnTo>
                    <a:lnTo>
                      <a:pt x="141" y="110"/>
                    </a:lnTo>
                    <a:lnTo>
                      <a:pt x="135" y="110"/>
                    </a:lnTo>
                    <a:lnTo>
                      <a:pt x="127" y="109"/>
                    </a:lnTo>
                    <a:lnTo>
                      <a:pt x="118" y="108"/>
                    </a:lnTo>
                    <a:lnTo>
                      <a:pt x="107" y="107"/>
                    </a:lnTo>
                    <a:lnTo>
                      <a:pt x="97" y="105"/>
                    </a:lnTo>
                    <a:lnTo>
                      <a:pt x="87" y="103"/>
                    </a:lnTo>
                    <a:lnTo>
                      <a:pt x="79" y="99"/>
                    </a:lnTo>
                    <a:lnTo>
                      <a:pt x="66" y="93"/>
                    </a:lnTo>
                    <a:lnTo>
                      <a:pt x="64" y="86"/>
                    </a:lnTo>
                    <a:lnTo>
                      <a:pt x="61" y="81"/>
                    </a:lnTo>
                    <a:lnTo>
                      <a:pt x="57" y="76"/>
                    </a:lnTo>
                    <a:lnTo>
                      <a:pt x="53" y="72"/>
                    </a:lnTo>
                    <a:lnTo>
                      <a:pt x="47" y="68"/>
                    </a:lnTo>
                    <a:lnTo>
                      <a:pt x="42" y="64"/>
                    </a:lnTo>
                    <a:lnTo>
                      <a:pt x="37" y="60"/>
                    </a:lnTo>
                    <a:lnTo>
                      <a:pt x="33" y="55"/>
                    </a:lnTo>
                    <a:lnTo>
                      <a:pt x="30" y="53"/>
                    </a:lnTo>
                    <a:lnTo>
                      <a:pt x="25" y="49"/>
                    </a:lnTo>
                    <a:lnTo>
                      <a:pt x="21" y="43"/>
                    </a:lnTo>
                    <a:lnTo>
                      <a:pt x="17" y="36"/>
                    </a:lnTo>
                    <a:lnTo>
                      <a:pt x="13" y="32"/>
                    </a:lnTo>
                    <a:lnTo>
                      <a:pt x="9" y="28"/>
                    </a:lnTo>
                    <a:lnTo>
                      <a:pt x="5" y="25"/>
                    </a:lnTo>
                    <a:lnTo>
                      <a:pt x="0" y="25"/>
                    </a:lnTo>
                    <a:lnTo>
                      <a:pt x="4" y="24"/>
                    </a:lnTo>
                    <a:lnTo>
                      <a:pt x="8" y="23"/>
                    </a:lnTo>
                    <a:lnTo>
                      <a:pt x="13" y="22"/>
                    </a:lnTo>
                    <a:lnTo>
                      <a:pt x="19" y="21"/>
                    </a:lnTo>
                    <a:lnTo>
                      <a:pt x="25" y="19"/>
                    </a:lnTo>
                    <a:lnTo>
                      <a:pt x="32" y="17"/>
                    </a:lnTo>
                    <a:lnTo>
                      <a:pt x="37" y="13"/>
                    </a:lnTo>
                    <a:lnTo>
                      <a:pt x="41" y="12"/>
                    </a:lnTo>
                    <a:lnTo>
                      <a:pt x="48" y="12"/>
                    </a:lnTo>
                    <a:lnTo>
                      <a:pt x="59" y="12"/>
                    </a:lnTo>
                    <a:lnTo>
                      <a:pt x="69" y="12"/>
                    </a:lnTo>
                    <a:lnTo>
                      <a:pt x="82" y="11"/>
                    </a:lnTo>
                    <a:lnTo>
                      <a:pt x="93" y="11"/>
                    </a:lnTo>
                    <a:lnTo>
                      <a:pt x="103" y="10"/>
                    </a:lnTo>
                    <a:lnTo>
                      <a:pt x="111" y="8"/>
                    </a:lnTo>
                    <a:lnTo>
                      <a:pt x="115" y="7"/>
                    </a:lnTo>
                    <a:lnTo>
                      <a:pt x="122" y="7"/>
                    </a:lnTo>
                    <a:lnTo>
                      <a:pt x="131" y="7"/>
                    </a:lnTo>
                    <a:lnTo>
                      <a:pt x="141" y="6"/>
                    </a:lnTo>
                    <a:lnTo>
                      <a:pt x="151" y="6"/>
                    </a:lnTo>
                    <a:lnTo>
                      <a:pt x="160" y="4"/>
                    </a:lnTo>
                    <a:lnTo>
                      <a:pt x="169" y="3"/>
                    </a:lnTo>
                    <a:lnTo>
                      <a:pt x="175" y="1"/>
                    </a:lnTo>
                    <a:lnTo>
                      <a:pt x="181" y="1"/>
                    </a:lnTo>
                    <a:lnTo>
                      <a:pt x="187" y="0"/>
                    </a:lnTo>
                    <a:lnTo>
                      <a:pt x="192" y="0"/>
                    </a:lnTo>
                    <a:lnTo>
                      <a:pt x="197" y="0"/>
                    </a:lnTo>
                    <a:lnTo>
                      <a:pt x="202" y="0"/>
                    </a:lnTo>
                    <a:lnTo>
                      <a:pt x="207" y="0"/>
                    </a:lnTo>
                    <a:lnTo>
                      <a:pt x="213" y="1"/>
                    </a:lnTo>
                    <a:lnTo>
                      <a:pt x="218" y="3"/>
                    </a:lnTo>
                    <a:close/>
                  </a:path>
                </a:pathLst>
              </a:custGeom>
              <a:solidFill>
                <a:schemeClr val="tx1"/>
              </a:solidFill>
              <a:ln w="9525">
                <a:noFill/>
                <a:round/>
                <a:headEnd/>
                <a:tailEnd/>
              </a:ln>
            </p:spPr>
            <p:txBody>
              <a:bodyPr/>
              <a:lstStyle/>
              <a:p>
                <a:endParaRPr lang="he-IL"/>
              </a:p>
            </p:txBody>
          </p:sp>
          <p:sp>
            <p:nvSpPr>
              <p:cNvPr id="19492" name="Freeform 30"/>
              <p:cNvSpPr>
                <a:spLocks/>
              </p:cNvSpPr>
              <p:nvPr/>
            </p:nvSpPr>
            <p:spPr bwMode="auto">
              <a:xfrm>
                <a:off x="965" y="3023"/>
                <a:ext cx="81" cy="21"/>
              </a:xfrm>
              <a:custGeom>
                <a:avLst/>
                <a:gdLst>
                  <a:gd name="T0" fmla="*/ 59 w 244"/>
                  <a:gd name="T1" fmla="*/ 0 h 104"/>
                  <a:gd name="T2" fmla="*/ 63 w 244"/>
                  <a:gd name="T3" fmla="*/ 0 h 104"/>
                  <a:gd name="T4" fmla="*/ 68 w 244"/>
                  <a:gd name="T5" fmla="*/ 0 h 104"/>
                  <a:gd name="T6" fmla="*/ 72 w 244"/>
                  <a:gd name="T7" fmla="*/ 1 h 104"/>
                  <a:gd name="T8" fmla="*/ 76 w 244"/>
                  <a:gd name="T9" fmla="*/ 3 h 104"/>
                  <a:gd name="T10" fmla="*/ 80 w 244"/>
                  <a:gd name="T11" fmla="*/ 5 h 104"/>
                  <a:gd name="T12" fmla="*/ 79 w 244"/>
                  <a:gd name="T13" fmla="*/ 8 h 104"/>
                  <a:gd name="T14" fmla="*/ 76 w 244"/>
                  <a:gd name="T15" fmla="*/ 7 h 104"/>
                  <a:gd name="T16" fmla="*/ 71 w 244"/>
                  <a:gd name="T17" fmla="*/ 8 h 104"/>
                  <a:gd name="T18" fmla="*/ 65 w 244"/>
                  <a:gd name="T19" fmla="*/ 11 h 104"/>
                  <a:gd name="T20" fmla="*/ 61 w 244"/>
                  <a:gd name="T21" fmla="*/ 14 h 104"/>
                  <a:gd name="T22" fmla="*/ 56 w 244"/>
                  <a:gd name="T23" fmla="*/ 17 h 104"/>
                  <a:gd name="T24" fmla="*/ 51 w 244"/>
                  <a:gd name="T25" fmla="*/ 19 h 104"/>
                  <a:gd name="T26" fmla="*/ 44 w 244"/>
                  <a:gd name="T27" fmla="*/ 20 h 104"/>
                  <a:gd name="T28" fmla="*/ 36 w 244"/>
                  <a:gd name="T29" fmla="*/ 21 h 104"/>
                  <a:gd name="T30" fmla="*/ 28 w 244"/>
                  <a:gd name="T31" fmla="*/ 21 h 104"/>
                  <a:gd name="T32" fmla="*/ 24 w 244"/>
                  <a:gd name="T33" fmla="*/ 19 h 104"/>
                  <a:gd name="T34" fmla="*/ 19 w 244"/>
                  <a:gd name="T35" fmla="*/ 18 h 104"/>
                  <a:gd name="T36" fmla="*/ 16 w 244"/>
                  <a:gd name="T37" fmla="*/ 17 h 104"/>
                  <a:gd name="T38" fmla="*/ 10 w 244"/>
                  <a:gd name="T39" fmla="*/ 17 h 104"/>
                  <a:gd name="T40" fmla="*/ 4 w 244"/>
                  <a:gd name="T41" fmla="*/ 17 h 104"/>
                  <a:gd name="T42" fmla="*/ 1 w 244"/>
                  <a:gd name="T43" fmla="*/ 17 h 104"/>
                  <a:gd name="T44" fmla="*/ 1 w 244"/>
                  <a:gd name="T45" fmla="*/ 15 h 104"/>
                  <a:gd name="T46" fmla="*/ 6 w 244"/>
                  <a:gd name="T47" fmla="*/ 12 h 104"/>
                  <a:gd name="T48" fmla="*/ 12 w 244"/>
                  <a:gd name="T49" fmla="*/ 9 h 104"/>
                  <a:gd name="T50" fmla="*/ 17 w 244"/>
                  <a:gd name="T51" fmla="*/ 7 h 104"/>
                  <a:gd name="T52" fmla="*/ 21 w 244"/>
                  <a:gd name="T53" fmla="*/ 5 h 104"/>
                  <a:gd name="T54" fmla="*/ 27 w 244"/>
                  <a:gd name="T55" fmla="*/ 3 h 104"/>
                  <a:gd name="T56" fmla="*/ 32 w 244"/>
                  <a:gd name="T57" fmla="*/ 2 h 104"/>
                  <a:gd name="T58" fmla="*/ 36 w 244"/>
                  <a:gd name="T59" fmla="*/ 0 h 104"/>
                  <a:gd name="T60" fmla="*/ 41 w 244"/>
                  <a:gd name="T61" fmla="*/ 0 h 104"/>
                  <a:gd name="T62" fmla="*/ 46 w 244"/>
                  <a:gd name="T63" fmla="*/ 0 h 104"/>
                  <a:gd name="T64" fmla="*/ 50 w 244"/>
                  <a:gd name="T65" fmla="*/ 0 h 104"/>
                  <a:gd name="T66" fmla="*/ 56 w 244"/>
                  <a:gd name="T67" fmla="*/ 0 h 10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44"/>
                  <a:gd name="T103" fmla="*/ 0 h 104"/>
                  <a:gd name="T104" fmla="*/ 244 w 244"/>
                  <a:gd name="T105" fmla="*/ 104 h 10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44" h="104">
                    <a:moveTo>
                      <a:pt x="172" y="0"/>
                    </a:moveTo>
                    <a:lnTo>
                      <a:pt x="178" y="1"/>
                    </a:lnTo>
                    <a:lnTo>
                      <a:pt x="185" y="1"/>
                    </a:lnTo>
                    <a:lnTo>
                      <a:pt x="191" y="1"/>
                    </a:lnTo>
                    <a:lnTo>
                      <a:pt x="198" y="1"/>
                    </a:lnTo>
                    <a:lnTo>
                      <a:pt x="205" y="1"/>
                    </a:lnTo>
                    <a:lnTo>
                      <a:pt x="212" y="1"/>
                    </a:lnTo>
                    <a:lnTo>
                      <a:pt x="217" y="3"/>
                    </a:lnTo>
                    <a:lnTo>
                      <a:pt x="223" y="7"/>
                    </a:lnTo>
                    <a:lnTo>
                      <a:pt x="230" y="13"/>
                    </a:lnTo>
                    <a:lnTo>
                      <a:pt x="237" y="20"/>
                    </a:lnTo>
                    <a:lnTo>
                      <a:pt x="242" y="27"/>
                    </a:lnTo>
                    <a:lnTo>
                      <a:pt x="244" y="37"/>
                    </a:lnTo>
                    <a:lnTo>
                      <a:pt x="239" y="39"/>
                    </a:lnTo>
                    <a:lnTo>
                      <a:pt x="234" y="39"/>
                    </a:lnTo>
                    <a:lnTo>
                      <a:pt x="228" y="37"/>
                    </a:lnTo>
                    <a:lnTo>
                      <a:pt x="222" y="37"/>
                    </a:lnTo>
                    <a:lnTo>
                      <a:pt x="213" y="41"/>
                    </a:lnTo>
                    <a:lnTo>
                      <a:pt x="205" y="48"/>
                    </a:lnTo>
                    <a:lnTo>
                      <a:pt x="197" y="54"/>
                    </a:lnTo>
                    <a:lnTo>
                      <a:pt x="190" y="61"/>
                    </a:lnTo>
                    <a:lnTo>
                      <a:pt x="183" y="69"/>
                    </a:lnTo>
                    <a:lnTo>
                      <a:pt x="175" y="75"/>
                    </a:lnTo>
                    <a:lnTo>
                      <a:pt x="168" y="82"/>
                    </a:lnTo>
                    <a:lnTo>
                      <a:pt x="160" y="88"/>
                    </a:lnTo>
                    <a:lnTo>
                      <a:pt x="153" y="92"/>
                    </a:lnTo>
                    <a:lnTo>
                      <a:pt x="144" y="95"/>
                    </a:lnTo>
                    <a:lnTo>
                      <a:pt x="132" y="97"/>
                    </a:lnTo>
                    <a:lnTo>
                      <a:pt x="120" y="100"/>
                    </a:lnTo>
                    <a:lnTo>
                      <a:pt x="107" y="103"/>
                    </a:lnTo>
                    <a:lnTo>
                      <a:pt x="96" y="104"/>
                    </a:lnTo>
                    <a:lnTo>
                      <a:pt x="85" y="103"/>
                    </a:lnTo>
                    <a:lnTo>
                      <a:pt x="79" y="100"/>
                    </a:lnTo>
                    <a:lnTo>
                      <a:pt x="73" y="95"/>
                    </a:lnTo>
                    <a:lnTo>
                      <a:pt x="65" y="92"/>
                    </a:lnTo>
                    <a:lnTo>
                      <a:pt x="58" y="89"/>
                    </a:lnTo>
                    <a:lnTo>
                      <a:pt x="53" y="84"/>
                    </a:lnTo>
                    <a:lnTo>
                      <a:pt x="47" y="82"/>
                    </a:lnTo>
                    <a:lnTo>
                      <a:pt x="39" y="81"/>
                    </a:lnTo>
                    <a:lnTo>
                      <a:pt x="30" y="82"/>
                    </a:lnTo>
                    <a:lnTo>
                      <a:pt x="22" y="83"/>
                    </a:lnTo>
                    <a:lnTo>
                      <a:pt x="13" y="84"/>
                    </a:lnTo>
                    <a:lnTo>
                      <a:pt x="7" y="85"/>
                    </a:lnTo>
                    <a:lnTo>
                      <a:pt x="2" y="84"/>
                    </a:lnTo>
                    <a:lnTo>
                      <a:pt x="0" y="83"/>
                    </a:lnTo>
                    <a:lnTo>
                      <a:pt x="4" y="72"/>
                    </a:lnTo>
                    <a:lnTo>
                      <a:pt x="11" y="64"/>
                    </a:lnTo>
                    <a:lnTo>
                      <a:pt x="19" y="57"/>
                    </a:lnTo>
                    <a:lnTo>
                      <a:pt x="28" y="51"/>
                    </a:lnTo>
                    <a:lnTo>
                      <a:pt x="35" y="45"/>
                    </a:lnTo>
                    <a:lnTo>
                      <a:pt x="42" y="40"/>
                    </a:lnTo>
                    <a:lnTo>
                      <a:pt x="50" y="34"/>
                    </a:lnTo>
                    <a:lnTo>
                      <a:pt x="57" y="29"/>
                    </a:lnTo>
                    <a:lnTo>
                      <a:pt x="64" y="23"/>
                    </a:lnTo>
                    <a:lnTo>
                      <a:pt x="72" y="19"/>
                    </a:lnTo>
                    <a:lnTo>
                      <a:pt x="80" y="16"/>
                    </a:lnTo>
                    <a:lnTo>
                      <a:pt x="88" y="13"/>
                    </a:lnTo>
                    <a:lnTo>
                      <a:pt x="95" y="9"/>
                    </a:lnTo>
                    <a:lnTo>
                      <a:pt x="101" y="5"/>
                    </a:lnTo>
                    <a:lnTo>
                      <a:pt x="107" y="2"/>
                    </a:lnTo>
                    <a:lnTo>
                      <a:pt x="115" y="1"/>
                    </a:lnTo>
                    <a:lnTo>
                      <a:pt x="122" y="1"/>
                    </a:lnTo>
                    <a:lnTo>
                      <a:pt x="129" y="0"/>
                    </a:lnTo>
                    <a:lnTo>
                      <a:pt x="138" y="0"/>
                    </a:lnTo>
                    <a:lnTo>
                      <a:pt x="145" y="0"/>
                    </a:lnTo>
                    <a:lnTo>
                      <a:pt x="151" y="0"/>
                    </a:lnTo>
                    <a:lnTo>
                      <a:pt x="161" y="0"/>
                    </a:lnTo>
                    <a:lnTo>
                      <a:pt x="169" y="0"/>
                    </a:lnTo>
                    <a:lnTo>
                      <a:pt x="172" y="0"/>
                    </a:lnTo>
                    <a:close/>
                  </a:path>
                </a:pathLst>
              </a:custGeom>
              <a:solidFill>
                <a:schemeClr val="tx1"/>
              </a:solidFill>
              <a:ln w="9525">
                <a:noFill/>
                <a:round/>
                <a:headEnd/>
                <a:tailEnd/>
              </a:ln>
            </p:spPr>
            <p:txBody>
              <a:bodyPr/>
              <a:lstStyle/>
              <a:p>
                <a:endParaRPr lang="he-IL"/>
              </a:p>
            </p:txBody>
          </p:sp>
          <p:sp>
            <p:nvSpPr>
              <p:cNvPr id="19493" name="Freeform 31"/>
              <p:cNvSpPr>
                <a:spLocks/>
              </p:cNvSpPr>
              <p:nvPr/>
            </p:nvSpPr>
            <p:spPr bwMode="auto">
              <a:xfrm>
                <a:off x="912" y="3044"/>
                <a:ext cx="79" cy="29"/>
              </a:xfrm>
              <a:custGeom>
                <a:avLst/>
                <a:gdLst>
                  <a:gd name="T0" fmla="*/ 76 w 238"/>
                  <a:gd name="T1" fmla="*/ 5 h 145"/>
                  <a:gd name="T2" fmla="*/ 78 w 238"/>
                  <a:gd name="T3" fmla="*/ 5 h 145"/>
                  <a:gd name="T4" fmla="*/ 79 w 238"/>
                  <a:gd name="T5" fmla="*/ 6 h 145"/>
                  <a:gd name="T6" fmla="*/ 77 w 238"/>
                  <a:gd name="T7" fmla="*/ 8 h 145"/>
                  <a:gd name="T8" fmla="*/ 73 w 238"/>
                  <a:gd name="T9" fmla="*/ 10 h 145"/>
                  <a:gd name="T10" fmla="*/ 69 w 238"/>
                  <a:gd name="T11" fmla="*/ 11 h 145"/>
                  <a:gd name="T12" fmla="*/ 66 w 238"/>
                  <a:gd name="T13" fmla="*/ 12 h 145"/>
                  <a:gd name="T14" fmla="*/ 66 w 238"/>
                  <a:gd name="T15" fmla="*/ 14 h 145"/>
                  <a:gd name="T16" fmla="*/ 64 w 238"/>
                  <a:gd name="T17" fmla="*/ 16 h 145"/>
                  <a:gd name="T18" fmla="*/ 59 w 238"/>
                  <a:gd name="T19" fmla="*/ 19 h 145"/>
                  <a:gd name="T20" fmla="*/ 55 w 238"/>
                  <a:gd name="T21" fmla="*/ 21 h 145"/>
                  <a:gd name="T22" fmla="*/ 49 w 238"/>
                  <a:gd name="T23" fmla="*/ 23 h 145"/>
                  <a:gd name="T24" fmla="*/ 45 w 238"/>
                  <a:gd name="T25" fmla="*/ 25 h 145"/>
                  <a:gd name="T26" fmla="*/ 39 w 238"/>
                  <a:gd name="T27" fmla="*/ 27 h 145"/>
                  <a:gd name="T28" fmla="*/ 31 w 238"/>
                  <a:gd name="T29" fmla="*/ 28 h 145"/>
                  <a:gd name="T30" fmla="*/ 24 w 238"/>
                  <a:gd name="T31" fmla="*/ 29 h 145"/>
                  <a:gd name="T32" fmla="*/ 19 w 238"/>
                  <a:gd name="T33" fmla="*/ 29 h 145"/>
                  <a:gd name="T34" fmla="*/ 13 w 238"/>
                  <a:gd name="T35" fmla="*/ 29 h 145"/>
                  <a:gd name="T36" fmla="*/ 6 w 238"/>
                  <a:gd name="T37" fmla="*/ 29 h 145"/>
                  <a:gd name="T38" fmla="*/ 1 w 238"/>
                  <a:gd name="T39" fmla="*/ 29 h 145"/>
                  <a:gd name="T40" fmla="*/ 1 w 238"/>
                  <a:gd name="T41" fmla="*/ 28 h 145"/>
                  <a:gd name="T42" fmla="*/ 3 w 238"/>
                  <a:gd name="T43" fmla="*/ 26 h 145"/>
                  <a:gd name="T44" fmla="*/ 6 w 238"/>
                  <a:gd name="T45" fmla="*/ 23 h 145"/>
                  <a:gd name="T46" fmla="*/ 12 w 238"/>
                  <a:gd name="T47" fmla="*/ 18 h 145"/>
                  <a:gd name="T48" fmla="*/ 15 w 238"/>
                  <a:gd name="T49" fmla="*/ 15 h 145"/>
                  <a:gd name="T50" fmla="*/ 18 w 238"/>
                  <a:gd name="T51" fmla="*/ 13 h 145"/>
                  <a:gd name="T52" fmla="*/ 22 w 238"/>
                  <a:gd name="T53" fmla="*/ 11 h 145"/>
                  <a:gd name="T54" fmla="*/ 26 w 238"/>
                  <a:gd name="T55" fmla="*/ 9 h 145"/>
                  <a:gd name="T56" fmla="*/ 29 w 238"/>
                  <a:gd name="T57" fmla="*/ 7 h 145"/>
                  <a:gd name="T58" fmla="*/ 33 w 238"/>
                  <a:gd name="T59" fmla="*/ 5 h 145"/>
                  <a:gd name="T60" fmla="*/ 36 w 238"/>
                  <a:gd name="T61" fmla="*/ 4 h 145"/>
                  <a:gd name="T62" fmla="*/ 41 w 238"/>
                  <a:gd name="T63" fmla="*/ 3 h 145"/>
                  <a:gd name="T64" fmla="*/ 45 w 238"/>
                  <a:gd name="T65" fmla="*/ 2 h 145"/>
                  <a:gd name="T66" fmla="*/ 49 w 238"/>
                  <a:gd name="T67" fmla="*/ 1 h 145"/>
                  <a:gd name="T68" fmla="*/ 54 w 238"/>
                  <a:gd name="T69" fmla="*/ 0 h 145"/>
                  <a:gd name="T70" fmla="*/ 58 w 238"/>
                  <a:gd name="T71" fmla="*/ 0 h 145"/>
                  <a:gd name="T72" fmla="*/ 63 w 238"/>
                  <a:gd name="T73" fmla="*/ 1 h 145"/>
                  <a:gd name="T74" fmla="*/ 66 w 238"/>
                  <a:gd name="T75" fmla="*/ 2 h 145"/>
                  <a:gd name="T76" fmla="*/ 70 w 238"/>
                  <a:gd name="T77" fmla="*/ 3 h 145"/>
                  <a:gd name="T78" fmla="*/ 73 w 238"/>
                  <a:gd name="T79" fmla="*/ 4 h 14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8"/>
                  <a:gd name="T121" fmla="*/ 0 h 145"/>
                  <a:gd name="T122" fmla="*/ 238 w 238"/>
                  <a:gd name="T123" fmla="*/ 145 h 14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8" h="145">
                    <a:moveTo>
                      <a:pt x="227" y="25"/>
                    </a:moveTo>
                    <a:lnTo>
                      <a:pt x="230" y="25"/>
                    </a:lnTo>
                    <a:lnTo>
                      <a:pt x="233" y="25"/>
                    </a:lnTo>
                    <a:lnTo>
                      <a:pt x="236" y="25"/>
                    </a:lnTo>
                    <a:lnTo>
                      <a:pt x="238" y="27"/>
                    </a:lnTo>
                    <a:lnTo>
                      <a:pt x="238" y="31"/>
                    </a:lnTo>
                    <a:lnTo>
                      <a:pt x="235" y="34"/>
                    </a:lnTo>
                    <a:lnTo>
                      <a:pt x="232" y="39"/>
                    </a:lnTo>
                    <a:lnTo>
                      <a:pt x="227" y="45"/>
                    </a:lnTo>
                    <a:lnTo>
                      <a:pt x="220" y="49"/>
                    </a:lnTo>
                    <a:lnTo>
                      <a:pt x="215" y="54"/>
                    </a:lnTo>
                    <a:lnTo>
                      <a:pt x="209" y="56"/>
                    </a:lnTo>
                    <a:lnTo>
                      <a:pt x="204" y="57"/>
                    </a:lnTo>
                    <a:lnTo>
                      <a:pt x="200" y="60"/>
                    </a:lnTo>
                    <a:lnTo>
                      <a:pt x="199" y="64"/>
                    </a:lnTo>
                    <a:lnTo>
                      <a:pt x="199" y="68"/>
                    </a:lnTo>
                    <a:lnTo>
                      <a:pt x="198" y="71"/>
                    </a:lnTo>
                    <a:lnTo>
                      <a:pt x="193" y="80"/>
                    </a:lnTo>
                    <a:lnTo>
                      <a:pt x="187" y="88"/>
                    </a:lnTo>
                    <a:lnTo>
                      <a:pt x="179" y="95"/>
                    </a:lnTo>
                    <a:lnTo>
                      <a:pt x="172" y="100"/>
                    </a:lnTo>
                    <a:lnTo>
                      <a:pt x="165" y="106"/>
                    </a:lnTo>
                    <a:lnTo>
                      <a:pt x="156" y="111"/>
                    </a:lnTo>
                    <a:lnTo>
                      <a:pt x="149" y="117"/>
                    </a:lnTo>
                    <a:lnTo>
                      <a:pt x="142" y="123"/>
                    </a:lnTo>
                    <a:lnTo>
                      <a:pt x="137" y="127"/>
                    </a:lnTo>
                    <a:lnTo>
                      <a:pt x="128" y="130"/>
                    </a:lnTo>
                    <a:lnTo>
                      <a:pt x="118" y="133"/>
                    </a:lnTo>
                    <a:lnTo>
                      <a:pt x="105" y="137"/>
                    </a:lnTo>
                    <a:lnTo>
                      <a:pt x="93" y="140"/>
                    </a:lnTo>
                    <a:lnTo>
                      <a:pt x="81" y="142"/>
                    </a:lnTo>
                    <a:lnTo>
                      <a:pt x="71" y="144"/>
                    </a:lnTo>
                    <a:lnTo>
                      <a:pt x="63" y="145"/>
                    </a:lnTo>
                    <a:lnTo>
                      <a:pt x="58" y="145"/>
                    </a:lnTo>
                    <a:lnTo>
                      <a:pt x="50" y="145"/>
                    </a:lnTo>
                    <a:lnTo>
                      <a:pt x="39" y="145"/>
                    </a:lnTo>
                    <a:lnTo>
                      <a:pt x="28" y="145"/>
                    </a:lnTo>
                    <a:lnTo>
                      <a:pt x="17" y="144"/>
                    </a:lnTo>
                    <a:lnTo>
                      <a:pt x="8" y="143"/>
                    </a:lnTo>
                    <a:lnTo>
                      <a:pt x="2" y="143"/>
                    </a:lnTo>
                    <a:lnTo>
                      <a:pt x="0" y="142"/>
                    </a:lnTo>
                    <a:lnTo>
                      <a:pt x="3" y="139"/>
                    </a:lnTo>
                    <a:lnTo>
                      <a:pt x="6" y="133"/>
                    </a:lnTo>
                    <a:lnTo>
                      <a:pt x="9" y="129"/>
                    </a:lnTo>
                    <a:lnTo>
                      <a:pt x="11" y="126"/>
                    </a:lnTo>
                    <a:lnTo>
                      <a:pt x="19" y="114"/>
                    </a:lnTo>
                    <a:lnTo>
                      <a:pt x="28" y="103"/>
                    </a:lnTo>
                    <a:lnTo>
                      <a:pt x="35" y="92"/>
                    </a:lnTo>
                    <a:lnTo>
                      <a:pt x="40" y="80"/>
                    </a:lnTo>
                    <a:lnTo>
                      <a:pt x="45" y="74"/>
                    </a:lnTo>
                    <a:lnTo>
                      <a:pt x="50" y="69"/>
                    </a:lnTo>
                    <a:lnTo>
                      <a:pt x="55" y="65"/>
                    </a:lnTo>
                    <a:lnTo>
                      <a:pt x="60" y="60"/>
                    </a:lnTo>
                    <a:lnTo>
                      <a:pt x="67" y="56"/>
                    </a:lnTo>
                    <a:lnTo>
                      <a:pt x="72" y="52"/>
                    </a:lnTo>
                    <a:lnTo>
                      <a:pt x="77" y="46"/>
                    </a:lnTo>
                    <a:lnTo>
                      <a:pt x="82" y="41"/>
                    </a:lnTo>
                    <a:lnTo>
                      <a:pt x="88" y="37"/>
                    </a:lnTo>
                    <a:lnTo>
                      <a:pt x="94" y="33"/>
                    </a:lnTo>
                    <a:lnTo>
                      <a:pt x="99" y="27"/>
                    </a:lnTo>
                    <a:lnTo>
                      <a:pt x="104" y="23"/>
                    </a:lnTo>
                    <a:lnTo>
                      <a:pt x="109" y="20"/>
                    </a:lnTo>
                    <a:lnTo>
                      <a:pt x="116" y="16"/>
                    </a:lnTo>
                    <a:lnTo>
                      <a:pt x="123" y="14"/>
                    </a:lnTo>
                    <a:lnTo>
                      <a:pt x="130" y="14"/>
                    </a:lnTo>
                    <a:lnTo>
                      <a:pt x="136" y="10"/>
                    </a:lnTo>
                    <a:lnTo>
                      <a:pt x="142" y="5"/>
                    </a:lnTo>
                    <a:lnTo>
                      <a:pt x="148" y="3"/>
                    </a:lnTo>
                    <a:lnTo>
                      <a:pt x="155" y="1"/>
                    </a:lnTo>
                    <a:lnTo>
                      <a:pt x="162" y="0"/>
                    </a:lnTo>
                    <a:lnTo>
                      <a:pt x="169" y="0"/>
                    </a:lnTo>
                    <a:lnTo>
                      <a:pt x="176" y="0"/>
                    </a:lnTo>
                    <a:lnTo>
                      <a:pt x="184" y="1"/>
                    </a:lnTo>
                    <a:lnTo>
                      <a:pt x="189" y="3"/>
                    </a:lnTo>
                    <a:lnTo>
                      <a:pt x="195" y="5"/>
                    </a:lnTo>
                    <a:lnTo>
                      <a:pt x="200" y="9"/>
                    </a:lnTo>
                    <a:lnTo>
                      <a:pt x="206" y="11"/>
                    </a:lnTo>
                    <a:lnTo>
                      <a:pt x="211" y="14"/>
                    </a:lnTo>
                    <a:lnTo>
                      <a:pt x="217" y="17"/>
                    </a:lnTo>
                    <a:lnTo>
                      <a:pt x="221" y="21"/>
                    </a:lnTo>
                    <a:lnTo>
                      <a:pt x="227" y="25"/>
                    </a:lnTo>
                    <a:close/>
                  </a:path>
                </a:pathLst>
              </a:custGeom>
              <a:solidFill>
                <a:schemeClr val="tx1"/>
              </a:solidFill>
              <a:ln w="9525">
                <a:noFill/>
                <a:round/>
                <a:headEnd/>
                <a:tailEnd/>
              </a:ln>
            </p:spPr>
            <p:txBody>
              <a:bodyPr/>
              <a:lstStyle/>
              <a:p>
                <a:endParaRPr lang="he-IL"/>
              </a:p>
            </p:txBody>
          </p:sp>
          <p:sp>
            <p:nvSpPr>
              <p:cNvPr id="19494" name="Freeform 32"/>
              <p:cNvSpPr>
                <a:spLocks/>
              </p:cNvSpPr>
              <p:nvPr/>
            </p:nvSpPr>
            <p:spPr bwMode="auto">
              <a:xfrm>
                <a:off x="869" y="3078"/>
                <a:ext cx="73" cy="31"/>
              </a:xfrm>
              <a:custGeom>
                <a:avLst/>
                <a:gdLst>
                  <a:gd name="T0" fmla="*/ 70 w 220"/>
                  <a:gd name="T1" fmla="*/ 1 h 152"/>
                  <a:gd name="T2" fmla="*/ 72 w 220"/>
                  <a:gd name="T3" fmla="*/ 1 h 152"/>
                  <a:gd name="T4" fmla="*/ 72 w 220"/>
                  <a:gd name="T5" fmla="*/ 3 h 152"/>
                  <a:gd name="T6" fmla="*/ 69 w 220"/>
                  <a:gd name="T7" fmla="*/ 6 h 152"/>
                  <a:gd name="T8" fmla="*/ 65 w 220"/>
                  <a:gd name="T9" fmla="*/ 9 h 152"/>
                  <a:gd name="T10" fmla="*/ 61 w 220"/>
                  <a:gd name="T11" fmla="*/ 12 h 152"/>
                  <a:gd name="T12" fmla="*/ 59 w 220"/>
                  <a:gd name="T13" fmla="*/ 14 h 152"/>
                  <a:gd name="T14" fmla="*/ 56 w 220"/>
                  <a:gd name="T15" fmla="*/ 17 h 152"/>
                  <a:gd name="T16" fmla="*/ 53 w 220"/>
                  <a:gd name="T17" fmla="*/ 19 h 152"/>
                  <a:gd name="T18" fmla="*/ 50 w 220"/>
                  <a:gd name="T19" fmla="*/ 21 h 152"/>
                  <a:gd name="T20" fmla="*/ 45 w 220"/>
                  <a:gd name="T21" fmla="*/ 23 h 152"/>
                  <a:gd name="T22" fmla="*/ 41 w 220"/>
                  <a:gd name="T23" fmla="*/ 24 h 152"/>
                  <a:gd name="T24" fmla="*/ 38 w 220"/>
                  <a:gd name="T25" fmla="*/ 25 h 152"/>
                  <a:gd name="T26" fmla="*/ 34 w 220"/>
                  <a:gd name="T27" fmla="*/ 26 h 152"/>
                  <a:gd name="T28" fmla="*/ 29 w 220"/>
                  <a:gd name="T29" fmla="*/ 27 h 152"/>
                  <a:gd name="T30" fmla="*/ 19 w 220"/>
                  <a:gd name="T31" fmla="*/ 28 h 152"/>
                  <a:gd name="T32" fmla="*/ 8 w 220"/>
                  <a:gd name="T33" fmla="*/ 30 h 152"/>
                  <a:gd name="T34" fmla="*/ 1 w 220"/>
                  <a:gd name="T35" fmla="*/ 31 h 152"/>
                  <a:gd name="T36" fmla="*/ 3 w 220"/>
                  <a:gd name="T37" fmla="*/ 28 h 152"/>
                  <a:gd name="T38" fmla="*/ 9 w 220"/>
                  <a:gd name="T39" fmla="*/ 20 h 152"/>
                  <a:gd name="T40" fmla="*/ 11 w 220"/>
                  <a:gd name="T41" fmla="*/ 17 h 152"/>
                  <a:gd name="T42" fmla="*/ 14 w 220"/>
                  <a:gd name="T43" fmla="*/ 16 h 152"/>
                  <a:gd name="T44" fmla="*/ 16 w 220"/>
                  <a:gd name="T45" fmla="*/ 14 h 152"/>
                  <a:gd name="T46" fmla="*/ 19 w 220"/>
                  <a:gd name="T47" fmla="*/ 13 h 152"/>
                  <a:gd name="T48" fmla="*/ 24 w 220"/>
                  <a:gd name="T49" fmla="*/ 11 h 152"/>
                  <a:gd name="T50" fmla="*/ 28 w 220"/>
                  <a:gd name="T51" fmla="*/ 8 h 152"/>
                  <a:gd name="T52" fmla="*/ 32 w 220"/>
                  <a:gd name="T53" fmla="*/ 5 h 152"/>
                  <a:gd name="T54" fmla="*/ 35 w 220"/>
                  <a:gd name="T55" fmla="*/ 3 h 152"/>
                  <a:gd name="T56" fmla="*/ 38 w 220"/>
                  <a:gd name="T57" fmla="*/ 1 h 152"/>
                  <a:gd name="T58" fmla="*/ 43 w 220"/>
                  <a:gd name="T59" fmla="*/ 1 h 152"/>
                  <a:gd name="T60" fmla="*/ 46 w 220"/>
                  <a:gd name="T61" fmla="*/ 1 h 152"/>
                  <a:gd name="T62" fmla="*/ 49 w 220"/>
                  <a:gd name="T63" fmla="*/ 1 h 152"/>
                  <a:gd name="T64" fmla="*/ 52 w 220"/>
                  <a:gd name="T65" fmla="*/ 0 h 152"/>
                  <a:gd name="T66" fmla="*/ 55 w 220"/>
                  <a:gd name="T67" fmla="*/ 0 h 152"/>
                  <a:gd name="T68" fmla="*/ 58 w 220"/>
                  <a:gd name="T69" fmla="*/ 1 h 152"/>
                  <a:gd name="T70" fmla="*/ 61 w 220"/>
                  <a:gd name="T71" fmla="*/ 1 h 152"/>
                  <a:gd name="T72" fmla="*/ 65 w 220"/>
                  <a:gd name="T73" fmla="*/ 1 h 152"/>
                  <a:gd name="T74" fmla="*/ 68 w 220"/>
                  <a:gd name="T75" fmla="*/ 0 h 15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20"/>
                  <a:gd name="T115" fmla="*/ 0 h 152"/>
                  <a:gd name="T116" fmla="*/ 220 w 220"/>
                  <a:gd name="T117" fmla="*/ 152 h 15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20" h="152">
                    <a:moveTo>
                      <a:pt x="208" y="1"/>
                    </a:moveTo>
                    <a:lnTo>
                      <a:pt x="211" y="4"/>
                    </a:lnTo>
                    <a:lnTo>
                      <a:pt x="214" y="5"/>
                    </a:lnTo>
                    <a:lnTo>
                      <a:pt x="218" y="6"/>
                    </a:lnTo>
                    <a:lnTo>
                      <a:pt x="220" y="11"/>
                    </a:lnTo>
                    <a:lnTo>
                      <a:pt x="218" y="16"/>
                    </a:lnTo>
                    <a:lnTo>
                      <a:pt x="213" y="23"/>
                    </a:lnTo>
                    <a:lnTo>
                      <a:pt x="208" y="31"/>
                    </a:lnTo>
                    <a:lnTo>
                      <a:pt x="202" y="38"/>
                    </a:lnTo>
                    <a:lnTo>
                      <a:pt x="196" y="46"/>
                    </a:lnTo>
                    <a:lnTo>
                      <a:pt x="190" y="53"/>
                    </a:lnTo>
                    <a:lnTo>
                      <a:pt x="185" y="58"/>
                    </a:lnTo>
                    <a:lnTo>
                      <a:pt x="181" y="63"/>
                    </a:lnTo>
                    <a:lnTo>
                      <a:pt x="177" y="69"/>
                    </a:lnTo>
                    <a:lnTo>
                      <a:pt x="173" y="75"/>
                    </a:lnTo>
                    <a:lnTo>
                      <a:pt x="169" y="81"/>
                    </a:lnTo>
                    <a:lnTo>
                      <a:pt x="165" y="88"/>
                    </a:lnTo>
                    <a:lnTo>
                      <a:pt x="161" y="95"/>
                    </a:lnTo>
                    <a:lnTo>
                      <a:pt x="156" y="100"/>
                    </a:lnTo>
                    <a:lnTo>
                      <a:pt x="151" y="103"/>
                    </a:lnTo>
                    <a:lnTo>
                      <a:pt x="143" y="107"/>
                    </a:lnTo>
                    <a:lnTo>
                      <a:pt x="137" y="111"/>
                    </a:lnTo>
                    <a:lnTo>
                      <a:pt x="132" y="116"/>
                    </a:lnTo>
                    <a:lnTo>
                      <a:pt x="125" y="119"/>
                    </a:lnTo>
                    <a:lnTo>
                      <a:pt x="120" y="121"/>
                    </a:lnTo>
                    <a:lnTo>
                      <a:pt x="114" y="123"/>
                    </a:lnTo>
                    <a:lnTo>
                      <a:pt x="109" y="125"/>
                    </a:lnTo>
                    <a:lnTo>
                      <a:pt x="101" y="127"/>
                    </a:lnTo>
                    <a:lnTo>
                      <a:pt x="94" y="128"/>
                    </a:lnTo>
                    <a:lnTo>
                      <a:pt x="86" y="131"/>
                    </a:lnTo>
                    <a:lnTo>
                      <a:pt x="73" y="134"/>
                    </a:lnTo>
                    <a:lnTo>
                      <a:pt x="58" y="139"/>
                    </a:lnTo>
                    <a:lnTo>
                      <a:pt x="41" y="143"/>
                    </a:lnTo>
                    <a:lnTo>
                      <a:pt x="24" y="148"/>
                    </a:lnTo>
                    <a:lnTo>
                      <a:pt x="11" y="151"/>
                    </a:lnTo>
                    <a:lnTo>
                      <a:pt x="2" y="152"/>
                    </a:lnTo>
                    <a:lnTo>
                      <a:pt x="0" y="152"/>
                    </a:lnTo>
                    <a:lnTo>
                      <a:pt x="10" y="139"/>
                    </a:lnTo>
                    <a:lnTo>
                      <a:pt x="20" y="117"/>
                    </a:lnTo>
                    <a:lnTo>
                      <a:pt x="26" y="98"/>
                    </a:lnTo>
                    <a:lnTo>
                      <a:pt x="29" y="89"/>
                    </a:lnTo>
                    <a:lnTo>
                      <a:pt x="32" y="85"/>
                    </a:lnTo>
                    <a:lnTo>
                      <a:pt x="37" y="81"/>
                    </a:lnTo>
                    <a:lnTo>
                      <a:pt x="41" y="77"/>
                    </a:lnTo>
                    <a:lnTo>
                      <a:pt x="45" y="73"/>
                    </a:lnTo>
                    <a:lnTo>
                      <a:pt x="49" y="69"/>
                    </a:lnTo>
                    <a:lnTo>
                      <a:pt x="53" y="66"/>
                    </a:lnTo>
                    <a:lnTo>
                      <a:pt x="58" y="63"/>
                    </a:lnTo>
                    <a:lnTo>
                      <a:pt x="63" y="60"/>
                    </a:lnTo>
                    <a:lnTo>
                      <a:pt x="71" y="53"/>
                    </a:lnTo>
                    <a:lnTo>
                      <a:pt x="78" y="45"/>
                    </a:lnTo>
                    <a:lnTo>
                      <a:pt x="85" y="37"/>
                    </a:lnTo>
                    <a:lnTo>
                      <a:pt x="90" y="27"/>
                    </a:lnTo>
                    <a:lnTo>
                      <a:pt x="95" y="23"/>
                    </a:lnTo>
                    <a:lnTo>
                      <a:pt x="100" y="18"/>
                    </a:lnTo>
                    <a:lnTo>
                      <a:pt x="106" y="14"/>
                    </a:lnTo>
                    <a:lnTo>
                      <a:pt x="111" y="10"/>
                    </a:lnTo>
                    <a:lnTo>
                      <a:pt x="116" y="6"/>
                    </a:lnTo>
                    <a:lnTo>
                      <a:pt x="122" y="4"/>
                    </a:lnTo>
                    <a:lnTo>
                      <a:pt x="129" y="4"/>
                    </a:lnTo>
                    <a:lnTo>
                      <a:pt x="135" y="5"/>
                    </a:lnTo>
                    <a:lnTo>
                      <a:pt x="140" y="7"/>
                    </a:lnTo>
                    <a:lnTo>
                      <a:pt x="144" y="7"/>
                    </a:lnTo>
                    <a:lnTo>
                      <a:pt x="149" y="6"/>
                    </a:lnTo>
                    <a:lnTo>
                      <a:pt x="153" y="4"/>
                    </a:lnTo>
                    <a:lnTo>
                      <a:pt x="157" y="2"/>
                    </a:lnTo>
                    <a:lnTo>
                      <a:pt x="161" y="1"/>
                    </a:lnTo>
                    <a:lnTo>
                      <a:pt x="165" y="0"/>
                    </a:lnTo>
                    <a:lnTo>
                      <a:pt x="170" y="1"/>
                    </a:lnTo>
                    <a:lnTo>
                      <a:pt x="174" y="3"/>
                    </a:lnTo>
                    <a:lnTo>
                      <a:pt x="178" y="3"/>
                    </a:lnTo>
                    <a:lnTo>
                      <a:pt x="183" y="4"/>
                    </a:lnTo>
                    <a:lnTo>
                      <a:pt x="189" y="4"/>
                    </a:lnTo>
                    <a:lnTo>
                      <a:pt x="195" y="3"/>
                    </a:lnTo>
                    <a:lnTo>
                      <a:pt x="201" y="3"/>
                    </a:lnTo>
                    <a:lnTo>
                      <a:pt x="205" y="2"/>
                    </a:lnTo>
                    <a:lnTo>
                      <a:pt x="208" y="1"/>
                    </a:lnTo>
                    <a:close/>
                  </a:path>
                </a:pathLst>
              </a:custGeom>
              <a:solidFill>
                <a:schemeClr val="tx1"/>
              </a:solidFill>
              <a:ln w="9525">
                <a:noFill/>
                <a:round/>
                <a:headEnd/>
                <a:tailEnd/>
              </a:ln>
            </p:spPr>
            <p:txBody>
              <a:bodyPr/>
              <a:lstStyle/>
              <a:p>
                <a:endParaRPr lang="he-IL"/>
              </a:p>
            </p:txBody>
          </p:sp>
          <p:sp>
            <p:nvSpPr>
              <p:cNvPr id="19495" name="Freeform 33"/>
              <p:cNvSpPr>
                <a:spLocks/>
              </p:cNvSpPr>
              <p:nvPr/>
            </p:nvSpPr>
            <p:spPr bwMode="auto">
              <a:xfrm>
                <a:off x="844" y="3112"/>
                <a:ext cx="56" cy="39"/>
              </a:xfrm>
              <a:custGeom>
                <a:avLst/>
                <a:gdLst>
                  <a:gd name="T0" fmla="*/ 56 w 170"/>
                  <a:gd name="T1" fmla="*/ 2 h 195"/>
                  <a:gd name="T2" fmla="*/ 53 w 170"/>
                  <a:gd name="T3" fmla="*/ 3 h 195"/>
                  <a:gd name="T4" fmla="*/ 49 w 170"/>
                  <a:gd name="T5" fmla="*/ 7 h 195"/>
                  <a:gd name="T6" fmla="*/ 45 w 170"/>
                  <a:gd name="T7" fmla="*/ 13 h 195"/>
                  <a:gd name="T8" fmla="*/ 42 w 170"/>
                  <a:gd name="T9" fmla="*/ 19 h 195"/>
                  <a:gd name="T10" fmla="*/ 40 w 170"/>
                  <a:gd name="T11" fmla="*/ 24 h 195"/>
                  <a:gd name="T12" fmla="*/ 36 w 170"/>
                  <a:gd name="T13" fmla="*/ 27 h 195"/>
                  <a:gd name="T14" fmla="*/ 33 w 170"/>
                  <a:gd name="T15" fmla="*/ 31 h 195"/>
                  <a:gd name="T16" fmla="*/ 28 w 170"/>
                  <a:gd name="T17" fmla="*/ 32 h 195"/>
                  <a:gd name="T18" fmla="*/ 25 w 170"/>
                  <a:gd name="T19" fmla="*/ 33 h 195"/>
                  <a:gd name="T20" fmla="*/ 22 w 170"/>
                  <a:gd name="T21" fmla="*/ 34 h 195"/>
                  <a:gd name="T22" fmla="*/ 19 w 170"/>
                  <a:gd name="T23" fmla="*/ 35 h 195"/>
                  <a:gd name="T24" fmla="*/ 15 w 170"/>
                  <a:gd name="T25" fmla="*/ 35 h 195"/>
                  <a:gd name="T26" fmla="*/ 10 w 170"/>
                  <a:gd name="T27" fmla="*/ 37 h 195"/>
                  <a:gd name="T28" fmla="*/ 5 w 170"/>
                  <a:gd name="T29" fmla="*/ 38 h 195"/>
                  <a:gd name="T30" fmla="*/ 1 w 170"/>
                  <a:gd name="T31" fmla="*/ 39 h 195"/>
                  <a:gd name="T32" fmla="*/ 0 w 170"/>
                  <a:gd name="T33" fmla="*/ 37 h 195"/>
                  <a:gd name="T34" fmla="*/ 2 w 170"/>
                  <a:gd name="T35" fmla="*/ 34 h 195"/>
                  <a:gd name="T36" fmla="*/ 3 w 170"/>
                  <a:gd name="T37" fmla="*/ 29 h 195"/>
                  <a:gd name="T38" fmla="*/ 7 w 170"/>
                  <a:gd name="T39" fmla="*/ 22 h 195"/>
                  <a:gd name="T40" fmla="*/ 9 w 170"/>
                  <a:gd name="T41" fmla="*/ 18 h 195"/>
                  <a:gd name="T42" fmla="*/ 13 w 170"/>
                  <a:gd name="T43" fmla="*/ 14 h 195"/>
                  <a:gd name="T44" fmla="*/ 15 w 170"/>
                  <a:gd name="T45" fmla="*/ 10 h 195"/>
                  <a:gd name="T46" fmla="*/ 18 w 170"/>
                  <a:gd name="T47" fmla="*/ 8 h 195"/>
                  <a:gd name="T48" fmla="*/ 22 w 170"/>
                  <a:gd name="T49" fmla="*/ 5 h 195"/>
                  <a:gd name="T50" fmla="*/ 26 w 170"/>
                  <a:gd name="T51" fmla="*/ 3 h 195"/>
                  <a:gd name="T52" fmla="*/ 30 w 170"/>
                  <a:gd name="T53" fmla="*/ 2 h 195"/>
                  <a:gd name="T54" fmla="*/ 34 w 170"/>
                  <a:gd name="T55" fmla="*/ 1 h 195"/>
                  <a:gd name="T56" fmla="*/ 39 w 170"/>
                  <a:gd name="T57" fmla="*/ 1 h 195"/>
                  <a:gd name="T58" fmla="*/ 43 w 170"/>
                  <a:gd name="T59" fmla="*/ 1 h 195"/>
                  <a:gd name="T60" fmla="*/ 48 w 170"/>
                  <a:gd name="T61" fmla="*/ 0 h 195"/>
                  <a:gd name="T62" fmla="*/ 54 w 170"/>
                  <a:gd name="T63" fmla="*/ 0 h 19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70"/>
                  <a:gd name="T97" fmla="*/ 0 h 195"/>
                  <a:gd name="T98" fmla="*/ 170 w 170"/>
                  <a:gd name="T99" fmla="*/ 195 h 19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70" h="195">
                    <a:moveTo>
                      <a:pt x="170" y="4"/>
                    </a:moveTo>
                    <a:lnTo>
                      <a:pt x="169" y="10"/>
                    </a:lnTo>
                    <a:lnTo>
                      <a:pt x="166" y="14"/>
                    </a:lnTo>
                    <a:lnTo>
                      <a:pt x="162" y="17"/>
                    </a:lnTo>
                    <a:lnTo>
                      <a:pt x="159" y="21"/>
                    </a:lnTo>
                    <a:lnTo>
                      <a:pt x="149" y="35"/>
                    </a:lnTo>
                    <a:lnTo>
                      <a:pt x="141" y="50"/>
                    </a:lnTo>
                    <a:lnTo>
                      <a:pt x="136" y="66"/>
                    </a:lnTo>
                    <a:lnTo>
                      <a:pt x="132" y="83"/>
                    </a:lnTo>
                    <a:lnTo>
                      <a:pt x="129" y="97"/>
                    </a:lnTo>
                    <a:lnTo>
                      <a:pt x="126" y="108"/>
                    </a:lnTo>
                    <a:lnTo>
                      <a:pt x="122" y="119"/>
                    </a:lnTo>
                    <a:lnTo>
                      <a:pt x="116" y="130"/>
                    </a:lnTo>
                    <a:lnTo>
                      <a:pt x="108" y="137"/>
                    </a:lnTo>
                    <a:lnTo>
                      <a:pt x="104" y="146"/>
                    </a:lnTo>
                    <a:lnTo>
                      <a:pt x="99" y="154"/>
                    </a:lnTo>
                    <a:lnTo>
                      <a:pt x="90" y="158"/>
                    </a:lnTo>
                    <a:lnTo>
                      <a:pt x="85" y="162"/>
                    </a:lnTo>
                    <a:lnTo>
                      <a:pt x="81" y="164"/>
                    </a:lnTo>
                    <a:lnTo>
                      <a:pt x="77" y="165"/>
                    </a:lnTo>
                    <a:lnTo>
                      <a:pt x="72" y="167"/>
                    </a:lnTo>
                    <a:lnTo>
                      <a:pt x="68" y="168"/>
                    </a:lnTo>
                    <a:lnTo>
                      <a:pt x="63" y="171"/>
                    </a:lnTo>
                    <a:lnTo>
                      <a:pt x="59" y="173"/>
                    </a:lnTo>
                    <a:lnTo>
                      <a:pt x="55" y="175"/>
                    </a:lnTo>
                    <a:lnTo>
                      <a:pt x="47" y="176"/>
                    </a:lnTo>
                    <a:lnTo>
                      <a:pt x="38" y="179"/>
                    </a:lnTo>
                    <a:lnTo>
                      <a:pt x="30" y="183"/>
                    </a:lnTo>
                    <a:lnTo>
                      <a:pt x="22" y="186"/>
                    </a:lnTo>
                    <a:lnTo>
                      <a:pt x="14" y="190"/>
                    </a:lnTo>
                    <a:lnTo>
                      <a:pt x="8" y="193"/>
                    </a:lnTo>
                    <a:lnTo>
                      <a:pt x="4" y="195"/>
                    </a:lnTo>
                    <a:lnTo>
                      <a:pt x="1" y="195"/>
                    </a:lnTo>
                    <a:lnTo>
                      <a:pt x="0" y="186"/>
                    </a:lnTo>
                    <a:lnTo>
                      <a:pt x="2" y="177"/>
                    </a:lnTo>
                    <a:lnTo>
                      <a:pt x="5" y="168"/>
                    </a:lnTo>
                    <a:lnTo>
                      <a:pt x="8" y="160"/>
                    </a:lnTo>
                    <a:lnTo>
                      <a:pt x="10" y="143"/>
                    </a:lnTo>
                    <a:lnTo>
                      <a:pt x="15" y="124"/>
                    </a:lnTo>
                    <a:lnTo>
                      <a:pt x="21" y="108"/>
                    </a:lnTo>
                    <a:lnTo>
                      <a:pt x="23" y="101"/>
                    </a:lnTo>
                    <a:lnTo>
                      <a:pt x="28" y="90"/>
                    </a:lnTo>
                    <a:lnTo>
                      <a:pt x="34" y="80"/>
                    </a:lnTo>
                    <a:lnTo>
                      <a:pt x="38" y="69"/>
                    </a:lnTo>
                    <a:lnTo>
                      <a:pt x="41" y="58"/>
                    </a:lnTo>
                    <a:lnTo>
                      <a:pt x="46" y="51"/>
                    </a:lnTo>
                    <a:lnTo>
                      <a:pt x="50" y="45"/>
                    </a:lnTo>
                    <a:lnTo>
                      <a:pt x="55" y="38"/>
                    </a:lnTo>
                    <a:lnTo>
                      <a:pt x="60" y="32"/>
                    </a:lnTo>
                    <a:lnTo>
                      <a:pt x="66" y="25"/>
                    </a:lnTo>
                    <a:lnTo>
                      <a:pt x="72" y="21"/>
                    </a:lnTo>
                    <a:lnTo>
                      <a:pt x="78" y="16"/>
                    </a:lnTo>
                    <a:lnTo>
                      <a:pt x="85" y="13"/>
                    </a:lnTo>
                    <a:lnTo>
                      <a:pt x="92" y="8"/>
                    </a:lnTo>
                    <a:lnTo>
                      <a:pt x="98" y="6"/>
                    </a:lnTo>
                    <a:lnTo>
                      <a:pt x="104" y="4"/>
                    </a:lnTo>
                    <a:lnTo>
                      <a:pt x="112" y="4"/>
                    </a:lnTo>
                    <a:lnTo>
                      <a:pt x="119" y="3"/>
                    </a:lnTo>
                    <a:lnTo>
                      <a:pt x="125" y="3"/>
                    </a:lnTo>
                    <a:lnTo>
                      <a:pt x="132" y="3"/>
                    </a:lnTo>
                    <a:lnTo>
                      <a:pt x="140" y="2"/>
                    </a:lnTo>
                    <a:lnTo>
                      <a:pt x="147" y="0"/>
                    </a:lnTo>
                    <a:lnTo>
                      <a:pt x="157" y="0"/>
                    </a:lnTo>
                    <a:lnTo>
                      <a:pt x="165" y="0"/>
                    </a:lnTo>
                    <a:lnTo>
                      <a:pt x="170" y="4"/>
                    </a:lnTo>
                    <a:close/>
                  </a:path>
                </a:pathLst>
              </a:custGeom>
              <a:solidFill>
                <a:schemeClr val="tx1"/>
              </a:solidFill>
              <a:ln w="9525">
                <a:noFill/>
                <a:round/>
                <a:headEnd/>
                <a:tailEnd/>
              </a:ln>
            </p:spPr>
            <p:txBody>
              <a:bodyPr/>
              <a:lstStyle/>
              <a:p>
                <a:endParaRPr lang="he-IL"/>
              </a:p>
            </p:txBody>
          </p:sp>
          <p:sp>
            <p:nvSpPr>
              <p:cNvPr id="19496" name="Freeform 34"/>
              <p:cNvSpPr>
                <a:spLocks/>
              </p:cNvSpPr>
              <p:nvPr/>
            </p:nvSpPr>
            <p:spPr bwMode="auto">
              <a:xfrm>
                <a:off x="831" y="3153"/>
                <a:ext cx="46" cy="41"/>
              </a:xfrm>
              <a:custGeom>
                <a:avLst/>
                <a:gdLst>
                  <a:gd name="T0" fmla="*/ 45 w 137"/>
                  <a:gd name="T1" fmla="*/ 1 h 207"/>
                  <a:gd name="T2" fmla="*/ 46 w 137"/>
                  <a:gd name="T3" fmla="*/ 2 h 207"/>
                  <a:gd name="T4" fmla="*/ 45 w 137"/>
                  <a:gd name="T5" fmla="*/ 3 h 207"/>
                  <a:gd name="T6" fmla="*/ 44 w 137"/>
                  <a:gd name="T7" fmla="*/ 4 h 207"/>
                  <a:gd name="T8" fmla="*/ 43 w 137"/>
                  <a:gd name="T9" fmla="*/ 5 h 207"/>
                  <a:gd name="T10" fmla="*/ 41 w 137"/>
                  <a:gd name="T11" fmla="*/ 8 h 207"/>
                  <a:gd name="T12" fmla="*/ 39 w 137"/>
                  <a:gd name="T13" fmla="*/ 12 h 207"/>
                  <a:gd name="T14" fmla="*/ 37 w 137"/>
                  <a:gd name="T15" fmla="*/ 18 h 207"/>
                  <a:gd name="T16" fmla="*/ 37 w 137"/>
                  <a:gd name="T17" fmla="*/ 21 h 207"/>
                  <a:gd name="T18" fmla="*/ 36 w 137"/>
                  <a:gd name="T19" fmla="*/ 24 h 207"/>
                  <a:gd name="T20" fmla="*/ 34 w 137"/>
                  <a:gd name="T21" fmla="*/ 27 h 207"/>
                  <a:gd name="T22" fmla="*/ 31 w 137"/>
                  <a:gd name="T23" fmla="*/ 29 h 207"/>
                  <a:gd name="T24" fmla="*/ 28 w 137"/>
                  <a:gd name="T25" fmla="*/ 31 h 207"/>
                  <a:gd name="T26" fmla="*/ 26 w 137"/>
                  <a:gd name="T27" fmla="*/ 33 h 207"/>
                  <a:gd name="T28" fmla="*/ 24 w 137"/>
                  <a:gd name="T29" fmla="*/ 33 h 207"/>
                  <a:gd name="T30" fmla="*/ 22 w 137"/>
                  <a:gd name="T31" fmla="*/ 33 h 207"/>
                  <a:gd name="T32" fmla="*/ 19 w 137"/>
                  <a:gd name="T33" fmla="*/ 33 h 207"/>
                  <a:gd name="T34" fmla="*/ 17 w 137"/>
                  <a:gd name="T35" fmla="*/ 33 h 207"/>
                  <a:gd name="T36" fmla="*/ 15 w 137"/>
                  <a:gd name="T37" fmla="*/ 33 h 207"/>
                  <a:gd name="T38" fmla="*/ 14 w 137"/>
                  <a:gd name="T39" fmla="*/ 34 h 207"/>
                  <a:gd name="T40" fmla="*/ 13 w 137"/>
                  <a:gd name="T41" fmla="*/ 36 h 207"/>
                  <a:gd name="T42" fmla="*/ 10 w 137"/>
                  <a:gd name="T43" fmla="*/ 37 h 207"/>
                  <a:gd name="T44" fmla="*/ 7 w 137"/>
                  <a:gd name="T45" fmla="*/ 38 h 207"/>
                  <a:gd name="T46" fmla="*/ 5 w 137"/>
                  <a:gd name="T47" fmla="*/ 40 h 207"/>
                  <a:gd name="T48" fmla="*/ 2 w 137"/>
                  <a:gd name="T49" fmla="*/ 41 h 207"/>
                  <a:gd name="T50" fmla="*/ 1 w 137"/>
                  <a:gd name="T51" fmla="*/ 40 h 207"/>
                  <a:gd name="T52" fmla="*/ 0 w 137"/>
                  <a:gd name="T53" fmla="*/ 39 h 207"/>
                  <a:gd name="T54" fmla="*/ 1 w 137"/>
                  <a:gd name="T55" fmla="*/ 38 h 207"/>
                  <a:gd name="T56" fmla="*/ 0 w 137"/>
                  <a:gd name="T57" fmla="*/ 37 h 207"/>
                  <a:gd name="T58" fmla="*/ 0 w 137"/>
                  <a:gd name="T59" fmla="*/ 34 h 207"/>
                  <a:gd name="T60" fmla="*/ 0 w 137"/>
                  <a:gd name="T61" fmla="*/ 31 h 207"/>
                  <a:gd name="T62" fmla="*/ 0 w 137"/>
                  <a:gd name="T63" fmla="*/ 27 h 207"/>
                  <a:gd name="T64" fmla="*/ 1 w 137"/>
                  <a:gd name="T65" fmla="*/ 24 h 207"/>
                  <a:gd name="T66" fmla="*/ 3 w 137"/>
                  <a:gd name="T67" fmla="*/ 21 h 207"/>
                  <a:gd name="T68" fmla="*/ 5 w 137"/>
                  <a:gd name="T69" fmla="*/ 16 h 207"/>
                  <a:gd name="T70" fmla="*/ 8 w 137"/>
                  <a:gd name="T71" fmla="*/ 11 h 207"/>
                  <a:gd name="T72" fmla="*/ 10 w 137"/>
                  <a:gd name="T73" fmla="*/ 8 h 207"/>
                  <a:gd name="T74" fmla="*/ 12 w 137"/>
                  <a:gd name="T75" fmla="*/ 7 h 207"/>
                  <a:gd name="T76" fmla="*/ 13 w 137"/>
                  <a:gd name="T77" fmla="*/ 6 h 207"/>
                  <a:gd name="T78" fmla="*/ 14 w 137"/>
                  <a:gd name="T79" fmla="*/ 6 h 207"/>
                  <a:gd name="T80" fmla="*/ 16 w 137"/>
                  <a:gd name="T81" fmla="*/ 5 h 207"/>
                  <a:gd name="T82" fmla="*/ 17 w 137"/>
                  <a:gd name="T83" fmla="*/ 5 h 207"/>
                  <a:gd name="T84" fmla="*/ 19 w 137"/>
                  <a:gd name="T85" fmla="*/ 4 h 207"/>
                  <a:gd name="T86" fmla="*/ 20 w 137"/>
                  <a:gd name="T87" fmla="*/ 3 h 207"/>
                  <a:gd name="T88" fmla="*/ 22 w 137"/>
                  <a:gd name="T89" fmla="*/ 3 h 207"/>
                  <a:gd name="T90" fmla="*/ 24 w 137"/>
                  <a:gd name="T91" fmla="*/ 2 h 207"/>
                  <a:gd name="T92" fmla="*/ 25 w 137"/>
                  <a:gd name="T93" fmla="*/ 2 h 207"/>
                  <a:gd name="T94" fmla="*/ 27 w 137"/>
                  <a:gd name="T95" fmla="*/ 1 h 207"/>
                  <a:gd name="T96" fmla="*/ 29 w 137"/>
                  <a:gd name="T97" fmla="*/ 1 h 207"/>
                  <a:gd name="T98" fmla="*/ 31 w 137"/>
                  <a:gd name="T99" fmla="*/ 0 h 207"/>
                  <a:gd name="T100" fmla="*/ 33 w 137"/>
                  <a:gd name="T101" fmla="*/ 0 h 207"/>
                  <a:gd name="T102" fmla="*/ 34 w 137"/>
                  <a:gd name="T103" fmla="*/ 0 h 207"/>
                  <a:gd name="T104" fmla="*/ 37 w 137"/>
                  <a:gd name="T105" fmla="*/ 0 h 207"/>
                  <a:gd name="T106" fmla="*/ 38 w 137"/>
                  <a:gd name="T107" fmla="*/ 0 h 207"/>
                  <a:gd name="T108" fmla="*/ 41 w 137"/>
                  <a:gd name="T109" fmla="*/ 0 h 207"/>
                  <a:gd name="T110" fmla="*/ 44 w 137"/>
                  <a:gd name="T111" fmla="*/ 1 h 207"/>
                  <a:gd name="T112" fmla="*/ 45 w 137"/>
                  <a:gd name="T113" fmla="*/ 1 h 20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7"/>
                  <a:gd name="T172" fmla="*/ 0 h 207"/>
                  <a:gd name="T173" fmla="*/ 137 w 137"/>
                  <a:gd name="T174" fmla="*/ 207 h 20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7" h="207">
                    <a:moveTo>
                      <a:pt x="135" y="5"/>
                    </a:moveTo>
                    <a:lnTo>
                      <a:pt x="137" y="9"/>
                    </a:lnTo>
                    <a:lnTo>
                      <a:pt x="135" y="14"/>
                    </a:lnTo>
                    <a:lnTo>
                      <a:pt x="131" y="18"/>
                    </a:lnTo>
                    <a:lnTo>
                      <a:pt x="128" y="23"/>
                    </a:lnTo>
                    <a:lnTo>
                      <a:pt x="121" y="38"/>
                    </a:lnTo>
                    <a:lnTo>
                      <a:pt x="115" y="63"/>
                    </a:lnTo>
                    <a:lnTo>
                      <a:pt x="111" y="89"/>
                    </a:lnTo>
                    <a:lnTo>
                      <a:pt x="111" y="108"/>
                    </a:lnTo>
                    <a:lnTo>
                      <a:pt x="107" y="123"/>
                    </a:lnTo>
                    <a:lnTo>
                      <a:pt x="100" y="136"/>
                    </a:lnTo>
                    <a:lnTo>
                      <a:pt x="92" y="148"/>
                    </a:lnTo>
                    <a:lnTo>
                      <a:pt x="83" y="159"/>
                    </a:lnTo>
                    <a:lnTo>
                      <a:pt x="77" y="165"/>
                    </a:lnTo>
                    <a:lnTo>
                      <a:pt x="72" y="168"/>
                    </a:lnTo>
                    <a:lnTo>
                      <a:pt x="65" y="168"/>
                    </a:lnTo>
                    <a:lnTo>
                      <a:pt x="58" y="168"/>
                    </a:lnTo>
                    <a:lnTo>
                      <a:pt x="51" y="167"/>
                    </a:lnTo>
                    <a:lnTo>
                      <a:pt x="45" y="169"/>
                    </a:lnTo>
                    <a:lnTo>
                      <a:pt x="41" y="173"/>
                    </a:lnTo>
                    <a:lnTo>
                      <a:pt x="38" y="180"/>
                    </a:lnTo>
                    <a:lnTo>
                      <a:pt x="29" y="187"/>
                    </a:lnTo>
                    <a:lnTo>
                      <a:pt x="22" y="194"/>
                    </a:lnTo>
                    <a:lnTo>
                      <a:pt x="15" y="200"/>
                    </a:lnTo>
                    <a:lnTo>
                      <a:pt x="7" y="207"/>
                    </a:lnTo>
                    <a:lnTo>
                      <a:pt x="3" y="204"/>
                    </a:lnTo>
                    <a:lnTo>
                      <a:pt x="1" y="198"/>
                    </a:lnTo>
                    <a:lnTo>
                      <a:pt x="2" y="193"/>
                    </a:lnTo>
                    <a:lnTo>
                      <a:pt x="1" y="186"/>
                    </a:lnTo>
                    <a:lnTo>
                      <a:pt x="1" y="170"/>
                    </a:lnTo>
                    <a:lnTo>
                      <a:pt x="0" y="154"/>
                    </a:lnTo>
                    <a:lnTo>
                      <a:pt x="1" y="138"/>
                    </a:lnTo>
                    <a:lnTo>
                      <a:pt x="3" y="122"/>
                    </a:lnTo>
                    <a:lnTo>
                      <a:pt x="8" y="107"/>
                    </a:lnTo>
                    <a:lnTo>
                      <a:pt x="16" y="82"/>
                    </a:lnTo>
                    <a:lnTo>
                      <a:pt x="24" y="58"/>
                    </a:lnTo>
                    <a:lnTo>
                      <a:pt x="30" y="40"/>
                    </a:lnTo>
                    <a:lnTo>
                      <a:pt x="35" y="36"/>
                    </a:lnTo>
                    <a:lnTo>
                      <a:pt x="39" y="32"/>
                    </a:lnTo>
                    <a:lnTo>
                      <a:pt x="43" y="28"/>
                    </a:lnTo>
                    <a:lnTo>
                      <a:pt x="47" y="25"/>
                    </a:lnTo>
                    <a:lnTo>
                      <a:pt x="52" y="23"/>
                    </a:lnTo>
                    <a:lnTo>
                      <a:pt x="56" y="19"/>
                    </a:lnTo>
                    <a:lnTo>
                      <a:pt x="61" y="16"/>
                    </a:lnTo>
                    <a:lnTo>
                      <a:pt x="65" y="13"/>
                    </a:lnTo>
                    <a:lnTo>
                      <a:pt x="70" y="11"/>
                    </a:lnTo>
                    <a:lnTo>
                      <a:pt x="75" y="8"/>
                    </a:lnTo>
                    <a:lnTo>
                      <a:pt x="81" y="5"/>
                    </a:lnTo>
                    <a:lnTo>
                      <a:pt x="87" y="3"/>
                    </a:lnTo>
                    <a:lnTo>
                      <a:pt x="92" y="1"/>
                    </a:lnTo>
                    <a:lnTo>
                      <a:pt x="97" y="0"/>
                    </a:lnTo>
                    <a:lnTo>
                      <a:pt x="102" y="0"/>
                    </a:lnTo>
                    <a:lnTo>
                      <a:pt x="109" y="1"/>
                    </a:lnTo>
                    <a:lnTo>
                      <a:pt x="114" y="0"/>
                    </a:lnTo>
                    <a:lnTo>
                      <a:pt x="122" y="1"/>
                    </a:lnTo>
                    <a:lnTo>
                      <a:pt x="130" y="3"/>
                    </a:lnTo>
                    <a:lnTo>
                      <a:pt x="135" y="5"/>
                    </a:lnTo>
                    <a:close/>
                  </a:path>
                </a:pathLst>
              </a:custGeom>
              <a:solidFill>
                <a:schemeClr val="tx1"/>
              </a:solidFill>
              <a:ln w="9525">
                <a:noFill/>
                <a:round/>
                <a:headEnd/>
                <a:tailEnd/>
              </a:ln>
            </p:spPr>
            <p:txBody>
              <a:bodyPr/>
              <a:lstStyle/>
              <a:p>
                <a:endParaRPr lang="he-IL"/>
              </a:p>
            </p:txBody>
          </p:sp>
          <p:sp>
            <p:nvSpPr>
              <p:cNvPr id="19497" name="Freeform 35"/>
              <p:cNvSpPr>
                <a:spLocks/>
              </p:cNvSpPr>
              <p:nvPr/>
            </p:nvSpPr>
            <p:spPr bwMode="auto">
              <a:xfrm>
                <a:off x="829" y="3193"/>
                <a:ext cx="34" cy="44"/>
              </a:xfrm>
              <a:custGeom>
                <a:avLst/>
                <a:gdLst>
                  <a:gd name="T0" fmla="*/ 34 w 103"/>
                  <a:gd name="T1" fmla="*/ 1 h 222"/>
                  <a:gd name="T2" fmla="*/ 33 w 103"/>
                  <a:gd name="T3" fmla="*/ 1 h 222"/>
                  <a:gd name="T4" fmla="*/ 33 w 103"/>
                  <a:gd name="T5" fmla="*/ 2 h 222"/>
                  <a:gd name="T6" fmla="*/ 32 w 103"/>
                  <a:gd name="T7" fmla="*/ 2 h 222"/>
                  <a:gd name="T8" fmla="*/ 32 w 103"/>
                  <a:gd name="T9" fmla="*/ 2 h 222"/>
                  <a:gd name="T10" fmla="*/ 31 w 103"/>
                  <a:gd name="T11" fmla="*/ 5 h 222"/>
                  <a:gd name="T12" fmla="*/ 32 w 103"/>
                  <a:gd name="T13" fmla="*/ 8 h 222"/>
                  <a:gd name="T14" fmla="*/ 32 w 103"/>
                  <a:gd name="T15" fmla="*/ 11 h 222"/>
                  <a:gd name="T16" fmla="*/ 34 w 103"/>
                  <a:gd name="T17" fmla="*/ 13 h 222"/>
                  <a:gd name="T18" fmla="*/ 34 w 103"/>
                  <a:gd name="T19" fmla="*/ 16 h 222"/>
                  <a:gd name="T20" fmla="*/ 34 w 103"/>
                  <a:gd name="T21" fmla="*/ 19 h 222"/>
                  <a:gd name="T22" fmla="*/ 34 w 103"/>
                  <a:gd name="T23" fmla="*/ 22 h 222"/>
                  <a:gd name="T24" fmla="*/ 34 w 103"/>
                  <a:gd name="T25" fmla="*/ 25 h 222"/>
                  <a:gd name="T26" fmla="*/ 33 w 103"/>
                  <a:gd name="T27" fmla="*/ 28 h 222"/>
                  <a:gd name="T28" fmla="*/ 31 w 103"/>
                  <a:gd name="T29" fmla="*/ 31 h 222"/>
                  <a:gd name="T30" fmla="*/ 28 w 103"/>
                  <a:gd name="T31" fmla="*/ 33 h 222"/>
                  <a:gd name="T32" fmla="*/ 25 w 103"/>
                  <a:gd name="T33" fmla="*/ 35 h 222"/>
                  <a:gd name="T34" fmla="*/ 22 w 103"/>
                  <a:gd name="T35" fmla="*/ 36 h 222"/>
                  <a:gd name="T36" fmla="*/ 19 w 103"/>
                  <a:gd name="T37" fmla="*/ 37 h 222"/>
                  <a:gd name="T38" fmla="*/ 17 w 103"/>
                  <a:gd name="T39" fmla="*/ 39 h 222"/>
                  <a:gd name="T40" fmla="*/ 14 w 103"/>
                  <a:gd name="T41" fmla="*/ 40 h 222"/>
                  <a:gd name="T42" fmla="*/ 12 w 103"/>
                  <a:gd name="T43" fmla="*/ 42 h 222"/>
                  <a:gd name="T44" fmla="*/ 10 w 103"/>
                  <a:gd name="T45" fmla="*/ 43 h 222"/>
                  <a:gd name="T46" fmla="*/ 8 w 103"/>
                  <a:gd name="T47" fmla="*/ 44 h 222"/>
                  <a:gd name="T48" fmla="*/ 8 w 103"/>
                  <a:gd name="T49" fmla="*/ 44 h 222"/>
                  <a:gd name="T50" fmla="*/ 5 w 103"/>
                  <a:gd name="T51" fmla="*/ 43 h 222"/>
                  <a:gd name="T52" fmla="*/ 3 w 103"/>
                  <a:gd name="T53" fmla="*/ 41 h 222"/>
                  <a:gd name="T54" fmla="*/ 1 w 103"/>
                  <a:gd name="T55" fmla="*/ 39 h 222"/>
                  <a:gd name="T56" fmla="*/ 0 w 103"/>
                  <a:gd name="T57" fmla="*/ 37 h 222"/>
                  <a:gd name="T58" fmla="*/ 0 w 103"/>
                  <a:gd name="T59" fmla="*/ 29 h 222"/>
                  <a:gd name="T60" fmla="*/ 0 w 103"/>
                  <a:gd name="T61" fmla="*/ 28 h 222"/>
                  <a:gd name="T62" fmla="*/ 1 w 103"/>
                  <a:gd name="T63" fmla="*/ 26 h 222"/>
                  <a:gd name="T64" fmla="*/ 1 w 103"/>
                  <a:gd name="T65" fmla="*/ 25 h 222"/>
                  <a:gd name="T66" fmla="*/ 1 w 103"/>
                  <a:gd name="T67" fmla="*/ 23 h 222"/>
                  <a:gd name="T68" fmla="*/ 2 w 103"/>
                  <a:gd name="T69" fmla="*/ 20 h 222"/>
                  <a:gd name="T70" fmla="*/ 2 w 103"/>
                  <a:gd name="T71" fmla="*/ 17 h 222"/>
                  <a:gd name="T72" fmla="*/ 2 w 103"/>
                  <a:gd name="T73" fmla="*/ 14 h 222"/>
                  <a:gd name="T74" fmla="*/ 3 w 103"/>
                  <a:gd name="T75" fmla="*/ 11 h 222"/>
                  <a:gd name="T76" fmla="*/ 4 w 103"/>
                  <a:gd name="T77" fmla="*/ 10 h 222"/>
                  <a:gd name="T78" fmla="*/ 4 w 103"/>
                  <a:gd name="T79" fmla="*/ 8 h 222"/>
                  <a:gd name="T80" fmla="*/ 5 w 103"/>
                  <a:gd name="T81" fmla="*/ 7 h 222"/>
                  <a:gd name="T82" fmla="*/ 7 w 103"/>
                  <a:gd name="T83" fmla="*/ 6 h 222"/>
                  <a:gd name="T84" fmla="*/ 7 w 103"/>
                  <a:gd name="T85" fmla="*/ 6 h 222"/>
                  <a:gd name="T86" fmla="*/ 9 w 103"/>
                  <a:gd name="T87" fmla="*/ 5 h 222"/>
                  <a:gd name="T88" fmla="*/ 11 w 103"/>
                  <a:gd name="T89" fmla="*/ 4 h 222"/>
                  <a:gd name="T90" fmla="*/ 14 w 103"/>
                  <a:gd name="T91" fmla="*/ 3 h 222"/>
                  <a:gd name="T92" fmla="*/ 17 w 103"/>
                  <a:gd name="T93" fmla="*/ 2 h 222"/>
                  <a:gd name="T94" fmla="*/ 20 w 103"/>
                  <a:gd name="T95" fmla="*/ 2 h 222"/>
                  <a:gd name="T96" fmla="*/ 23 w 103"/>
                  <a:gd name="T97" fmla="*/ 1 h 222"/>
                  <a:gd name="T98" fmla="*/ 25 w 103"/>
                  <a:gd name="T99" fmla="*/ 1 h 222"/>
                  <a:gd name="T100" fmla="*/ 27 w 103"/>
                  <a:gd name="T101" fmla="*/ 0 h 222"/>
                  <a:gd name="T102" fmla="*/ 30 w 103"/>
                  <a:gd name="T103" fmla="*/ 0 h 222"/>
                  <a:gd name="T104" fmla="*/ 33 w 103"/>
                  <a:gd name="T105" fmla="*/ 0 h 222"/>
                  <a:gd name="T106" fmla="*/ 34 w 103"/>
                  <a:gd name="T107" fmla="*/ 1 h 2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3"/>
                  <a:gd name="T163" fmla="*/ 0 h 222"/>
                  <a:gd name="T164" fmla="*/ 103 w 103"/>
                  <a:gd name="T165" fmla="*/ 222 h 2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3" h="222">
                    <a:moveTo>
                      <a:pt x="102" y="3"/>
                    </a:moveTo>
                    <a:lnTo>
                      <a:pt x="101" y="6"/>
                    </a:lnTo>
                    <a:lnTo>
                      <a:pt x="99" y="8"/>
                    </a:lnTo>
                    <a:lnTo>
                      <a:pt x="97" y="10"/>
                    </a:lnTo>
                    <a:lnTo>
                      <a:pt x="96" y="12"/>
                    </a:lnTo>
                    <a:lnTo>
                      <a:pt x="95" y="27"/>
                    </a:lnTo>
                    <a:lnTo>
                      <a:pt x="96" y="41"/>
                    </a:lnTo>
                    <a:lnTo>
                      <a:pt x="98" y="55"/>
                    </a:lnTo>
                    <a:lnTo>
                      <a:pt x="103" y="67"/>
                    </a:lnTo>
                    <a:lnTo>
                      <a:pt x="102" y="83"/>
                    </a:lnTo>
                    <a:lnTo>
                      <a:pt x="102" y="97"/>
                    </a:lnTo>
                    <a:lnTo>
                      <a:pt x="102" y="113"/>
                    </a:lnTo>
                    <a:lnTo>
                      <a:pt x="102" y="127"/>
                    </a:lnTo>
                    <a:lnTo>
                      <a:pt x="100" y="142"/>
                    </a:lnTo>
                    <a:lnTo>
                      <a:pt x="94" y="156"/>
                    </a:lnTo>
                    <a:lnTo>
                      <a:pt x="85" y="167"/>
                    </a:lnTo>
                    <a:lnTo>
                      <a:pt x="75" y="177"/>
                    </a:lnTo>
                    <a:lnTo>
                      <a:pt x="67" y="182"/>
                    </a:lnTo>
                    <a:lnTo>
                      <a:pt x="58" y="189"/>
                    </a:lnTo>
                    <a:lnTo>
                      <a:pt x="50" y="195"/>
                    </a:lnTo>
                    <a:lnTo>
                      <a:pt x="42" y="203"/>
                    </a:lnTo>
                    <a:lnTo>
                      <a:pt x="35" y="211"/>
                    </a:lnTo>
                    <a:lnTo>
                      <a:pt x="29" y="216"/>
                    </a:lnTo>
                    <a:lnTo>
                      <a:pt x="25" y="221"/>
                    </a:lnTo>
                    <a:lnTo>
                      <a:pt x="23" y="222"/>
                    </a:lnTo>
                    <a:lnTo>
                      <a:pt x="15" y="217"/>
                    </a:lnTo>
                    <a:lnTo>
                      <a:pt x="8" y="207"/>
                    </a:lnTo>
                    <a:lnTo>
                      <a:pt x="3" y="196"/>
                    </a:lnTo>
                    <a:lnTo>
                      <a:pt x="0" y="185"/>
                    </a:lnTo>
                    <a:lnTo>
                      <a:pt x="1" y="147"/>
                    </a:lnTo>
                    <a:lnTo>
                      <a:pt x="1" y="139"/>
                    </a:lnTo>
                    <a:lnTo>
                      <a:pt x="2" y="131"/>
                    </a:lnTo>
                    <a:lnTo>
                      <a:pt x="3" y="124"/>
                    </a:lnTo>
                    <a:lnTo>
                      <a:pt x="3" y="116"/>
                    </a:lnTo>
                    <a:lnTo>
                      <a:pt x="5" y="100"/>
                    </a:lnTo>
                    <a:lnTo>
                      <a:pt x="5" y="85"/>
                    </a:lnTo>
                    <a:lnTo>
                      <a:pt x="7" y="70"/>
                    </a:lnTo>
                    <a:lnTo>
                      <a:pt x="10" y="54"/>
                    </a:lnTo>
                    <a:lnTo>
                      <a:pt x="11" y="49"/>
                    </a:lnTo>
                    <a:lnTo>
                      <a:pt x="13" y="42"/>
                    </a:lnTo>
                    <a:lnTo>
                      <a:pt x="15" y="36"/>
                    </a:lnTo>
                    <a:lnTo>
                      <a:pt x="20" y="31"/>
                    </a:lnTo>
                    <a:lnTo>
                      <a:pt x="22" y="28"/>
                    </a:lnTo>
                    <a:lnTo>
                      <a:pt x="27" y="23"/>
                    </a:lnTo>
                    <a:lnTo>
                      <a:pt x="34" y="20"/>
                    </a:lnTo>
                    <a:lnTo>
                      <a:pt x="43" y="15"/>
                    </a:lnTo>
                    <a:lnTo>
                      <a:pt x="52" y="12"/>
                    </a:lnTo>
                    <a:lnTo>
                      <a:pt x="61" y="9"/>
                    </a:lnTo>
                    <a:lnTo>
                      <a:pt x="70" y="6"/>
                    </a:lnTo>
                    <a:lnTo>
                      <a:pt x="76" y="3"/>
                    </a:lnTo>
                    <a:lnTo>
                      <a:pt x="83" y="1"/>
                    </a:lnTo>
                    <a:lnTo>
                      <a:pt x="92" y="0"/>
                    </a:lnTo>
                    <a:lnTo>
                      <a:pt x="99" y="1"/>
                    </a:lnTo>
                    <a:lnTo>
                      <a:pt x="102" y="3"/>
                    </a:lnTo>
                    <a:close/>
                  </a:path>
                </a:pathLst>
              </a:custGeom>
              <a:solidFill>
                <a:schemeClr val="tx1"/>
              </a:solidFill>
              <a:ln w="9525">
                <a:noFill/>
                <a:round/>
                <a:headEnd/>
                <a:tailEnd/>
              </a:ln>
            </p:spPr>
            <p:txBody>
              <a:bodyPr/>
              <a:lstStyle/>
              <a:p>
                <a:endParaRPr lang="he-IL"/>
              </a:p>
            </p:txBody>
          </p:sp>
          <p:sp>
            <p:nvSpPr>
              <p:cNvPr id="19498" name="Freeform 36"/>
              <p:cNvSpPr>
                <a:spLocks/>
              </p:cNvSpPr>
              <p:nvPr/>
            </p:nvSpPr>
            <p:spPr bwMode="auto">
              <a:xfrm>
                <a:off x="831" y="3236"/>
                <a:ext cx="35" cy="50"/>
              </a:xfrm>
              <a:custGeom>
                <a:avLst/>
                <a:gdLst>
                  <a:gd name="T0" fmla="*/ 29 w 105"/>
                  <a:gd name="T1" fmla="*/ 1 h 251"/>
                  <a:gd name="T2" fmla="*/ 29 w 105"/>
                  <a:gd name="T3" fmla="*/ 3 h 251"/>
                  <a:gd name="T4" fmla="*/ 29 w 105"/>
                  <a:gd name="T5" fmla="*/ 6 h 251"/>
                  <a:gd name="T6" fmla="*/ 29 w 105"/>
                  <a:gd name="T7" fmla="*/ 9 h 251"/>
                  <a:gd name="T8" fmla="*/ 29 w 105"/>
                  <a:gd name="T9" fmla="*/ 12 h 251"/>
                  <a:gd name="T10" fmla="*/ 31 w 105"/>
                  <a:gd name="T11" fmla="*/ 15 h 251"/>
                  <a:gd name="T12" fmla="*/ 33 w 105"/>
                  <a:gd name="T13" fmla="*/ 19 h 251"/>
                  <a:gd name="T14" fmla="*/ 35 w 105"/>
                  <a:gd name="T15" fmla="*/ 22 h 251"/>
                  <a:gd name="T16" fmla="*/ 35 w 105"/>
                  <a:gd name="T17" fmla="*/ 25 h 251"/>
                  <a:gd name="T18" fmla="*/ 35 w 105"/>
                  <a:gd name="T19" fmla="*/ 27 h 251"/>
                  <a:gd name="T20" fmla="*/ 34 w 105"/>
                  <a:gd name="T21" fmla="*/ 30 h 251"/>
                  <a:gd name="T22" fmla="*/ 32 w 105"/>
                  <a:gd name="T23" fmla="*/ 32 h 251"/>
                  <a:gd name="T24" fmla="*/ 31 w 105"/>
                  <a:gd name="T25" fmla="*/ 33 h 251"/>
                  <a:gd name="T26" fmla="*/ 30 w 105"/>
                  <a:gd name="T27" fmla="*/ 35 h 251"/>
                  <a:gd name="T28" fmla="*/ 29 w 105"/>
                  <a:gd name="T29" fmla="*/ 36 h 251"/>
                  <a:gd name="T30" fmla="*/ 27 w 105"/>
                  <a:gd name="T31" fmla="*/ 37 h 251"/>
                  <a:gd name="T32" fmla="*/ 24 w 105"/>
                  <a:gd name="T33" fmla="*/ 37 h 251"/>
                  <a:gd name="T34" fmla="*/ 22 w 105"/>
                  <a:gd name="T35" fmla="*/ 38 h 251"/>
                  <a:gd name="T36" fmla="*/ 20 w 105"/>
                  <a:gd name="T37" fmla="*/ 39 h 251"/>
                  <a:gd name="T38" fmla="*/ 18 w 105"/>
                  <a:gd name="T39" fmla="*/ 40 h 251"/>
                  <a:gd name="T40" fmla="*/ 16 w 105"/>
                  <a:gd name="T41" fmla="*/ 41 h 251"/>
                  <a:gd name="T42" fmla="*/ 14 w 105"/>
                  <a:gd name="T43" fmla="*/ 42 h 251"/>
                  <a:gd name="T44" fmla="*/ 13 w 105"/>
                  <a:gd name="T45" fmla="*/ 44 h 251"/>
                  <a:gd name="T46" fmla="*/ 12 w 105"/>
                  <a:gd name="T47" fmla="*/ 45 h 251"/>
                  <a:gd name="T48" fmla="*/ 10 w 105"/>
                  <a:gd name="T49" fmla="*/ 46 h 251"/>
                  <a:gd name="T50" fmla="*/ 10 w 105"/>
                  <a:gd name="T51" fmla="*/ 48 h 251"/>
                  <a:gd name="T52" fmla="*/ 9 w 105"/>
                  <a:gd name="T53" fmla="*/ 49 h 251"/>
                  <a:gd name="T54" fmla="*/ 8 w 105"/>
                  <a:gd name="T55" fmla="*/ 50 h 251"/>
                  <a:gd name="T56" fmla="*/ 8 w 105"/>
                  <a:gd name="T57" fmla="*/ 50 h 251"/>
                  <a:gd name="T58" fmla="*/ 7 w 105"/>
                  <a:gd name="T59" fmla="*/ 50 h 251"/>
                  <a:gd name="T60" fmla="*/ 6 w 105"/>
                  <a:gd name="T61" fmla="*/ 48 h 251"/>
                  <a:gd name="T62" fmla="*/ 5 w 105"/>
                  <a:gd name="T63" fmla="*/ 46 h 251"/>
                  <a:gd name="T64" fmla="*/ 4 w 105"/>
                  <a:gd name="T65" fmla="*/ 44 h 251"/>
                  <a:gd name="T66" fmla="*/ 4 w 105"/>
                  <a:gd name="T67" fmla="*/ 42 h 251"/>
                  <a:gd name="T68" fmla="*/ 3 w 105"/>
                  <a:gd name="T69" fmla="*/ 40 h 251"/>
                  <a:gd name="T70" fmla="*/ 2 w 105"/>
                  <a:gd name="T71" fmla="*/ 38 h 251"/>
                  <a:gd name="T72" fmla="*/ 1 w 105"/>
                  <a:gd name="T73" fmla="*/ 36 h 251"/>
                  <a:gd name="T74" fmla="*/ 1 w 105"/>
                  <a:gd name="T75" fmla="*/ 33 h 251"/>
                  <a:gd name="T76" fmla="*/ 1 w 105"/>
                  <a:gd name="T77" fmla="*/ 30 h 251"/>
                  <a:gd name="T78" fmla="*/ 0 w 105"/>
                  <a:gd name="T79" fmla="*/ 27 h 251"/>
                  <a:gd name="T80" fmla="*/ 0 w 105"/>
                  <a:gd name="T81" fmla="*/ 25 h 251"/>
                  <a:gd name="T82" fmla="*/ 1 w 105"/>
                  <a:gd name="T83" fmla="*/ 22 h 251"/>
                  <a:gd name="T84" fmla="*/ 1 w 105"/>
                  <a:gd name="T85" fmla="*/ 20 h 251"/>
                  <a:gd name="T86" fmla="*/ 1 w 105"/>
                  <a:gd name="T87" fmla="*/ 18 h 251"/>
                  <a:gd name="T88" fmla="*/ 2 w 105"/>
                  <a:gd name="T89" fmla="*/ 16 h 251"/>
                  <a:gd name="T90" fmla="*/ 3 w 105"/>
                  <a:gd name="T91" fmla="*/ 13 h 251"/>
                  <a:gd name="T92" fmla="*/ 4 w 105"/>
                  <a:gd name="T93" fmla="*/ 10 h 251"/>
                  <a:gd name="T94" fmla="*/ 5 w 105"/>
                  <a:gd name="T95" fmla="*/ 7 h 251"/>
                  <a:gd name="T96" fmla="*/ 9 w 105"/>
                  <a:gd name="T97" fmla="*/ 5 h 251"/>
                  <a:gd name="T98" fmla="*/ 11 w 105"/>
                  <a:gd name="T99" fmla="*/ 4 h 251"/>
                  <a:gd name="T100" fmla="*/ 12 w 105"/>
                  <a:gd name="T101" fmla="*/ 4 h 251"/>
                  <a:gd name="T102" fmla="*/ 14 w 105"/>
                  <a:gd name="T103" fmla="*/ 3 h 251"/>
                  <a:gd name="T104" fmla="*/ 15 w 105"/>
                  <a:gd name="T105" fmla="*/ 3 h 251"/>
                  <a:gd name="T106" fmla="*/ 17 w 105"/>
                  <a:gd name="T107" fmla="*/ 2 h 251"/>
                  <a:gd name="T108" fmla="*/ 18 w 105"/>
                  <a:gd name="T109" fmla="*/ 2 h 251"/>
                  <a:gd name="T110" fmla="*/ 20 w 105"/>
                  <a:gd name="T111" fmla="*/ 1 h 251"/>
                  <a:gd name="T112" fmla="*/ 22 w 105"/>
                  <a:gd name="T113" fmla="*/ 1 h 251"/>
                  <a:gd name="T114" fmla="*/ 24 w 105"/>
                  <a:gd name="T115" fmla="*/ 0 h 251"/>
                  <a:gd name="T116" fmla="*/ 27 w 105"/>
                  <a:gd name="T117" fmla="*/ 0 h 251"/>
                  <a:gd name="T118" fmla="*/ 29 w 105"/>
                  <a:gd name="T119" fmla="*/ 0 h 251"/>
                  <a:gd name="T120" fmla="*/ 29 w 105"/>
                  <a:gd name="T121" fmla="*/ 1 h 25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05"/>
                  <a:gd name="T184" fmla="*/ 0 h 251"/>
                  <a:gd name="T185" fmla="*/ 105 w 105"/>
                  <a:gd name="T186" fmla="*/ 251 h 25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05" h="251">
                    <a:moveTo>
                      <a:pt x="86" y="3"/>
                    </a:moveTo>
                    <a:lnTo>
                      <a:pt x="86" y="17"/>
                    </a:lnTo>
                    <a:lnTo>
                      <a:pt x="86" y="30"/>
                    </a:lnTo>
                    <a:lnTo>
                      <a:pt x="87" y="45"/>
                    </a:lnTo>
                    <a:lnTo>
                      <a:pt x="88" y="58"/>
                    </a:lnTo>
                    <a:lnTo>
                      <a:pt x="93" y="75"/>
                    </a:lnTo>
                    <a:lnTo>
                      <a:pt x="99" y="93"/>
                    </a:lnTo>
                    <a:lnTo>
                      <a:pt x="104" y="111"/>
                    </a:lnTo>
                    <a:lnTo>
                      <a:pt x="105" y="128"/>
                    </a:lnTo>
                    <a:lnTo>
                      <a:pt x="104" y="138"/>
                    </a:lnTo>
                    <a:lnTo>
                      <a:pt x="101" y="149"/>
                    </a:lnTo>
                    <a:lnTo>
                      <a:pt x="97" y="159"/>
                    </a:lnTo>
                    <a:lnTo>
                      <a:pt x="92" y="168"/>
                    </a:lnTo>
                    <a:lnTo>
                      <a:pt x="89" y="174"/>
                    </a:lnTo>
                    <a:lnTo>
                      <a:pt x="86" y="180"/>
                    </a:lnTo>
                    <a:lnTo>
                      <a:pt x="81" y="186"/>
                    </a:lnTo>
                    <a:lnTo>
                      <a:pt x="73" y="187"/>
                    </a:lnTo>
                    <a:lnTo>
                      <a:pt x="67" y="191"/>
                    </a:lnTo>
                    <a:lnTo>
                      <a:pt x="61" y="196"/>
                    </a:lnTo>
                    <a:lnTo>
                      <a:pt x="54" y="200"/>
                    </a:lnTo>
                    <a:lnTo>
                      <a:pt x="48" y="207"/>
                    </a:lnTo>
                    <a:lnTo>
                      <a:pt x="43" y="212"/>
                    </a:lnTo>
                    <a:lnTo>
                      <a:pt x="39" y="219"/>
                    </a:lnTo>
                    <a:lnTo>
                      <a:pt x="35" y="225"/>
                    </a:lnTo>
                    <a:lnTo>
                      <a:pt x="31" y="233"/>
                    </a:lnTo>
                    <a:lnTo>
                      <a:pt x="30" y="239"/>
                    </a:lnTo>
                    <a:lnTo>
                      <a:pt x="27" y="244"/>
                    </a:lnTo>
                    <a:lnTo>
                      <a:pt x="25" y="250"/>
                    </a:lnTo>
                    <a:lnTo>
                      <a:pt x="23" y="251"/>
                    </a:lnTo>
                    <a:lnTo>
                      <a:pt x="21" y="249"/>
                    </a:lnTo>
                    <a:lnTo>
                      <a:pt x="17" y="241"/>
                    </a:lnTo>
                    <a:lnTo>
                      <a:pt x="14" y="231"/>
                    </a:lnTo>
                    <a:lnTo>
                      <a:pt x="13" y="223"/>
                    </a:lnTo>
                    <a:lnTo>
                      <a:pt x="12" y="211"/>
                    </a:lnTo>
                    <a:lnTo>
                      <a:pt x="9" y="200"/>
                    </a:lnTo>
                    <a:lnTo>
                      <a:pt x="5" y="190"/>
                    </a:lnTo>
                    <a:lnTo>
                      <a:pt x="2" y="179"/>
                    </a:lnTo>
                    <a:lnTo>
                      <a:pt x="3" y="165"/>
                    </a:lnTo>
                    <a:lnTo>
                      <a:pt x="2" y="150"/>
                    </a:lnTo>
                    <a:lnTo>
                      <a:pt x="1" y="137"/>
                    </a:lnTo>
                    <a:lnTo>
                      <a:pt x="0" y="123"/>
                    </a:lnTo>
                    <a:lnTo>
                      <a:pt x="2" y="112"/>
                    </a:lnTo>
                    <a:lnTo>
                      <a:pt x="3" y="100"/>
                    </a:lnTo>
                    <a:lnTo>
                      <a:pt x="4" y="88"/>
                    </a:lnTo>
                    <a:lnTo>
                      <a:pt x="6" y="78"/>
                    </a:lnTo>
                    <a:lnTo>
                      <a:pt x="9" y="63"/>
                    </a:lnTo>
                    <a:lnTo>
                      <a:pt x="12" y="48"/>
                    </a:lnTo>
                    <a:lnTo>
                      <a:pt x="16" y="34"/>
                    </a:lnTo>
                    <a:lnTo>
                      <a:pt x="27" y="24"/>
                    </a:lnTo>
                    <a:lnTo>
                      <a:pt x="32" y="21"/>
                    </a:lnTo>
                    <a:lnTo>
                      <a:pt x="37" y="19"/>
                    </a:lnTo>
                    <a:lnTo>
                      <a:pt x="42" y="17"/>
                    </a:lnTo>
                    <a:lnTo>
                      <a:pt x="46" y="14"/>
                    </a:lnTo>
                    <a:lnTo>
                      <a:pt x="51" y="10"/>
                    </a:lnTo>
                    <a:lnTo>
                      <a:pt x="55" y="8"/>
                    </a:lnTo>
                    <a:lnTo>
                      <a:pt x="61" y="6"/>
                    </a:lnTo>
                    <a:lnTo>
                      <a:pt x="66" y="5"/>
                    </a:lnTo>
                    <a:lnTo>
                      <a:pt x="73" y="2"/>
                    </a:lnTo>
                    <a:lnTo>
                      <a:pt x="81" y="0"/>
                    </a:lnTo>
                    <a:lnTo>
                      <a:pt x="86" y="0"/>
                    </a:lnTo>
                    <a:lnTo>
                      <a:pt x="86" y="3"/>
                    </a:lnTo>
                    <a:close/>
                  </a:path>
                </a:pathLst>
              </a:custGeom>
              <a:solidFill>
                <a:schemeClr val="tx1"/>
              </a:solidFill>
              <a:ln w="9525">
                <a:noFill/>
                <a:round/>
                <a:headEnd/>
                <a:tailEnd/>
              </a:ln>
            </p:spPr>
            <p:txBody>
              <a:bodyPr/>
              <a:lstStyle/>
              <a:p>
                <a:endParaRPr lang="he-IL"/>
              </a:p>
            </p:txBody>
          </p:sp>
          <p:sp>
            <p:nvSpPr>
              <p:cNvPr id="19499" name="Freeform 37"/>
              <p:cNvSpPr>
                <a:spLocks/>
              </p:cNvSpPr>
              <p:nvPr/>
            </p:nvSpPr>
            <p:spPr bwMode="auto">
              <a:xfrm>
                <a:off x="840" y="3278"/>
                <a:ext cx="35" cy="57"/>
              </a:xfrm>
              <a:custGeom>
                <a:avLst/>
                <a:gdLst>
                  <a:gd name="T0" fmla="*/ 29 w 103"/>
                  <a:gd name="T1" fmla="*/ 6 h 286"/>
                  <a:gd name="T2" fmla="*/ 28 w 103"/>
                  <a:gd name="T3" fmla="*/ 8 h 286"/>
                  <a:gd name="T4" fmla="*/ 28 w 103"/>
                  <a:gd name="T5" fmla="*/ 11 h 286"/>
                  <a:gd name="T6" fmla="*/ 29 w 103"/>
                  <a:gd name="T7" fmla="*/ 13 h 286"/>
                  <a:gd name="T8" fmla="*/ 30 w 103"/>
                  <a:gd name="T9" fmla="*/ 15 h 286"/>
                  <a:gd name="T10" fmla="*/ 32 w 103"/>
                  <a:gd name="T11" fmla="*/ 21 h 286"/>
                  <a:gd name="T12" fmla="*/ 34 w 103"/>
                  <a:gd name="T13" fmla="*/ 26 h 286"/>
                  <a:gd name="T14" fmla="*/ 35 w 103"/>
                  <a:gd name="T15" fmla="*/ 31 h 286"/>
                  <a:gd name="T16" fmla="*/ 33 w 103"/>
                  <a:gd name="T17" fmla="*/ 37 h 286"/>
                  <a:gd name="T18" fmla="*/ 32 w 103"/>
                  <a:gd name="T19" fmla="*/ 39 h 286"/>
                  <a:gd name="T20" fmla="*/ 31 w 103"/>
                  <a:gd name="T21" fmla="*/ 41 h 286"/>
                  <a:gd name="T22" fmla="*/ 30 w 103"/>
                  <a:gd name="T23" fmla="*/ 42 h 286"/>
                  <a:gd name="T24" fmla="*/ 28 w 103"/>
                  <a:gd name="T25" fmla="*/ 44 h 286"/>
                  <a:gd name="T26" fmla="*/ 26 w 103"/>
                  <a:gd name="T27" fmla="*/ 44 h 286"/>
                  <a:gd name="T28" fmla="*/ 24 w 103"/>
                  <a:gd name="T29" fmla="*/ 45 h 286"/>
                  <a:gd name="T30" fmla="*/ 22 w 103"/>
                  <a:gd name="T31" fmla="*/ 47 h 286"/>
                  <a:gd name="T32" fmla="*/ 20 w 103"/>
                  <a:gd name="T33" fmla="*/ 48 h 286"/>
                  <a:gd name="T34" fmla="*/ 19 w 103"/>
                  <a:gd name="T35" fmla="*/ 49 h 286"/>
                  <a:gd name="T36" fmla="*/ 17 w 103"/>
                  <a:gd name="T37" fmla="*/ 50 h 286"/>
                  <a:gd name="T38" fmla="*/ 16 w 103"/>
                  <a:gd name="T39" fmla="*/ 51 h 286"/>
                  <a:gd name="T40" fmla="*/ 16 w 103"/>
                  <a:gd name="T41" fmla="*/ 52 h 286"/>
                  <a:gd name="T42" fmla="*/ 15 w 103"/>
                  <a:gd name="T43" fmla="*/ 53 h 286"/>
                  <a:gd name="T44" fmla="*/ 14 w 103"/>
                  <a:gd name="T45" fmla="*/ 54 h 286"/>
                  <a:gd name="T46" fmla="*/ 13 w 103"/>
                  <a:gd name="T47" fmla="*/ 56 h 286"/>
                  <a:gd name="T48" fmla="*/ 12 w 103"/>
                  <a:gd name="T49" fmla="*/ 57 h 286"/>
                  <a:gd name="T50" fmla="*/ 12 w 103"/>
                  <a:gd name="T51" fmla="*/ 56 h 286"/>
                  <a:gd name="T52" fmla="*/ 10 w 103"/>
                  <a:gd name="T53" fmla="*/ 53 h 286"/>
                  <a:gd name="T54" fmla="*/ 8 w 103"/>
                  <a:gd name="T55" fmla="*/ 50 h 286"/>
                  <a:gd name="T56" fmla="*/ 7 w 103"/>
                  <a:gd name="T57" fmla="*/ 47 h 286"/>
                  <a:gd name="T58" fmla="*/ 6 w 103"/>
                  <a:gd name="T59" fmla="*/ 45 h 286"/>
                  <a:gd name="T60" fmla="*/ 5 w 103"/>
                  <a:gd name="T61" fmla="*/ 43 h 286"/>
                  <a:gd name="T62" fmla="*/ 4 w 103"/>
                  <a:gd name="T63" fmla="*/ 41 h 286"/>
                  <a:gd name="T64" fmla="*/ 2 w 103"/>
                  <a:gd name="T65" fmla="*/ 39 h 286"/>
                  <a:gd name="T66" fmla="*/ 1 w 103"/>
                  <a:gd name="T67" fmla="*/ 36 h 286"/>
                  <a:gd name="T68" fmla="*/ 1 w 103"/>
                  <a:gd name="T69" fmla="*/ 34 h 286"/>
                  <a:gd name="T70" fmla="*/ 1 w 103"/>
                  <a:gd name="T71" fmla="*/ 32 h 286"/>
                  <a:gd name="T72" fmla="*/ 1 w 103"/>
                  <a:gd name="T73" fmla="*/ 29 h 286"/>
                  <a:gd name="T74" fmla="*/ 0 w 103"/>
                  <a:gd name="T75" fmla="*/ 26 h 286"/>
                  <a:gd name="T76" fmla="*/ 1 w 103"/>
                  <a:gd name="T77" fmla="*/ 21 h 286"/>
                  <a:gd name="T78" fmla="*/ 3 w 103"/>
                  <a:gd name="T79" fmla="*/ 17 h 286"/>
                  <a:gd name="T80" fmla="*/ 4 w 103"/>
                  <a:gd name="T81" fmla="*/ 14 h 286"/>
                  <a:gd name="T82" fmla="*/ 6 w 103"/>
                  <a:gd name="T83" fmla="*/ 13 h 286"/>
                  <a:gd name="T84" fmla="*/ 8 w 103"/>
                  <a:gd name="T85" fmla="*/ 12 h 286"/>
                  <a:gd name="T86" fmla="*/ 11 w 103"/>
                  <a:gd name="T87" fmla="*/ 11 h 286"/>
                  <a:gd name="T88" fmla="*/ 13 w 103"/>
                  <a:gd name="T89" fmla="*/ 10 h 286"/>
                  <a:gd name="T90" fmla="*/ 14 w 103"/>
                  <a:gd name="T91" fmla="*/ 9 h 286"/>
                  <a:gd name="T92" fmla="*/ 16 w 103"/>
                  <a:gd name="T93" fmla="*/ 7 h 286"/>
                  <a:gd name="T94" fmla="*/ 17 w 103"/>
                  <a:gd name="T95" fmla="*/ 6 h 286"/>
                  <a:gd name="T96" fmla="*/ 19 w 103"/>
                  <a:gd name="T97" fmla="*/ 5 h 286"/>
                  <a:gd name="T98" fmla="*/ 20 w 103"/>
                  <a:gd name="T99" fmla="*/ 4 h 286"/>
                  <a:gd name="T100" fmla="*/ 22 w 103"/>
                  <a:gd name="T101" fmla="*/ 3 h 286"/>
                  <a:gd name="T102" fmla="*/ 23 w 103"/>
                  <a:gd name="T103" fmla="*/ 2 h 286"/>
                  <a:gd name="T104" fmla="*/ 24 w 103"/>
                  <a:gd name="T105" fmla="*/ 0 h 286"/>
                  <a:gd name="T106" fmla="*/ 25 w 103"/>
                  <a:gd name="T107" fmla="*/ 0 h 286"/>
                  <a:gd name="T108" fmla="*/ 27 w 103"/>
                  <a:gd name="T109" fmla="*/ 2 h 286"/>
                  <a:gd name="T110" fmla="*/ 28 w 103"/>
                  <a:gd name="T111" fmla="*/ 4 h 286"/>
                  <a:gd name="T112" fmla="*/ 29 w 103"/>
                  <a:gd name="T113" fmla="*/ 6 h 2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3"/>
                  <a:gd name="T172" fmla="*/ 0 h 286"/>
                  <a:gd name="T173" fmla="*/ 103 w 103"/>
                  <a:gd name="T174" fmla="*/ 286 h 2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3" h="286">
                    <a:moveTo>
                      <a:pt x="85" y="29"/>
                    </a:moveTo>
                    <a:lnTo>
                      <a:pt x="81" y="40"/>
                    </a:lnTo>
                    <a:lnTo>
                      <a:pt x="82" y="53"/>
                    </a:lnTo>
                    <a:lnTo>
                      <a:pt x="85" y="65"/>
                    </a:lnTo>
                    <a:lnTo>
                      <a:pt x="87" y="77"/>
                    </a:lnTo>
                    <a:lnTo>
                      <a:pt x="94" y="104"/>
                    </a:lnTo>
                    <a:lnTo>
                      <a:pt x="101" y="130"/>
                    </a:lnTo>
                    <a:lnTo>
                      <a:pt x="103" y="156"/>
                    </a:lnTo>
                    <a:lnTo>
                      <a:pt x="97" y="184"/>
                    </a:lnTo>
                    <a:lnTo>
                      <a:pt x="94" y="194"/>
                    </a:lnTo>
                    <a:lnTo>
                      <a:pt x="91" y="204"/>
                    </a:lnTo>
                    <a:lnTo>
                      <a:pt x="87" y="213"/>
                    </a:lnTo>
                    <a:lnTo>
                      <a:pt x="81" y="220"/>
                    </a:lnTo>
                    <a:lnTo>
                      <a:pt x="77" y="223"/>
                    </a:lnTo>
                    <a:lnTo>
                      <a:pt x="71" y="227"/>
                    </a:lnTo>
                    <a:lnTo>
                      <a:pt x="66" y="234"/>
                    </a:lnTo>
                    <a:lnTo>
                      <a:pt x="60" y="239"/>
                    </a:lnTo>
                    <a:lnTo>
                      <a:pt x="56" y="247"/>
                    </a:lnTo>
                    <a:lnTo>
                      <a:pt x="51" y="252"/>
                    </a:lnTo>
                    <a:lnTo>
                      <a:pt x="48" y="258"/>
                    </a:lnTo>
                    <a:lnTo>
                      <a:pt x="48" y="262"/>
                    </a:lnTo>
                    <a:lnTo>
                      <a:pt x="44" y="268"/>
                    </a:lnTo>
                    <a:lnTo>
                      <a:pt x="41" y="273"/>
                    </a:lnTo>
                    <a:lnTo>
                      <a:pt x="38" y="280"/>
                    </a:lnTo>
                    <a:lnTo>
                      <a:pt x="36" y="286"/>
                    </a:lnTo>
                    <a:lnTo>
                      <a:pt x="34" y="280"/>
                    </a:lnTo>
                    <a:lnTo>
                      <a:pt x="30" y="266"/>
                    </a:lnTo>
                    <a:lnTo>
                      <a:pt x="24" y="250"/>
                    </a:lnTo>
                    <a:lnTo>
                      <a:pt x="22" y="238"/>
                    </a:lnTo>
                    <a:lnTo>
                      <a:pt x="17" y="227"/>
                    </a:lnTo>
                    <a:lnTo>
                      <a:pt x="14" y="216"/>
                    </a:lnTo>
                    <a:lnTo>
                      <a:pt x="11" y="204"/>
                    </a:lnTo>
                    <a:lnTo>
                      <a:pt x="5" y="194"/>
                    </a:lnTo>
                    <a:lnTo>
                      <a:pt x="4" y="183"/>
                    </a:lnTo>
                    <a:lnTo>
                      <a:pt x="4" y="171"/>
                    </a:lnTo>
                    <a:lnTo>
                      <a:pt x="4" y="160"/>
                    </a:lnTo>
                    <a:lnTo>
                      <a:pt x="4" y="148"/>
                    </a:lnTo>
                    <a:lnTo>
                      <a:pt x="0" y="131"/>
                    </a:lnTo>
                    <a:lnTo>
                      <a:pt x="3" y="107"/>
                    </a:lnTo>
                    <a:lnTo>
                      <a:pt x="9" y="84"/>
                    </a:lnTo>
                    <a:lnTo>
                      <a:pt x="13" y="69"/>
                    </a:lnTo>
                    <a:lnTo>
                      <a:pt x="18" y="64"/>
                    </a:lnTo>
                    <a:lnTo>
                      <a:pt x="24" y="58"/>
                    </a:lnTo>
                    <a:lnTo>
                      <a:pt x="31" y="54"/>
                    </a:lnTo>
                    <a:lnTo>
                      <a:pt x="37" y="49"/>
                    </a:lnTo>
                    <a:lnTo>
                      <a:pt x="42" y="43"/>
                    </a:lnTo>
                    <a:lnTo>
                      <a:pt x="46" y="37"/>
                    </a:lnTo>
                    <a:lnTo>
                      <a:pt x="51" y="32"/>
                    </a:lnTo>
                    <a:lnTo>
                      <a:pt x="56" y="26"/>
                    </a:lnTo>
                    <a:lnTo>
                      <a:pt x="60" y="20"/>
                    </a:lnTo>
                    <a:lnTo>
                      <a:pt x="64" y="14"/>
                    </a:lnTo>
                    <a:lnTo>
                      <a:pt x="68" y="8"/>
                    </a:lnTo>
                    <a:lnTo>
                      <a:pt x="71" y="0"/>
                    </a:lnTo>
                    <a:lnTo>
                      <a:pt x="74" y="1"/>
                    </a:lnTo>
                    <a:lnTo>
                      <a:pt x="79" y="9"/>
                    </a:lnTo>
                    <a:lnTo>
                      <a:pt x="83" y="20"/>
                    </a:lnTo>
                    <a:lnTo>
                      <a:pt x="85" y="29"/>
                    </a:lnTo>
                    <a:close/>
                  </a:path>
                </a:pathLst>
              </a:custGeom>
              <a:solidFill>
                <a:schemeClr val="tx1"/>
              </a:solidFill>
              <a:ln w="9525">
                <a:noFill/>
                <a:round/>
                <a:headEnd/>
                <a:tailEnd/>
              </a:ln>
            </p:spPr>
            <p:txBody>
              <a:bodyPr/>
              <a:lstStyle/>
              <a:p>
                <a:endParaRPr lang="he-IL"/>
              </a:p>
            </p:txBody>
          </p:sp>
          <p:sp>
            <p:nvSpPr>
              <p:cNvPr id="19500" name="Freeform 38"/>
              <p:cNvSpPr>
                <a:spLocks/>
              </p:cNvSpPr>
              <p:nvPr/>
            </p:nvSpPr>
            <p:spPr bwMode="auto">
              <a:xfrm>
                <a:off x="854" y="3326"/>
                <a:ext cx="32" cy="47"/>
              </a:xfrm>
              <a:custGeom>
                <a:avLst/>
                <a:gdLst>
                  <a:gd name="T0" fmla="*/ 23 w 96"/>
                  <a:gd name="T1" fmla="*/ 0 h 238"/>
                  <a:gd name="T2" fmla="*/ 24 w 96"/>
                  <a:gd name="T3" fmla="*/ 4 h 238"/>
                  <a:gd name="T4" fmla="*/ 26 w 96"/>
                  <a:gd name="T5" fmla="*/ 8 h 238"/>
                  <a:gd name="T6" fmla="*/ 28 w 96"/>
                  <a:gd name="T7" fmla="*/ 12 h 238"/>
                  <a:gd name="T8" fmla="*/ 29 w 96"/>
                  <a:gd name="T9" fmla="*/ 16 h 238"/>
                  <a:gd name="T10" fmla="*/ 31 w 96"/>
                  <a:gd name="T11" fmla="*/ 18 h 238"/>
                  <a:gd name="T12" fmla="*/ 31 w 96"/>
                  <a:gd name="T13" fmla="*/ 19 h 238"/>
                  <a:gd name="T14" fmla="*/ 32 w 96"/>
                  <a:gd name="T15" fmla="*/ 21 h 238"/>
                  <a:gd name="T16" fmla="*/ 32 w 96"/>
                  <a:gd name="T17" fmla="*/ 23 h 238"/>
                  <a:gd name="T18" fmla="*/ 32 w 96"/>
                  <a:gd name="T19" fmla="*/ 26 h 238"/>
                  <a:gd name="T20" fmla="*/ 31 w 96"/>
                  <a:gd name="T21" fmla="*/ 29 h 238"/>
                  <a:gd name="T22" fmla="*/ 30 w 96"/>
                  <a:gd name="T23" fmla="*/ 32 h 238"/>
                  <a:gd name="T24" fmla="*/ 28 w 96"/>
                  <a:gd name="T25" fmla="*/ 35 h 238"/>
                  <a:gd name="T26" fmla="*/ 27 w 96"/>
                  <a:gd name="T27" fmla="*/ 36 h 238"/>
                  <a:gd name="T28" fmla="*/ 26 w 96"/>
                  <a:gd name="T29" fmla="*/ 37 h 238"/>
                  <a:gd name="T30" fmla="*/ 25 w 96"/>
                  <a:gd name="T31" fmla="*/ 38 h 238"/>
                  <a:gd name="T32" fmla="*/ 23 w 96"/>
                  <a:gd name="T33" fmla="*/ 39 h 238"/>
                  <a:gd name="T34" fmla="*/ 22 w 96"/>
                  <a:gd name="T35" fmla="*/ 40 h 238"/>
                  <a:gd name="T36" fmla="*/ 21 w 96"/>
                  <a:gd name="T37" fmla="*/ 41 h 238"/>
                  <a:gd name="T38" fmla="*/ 19 w 96"/>
                  <a:gd name="T39" fmla="*/ 41 h 238"/>
                  <a:gd name="T40" fmla="*/ 17 w 96"/>
                  <a:gd name="T41" fmla="*/ 42 h 238"/>
                  <a:gd name="T42" fmla="*/ 16 w 96"/>
                  <a:gd name="T43" fmla="*/ 43 h 238"/>
                  <a:gd name="T44" fmla="*/ 15 w 96"/>
                  <a:gd name="T45" fmla="*/ 44 h 238"/>
                  <a:gd name="T46" fmla="*/ 13 w 96"/>
                  <a:gd name="T47" fmla="*/ 44 h 238"/>
                  <a:gd name="T48" fmla="*/ 11 w 96"/>
                  <a:gd name="T49" fmla="*/ 45 h 238"/>
                  <a:gd name="T50" fmla="*/ 9 w 96"/>
                  <a:gd name="T51" fmla="*/ 46 h 238"/>
                  <a:gd name="T52" fmla="*/ 8 w 96"/>
                  <a:gd name="T53" fmla="*/ 47 h 238"/>
                  <a:gd name="T54" fmla="*/ 7 w 96"/>
                  <a:gd name="T55" fmla="*/ 47 h 238"/>
                  <a:gd name="T56" fmla="*/ 7 w 96"/>
                  <a:gd name="T57" fmla="*/ 47 h 238"/>
                  <a:gd name="T58" fmla="*/ 5 w 96"/>
                  <a:gd name="T59" fmla="*/ 45 h 238"/>
                  <a:gd name="T60" fmla="*/ 3 w 96"/>
                  <a:gd name="T61" fmla="*/ 43 h 238"/>
                  <a:gd name="T62" fmla="*/ 2 w 96"/>
                  <a:gd name="T63" fmla="*/ 40 h 238"/>
                  <a:gd name="T64" fmla="*/ 2 w 96"/>
                  <a:gd name="T65" fmla="*/ 38 h 238"/>
                  <a:gd name="T66" fmla="*/ 2 w 96"/>
                  <a:gd name="T67" fmla="*/ 36 h 238"/>
                  <a:gd name="T68" fmla="*/ 1 w 96"/>
                  <a:gd name="T69" fmla="*/ 35 h 238"/>
                  <a:gd name="T70" fmla="*/ 1 w 96"/>
                  <a:gd name="T71" fmla="*/ 34 h 238"/>
                  <a:gd name="T72" fmla="*/ 0 w 96"/>
                  <a:gd name="T73" fmla="*/ 33 h 238"/>
                  <a:gd name="T74" fmla="*/ 0 w 96"/>
                  <a:gd name="T75" fmla="*/ 29 h 238"/>
                  <a:gd name="T76" fmla="*/ 0 w 96"/>
                  <a:gd name="T77" fmla="*/ 23 h 238"/>
                  <a:gd name="T78" fmla="*/ 1 w 96"/>
                  <a:gd name="T79" fmla="*/ 17 h 238"/>
                  <a:gd name="T80" fmla="*/ 1 w 96"/>
                  <a:gd name="T81" fmla="*/ 14 h 238"/>
                  <a:gd name="T82" fmla="*/ 3 w 96"/>
                  <a:gd name="T83" fmla="*/ 12 h 238"/>
                  <a:gd name="T84" fmla="*/ 4 w 96"/>
                  <a:gd name="T85" fmla="*/ 11 h 238"/>
                  <a:gd name="T86" fmla="*/ 6 w 96"/>
                  <a:gd name="T87" fmla="*/ 10 h 238"/>
                  <a:gd name="T88" fmla="*/ 8 w 96"/>
                  <a:gd name="T89" fmla="*/ 10 h 238"/>
                  <a:gd name="T90" fmla="*/ 10 w 96"/>
                  <a:gd name="T91" fmla="*/ 8 h 238"/>
                  <a:gd name="T92" fmla="*/ 12 w 96"/>
                  <a:gd name="T93" fmla="*/ 7 h 238"/>
                  <a:gd name="T94" fmla="*/ 14 w 96"/>
                  <a:gd name="T95" fmla="*/ 5 h 238"/>
                  <a:gd name="T96" fmla="*/ 17 w 96"/>
                  <a:gd name="T97" fmla="*/ 3 h 238"/>
                  <a:gd name="T98" fmla="*/ 19 w 96"/>
                  <a:gd name="T99" fmla="*/ 2 h 238"/>
                  <a:gd name="T100" fmla="*/ 21 w 96"/>
                  <a:gd name="T101" fmla="*/ 1 h 238"/>
                  <a:gd name="T102" fmla="*/ 22 w 96"/>
                  <a:gd name="T103" fmla="*/ 0 h 238"/>
                  <a:gd name="T104" fmla="*/ 23 w 96"/>
                  <a:gd name="T105" fmla="*/ 0 h 23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6"/>
                  <a:gd name="T160" fmla="*/ 0 h 238"/>
                  <a:gd name="T161" fmla="*/ 96 w 96"/>
                  <a:gd name="T162" fmla="*/ 238 h 23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6" h="238">
                    <a:moveTo>
                      <a:pt x="69" y="1"/>
                    </a:moveTo>
                    <a:lnTo>
                      <a:pt x="73" y="22"/>
                    </a:lnTo>
                    <a:lnTo>
                      <a:pt x="78" y="41"/>
                    </a:lnTo>
                    <a:lnTo>
                      <a:pt x="84" y="61"/>
                    </a:lnTo>
                    <a:lnTo>
                      <a:pt x="88" y="81"/>
                    </a:lnTo>
                    <a:lnTo>
                      <a:pt x="92" y="90"/>
                    </a:lnTo>
                    <a:lnTo>
                      <a:pt x="94" y="98"/>
                    </a:lnTo>
                    <a:lnTo>
                      <a:pt x="96" y="108"/>
                    </a:lnTo>
                    <a:lnTo>
                      <a:pt x="96" y="118"/>
                    </a:lnTo>
                    <a:lnTo>
                      <a:pt x="96" y="134"/>
                    </a:lnTo>
                    <a:lnTo>
                      <a:pt x="94" y="148"/>
                    </a:lnTo>
                    <a:lnTo>
                      <a:pt x="89" y="162"/>
                    </a:lnTo>
                    <a:lnTo>
                      <a:pt x="85" y="176"/>
                    </a:lnTo>
                    <a:lnTo>
                      <a:pt x="82" y="181"/>
                    </a:lnTo>
                    <a:lnTo>
                      <a:pt x="77" y="187"/>
                    </a:lnTo>
                    <a:lnTo>
                      <a:pt x="74" y="192"/>
                    </a:lnTo>
                    <a:lnTo>
                      <a:pt x="70" y="197"/>
                    </a:lnTo>
                    <a:lnTo>
                      <a:pt x="66" y="202"/>
                    </a:lnTo>
                    <a:lnTo>
                      <a:pt x="62" y="206"/>
                    </a:lnTo>
                    <a:lnTo>
                      <a:pt x="56" y="210"/>
                    </a:lnTo>
                    <a:lnTo>
                      <a:pt x="51" y="212"/>
                    </a:lnTo>
                    <a:lnTo>
                      <a:pt x="48" y="216"/>
                    </a:lnTo>
                    <a:lnTo>
                      <a:pt x="44" y="221"/>
                    </a:lnTo>
                    <a:lnTo>
                      <a:pt x="38" y="225"/>
                    </a:lnTo>
                    <a:lnTo>
                      <a:pt x="32" y="230"/>
                    </a:lnTo>
                    <a:lnTo>
                      <a:pt x="27" y="234"/>
                    </a:lnTo>
                    <a:lnTo>
                      <a:pt x="23" y="236"/>
                    </a:lnTo>
                    <a:lnTo>
                      <a:pt x="20" y="238"/>
                    </a:lnTo>
                    <a:lnTo>
                      <a:pt x="14" y="227"/>
                    </a:lnTo>
                    <a:lnTo>
                      <a:pt x="8" y="216"/>
                    </a:lnTo>
                    <a:lnTo>
                      <a:pt x="6" y="204"/>
                    </a:lnTo>
                    <a:lnTo>
                      <a:pt x="6" y="191"/>
                    </a:lnTo>
                    <a:lnTo>
                      <a:pt x="5" y="184"/>
                    </a:lnTo>
                    <a:lnTo>
                      <a:pt x="3" y="178"/>
                    </a:lnTo>
                    <a:lnTo>
                      <a:pt x="2" y="171"/>
                    </a:lnTo>
                    <a:lnTo>
                      <a:pt x="0" y="165"/>
                    </a:lnTo>
                    <a:lnTo>
                      <a:pt x="0" y="145"/>
                    </a:lnTo>
                    <a:lnTo>
                      <a:pt x="0" y="115"/>
                    </a:lnTo>
                    <a:lnTo>
                      <a:pt x="2" y="87"/>
                    </a:lnTo>
                    <a:lnTo>
                      <a:pt x="4" y="69"/>
                    </a:lnTo>
                    <a:lnTo>
                      <a:pt x="8" y="63"/>
                    </a:lnTo>
                    <a:lnTo>
                      <a:pt x="13" y="58"/>
                    </a:lnTo>
                    <a:lnTo>
                      <a:pt x="18" y="52"/>
                    </a:lnTo>
                    <a:lnTo>
                      <a:pt x="24" y="50"/>
                    </a:lnTo>
                    <a:lnTo>
                      <a:pt x="29" y="43"/>
                    </a:lnTo>
                    <a:lnTo>
                      <a:pt x="36" y="35"/>
                    </a:lnTo>
                    <a:lnTo>
                      <a:pt x="43" y="27"/>
                    </a:lnTo>
                    <a:lnTo>
                      <a:pt x="50" y="17"/>
                    </a:lnTo>
                    <a:lnTo>
                      <a:pt x="56" y="9"/>
                    </a:lnTo>
                    <a:lnTo>
                      <a:pt x="62" y="4"/>
                    </a:lnTo>
                    <a:lnTo>
                      <a:pt x="66" y="0"/>
                    </a:lnTo>
                    <a:lnTo>
                      <a:pt x="69" y="1"/>
                    </a:lnTo>
                    <a:close/>
                  </a:path>
                </a:pathLst>
              </a:custGeom>
              <a:solidFill>
                <a:schemeClr val="tx1"/>
              </a:solidFill>
              <a:ln w="9525">
                <a:noFill/>
                <a:round/>
                <a:headEnd/>
                <a:tailEnd/>
              </a:ln>
            </p:spPr>
            <p:txBody>
              <a:bodyPr/>
              <a:lstStyle/>
              <a:p>
                <a:endParaRPr lang="he-IL"/>
              </a:p>
            </p:txBody>
          </p:sp>
          <p:sp>
            <p:nvSpPr>
              <p:cNvPr id="19501" name="Freeform 39"/>
              <p:cNvSpPr>
                <a:spLocks/>
              </p:cNvSpPr>
              <p:nvPr/>
            </p:nvSpPr>
            <p:spPr bwMode="auto">
              <a:xfrm>
                <a:off x="860" y="3368"/>
                <a:ext cx="34" cy="51"/>
              </a:xfrm>
              <a:custGeom>
                <a:avLst/>
                <a:gdLst>
                  <a:gd name="T0" fmla="*/ 28 w 104"/>
                  <a:gd name="T1" fmla="*/ 4 h 256"/>
                  <a:gd name="T2" fmla="*/ 28 w 104"/>
                  <a:gd name="T3" fmla="*/ 5 h 256"/>
                  <a:gd name="T4" fmla="*/ 29 w 104"/>
                  <a:gd name="T5" fmla="*/ 6 h 256"/>
                  <a:gd name="T6" fmla="*/ 30 w 104"/>
                  <a:gd name="T7" fmla="*/ 8 h 256"/>
                  <a:gd name="T8" fmla="*/ 30 w 104"/>
                  <a:gd name="T9" fmla="*/ 9 h 256"/>
                  <a:gd name="T10" fmla="*/ 31 w 104"/>
                  <a:gd name="T11" fmla="*/ 13 h 256"/>
                  <a:gd name="T12" fmla="*/ 32 w 104"/>
                  <a:gd name="T13" fmla="*/ 16 h 256"/>
                  <a:gd name="T14" fmla="*/ 33 w 104"/>
                  <a:gd name="T15" fmla="*/ 20 h 256"/>
                  <a:gd name="T16" fmla="*/ 34 w 104"/>
                  <a:gd name="T17" fmla="*/ 23 h 256"/>
                  <a:gd name="T18" fmla="*/ 34 w 104"/>
                  <a:gd name="T19" fmla="*/ 25 h 256"/>
                  <a:gd name="T20" fmla="*/ 33 w 104"/>
                  <a:gd name="T21" fmla="*/ 26 h 256"/>
                  <a:gd name="T22" fmla="*/ 33 w 104"/>
                  <a:gd name="T23" fmla="*/ 28 h 256"/>
                  <a:gd name="T24" fmla="*/ 33 w 104"/>
                  <a:gd name="T25" fmla="*/ 30 h 256"/>
                  <a:gd name="T26" fmla="*/ 32 w 104"/>
                  <a:gd name="T27" fmla="*/ 32 h 256"/>
                  <a:gd name="T28" fmla="*/ 31 w 104"/>
                  <a:gd name="T29" fmla="*/ 33 h 256"/>
                  <a:gd name="T30" fmla="*/ 29 w 104"/>
                  <a:gd name="T31" fmla="*/ 35 h 256"/>
                  <a:gd name="T32" fmla="*/ 27 w 104"/>
                  <a:gd name="T33" fmla="*/ 36 h 256"/>
                  <a:gd name="T34" fmla="*/ 26 w 104"/>
                  <a:gd name="T35" fmla="*/ 36 h 256"/>
                  <a:gd name="T36" fmla="*/ 24 w 104"/>
                  <a:gd name="T37" fmla="*/ 37 h 256"/>
                  <a:gd name="T38" fmla="*/ 22 w 104"/>
                  <a:gd name="T39" fmla="*/ 38 h 256"/>
                  <a:gd name="T40" fmla="*/ 21 w 104"/>
                  <a:gd name="T41" fmla="*/ 39 h 256"/>
                  <a:gd name="T42" fmla="*/ 19 w 104"/>
                  <a:gd name="T43" fmla="*/ 40 h 256"/>
                  <a:gd name="T44" fmla="*/ 17 w 104"/>
                  <a:gd name="T45" fmla="*/ 41 h 256"/>
                  <a:gd name="T46" fmla="*/ 15 w 104"/>
                  <a:gd name="T47" fmla="*/ 42 h 256"/>
                  <a:gd name="T48" fmla="*/ 14 w 104"/>
                  <a:gd name="T49" fmla="*/ 43 h 256"/>
                  <a:gd name="T50" fmla="*/ 12 w 104"/>
                  <a:gd name="T51" fmla="*/ 44 h 256"/>
                  <a:gd name="T52" fmla="*/ 12 w 104"/>
                  <a:gd name="T53" fmla="*/ 46 h 256"/>
                  <a:gd name="T54" fmla="*/ 12 w 104"/>
                  <a:gd name="T55" fmla="*/ 47 h 256"/>
                  <a:gd name="T56" fmla="*/ 10 w 104"/>
                  <a:gd name="T57" fmla="*/ 48 h 256"/>
                  <a:gd name="T58" fmla="*/ 9 w 104"/>
                  <a:gd name="T59" fmla="*/ 49 h 256"/>
                  <a:gd name="T60" fmla="*/ 9 w 104"/>
                  <a:gd name="T61" fmla="*/ 50 h 256"/>
                  <a:gd name="T62" fmla="*/ 9 w 104"/>
                  <a:gd name="T63" fmla="*/ 51 h 256"/>
                  <a:gd name="T64" fmla="*/ 8 w 104"/>
                  <a:gd name="T65" fmla="*/ 51 h 256"/>
                  <a:gd name="T66" fmla="*/ 6 w 104"/>
                  <a:gd name="T67" fmla="*/ 49 h 256"/>
                  <a:gd name="T68" fmla="*/ 4 w 104"/>
                  <a:gd name="T69" fmla="*/ 45 h 256"/>
                  <a:gd name="T70" fmla="*/ 3 w 104"/>
                  <a:gd name="T71" fmla="*/ 40 h 256"/>
                  <a:gd name="T72" fmla="*/ 2 w 104"/>
                  <a:gd name="T73" fmla="*/ 36 h 256"/>
                  <a:gd name="T74" fmla="*/ 0 w 104"/>
                  <a:gd name="T75" fmla="*/ 30 h 256"/>
                  <a:gd name="T76" fmla="*/ 0 w 104"/>
                  <a:gd name="T77" fmla="*/ 25 h 256"/>
                  <a:gd name="T78" fmla="*/ 2 w 104"/>
                  <a:gd name="T79" fmla="*/ 20 h 256"/>
                  <a:gd name="T80" fmla="*/ 5 w 104"/>
                  <a:gd name="T81" fmla="*/ 15 h 256"/>
                  <a:gd name="T82" fmla="*/ 9 w 104"/>
                  <a:gd name="T83" fmla="*/ 11 h 256"/>
                  <a:gd name="T84" fmla="*/ 10 w 104"/>
                  <a:gd name="T85" fmla="*/ 9 h 256"/>
                  <a:gd name="T86" fmla="*/ 13 w 104"/>
                  <a:gd name="T87" fmla="*/ 7 h 256"/>
                  <a:gd name="T88" fmla="*/ 15 w 104"/>
                  <a:gd name="T89" fmla="*/ 5 h 256"/>
                  <a:gd name="T90" fmla="*/ 18 w 104"/>
                  <a:gd name="T91" fmla="*/ 4 h 256"/>
                  <a:gd name="T92" fmla="*/ 20 w 104"/>
                  <a:gd name="T93" fmla="*/ 3 h 256"/>
                  <a:gd name="T94" fmla="*/ 22 w 104"/>
                  <a:gd name="T95" fmla="*/ 2 h 256"/>
                  <a:gd name="T96" fmla="*/ 23 w 104"/>
                  <a:gd name="T97" fmla="*/ 1 h 256"/>
                  <a:gd name="T98" fmla="*/ 25 w 104"/>
                  <a:gd name="T99" fmla="*/ 0 h 256"/>
                  <a:gd name="T100" fmla="*/ 26 w 104"/>
                  <a:gd name="T101" fmla="*/ 0 h 256"/>
                  <a:gd name="T102" fmla="*/ 27 w 104"/>
                  <a:gd name="T103" fmla="*/ 1 h 256"/>
                  <a:gd name="T104" fmla="*/ 27 w 104"/>
                  <a:gd name="T105" fmla="*/ 2 h 256"/>
                  <a:gd name="T106" fmla="*/ 28 w 104"/>
                  <a:gd name="T107" fmla="*/ 4 h 25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4"/>
                  <a:gd name="T163" fmla="*/ 0 h 256"/>
                  <a:gd name="T164" fmla="*/ 104 w 104"/>
                  <a:gd name="T165" fmla="*/ 256 h 25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4" h="256">
                    <a:moveTo>
                      <a:pt x="86" y="18"/>
                    </a:moveTo>
                    <a:lnTo>
                      <a:pt x="87" y="25"/>
                    </a:lnTo>
                    <a:lnTo>
                      <a:pt x="89" y="32"/>
                    </a:lnTo>
                    <a:lnTo>
                      <a:pt x="91" y="40"/>
                    </a:lnTo>
                    <a:lnTo>
                      <a:pt x="93" y="47"/>
                    </a:lnTo>
                    <a:lnTo>
                      <a:pt x="96" y="64"/>
                    </a:lnTo>
                    <a:lnTo>
                      <a:pt x="98" y="80"/>
                    </a:lnTo>
                    <a:lnTo>
                      <a:pt x="100" y="98"/>
                    </a:lnTo>
                    <a:lnTo>
                      <a:pt x="104" y="115"/>
                    </a:lnTo>
                    <a:lnTo>
                      <a:pt x="103" y="125"/>
                    </a:lnTo>
                    <a:lnTo>
                      <a:pt x="102" y="133"/>
                    </a:lnTo>
                    <a:lnTo>
                      <a:pt x="101" y="143"/>
                    </a:lnTo>
                    <a:lnTo>
                      <a:pt x="102" y="153"/>
                    </a:lnTo>
                    <a:lnTo>
                      <a:pt x="98" y="160"/>
                    </a:lnTo>
                    <a:lnTo>
                      <a:pt x="95" y="168"/>
                    </a:lnTo>
                    <a:lnTo>
                      <a:pt x="90" y="174"/>
                    </a:lnTo>
                    <a:lnTo>
                      <a:pt x="83" y="180"/>
                    </a:lnTo>
                    <a:lnTo>
                      <a:pt x="78" y="183"/>
                    </a:lnTo>
                    <a:lnTo>
                      <a:pt x="73" y="187"/>
                    </a:lnTo>
                    <a:lnTo>
                      <a:pt x="68" y="192"/>
                    </a:lnTo>
                    <a:lnTo>
                      <a:pt x="63" y="195"/>
                    </a:lnTo>
                    <a:lnTo>
                      <a:pt x="57" y="201"/>
                    </a:lnTo>
                    <a:lnTo>
                      <a:pt x="52" y="205"/>
                    </a:lnTo>
                    <a:lnTo>
                      <a:pt x="47" y="210"/>
                    </a:lnTo>
                    <a:lnTo>
                      <a:pt x="42" y="215"/>
                    </a:lnTo>
                    <a:lnTo>
                      <a:pt x="38" y="222"/>
                    </a:lnTo>
                    <a:lnTo>
                      <a:pt x="37" y="229"/>
                    </a:lnTo>
                    <a:lnTo>
                      <a:pt x="36" y="237"/>
                    </a:lnTo>
                    <a:lnTo>
                      <a:pt x="31" y="243"/>
                    </a:lnTo>
                    <a:lnTo>
                      <a:pt x="29" y="246"/>
                    </a:lnTo>
                    <a:lnTo>
                      <a:pt x="28" y="250"/>
                    </a:lnTo>
                    <a:lnTo>
                      <a:pt x="26" y="254"/>
                    </a:lnTo>
                    <a:lnTo>
                      <a:pt x="23" y="256"/>
                    </a:lnTo>
                    <a:lnTo>
                      <a:pt x="19" y="247"/>
                    </a:lnTo>
                    <a:lnTo>
                      <a:pt x="13" y="226"/>
                    </a:lnTo>
                    <a:lnTo>
                      <a:pt x="9" y="202"/>
                    </a:lnTo>
                    <a:lnTo>
                      <a:pt x="6" y="180"/>
                    </a:lnTo>
                    <a:lnTo>
                      <a:pt x="0" y="153"/>
                    </a:lnTo>
                    <a:lnTo>
                      <a:pt x="1" y="126"/>
                    </a:lnTo>
                    <a:lnTo>
                      <a:pt x="7" y="98"/>
                    </a:lnTo>
                    <a:lnTo>
                      <a:pt x="14" y="73"/>
                    </a:lnTo>
                    <a:lnTo>
                      <a:pt x="27" y="55"/>
                    </a:lnTo>
                    <a:lnTo>
                      <a:pt x="32" y="44"/>
                    </a:lnTo>
                    <a:lnTo>
                      <a:pt x="39" y="34"/>
                    </a:lnTo>
                    <a:lnTo>
                      <a:pt x="47" y="26"/>
                    </a:lnTo>
                    <a:lnTo>
                      <a:pt x="55" y="18"/>
                    </a:lnTo>
                    <a:lnTo>
                      <a:pt x="60" y="13"/>
                    </a:lnTo>
                    <a:lnTo>
                      <a:pt x="66" y="9"/>
                    </a:lnTo>
                    <a:lnTo>
                      <a:pt x="70" y="4"/>
                    </a:lnTo>
                    <a:lnTo>
                      <a:pt x="75" y="0"/>
                    </a:lnTo>
                    <a:lnTo>
                      <a:pt x="79" y="2"/>
                    </a:lnTo>
                    <a:lnTo>
                      <a:pt x="82" y="7"/>
                    </a:lnTo>
                    <a:lnTo>
                      <a:pt x="84" y="12"/>
                    </a:lnTo>
                    <a:lnTo>
                      <a:pt x="86" y="18"/>
                    </a:lnTo>
                    <a:close/>
                  </a:path>
                </a:pathLst>
              </a:custGeom>
              <a:solidFill>
                <a:schemeClr val="tx1"/>
              </a:solidFill>
              <a:ln w="9525">
                <a:noFill/>
                <a:round/>
                <a:headEnd/>
                <a:tailEnd/>
              </a:ln>
            </p:spPr>
            <p:txBody>
              <a:bodyPr/>
              <a:lstStyle/>
              <a:p>
                <a:endParaRPr lang="he-IL"/>
              </a:p>
            </p:txBody>
          </p:sp>
          <p:sp>
            <p:nvSpPr>
              <p:cNvPr id="19502" name="Freeform 40"/>
              <p:cNvSpPr>
                <a:spLocks/>
              </p:cNvSpPr>
              <p:nvPr/>
            </p:nvSpPr>
            <p:spPr bwMode="auto">
              <a:xfrm>
                <a:off x="868" y="3410"/>
                <a:ext cx="31" cy="53"/>
              </a:xfrm>
              <a:custGeom>
                <a:avLst/>
                <a:gdLst>
                  <a:gd name="T0" fmla="*/ 24 w 93"/>
                  <a:gd name="T1" fmla="*/ 0 h 269"/>
                  <a:gd name="T2" fmla="*/ 25 w 93"/>
                  <a:gd name="T3" fmla="*/ 1 h 269"/>
                  <a:gd name="T4" fmla="*/ 25 w 93"/>
                  <a:gd name="T5" fmla="*/ 4 h 269"/>
                  <a:gd name="T6" fmla="*/ 25 w 93"/>
                  <a:gd name="T7" fmla="*/ 6 h 269"/>
                  <a:gd name="T8" fmla="*/ 25 w 93"/>
                  <a:gd name="T9" fmla="*/ 6 h 269"/>
                  <a:gd name="T10" fmla="*/ 27 w 93"/>
                  <a:gd name="T11" fmla="*/ 9 h 269"/>
                  <a:gd name="T12" fmla="*/ 29 w 93"/>
                  <a:gd name="T13" fmla="*/ 11 h 269"/>
                  <a:gd name="T14" fmla="*/ 30 w 93"/>
                  <a:gd name="T15" fmla="*/ 14 h 269"/>
                  <a:gd name="T16" fmla="*/ 31 w 93"/>
                  <a:gd name="T17" fmla="*/ 16 h 269"/>
                  <a:gd name="T18" fmla="*/ 31 w 93"/>
                  <a:gd name="T19" fmla="*/ 18 h 269"/>
                  <a:gd name="T20" fmla="*/ 31 w 93"/>
                  <a:gd name="T21" fmla="*/ 20 h 269"/>
                  <a:gd name="T22" fmla="*/ 30 w 93"/>
                  <a:gd name="T23" fmla="*/ 22 h 269"/>
                  <a:gd name="T24" fmla="*/ 29 w 93"/>
                  <a:gd name="T25" fmla="*/ 24 h 269"/>
                  <a:gd name="T26" fmla="*/ 29 w 93"/>
                  <a:gd name="T27" fmla="*/ 26 h 269"/>
                  <a:gd name="T28" fmla="*/ 29 w 93"/>
                  <a:gd name="T29" fmla="*/ 29 h 269"/>
                  <a:gd name="T30" fmla="*/ 29 w 93"/>
                  <a:gd name="T31" fmla="*/ 32 h 269"/>
                  <a:gd name="T32" fmla="*/ 28 w 93"/>
                  <a:gd name="T33" fmla="*/ 35 h 269"/>
                  <a:gd name="T34" fmla="*/ 26 w 93"/>
                  <a:gd name="T35" fmla="*/ 36 h 269"/>
                  <a:gd name="T36" fmla="*/ 25 w 93"/>
                  <a:gd name="T37" fmla="*/ 37 h 269"/>
                  <a:gd name="T38" fmla="*/ 23 w 93"/>
                  <a:gd name="T39" fmla="*/ 38 h 269"/>
                  <a:gd name="T40" fmla="*/ 22 w 93"/>
                  <a:gd name="T41" fmla="*/ 39 h 269"/>
                  <a:gd name="T42" fmla="*/ 19 w 93"/>
                  <a:gd name="T43" fmla="*/ 41 h 269"/>
                  <a:gd name="T44" fmla="*/ 16 w 93"/>
                  <a:gd name="T45" fmla="*/ 43 h 269"/>
                  <a:gd name="T46" fmla="*/ 14 w 93"/>
                  <a:gd name="T47" fmla="*/ 46 h 269"/>
                  <a:gd name="T48" fmla="*/ 11 w 93"/>
                  <a:gd name="T49" fmla="*/ 48 h 269"/>
                  <a:gd name="T50" fmla="*/ 9 w 93"/>
                  <a:gd name="T51" fmla="*/ 50 h 269"/>
                  <a:gd name="T52" fmla="*/ 7 w 93"/>
                  <a:gd name="T53" fmla="*/ 52 h 269"/>
                  <a:gd name="T54" fmla="*/ 6 w 93"/>
                  <a:gd name="T55" fmla="*/ 53 h 269"/>
                  <a:gd name="T56" fmla="*/ 5 w 93"/>
                  <a:gd name="T57" fmla="*/ 53 h 269"/>
                  <a:gd name="T58" fmla="*/ 4 w 93"/>
                  <a:gd name="T59" fmla="*/ 52 h 269"/>
                  <a:gd name="T60" fmla="*/ 4 w 93"/>
                  <a:gd name="T61" fmla="*/ 49 h 269"/>
                  <a:gd name="T62" fmla="*/ 3 w 93"/>
                  <a:gd name="T63" fmla="*/ 47 h 269"/>
                  <a:gd name="T64" fmla="*/ 3 w 93"/>
                  <a:gd name="T65" fmla="*/ 46 h 269"/>
                  <a:gd name="T66" fmla="*/ 2 w 93"/>
                  <a:gd name="T67" fmla="*/ 43 h 269"/>
                  <a:gd name="T68" fmla="*/ 2 w 93"/>
                  <a:gd name="T69" fmla="*/ 40 h 269"/>
                  <a:gd name="T70" fmla="*/ 2 w 93"/>
                  <a:gd name="T71" fmla="*/ 38 h 269"/>
                  <a:gd name="T72" fmla="*/ 2 w 93"/>
                  <a:gd name="T73" fmla="*/ 36 h 269"/>
                  <a:gd name="T74" fmla="*/ 0 w 93"/>
                  <a:gd name="T75" fmla="*/ 32 h 269"/>
                  <a:gd name="T76" fmla="*/ 0 w 93"/>
                  <a:gd name="T77" fmla="*/ 27 h 269"/>
                  <a:gd name="T78" fmla="*/ 0 w 93"/>
                  <a:gd name="T79" fmla="*/ 23 h 269"/>
                  <a:gd name="T80" fmla="*/ 0 w 93"/>
                  <a:gd name="T81" fmla="*/ 19 h 269"/>
                  <a:gd name="T82" fmla="*/ 1 w 93"/>
                  <a:gd name="T83" fmla="*/ 16 h 269"/>
                  <a:gd name="T84" fmla="*/ 4 w 93"/>
                  <a:gd name="T85" fmla="*/ 13 h 269"/>
                  <a:gd name="T86" fmla="*/ 6 w 93"/>
                  <a:gd name="T87" fmla="*/ 11 h 269"/>
                  <a:gd name="T88" fmla="*/ 8 w 93"/>
                  <a:gd name="T89" fmla="*/ 8 h 269"/>
                  <a:gd name="T90" fmla="*/ 10 w 93"/>
                  <a:gd name="T91" fmla="*/ 7 h 269"/>
                  <a:gd name="T92" fmla="*/ 13 w 93"/>
                  <a:gd name="T93" fmla="*/ 6 h 269"/>
                  <a:gd name="T94" fmla="*/ 15 w 93"/>
                  <a:gd name="T95" fmla="*/ 4 h 269"/>
                  <a:gd name="T96" fmla="*/ 18 w 93"/>
                  <a:gd name="T97" fmla="*/ 3 h 269"/>
                  <a:gd name="T98" fmla="*/ 20 w 93"/>
                  <a:gd name="T99" fmla="*/ 2 h 269"/>
                  <a:gd name="T100" fmla="*/ 22 w 93"/>
                  <a:gd name="T101" fmla="*/ 1 h 269"/>
                  <a:gd name="T102" fmla="*/ 24 w 93"/>
                  <a:gd name="T103" fmla="*/ 0 h 269"/>
                  <a:gd name="T104" fmla="*/ 24 w 93"/>
                  <a:gd name="T105" fmla="*/ 0 h 26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3"/>
                  <a:gd name="T160" fmla="*/ 0 h 269"/>
                  <a:gd name="T161" fmla="*/ 93 w 93"/>
                  <a:gd name="T162" fmla="*/ 269 h 26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3" h="269">
                    <a:moveTo>
                      <a:pt x="73" y="0"/>
                    </a:moveTo>
                    <a:lnTo>
                      <a:pt x="74" y="7"/>
                    </a:lnTo>
                    <a:lnTo>
                      <a:pt x="74" y="18"/>
                    </a:lnTo>
                    <a:lnTo>
                      <a:pt x="74" y="28"/>
                    </a:lnTo>
                    <a:lnTo>
                      <a:pt x="74" y="32"/>
                    </a:lnTo>
                    <a:lnTo>
                      <a:pt x="80" y="44"/>
                    </a:lnTo>
                    <a:lnTo>
                      <a:pt x="86" y="57"/>
                    </a:lnTo>
                    <a:lnTo>
                      <a:pt x="90" y="70"/>
                    </a:lnTo>
                    <a:lnTo>
                      <a:pt x="92" y="83"/>
                    </a:lnTo>
                    <a:lnTo>
                      <a:pt x="93" y="92"/>
                    </a:lnTo>
                    <a:lnTo>
                      <a:pt x="92" y="102"/>
                    </a:lnTo>
                    <a:lnTo>
                      <a:pt x="90" y="112"/>
                    </a:lnTo>
                    <a:lnTo>
                      <a:pt x="88" y="121"/>
                    </a:lnTo>
                    <a:lnTo>
                      <a:pt x="87" y="134"/>
                    </a:lnTo>
                    <a:lnTo>
                      <a:pt x="86" y="148"/>
                    </a:lnTo>
                    <a:lnTo>
                      <a:pt x="86" y="162"/>
                    </a:lnTo>
                    <a:lnTo>
                      <a:pt x="85" y="176"/>
                    </a:lnTo>
                    <a:lnTo>
                      <a:pt x="79" y="182"/>
                    </a:lnTo>
                    <a:lnTo>
                      <a:pt x="75" y="187"/>
                    </a:lnTo>
                    <a:lnTo>
                      <a:pt x="70" y="192"/>
                    </a:lnTo>
                    <a:lnTo>
                      <a:pt x="65" y="198"/>
                    </a:lnTo>
                    <a:lnTo>
                      <a:pt x="57" y="208"/>
                    </a:lnTo>
                    <a:lnTo>
                      <a:pt x="49" y="219"/>
                    </a:lnTo>
                    <a:lnTo>
                      <a:pt x="42" y="231"/>
                    </a:lnTo>
                    <a:lnTo>
                      <a:pt x="33" y="243"/>
                    </a:lnTo>
                    <a:lnTo>
                      <a:pt x="26" y="254"/>
                    </a:lnTo>
                    <a:lnTo>
                      <a:pt x="21" y="263"/>
                    </a:lnTo>
                    <a:lnTo>
                      <a:pt x="17" y="268"/>
                    </a:lnTo>
                    <a:lnTo>
                      <a:pt x="15" y="269"/>
                    </a:lnTo>
                    <a:lnTo>
                      <a:pt x="13" y="262"/>
                    </a:lnTo>
                    <a:lnTo>
                      <a:pt x="11" y="250"/>
                    </a:lnTo>
                    <a:lnTo>
                      <a:pt x="10" y="237"/>
                    </a:lnTo>
                    <a:lnTo>
                      <a:pt x="9" y="231"/>
                    </a:lnTo>
                    <a:lnTo>
                      <a:pt x="7" y="219"/>
                    </a:lnTo>
                    <a:lnTo>
                      <a:pt x="7" y="205"/>
                    </a:lnTo>
                    <a:lnTo>
                      <a:pt x="7" y="193"/>
                    </a:lnTo>
                    <a:lnTo>
                      <a:pt x="5" y="182"/>
                    </a:lnTo>
                    <a:lnTo>
                      <a:pt x="1" y="160"/>
                    </a:lnTo>
                    <a:lnTo>
                      <a:pt x="0" y="138"/>
                    </a:lnTo>
                    <a:lnTo>
                      <a:pt x="0" y="116"/>
                    </a:lnTo>
                    <a:lnTo>
                      <a:pt x="1" y="94"/>
                    </a:lnTo>
                    <a:lnTo>
                      <a:pt x="4" y="81"/>
                    </a:lnTo>
                    <a:lnTo>
                      <a:pt x="11" y="68"/>
                    </a:lnTo>
                    <a:lnTo>
                      <a:pt x="19" y="55"/>
                    </a:lnTo>
                    <a:lnTo>
                      <a:pt x="25" y="43"/>
                    </a:lnTo>
                    <a:lnTo>
                      <a:pt x="31" y="38"/>
                    </a:lnTo>
                    <a:lnTo>
                      <a:pt x="39" y="30"/>
                    </a:lnTo>
                    <a:lnTo>
                      <a:pt x="46" y="22"/>
                    </a:lnTo>
                    <a:lnTo>
                      <a:pt x="54" y="15"/>
                    </a:lnTo>
                    <a:lnTo>
                      <a:pt x="60" y="8"/>
                    </a:lnTo>
                    <a:lnTo>
                      <a:pt x="67" y="4"/>
                    </a:lnTo>
                    <a:lnTo>
                      <a:pt x="71" y="0"/>
                    </a:lnTo>
                    <a:lnTo>
                      <a:pt x="73" y="0"/>
                    </a:lnTo>
                    <a:close/>
                  </a:path>
                </a:pathLst>
              </a:custGeom>
              <a:solidFill>
                <a:schemeClr val="tx1"/>
              </a:solidFill>
              <a:ln w="9525">
                <a:noFill/>
                <a:round/>
                <a:headEnd/>
                <a:tailEnd/>
              </a:ln>
            </p:spPr>
            <p:txBody>
              <a:bodyPr/>
              <a:lstStyle/>
              <a:p>
                <a:endParaRPr lang="he-IL"/>
              </a:p>
            </p:txBody>
          </p:sp>
          <p:sp>
            <p:nvSpPr>
              <p:cNvPr id="19503" name="Freeform 41"/>
              <p:cNvSpPr>
                <a:spLocks/>
              </p:cNvSpPr>
              <p:nvPr/>
            </p:nvSpPr>
            <p:spPr bwMode="auto">
              <a:xfrm>
                <a:off x="872" y="3452"/>
                <a:ext cx="35" cy="51"/>
              </a:xfrm>
              <a:custGeom>
                <a:avLst/>
                <a:gdLst>
                  <a:gd name="T0" fmla="*/ 28 w 106"/>
                  <a:gd name="T1" fmla="*/ 5 h 252"/>
                  <a:gd name="T2" fmla="*/ 30 w 106"/>
                  <a:gd name="T3" fmla="*/ 8 h 252"/>
                  <a:gd name="T4" fmla="*/ 32 w 106"/>
                  <a:gd name="T5" fmla="*/ 12 h 252"/>
                  <a:gd name="T6" fmla="*/ 33 w 106"/>
                  <a:gd name="T7" fmla="*/ 15 h 252"/>
                  <a:gd name="T8" fmla="*/ 35 w 106"/>
                  <a:gd name="T9" fmla="*/ 19 h 252"/>
                  <a:gd name="T10" fmla="*/ 35 w 106"/>
                  <a:gd name="T11" fmla="*/ 22 h 252"/>
                  <a:gd name="T12" fmla="*/ 34 w 106"/>
                  <a:gd name="T13" fmla="*/ 25 h 252"/>
                  <a:gd name="T14" fmla="*/ 33 w 106"/>
                  <a:gd name="T15" fmla="*/ 28 h 252"/>
                  <a:gd name="T16" fmla="*/ 32 w 106"/>
                  <a:gd name="T17" fmla="*/ 31 h 252"/>
                  <a:gd name="T18" fmla="*/ 30 w 106"/>
                  <a:gd name="T19" fmla="*/ 33 h 252"/>
                  <a:gd name="T20" fmla="*/ 30 w 106"/>
                  <a:gd name="T21" fmla="*/ 35 h 252"/>
                  <a:gd name="T22" fmla="*/ 29 w 106"/>
                  <a:gd name="T23" fmla="*/ 37 h 252"/>
                  <a:gd name="T24" fmla="*/ 26 w 106"/>
                  <a:gd name="T25" fmla="*/ 38 h 252"/>
                  <a:gd name="T26" fmla="*/ 24 w 106"/>
                  <a:gd name="T27" fmla="*/ 39 h 252"/>
                  <a:gd name="T28" fmla="*/ 22 w 106"/>
                  <a:gd name="T29" fmla="*/ 40 h 252"/>
                  <a:gd name="T30" fmla="*/ 19 w 106"/>
                  <a:gd name="T31" fmla="*/ 41 h 252"/>
                  <a:gd name="T32" fmla="*/ 18 w 106"/>
                  <a:gd name="T33" fmla="*/ 43 h 252"/>
                  <a:gd name="T34" fmla="*/ 15 w 106"/>
                  <a:gd name="T35" fmla="*/ 44 h 252"/>
                  <a:gd name="T36" fmla="*/ 13 w 106"/>
                  <a:gd name="T37" fmla="*/ 46 h 252"/>
                  <a:gd name="T38" fmla="*/ 11 w 106"/>
                  <a:gd name="T39" fmla="*/ 47 h 252"/>
                  <a:gd name="T40" fmla="*/ 9 w 106"/>
                  <a:gd name="T41" fmla="*/ 48 h 252"/>
                  <a:gd name="T42" fmla="*/ 8 w 106"/>
                  <a:gd name="T43" fmla="*/ 49 h 252"/>
                  <a:gd name="T44" fmla="*/ 6 w 106"/>
                  <a:gd name="T45" fmla="*/ 50 h 252"/>
                  <a:gd name="T46" fmla="*/ 4 w 106"/>
                  <a:gd name="T47" fmla="*/ 51 h 252"/>
                  <a:gd name="T48" fmla="*/ 4 w 106"/>
                  <a:gd name="T49" fmla="*/ 51 h 252"/>
                  <a:gd name="T50" fmla="*/ 2 w 106"/>
                  <a:gd name="T51" fmla="*/ 47 h 252"/>
                  <a:gd name="T52" fmla="*/ 1 w 106"/>
                  <a:gd name="T53" fmla="*/ 43 h 252"/>
                  <a:gd name="T54" fmla="*/ 0 w 106"/>
                  <a:gd name="T55" fmla="*/ 40 h 252"/>
                  <a:gd name="T56" fmla="*/ 1 w 106"/>
                  <a:gd name="T57" fmla="*/ 36 h 252"/>
                  <a:gd name="T58" fmla="*/ 1 w 106"/>
                  <a:gd name="T59" fmla="*/ 32 h 252"/>
                  <a:gd name="T60" fmla="*/ 3 w 106"/>
                  <a:gd name="T61" fmla="*/ 26 h 252"/>
                  <a:gd name="T62" fmla="*/ 5 w 106"/>
                  <a:gd name="T63" fmla="*/ 19 h 252"/>
                  <a:gd name="T64" fmla="*/ 7 w 106"/>
                  <a:gd name="T65" fmla="*/ 14 h 252"/>
                  <a:gd name="T66" fmla="*/ 9 w 106"/>
                  <a:gd name="T67" fmla="*/ 13 h 252"/>
                  <a:gd name="T68" fmla="*/ 11 w 106"/>
                  <a:gd name="T69" fmla="*/ 10 h 252"/>
                  <a:gd name="T70" fmla="*/ 12 w 106"/>
                  <a:gd name="T71" fmla="*/ 8 h 252"/>
                  <a:gd name="T72" fmla="*/ 14 w 106"/>
                  <a:gd name="T73" fmla="*/ 6 h 252"/>
                  <a:gd name="T74" fmla="*/ 15 w 106"/>
                  <a:gd name="T75" fmla="*/ 6 h 252"/>
                  <a:gd name="T76" fmla="*/ 17 w 106"/>
                  <a:gd name="T77" fmla="*/ 5 h 252"/>
                  <a:gd name="T78" fmla="*/ 18 w 106"/>
                  <a:gd name="T79" fmla="*/ 4 h 252"/>
                  <a:gd name="T80" fmla="*/ 20 w 106"/>
                  <a:gd name="T81" fmla="*/ 2 h 252"/>
                  <a:gd name="T82" fmla="*/ 22 w 106"/>
                  <a:gd name="T83" fmla="*/ 1 h 252"/>
                  <a:gd name="T84" fmla="*/ 23 w 106"/>
                  <a:gd name="T85" fmla="*/ 1 h 252"/>
                  <a:gd name="T86" fmla="*/ 24 w 106"/>
                  <a:gd name="T87" fmla="*/ 0 h 252"/>
                  <a:gd name="T88" fmla="*/ 25 w 106"/>
                  <a:gd name="T89" fmla="*/ 0 h 252"/>
                  <a:gd name="T90" fmla="*/ 26 w 106"/>
                  <a:gd name="T91" fmla="*/ 1 h 252"/>
                  <a:gd name="T92" fmla="*/ 27 w 106"/>
                  <a:gd name="T93" fmla="*/ 2 h 252"/>
                  <a:gd name="T94" fmla="*/ 27 w 106"/>
                  <a:gd name="T95" fmla="*/ 3 h 252"/>
                  <a:gd name="T96" fmla="*/ 28 w 106"/>
                  <a:gd name="T97" fmla="*/ 5 h 25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252"/>
                  <a:gd name="T149" fmla="*/ 106 w 106"/>
                  <a:gd name="T150" fmla="*/ 252 h 25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252">
                    <a:moveTo>
                      <a:pt x="85" y="23"/>
                    </a:moveTo>
                    <a:lnTo>
                      <a:pt x="90" y="41"/>
                    </a:lnTo>
                    <a:lnTo>
                      <a:pt x="96" y="58"/>
                    </a:lnTo>
                    <a:lnTo>
                      <a:pt x="101" y="74"/>
                    </a:lnTo>
                    <a:lnTo>
                      <a:pt x="106" y="92"/>
                    </a:lnTo>
                    <a:lnTo>
                      <a:pt x="105" y="108"/>
                    </a:lnTo>
                    <a:lnTo>
                      <a:pt x="102" y="124"/>
                    </a:lnTo>
                    <a:lnTo>
                      <a:pt x="99" y="139"/>
                    </a:lnTo>
                    <a:lnTo>
                      <a:pt x="96" y="155"/>
                    </a:lnTo>
                    <a:lnTo>
                      <a:pt x="92" y="163"/>
                    </a:lnTo>
                    <a:lnTo>
                      <a:pt x="91" y="173"/>
                    </a:lnTo>
                    <a:lnTo>
                      <a:pt x="88" y="181"/>
                    </a:lnTo>
                    <a:lnTo>
                      <a:pt x="80" y="186"/>
                    </a:lnTo>
                    <a:lnTo>
                      <a:pt x="73" y="192"/>
                    </a:lnTo>
                    <a:lnTo>
                      <a:pt x="66" y="199"/>
                    </a:lnTo>
                    <a:lnTo>
                      <a:pt x="59" y="205"/>
                    </a:lnTo>
                    <a:lnTo>
                      <a:pt x="53" y="212"/>
                    </a:lnTo>
                    <a:lnTo>
                      <a:pt x="45" y="219"/>
                    </a:lnTo>
                    <a:lnTo>
                      <a:pt x="39" y="225"/>
                    </a:lnTo>
                    <a:lnTo>
                      <a:pt x="33" y="232"/>
                    </a:lnTo>
                    <a:lnTo>
                      <a:pt x="27" y="238"/>
                    </a:lnTo>
                    <a:lnTo>
                      <a:pt x="23" y="244"/>
                    </a:lnTo>
                    <a:lnTo>
                      <a:pt x="18" y="248"/>
                    </a:lnTo>
                    <a:lnTo>
                      <a:pt x="13" y="252"/>
                    </a:lnTo>
                    <a:lnTo>
                      <a:pt x="11" y="252"/>
                    </a:lnTo>
                    <a:lnTo>
                      <a:pt x="7" y="233"/>
                    </a:lnTo>
                    <a:lnTo>
                      <a:pt x="2" y="214"/>
                    </a:lnTo>
                    <a:lnTo>
                      <a:pt x="0" y="197"/>
                    </a:lnTo>
                    <a:lnTo>
                      <a:pt x="2" y="177"/>
                    </a:lnTo>
                    <a:lnTo>
                      <a:pt x="4" y="158"/>
                    </a:lnTo>
                    <a:lnTo>
                      <a:pt x="8" y="126"/>
                    </a:lnTo>
                    <a:lnTo>
                      <a:pt x="14" y="94"/>
                    </a:lnTo>
                    <a:lnTo>
                      <a:pt x="21" y="71"/>
                    </a:lnTo>
                    <a:lnTo>
                      <a:pt x="28" y="62"/>
                    </a:lnTo>
                    <a:lnTo>
                      <a:pt x="32" y="51"/>
                    </a:lnTo>
                    <a:lnTo>
                      <a:pt x="36" y="41"/>
                    </a:lnTo>
                    <a:lnTo>
                      <a:pt x="43" y="32"/>
                    </a:lnTo>
                    <a:lnTo>
                      <a:pt x="46" y="28"/>
                    </a:lnTo>
                    <a:lnTo>
                      <a:pt x="51" y="23"/>
                    </a:lnTo>
                    <a:lnTo>
                      <a:pt x="56" y="18"/>
                    </a:lnTo>
                    <a:lnTo>
                      <a:pt x="61" y="12"/>
                    </a:lnTo>
                    <a:lnTo>
                      <a:pt x="66" y="7"/>
                    </a:lnTo>
                    <a:lnTo>
                      <a:pt x="70" y="4"/>
                    </a:lnTo>
                    <a:lnTo>
                      <a:pt x="74" y="1"/>
                    </a:lnTo>
                    <a:lnTo>
                      <a:pt x="76" y="0"/>
                    </a:lnTo>
                    <a:lnTo>
                      <a:pt x="78" y="5"/>
                    </a:lnTo>
                    <a:lnTo>
                      <a:pt x="81" y="10"/>
                    </a:lnTo>
                    <a:lnTo>
                      <a:pt x="83" y="17"/>
                    </a:lnTo>
                    <a:lnTo>
                      <a:pt x="85" y="23"/>
                    </a:lnTo>
                    <a:close/>
                  </a:path>
                </a:pathLst>
              </a:custGeom>
              <a:solidFill>
                <a:schemeClr val="tx1"/>
              </a:solidFill>
              <a:ln w="9525">
                <a:noFill/>
                <a:round/>
                <a:headEnd/>
                <a:tailEnd/>
              </a:ln>
            </p:spPr>
            <p:txBody>
              <a:bodyPr/>
              <a:lstStyle/>
              <a:p>
                <a:endParaRPr lang="he-IL"/>
              </a:p>
            </p:txBody>
          </p:sp>
          <p:sp>
            <p:nvSpPr>
              <p:cNvPr id="19504" name="Freeform 42"/>
              <p:cNvSpPr>
                <a:spLocks/>
              </p:cNvSpPr>
              <p:nvPr/>
            </p:nvSpPr>
            <p:spPr bwMode="auto">
              <a:xfrm>
                <a:off x="871" y="3497"/>
                <a:ext cx="37" cy="46"/>
              </a:xfrm>
              <a:custGeom>
                <a:avLst/>
                <a:gdLst>
                  <a:gd name="T0" fmla="*/ 37 w 111"/>
                  <a:gd name="T1" fmla="*/ 2 h 230"/>
                  <a:gd name="T2" fmla="*/ 37 w 111"/>
                  <a:gd name="T3" fmla="*/ 4 h 230"/>
                  <a:gd name="T4" fmla="*/ 37 w 111"/>
                  <a:gd name="T5" fmla="*/ 8 h 230"/>
                  <a:gd name="T6" fmla="*/ 36 w 111"/>
                  <a:gd name="T7" fmla="*/ 13 h 230"/>
                  <a:gd name="T8" fmla="*/ 35 w 111"/>
                  <a:gd name="T9" fmla="*/ 16 h 230"/>
                  <a:gd name="T10" fmla="*/ 35 w 111"/>
                  <a:gd name="T11" fmla="*/ 18 h 230"/>
                  <a:gd name="T12" fmla="*/ 35 w 111"/>
                  <a:gd name="T13" fmla="*/ 21 h 230"/>
                  <a:gd name="T14" fmla="*/ 35 w 111"/>
                  <a:gd name="T15" fmla="*/ 23 h 230"/>
                  <a:gd name="T16" fmla="*/ 35 w 111"/>
                  <a:gd name="T17" fmla="*/ 25 h 230"/>
                  <a:gd name="T18" fmla="*/ 32 w 111"/>
                  <a:gd name="T19" fmla="*/ 31 h 230"/>
                  <a:gd name="T20" fmla="*/ 31 w 111"/>
                  <a:gd name="T21" fmla="*/ 33 h 230"/>
                  <a:gd name="T22" fmla="*/ 29 w 111"/>
                  <a:gd name="T23" fmla="*/ 35 h 230"/>
                  <a:gd name="T24" fmla="*/ 27 w 111"/>
                  <a:gd name="T25" fmla="*/ 36 h 230"/>
                  <a:gd name="T26" fmla="*/ 24 w 111"/>
                  <a:gd name="T27" fmla="*/ 37 h 230"/>
                  <a:gd name="T28" fmla="*/ 22 w 111"/>
                  <a:gd name="T29" fmla="*/ 38 h 230"/>
                  <a:gd name="T30" fmla="*/ 19 w 111"/>
                  <a:gd name="T31" fmla="*/ 38 h 230"/>
                  <a:gd name="T32" fmla="*/ 17 w 111"/>
                  <a:gd name="T33" fmla="*/ 39 h 230"/>
                  <a:gd name="T34" fmla="*/ 15 w 111"/>
                  <a:gd name="T35" fmla="*/ 40 h 230"/>
                  <a:gd name="T36" fmla="*/ 13 w 111"/>
                  <a:gd name="T37" fmla="*/ 41 h 230"/>
                  <a:gd name="T38" fmla="*/ 12 w 111"/>
                  <a:gd name="T39" fmla="*/ 43 h 230"/>
                  <a:gd name="T40" fmla="*/ 11 w 111"/>
                  <a:gd name="T41" fmla="*/ 44 h 230"/>
                  <a:gd name="T42" fmla="*/ 10 w 111"/>
                  <a:gd name="T43" fmla="*/ 46 h 230"/>
                  <a:gd name="T44" fmla="*/ 8 w 111"/>
                  <a:gd name="T45" fmla="*/ 45 h 230"/>
                  <a:gd name="T46" fmla="*/ 5 w 111"/>
                  <a:gd name="T47" fmla="*/ 41 h 230"/>
                  <a:gd name="T48" fmla="*/ 2 w 111"/>
                  <a:gd name="T49" fmla="*/ 35 h 230"/>
                  <a:gd name="T50" fmla="*/ 0 w 111"/>
                  <a:gd name="T51" fmla="*/ 30 h 230"/>
                  <a:gd name="T52" fmla="*/ 0 w 111"/>
                  <a:gd name="T53" fmla="*/ 28 h 230"/>
                  <a:gd name="T54" fmla="*/ 2 w 111"/>
                  <a:gd name="T55" fmla="*/ 25 h 230"/>
                  <a:gd name="T56" fmla="*/ 4 w 111"/>
                  <a:gd name="T57" fmla="*/ 22 h 230"/>
                  <a:gd name="T58" fmla="*/ 6 w 111"/>
                  <a:gd name="T59" fmla="*/ 19 h 230"/>
                  <a:gd name="T60" fmla="*/ 8 w 111"/>
                  <a:gd name="T61" fmla="*/ 17 h 230"/>
                  <a:gd name="T62" fmla="*/ 9 w 111"/>
                  <a:gd name="T63" fmla="*/ 15 h 230"/>
                  <a:gd name="T64" fmla="*/ 11 w 111"/>
                  <a:gd name="T65" fmla="*/ 13 h 230"/>
                  <a:gd name="T66" fmla="*/ 14 w 111"/>
                  <a:gd name="T67" fmla="*/ 11 h 230"/>
                  <a:gd name="T68" fmla="*/ 15 w 111"/>
                  <a:gd name="T69" fmla="*/ 10 h 230"/>
                  <a:gd name="T70" fmla="*/ 18 w 111"/>
                  <a:gd name="T71" fmla="*/ 8 h 230"/>
                  <a:gd name="T72" fmla="*/ 20 w 111"/>
                  <a:gd name="T73" fmla="*/ 7 h 230"/>
                  <a:gd name="T74" fmla="*/ 23 w 111"/>
                  <a:gd name="T75" fmla="*/ 5 h 230"/>
                  <a:gd name="T76" fmla="*/ 26 w 111"/>
                  <a:gd name="T77" fmla="*/ 3 h 230"/>
                  <a:gd name="T78" fmla="*/ 29 w 111"/>
                  <a:gd name="T79" fmla="*/ 2 h 230"/>
                  <a:gd name="T80" fmla="*/ 31 w 111"/>
                  <a:gd name="T81" fmla="*/ 1 h 230"/>
                  <a:gd name="T82" fmla="*/ 33 w 111"/>
                  <a:gd name="T83" fmla="*/ 0 h 230"/>
                  <a:gd name="T84" fmla="*/ 34 w 111"/>
                  <a:gd name="T85" fmla="*/ 0 h 230"/>
                  <a:gd name="T86" fmla="*/ 35 w 111"/>
                  <a:gd name="T87" fmla="*/ 0 h 230"/>
                  <a:gd name="T88" fmla="*/ 36 w 111"/>
                  <a:gd name="T89" fmla="*/ 1 h 230"/>
                  <a:gd name="T90" fmla="*/ 37 w 111"/>
                  <a:gd name="T91" fmla="*/ 2 h 23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1"/>
                  <a:gd name="T139" fmla="*/ 0 h 230"/>
                  <a:gd name="T140" fmla="*/ 111 w 111"/>
                  <a:gd name="T141" fmla="*/ 230 h 23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1" h="230">
                    <a:moveTo>
                      <a:pt x="110" y="9"/>
                    </a:moveTo>
                    <a:lnTo>
                      <a:pt x="111" y="20"/>
                    </a:lnTo>
                    <a:lnTo>
                      <a:pt x="110" y="41"/>
                    </a:lnTo>
                    <a:lnTo>
                      <a:pt x="108" y="64"/>
                    </a:lnTo>
                    <a:lnTo>
                      <a:pt x="104" y="81"/>
                    </a:lnTo>
                    <a:lnTo>
                      <a:pt x="104" y="92"/>
                    </a:lnTo>
                    <a:lnTo>
                      <a:pt x="104" y="104"/>
                    </a:lnTo>
                    <a:lnTo>
                      <a:pt x="105" y="115"/>
                    </a:lnTo>
                    <a:lnTo>
                      <a:pt x="104" y="126"/>
                    </a:lnTo>
                    <a:lnTo>
                      <a:pt x="97" y="154"/>
                    </a:lnTo>
                    <a:lnTo>
                      <a:pt x="92" y="163"/>
                    </a:lnTo>
                    <a:lnTo>
                      <a:pt x="88" y="173"/>
                    </a:lnTo>
                    <a:lnTo>
                      <a:pt x="82" y="181"/>
                    </a:lnTo>
                    <a:lnTo>
                      <a:pt x="72" y="185"/>
                    </a:lnTo>
                    <a:lnTo>
                      <a:pt x="65" y="188"/>
                    </a:lnTo>
                    <a:lnTo>
                      <a:pt x="58" y="192"/>
                    </a:lnTo>
                    <a:lnTo>
                      <a:pt x="50" y="196"/>
                    </a:lnTo>
                    <a:lnTo>
                      <a:pt x="44" y="201"/>
                    </a:lnTo>
                    <a:lnTo>
                      <a:pt x="40" y="207"/>
                    </a:lnTo>
                    <a:lnTo>
                      <a:pt x="36" y="215"/>
                    </a:lnTo>
                    <a:lnTo>
                      <a:pt x="32" y="222"/>
                    </a:lnTo>
                    <a:lnTo>
                      <a:pt x="30" y="230"/>
                    </a:lnTo>
                    <a:lnTo>
                      <a:pt x="24" y="223"/>
                    </a:lnTo>
                    <a:lnTo>
                      <a:pt x="16" y="203"/>
                    </a:lnTo>
                    <a:lnTo>
                      <a:pt x="6" y="176"/>
                    </a:lnTo>
                    <a:lnTo>
                      <a:pt x="0" y="152"/>
                    </a:lnTo>
                    <a:lnTo>
                      <a:pt x="0" y="138"/>
                    </a:lnTo>
                    <a:lnTo>
                      <a:pt x="5" y="124"/>
                    </a:lnTo>
                    <a:lnTo>
                      <a:pt x="12" y="110"/>
                    </a:lnTo>
                    <a:lnTo>
                      <a:pt x="17" y="96"/>
                    </a:lnTo>
                    <a:lnTo>
                      <a:pt x="23" y="86"/>
                    </a:lnTo>
                    <a:lnTo>
                      <a:pt x="28" y="75"/>
                    </a:lnTo>
                    <a:lnTo>
                      <a:pt x="34" y="64"/>
                    </a:lnTo>
                    <a:lnTo>
                      <a:pt x="42" y="56"/>
                    </a:lnTo>
                    <a:lnTo>
                      <a:pt x="46" y="49"/>
                    </a:lnTo>
                    <a:lnTo>
                      <a:pt x="53" y="42"/>
                    </a:lnTo>
                    <a:lnTo>
                      <a:pt x="60" y="33"/>
                    </a:lnTo>
                    <a:lnTo>
                      <a:pt x="69" y="24"/>
                    </a:lnTo>
                    <a:lnTo>
                      <a:pt x="78" y="15"/>
                    </a:lnTo>
                    <a:lnTo>
                      <a:pt x="86" y="8"/>
                    </a:lnTo>
                    <a:lnTo>
                      <a:pt x="93" y="3"/>
                    </a:lnTo>
                    <a:lnTo>
                      <a:pt x="100" y="0"/>
                    </a:lnTo>
                    <a:lnTo>
                      <a:pt x="103" y="1"/>
                    </a:lnTo>
                    <a:lnTo>
                      <a:pt x="106" y="2"/>
                    </a:lnTo>
                    <a:lnTo>
                      <a:pt x="108" y="5"/>
                    </a:lnTo>
                    <a:lnTo>
                      <a:pt x="110" y="9"/>
                    </a:lnTo>
                    <a:close/>
                  </a:path>
                </a:pathLst>
              </a:custGeom>
              <a:solidFill>
                <a:schemeClr val="tx1"/>
              </a:solidFill>
              <a:ln w="9525">
                <a:noFill/>
                <a:round/>
                <a:headEnd/>
                <a:tailEnd/>
              </a:ln>
            </p:spPr>
            <p:txBody>
              <a:bodyPr/>
              <a:lstStyle/>
              <a:p>
                <a:endParaRPr lang="he-IL"/>
              </a:p>
            </p:txBody>
          </p:sp>
          <p:sp>
            <p:nvSpPr>
              <p:cNvPr id="19505" name="Freeform 43"/>
              <p:cNvSpPr>
                <a:spLocks/>
              </p:cNvSpPr>
              <p:nvPr/>
            </p:nvSpPr>
            <p:spPr bwMode="auto">
              <a:xfrm>
                <a:off x="866" y="3538"/>
                <a:ext cx="39" cy="41"/>
              </a:xfrm>
              <a:custGeom>
                <a:avLst/>
                <a:gdLst>
                  <a:gd name="T0" fmla="*/ 39 w 116"/>
                  <a:gd name="T1" fmla="*/ 0 h 205"/>
                  <a:gd name="T2" fmla="*/ 39 w 116"/>
                  <a:gd name="T3" fmla="*/ 4 h 205"/>
                  <a:gd name="T4" fmla="*/ 39 w 116"/>
                  <a:gd name="T5" fmla="*/ 7 h 205"/>
                  <a:gd name="T6" fmla="*/ 39 w 116"/>
                  <a:gd name="T7" fmla="*/ 10 h 205"/>
                  <a:gd name="T8" fmla="*/ 38 w 116"/>
                  <a:gd name="T9" fmla="*/ 13 h 205"/>
                  <a:gd name="T10" fmla="*/ 38 w 116"/>
                  <a:gd name="T11" fmla="*/ 17 h 205"/>
                  <a:gd name="T12" fmla="*/ 38 w 116"/>
                  <a:gd name="T13" fmla="*/ 21 h 205"/>
                  <a:gd name="T14" fmla="*/ 37 w 116"/>
                  <a:gd name="T15" fmla="*/ 25 h 205"/>
                  <a:gd name="T16" fmla="*/ 36 w 116"/>
                  <a:gd name="T17" fmla="*/ 28 h 205"/>
                  <a:gd name="T18" fmla="*/ 35 w 116"/>
                  <a:gd name="T19" fmla="*/ 30 h 205"/>
                  <a:gd name="T20" fmla="*/ 34 w 116"/>
                  <a:gd name="T21" fmla="*/ 32 h 205"/>
                  <a:gd name="T22" fmla="*/ 32 w 116"/>
                  <a:gd name="T23" fmla="*/ 34 h 205"/>
                  <a:gd name="T24" fmla="*/ 29 w 116"/>
                  <a:gd name="T25" fmla="*/ 35 h 205"/>
                  <a:gd name="T26" fmla="*/ 27 w 116"/>
                  <a:gd name="T27" fmla="*/ 36 h 205"/>
                  <a:gd name="T28" fmla="*/ 25 w 116"/>
                  <a:gd name="T29" fmla="*/ 36 h 205"/>
                  <a:gd name="T30" fmla="*/ 23 w 116"/>
                  <a:gd name="T31" fmla="*/ 37 h 205"/>
                  <a:gd name="T32" fmla="*/ 21 w 116"/>
                  <a:gd name="T33" fmla="*/ 37 h 205"/>
                  <a:gd name="T34" fmla="*/ 18 w 116"/>
                  <a:gd name="T35" fmla="*/ 37 h 205"/>
                  <a:gd name="T36" fmla="*/ 16 w 116"/>
                  <a:gd name="T37" fmla="*/ 37 h 205"/>
                  <a:gd name="T38" fmla="*/ 13 w 116"/>
                  <a:gd name="T39" fmla="*/ 38 h 205"/>
                  <a:gd name="T40" fmla="*/ 12 w 116"/>
                  <a:gd name="T41" fmla="*/ 39 h 205"/>
                  <a:gd name="T42" fmla="*/ 8 w 116"/>
                  <a:gd name="T43" fmla="*/ 41 h 205"/>
                  <a:gd name="T44" fmla="*/ 4 w 116"/>
                  <a:gd name="T45" fmla="*/ 41 h 205"/>
                  <a:gd name="T46" fmla="*/ 2 w 116"/>
                  <a:gd name="T47" fmla="*/ 39 h 205"/>
                  <a:gd name="T48" fmla="*/ 1 w 116"/>
                  <a:gd name="T49" fmla="*/ 36 h 205"/>
                  <a:gd name="T50" fmla="*/ 0 w 116"/>
                  <a:gd name="T51" fmla="*/ 34 h 205"/>
                  <a:gd name="T52" fmla="*/ 0 w 116"/>
                  <a:gd name="T53" fmla="*/ 32 h 205"/>
                  <a:gd name="T54" fmla="*/ 1 w 116"/>
                  <a:gd name="T55" fmla="*/ 30 h 205"/>
                  <a:gd name="T56" fmla="*/ 2 w 116"/>
                  <a:gd name="T57" fmla="*/ 27 h 205"/>
                  <a:gd name="T58" fmla="*/ 2 w 116"/>
                  <a:gd name="T59" fmla="*/ 25 h 205"/>
                  <a:gd name="T60" fmla="*/ 4 w 116"/>
                  <a:gd name="T61" fmla="*/ 23 h 205"/>
                  <a:gd name="T62" fmla="*/ 6 w 116"/>
                  <a:gd name="T63" fmla="*/ 20 h 205"/>
                  <a:gd name="T64" fmla="*/ 8 w 116"/>
                  <a:gd name="T65" fmla="*/ 18 h 205"/>
                  <a:gd name="T66" fmla="*/ 8 w 116"/>
                  <a:gd name="T67" fmla="*/ 15 h 205"/>
                  <a:gd name="T68" fmla="*/ 10 w 116"/>
                  <a:gd name="T69" fmla="*/ 13 h 205"/>
                  <a:gd name="T70" fmla="*/ 12 w 116"/>
                  <a:gd name="T71" fmla="*/ 12 h 205"/>
                  <a:gd name="T72" fmla="*/ 13 w 116"/>
                  <a:gd name="T73" fmla="*/ 11 h 205"/>
                  <a:gd name="T74" fmla="*/ 15 w 116"/>
                  <a:gd name="T75" fmla="*/ 10 h 205"/>
                  <a:gd name="T76" fmla="*/ 17 w 116"/>
                  <a:gd name="T77" fmla="*/ 9 h 205"/>
                  <a:gd name="T78" fmla="*/ 20 w 116"/>
                  <a:gd name="T79" fmla="*/ 7 h 205"/>
                  <a:gd name="T80" fmla="*/ 23 w 116"/>
                  <a:gd name="T81" fmla="*/ 5 h 205"/>
                  <a:gd name="T82" fmla="*/ 27 w 116"/>
                  <a:gd name="T83" fmla="*/ 3 h 205"/>
                  <a:gd name="T84" fmla="*/ 31 w 116"/>
                  <a:gd name="T85" fmla="*/ 2 h 205"/>
                  <a:gd name="T86" fmla="*/ 34 w 116"/>
                  <a:gd name="T87" fmla="*/ 0 h 205"/>
                  <a:gd name="T88" fmla="*/ 37 w 116"/>
                  <a:gd name="T89" fmla="*/ 0 h 205"/>
                  <a:gd name="T90" fmla="*/ 39 w 116"/>
                  <a:gd name="T91" fmla="*/ 0 h 2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
                  <a:gd name="T139" fmla="*/ 0 h 205"/>
                  <a:gd name="T140" fmla="*/ 116 w 116"/>
                  <a:gd name="T141" fmla="*/ 205 h 2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6" h="205">
                    <a:moveTo>
                      <a:pt x="115" y="2"/>
                    </a:moveTo>
                    <a:lnTo>
                      <a:pt x="115" y="20"/>
                    </a:lnTo>
                    <a:lnTo>
                      <a:pt x="116" y="35"/>
                    </a:lnTo>
                    <a:lnTo>
                      <a:pt x="115" y="51"/>
                    </a:lnTo>
                    <a:lnTo>
                      <a:pt x="112" y="67"/>
                    </a:lnTo>
                    <a:lnTo>
                      <a:pt x="114" y="86"/>
                    </a:lnTo>
                    <a:lnTo>
                      <a:pt x="113" y="105"/>
                    </a:lnTo>
                    <a:lnTo>
                      <a:pt x="109" y="124"/>
                    </a:lnTo>
                    <a:lnTo>
                      <a:pt x="108" y="142"/>
                    </a:lnTo>
                    <a:lnTo>
                      <a:pt x="104" y="152"/>
                    </a:lnTo>
                    <a:lnTo>
                      <a:pt x="101" y="162"/>
                    </a:lnTo>
                    <a:lnTo>
                      <a:pt x="96" y="171"/>
                    </a:lnTo>
                    <a:lnTo>
                      <a:pt x="86" y="176"/>
                    </a:lnTo>
                    <a:lnTo>
                      <a:pt x="81" y="180"/>
                    </a:lnTo>
                    <a:lnTo>
                      <a:pt x="75" y="182"/>
                    </a:lnTo>
                    <a:lnTo>
                      <a:pt x="68" y="184"/>
                    </a:lnTo>
                    <a:lnTo>
                      <a:pt x="61" y="184"/>
                    </a:lnTo>
                    <a:lnTo>
                      <a:pt x="54" y="184"/>
                    </a:lnTo>
                    <a:lnTo>
                      <a:pt x="47" y="187"/>
                    </a:lnTo>
                    <a:lnTo>
                      <a:pt x="40" y="189"/>
                    </a:lnTo>
                    <a:lnTo>
                      <a:pt x="35" y="193"/>
                    </a:lnTo>
                    <a:lnTo>
                      <a:pt x="23" y="205"/>
                    </a:lnTo>
                    <a:lnTo>
                      <a:pt x="12" y="203"/>
                    </a:lnTo>
                    <a:lnTo>
                      <a:pt x="7" y="193"/>
                    </a:lnTo>
                    <a:lnTo>
                      <a:pt x="4" y="182"/>
                    </a:lnTo>
                    <a:lnTo>
                      <a:pt x="1" y="172"/>
                    </a:lnTo>
                    <a:lnTo>
                      <a:pt x="0" y="160"/>
                    </a:lnTo>
                    <a:lnTo>
                      <a:pt x="2" y="149"/>
                    </a:lnTo>
                    <a:lnTo>
                      <a:pt x="5" y="137"/>
                    </a:lnTo>
                    <a:lnTo>
                      <a:pt x="7" y="126"/>
                    </a:lnTo>
                    <a:lnTo>
                      <a:pt x="11" y="113"/>
                    </a:lnTo>
                    <a:lnTo>
                      <a:pt x="17" y="102"/>
                    </a:lnTo>
                    <a:lnTo>
                      <a:pt x="24" y="90"/>
                    </a:lnTo>
                    <a:lnTo>
                      <a:pt x="25" y="75"/>
                    </a:lnTo>
                    <a:lnTo>
                      <a:pt x="29" y="67"/>
                    </a:lnTo>
                    <a:lnTo>
                      <a:pt x="35" y="61"/>
                    </a:lnTo>
                    <a:lnTo>
                      <a:pt x="40" y="55"/>
                    </a:lnTo>
                    <a:lnTo>
                      <a:pt x="45" y="48"/>
                    </a:lnTo>
                    <a:lnTo>
                      <a:pt x="50" y="43"/>
                    </a:lnTo>
                    <a:lnTo>
                      <a:pt x="58" y="35"/>
                    </a:lnTo>
                    <a:lnTo>
                      <a:pt x="69" y="27"/>
                    </a:lnTo>
                    <a:lnTo>
                      <a:pt x="80" y="17"/>
                    </a:lnTo>
                    <a:lnTo>
                      <a:pt x="92" y="9"/>
                    </a:lnTo>
                    <a:lnTo>
                      <a:pt x="102" y="2"/>
                    </a:lnTo>
                    <a:lnTo>
                      <a:pt x="109" y="0"/>
                    </a:lnTo>
                    <a:lnTo>
                      <a:pt x="115" y="2"/>
                    </a:lnTo>
                    <a:close/>
                  </a:path>
                </a:pathLst>
              </a:custGeom>
              <a:solidFill>
                <a:schemeClr val="tx1"/>
              </a:solidFill>
              <a:ln w="9525">
                <a:noFill/>
                <a:round/>
                <a:headEnd/>
                <a:tailEnd/>
              </a:ln>
            </p:spPr>
            <p:txBody>
              <a:bodyPr/>
              <a:lstStyle/>
              <a:p>
                <a:endParaRPr lang="he-IL"/>
              </a:p>
            </p:txBody>
          </p:sp>
          <p:sp>
            <p:nvSpPr>
              <p:cNvPr id="19506" name="Freeform 44"/>
              <p:cNvSpPr>
                <a:spLocks/>
              </p:cNvSpPr>
              <p:nvPr/>
            </p:nvSpPr>
            <p:spPr bwMode="auto">
              <a:xfrm>
                <a:off x="863" y="3580"/>
                <a:ext cx="36" cy="45"/>
              </a:xfrm>
              <a:custGeom>
                <a:avLst/>
                <a:gdLst>
                  <a:gd name="T0" fmla="*/ 36 w 108"/>
                  <a:gd name="T1" fmla="*/ 1 h 227"/>
                  <a:gd name="T2" fmla="*/ 33 w 108"/>
                  <a:gd name="T3" fmla="*/ 6 h 227"/>
                  <a:gd name="T4" fmla="*/ 33 w 108"/>
                  <a:gd name="T5" fmla="*/ 8 h 227"/>
                  <a:gd name="T6" fmla="*/ 34 w 108"/>
                  <a:gd name="T7" fmla="*/ 10 h 227"/>
                  <a:gd name="T8" fmla="*/ 34 w 108"/>
                  <a:gd name="T9" fmla="*/ 13 h 227"/>
                  <a:gd name="T10" fmla="*/ 34 w 108"/>
                  <a:gd name="T11" fmla="*/ 15 h 227"/>
                  <a:gd name="T12" fmla="*/ 33 w 108"/>
                  <a:gd name="T13" fmla="*/ 18 h 227"/>
                  <a:gd name="T14" fmla="*/ 32 w 108"/>
                  <a:gd name="T15" fmla="*/ 21 h 227"/>
                  <a:gd name="T16" fmla="*/ 31 w 108"/>
                  <a:gd name="T17" fmla="*/ 25 h 227"/>
                  <a:gd name="T18" fmla="*/ 30 w 108"/>
                  <a:gd name="T19" fmla="*/ 28 h 227"/>
                  <a:gd name="T20" fmla="*/ 30 w 108"/>
                  <a:gd name="T21" fmla="*/ 29 h 227"/>
                  <a:gd name="T22" fmla="*/ 30 w 108"/>
                  <a:gd name="T23" fmla="*/ 30 h 227"/>
                  <a:gd name="T24" fmla="*/ 30 w 108"/>
                  <a:gd name="T25" fmla="*/ 30 h 227"/>
                  <a:gd name="T26" fmla="*/ 30 w 108"/>
                  <a:gd name="T27" fmla="*/ 31 h 227"/>
                  <a:gd name="T28" fmla="*/ 29 w 108"/>
                  <a:gd name="T29" fmla="*/ 32 h 227"/>
                  <a:gd name="T30" fmla="*/ 28 w 108"/>
                  <a:gd name="T31" fmla="*/ 34 h 227"/>
                  <a:gd name="T32" fmla="*/ 26 w 108"/>
                  <a:gd name="T33" fmla="*/ 35 h 227"/>
                  <a:gd name="T34" fmla="*/ 26 w 108"/>
                  <a:gd name="T35" fmla="*/ 36 h 227"/>
                  <a:gd name="T36" fmla="*/ 24 w 108"/>
                  <a:gd name="T37" fmla="*/ 37 h 227"/>
                  <a:gd name="T38" fmla="*/ 22 w 108"/>
                  <a:gd name="T39" fmla="*/ 38 h 227"/>
                  <a:gd name="T40" fmla="*/ 19 w 108"/>
                  <a:gd name="T41" fmla="*/ 39 h 227"/>
                  <a:gd name="T42" fmla="*/ 17 w 108"/>
                  <a:gd name="T43" fmla="*/ 39 h 227"/>
                  <a:gd name="T44" fmla="*/ 14 w 108"/>
                  <a:gd name="T45" fmla="*/ 40 h 227"/>
                  <a:gd name="T46" fmla="*/ 12 w 108"/>
                  <a:gd name="T47" fmla="*/ 41 h 227"/>
                  <a:gd name="T48" fmla="*/ 9 w 108"/>
                  <a:gd name="T49" fmla="*/ 41 h 227"/>
                  <a:gd name="T50" fmla="*/ 7 w 108"/>
                  <a:gd name="T51" fmla="*/ 41 h 227"/>
                  <a:gd name="T52" fmla="*/ 6 w 108"/>
                  <a:gd name="T53" fmla="*/ 42 h 227"/>
                  <a:gd name="T54" fmla="*/ 4 w 108"/>
                  <a:gd name="T55" fmla="*/ 43 h 227"/>
                  <a:gd name="T56" fmla="*/ 3 w 108"/>
                  <a:gd name="T57" fmla="*/ 44 h 227"/>
                  <a:gd name="T58" fmla="*/ 1 w 108"/>
                  <a:gd name="T59" fmla="*/ 45 h 227"/>
                  <a:gd name="T60" fmla="*/ 1 w 108"/>
                  <a:gd name="T61" fmla="*/ 44 h 227"/>
                  <a:gd name="T62" fmla="*/ 0 w 108"/>
                  <a:gd name="T63" fmla="*/ 42 h 227"/>
                  <a:gd name="T64" fmla="*/ 0 w 108"/>
                  <a:gd name="T65" fmla="*/ 40 h 227"/>
                  <a:gd name="T66" fmla="*/ 0 w 108"/>
                  <a:gd name="T67" fmla="*/ 39 h 227"/>
                  <a:gd name="T68" fmla="*/ 1 w 108"/>
                  <a:gd name="T69" fmla="*/ 36 h 227"/>
                  <a:gd name="T70" fmla="*/ 1 w 108"/>
                  <a:gd name="T71" fmla="*/ 34 h 227"/>
                  <a:gd name="T72" fmla="*/ 1 w 108"/>
                  <a:gd name="T73" fmla="*/ 31 h 227"/>
                  <a:gd name="T74" fmla="*/ 1 w 108"/>
                  <a:gd name="T75" fmla="*/ 28 h 227"/>
                  <a:gd name="T76" fmla="*/ 2 w 108"/>
                  <a:gd name="T77" fmla="*/ 24 h 227"/>
                  <a:gd name="T78" fmla="*/ 3 w 108"/>
                  <a:gd name="T79" fmla="*/ 21 h 227"/>
                  <a:gd name="T80" fmla="*/ 4 w 108"/>
                  <a:gd name="T81" fmla="*/ 18 h 227"/>
                  <a:gd name="T82" fmla="*/ 6 w 108"/>
                  <a:gd name="T83" fmla="*/ 15 h 227"/>
                  <a:gd name="T84" fmla="*/ 7 w 108"/>
                  <a:gd name="T85" fmla="*/ 11 h 227"/>
                  <a:gd name="T86" fmla="*/ 9 w 108"/>
                  <a:gd name="T87" fmla="*/ 9 h 227"/>
                  <a:gd name="T88" fmla="*/ 12 w 108"/>
                  <a:gd name="T89" fmla="*/ 6 h 227"/>
                  <a:gd name="T90" fmla="*/ 16 w 108"/>
                  <a:gd name="T91" fmla="*/ 4 h 227"/>
                  <a:gd name="T92" fmla="*/ 18 w 108"/>
                  <a:gd name="T93" fmla="*/ 3 h 227"/>
                  <a:gd name="T94" fmla="*/ 19 w 108"/>
                  <a:gd name="T95" fmla="*/ 3 h 227"/>
                  <a:gd name="T96" fmla="*/ 21 w 108"/>
                  <a:gd name="T97" fmla="*/ 3 h 227"/>
                  <a:gd name="T98" fmla="*/ 23 w 108"/>
                  <a:gd name="T99" fmla="*/ 3 h 227"/>
                  <a:gd name="T100" fmla="*/ 24 w 108"/>
                  <a:gd name="T101" fmla="*/ 2 h 227"/>
                  <a:gd name="T102" fmla="*/ 26 w 108"/>
                  <a:gd name="T103" fmla="*/ 2 h 227"/>
                  <a:gd name="T104" fmla="*/ 28 w 108"/>
                  <a:gd name="T105" fmla="*/ 2 h 227"/>
                  <a:gd name="T106" fmla="*/ 30 w 108"/>
                  <a:gd name="T107" fmla="*/ 2 h 227"/>
                  <a:gd name="T108" fmla="*/ 31 w 108"/>
                  <a:gd name="T109" fmla="*/ 1 h 227"/>
                  <a:gd name="T110" fmla="*/ 31 w 108"/>
                  <a:gd name="T111" fmla="*/ 1 h 227"/>
                  <a:gd name="T112" fmla="*/ 33 w 108"/>
                  <a:gd name="T113" fmla="*/ 0 h 227"/>
                  <a:gd name="T114" fmla="*/ 34 w 108"/>
                  <a:gd name="T115" fmla="*/ 0 h 227"/>
                  <a:gd name="T116" fmla="*/ 35 w 108"/>
                  <a:gd name="T117" fmla="*/ 0 h 227"/>
                  <a:gd name="T118" fmla="*/ 35 w 108"/>
                  <a:gd name="T119" fmla="*/ 0 h 227"/>
                  <a:gd name="T120" fmla="*/ 36 w 108"/>
                  <a:gd name="T121" fmla="*/ 0 h 227"/>
                  <a:gd name="T122" fmla="*/ 36 w 108"/>
                  <a:gd name="T123" fmla="*/ 1 h 22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8"/>
                  <a:gd name="T187" fmla="*/ 0 h 227"/>
                  <a:gd name="T188" fmla="*/ 108 w 108"/>
                  <a:gd name="T189" fmla="*/ 227 h 22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8" h="227">
                    <a:moveTo>
                      <a:pt x="108" y="4"/>
                    </a:moveTo>
                    <a:lnTo>
                      <a:pt x="99" y="28"/>
                    </a:lnTo>
                    <a:lnTo>
                      <a:pt x="99" y="41"/>
                    </a:lnTo>
                    <a:lnTo>
                      <a:pt x="101" y="52"/>
                    </a:lnTo>
                    <a:lnTo>
                      <a:pt x="102" y="64"/>
                    </a:lnTo>
                    <a:lnTo>
                      <a:pt x="102" y="76"/>
                    </a:lnTo>
                    <a:lnTo>
                      <a:pt x="99" y="92"/>
                    </a:lnTo>
                    <a:lnTo>
                      <a:pt x="95" y="108"/>
                    </a:lnTo>
                    <a:lnTo>
                      <a:pt x="92" y="124"/>
                    </a:lnTo>
                    <a:lnTo>
                      <a:pt x="89" y="141"/>
                    </a:lnTo>
                    <a:lnTo>
                      <a:pt x="89" y="144"/>
                    </a:lnTo>
                    <a:lnTo>
                      <a:pt x="91" y="149"/>
                    </a:lnTo>
                    <a:lnTo>
                      <a:pt x="91" y="152"/>
                    </a:lnTo>
                    <a:lnTo>
                      <a:pt x="90" y="156"/>
                    </a:lnTo>
                    <a:lnTo>
                      <a:pt x="86" y="163"/>
                    </a:lnTo>
                    <a:lnTo>
                      <a:pt x="83" y="170"/>
                    </a:lnTo>
                    <a:lnTo>
                      <a:pt x="79" y="175"/>
                    </a:lnTo>
                    <a:lnTo>
                      <a:pt x="78" y="183"/>
                    </a:lnTo>
                    <a:lnTo>
                      <a:pt x="71" y="188"/>
                    </a:lnTo>
                    <a:lnTo>
                      <a:pt x="65" y="193"/>
                    </a:lnTo>
                    <a:lnTo>
                      <a:pt x="58" y="196"/>
                    </a:lnTo>
                    <a:lnTo>
                      <a:pt x="51" y="199"/>
                    </a:lnTo>
                    <a:lnTo>
                      <a:pt x="43" y="203"/>
                    </a:lnTo>
                    <a:lnTo>
                      <a:pt x="36" y="205"/>
                    </a:lnTo>
                    <a:lnTo>
                      <a:pt x="28" y="207"/>
                    </a:lnTo>
                    <a:lnTo>
                      <a:pt x="21" y="209"/>
                    </a:lnTo>
                    <a:lnTo>
                      <a:pt x="17" y="214"/>
                    </a:lnTo>
                    <a:lnTo>
                      <a:pt x="13" y="218"/>
                    </a:lnTo>
                    <a:lnTo>
                      <a:pt x="9" y="224"/>
                    </a:lnTo>
                    <a:lnTo>
                      <a:pt x="4" y="227"/>
                    </a:lnTo>
                    <a:lnTo>
                      <a:pt x="2" y="224"/>
                    </a:lnTo>
                    <a:lnTo>
                      <a:pt x="1" y="214"/>
                    </a:lnTo>
                    <a:lnTo>
                      <a:pt x="0" y="204"/>
                    </a:lnTo>
                    <a:lnTo>
                      <a:pt x="0" y="197"/>
                    </a:lnTo>
                    <a:lnTo>
                      <a:pt x="3" y="184"/>
                    </a:lnTo>
                    <a:lnTo>
                      <a:pt x="3" y="170"/>
                    </a:lnTo>
                    <a:lnTo>
                      <a:pt x="2" y="154"/>
                    </a:lnTo>
                    <a:lnTo>
                      <a:pt x="4" y="140"/>
                    </a:lnTo>
                    <a:lnTo>
                      <a:pt x="5" y="123"/>
                    </a:lnTo>
                    <a:lnTo>
                      <a:pt x="10" y="107"/>
                    </a:lnTo>
                    <a:lnTo>
                      <a:pt x="13" y="90"/>
                    </a:lnTo>
                    <a:lnTo>
                      <a:pt x="17" y="74"/>
                    </a:lnTo>
                    <a:lnTo>
                      <a:pt x="20" y="58"/>
                    </a:lnTo>
                    <a:lnTo>
                      <a:pt x="26" y="43"/>
                    </a:lnTo>
                    <a:lnTo>
                      <a:pt x="35" y="30"/>
                    </a:lnTo>
                    <a:lnTo>
                      <a:pt x="47" y="20"/>
                    </a:lnTo>
                    <a:lnTo>
                      <a:pt x="53" y="17"/>
                    </a:lnTo>
                    <a:lnTo>
                      <a:pt x="58" y="15"/>
                    </a:lnTo>
                    <a:lnTo>
                      <a:pt x="63" y="14"/>
                    </a:lnTo>
                    <a:lnTo>
                      <a:pt x="68" y="13"/>
                    </a:lnTo>
                    <a:lnTo>
                      <a:pt x="73" y="12"/>
                    </a:lnTo>
                    <a:lnTo>
                      <a:pt x="79" y="11"/>
                    </a:lnTo>
                    <a:lnTo>
                      <a:pt x="85" y="11"/>
                    </a:lnTo>
                    <a:lnTo>
                      <a:pt x="90" y="10"/>
                    </a:lnTo>
                    <a:lnTo>
                      <a:pt x="92" y="6"/>
                    </a:lnTo>
                    <a:lnTo>
                      <a:pt x="94" y="4"/>
                    </a:lnTo>
                    <a:lnTo>
                      <a:pt x="99" y="2"/>
                    </a:lnTo>
                    <a:lnTo>
                      <a:pt x="102" y="0"/>
                    </a:lnTo>
                    <a:lnTo>
                      <a:pt x="104" y="0"/>
                    </a:lnTo>
                    <a:lnTo>
                      <a:pt x="106" y="1"/>
                    </a:lnTo>
                    <a:lnTo>
                      <a:pt x="107" y="2"/>
                    </a:lnTo>
                    <a:lnTo>
                      <a:pt x="108" y="4"/>
                    </a:lnTo>
                    <a:close/>
                  </a:path>
                </a:pathLst>
              </a:custGeom>
              <a:solidFill>
                <a:schemeClr val="tx1"/>
              </a:solidFill>
              <a:ln w="9525">
                <a:noFill/>
                <a:round/>
                <a:headEnd/>
                <a:tailEnd/>
              </a:ln>
            </p:spPr>
            <p:txBody>
              <a:bodyPr/>
              <a:lstStyle/>
              <a:p>
                <a:endParaRPr lang="he-IL"/>
              </a:p>
            </p:txBody>
          </p:sp>
          <p:sp>
            <p:nvSpPr>
              <p:cNvPr id="19507" name="Freeform 45"/>
              <p:cNvSpPr>
                <a:spLocks/>
              </p:cNvSpPr>
              <p:nvPr/>
            </p:nvSpPr>
            <p:spPr bwMode="auto">
              <a:xfrm>
                <a:off x="851" y="3623"/>
                <a:ext cx="42" cy="47"/>
              </a:xfrm>
              <a:custGeom>
                <a:avLst/>
                <a:gdLst>
                  <a:gd name="T0" fmla="*/ 39 w 124"/>
                  <a:gd name="T1" fmla="*/ 6 h 233"/>
                  <a:gd name="T2" fmla="*/ 39 w 124"/>
                  <a:gd name="T3" fmla="*/ 8 h 233"/>
                  <a:gd name="T4" fmla="*/ 38 w 124"/>
                  <a:gd name="T5" fmla="*/ 14 h 233"/>
                  <a:gd name="T6" fmla="*/ 36 w 124"/>
                  <a:gd name="T7" fmla="*/ 22 h 233"/>
                  <a:gd name="T8" fmla="*/ 36 w 124"/>
                  <a:gd name="T9" fmla="*/ 26 h 233"/>
                  <a:gd name="T10" fmla="*/ 35 w 124"/>
                  <a:gd name="T11" fmla="*/ 30 h 233"/>
                  <a:gd name="T12" fmla="*/ 32 w 124"/>
                  <a:gd name="T13" fmla="*/ 35 h 233"/>
                  <a:gd name="T14" fmla="*/ 29 w 124"/>
                  <a:gd name="T15" fmla="*/ 39 h 233"/>
                  <a:gd name="T16" fmla="*/ 24 w 124"/>
                  <a:gd name="T17" fmla="*/ 41 h 233"/>
                  <a:gd name="T18" fmla="*/ 20 w 124"/>
                  <a:gd name="T19" fmla="*/ 42 h 233"/>
                  <a:gd name="T20" fmla="*/ 16 w 124"/>
                  <a:gd name="T21" fmla="*/ 43 h 233"/>
                  <a:gd name="T22" fmla="*/ 11 w 124"/>
                  <a:gd name="T23" fmla="*/ 44 h 233"/>
                  <a:gd name="T24" fmla="*/ 7 w 124"/>
                  <a:gd name="T25" fmla="*/ 45 h 233"/>
                  <a:gd name="T26" fmla="*/ 4 w 124"/>
                  <a:gd name="T27" fmla="*/ 47 h 233"/>
                  <a:gd name="T28" fmla="*/ 1 w 124"/>
                  <a:gd name="T29" fmla="*/ 45 h 233"/>
                  <a:gd name="T30" fmla="*/ 0 w 124"/>
                  <a:gd name="T31" fmla="*/ 39 h 233"/>
                  <a:gd name="T32" fmla="*/ 1 w 124"/>
                  <a:gd name="T33" fmla="*/ 33 h 233"/>
                  <a:gd name="T34" fmla="*/ 2 w 124"/>
                  <a:gd name="T35" fmla="*/ 24 h 233"/>
                  <a:gd name="T36" fmla="*/ 4 w 124"/>
                  <a:gd name="T37" fmla="*/ 20 h 233"/>
                  <a:gd name="T38" fmla="*/ 5 w 124"/>
                  <a:gd name="T39" fmla="*/ 17 h 233"/>
                  <a:gd name="T40" fmla="*/ 7 w 124"/>
                  <a:gd name="T41" fmla="*/ 14 h 233"/>
                  <a:gd name="T42" fmla="*/ 9 w 124"/>
                  <a:gd name="T43" fmla="*/ 11 h 233"/>
                  <a:gd name="T44" fmla="*/ 12 w 124"/>
                  <a:gd name="T45" fmla="*/ 9 h 233"/>
                  <a:gd name="T46" fmla="*/ 16 w 124"/>
                  <a:gd name="T47" fmla="*/ 7 h 233"/>
                  <a:gd name="T48" fmla="*/ 19 w 124"/>
                  <a:gd name="T49" fmla="*/ 6 h 233"/>
                  <a:gd name="T50" fmla="*/ 24 w 124"/>
                  <a:gd name="T51" fmla="*/ 5 h 233"/>
                  <a:gd name="T52" fmla="*/ 30 w 124"/>
                  <a:gd name="T53" fmla="*/ 4 h 233"/>
                  <a:gd name="T54" fmla="*/ 33 w 124"/>
                  <a:gd name="T55" fmla="*/ 3 h 233"/>
                  <a:gd name="T56" fmla="*/ 36 w 124"/>
                  <a:gd name="T57" fmla="*/ 2 h 233"/>
                  <a:gd name="T58" fmla="*/ 39 w 124"/>
                  <a:gd name="T59" fmla="*/ 1 h 233"/>
                  <a:gd name="T60" fmla="*/ 42 w 124"/>
                  <a:gd name="T61" fmla="*/ 1 h 233"/>
                  <a:gd name="T62" fmla="*/ 40 w 124"/>
                  <a:gd name="T63" fmla="*/ 4 h 23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4"/>
                  <a:gd name="T97" fmla="*/ 0 h 233"/>
                  <a:gd name="T98" fmla="*/ 124 w 124"/>
                  <a:gd name="T99" fmla="*/ 233 h 23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4" h="233">
                    <a:moveTo>
                      <a:pt x="116" y="25"/>
                    </a:moveTo>
                    <a:lnTo>
                      <a:pt x="116" y="31"/>
                    </a:lnTo>
                    <a:lnTo>
                      <a:pt x="115" y="36"/>
                    </a:lnTo>
                    <a:lnTo>
                      <a:pt x="115" y="42"/>
                    </a:lnTo>
                    <a:lnTo>
                      <a:pt x="113" y="47"/>
                    </a:lnTo>
                    <a:lnTo>
                      <a:pt x="112" y="67"/>
                    </a:lnTo>
                    <a:lnTo>
                      <a:pt x="109" y="90"/>
                    </a:lnTo>
                    <a:lnTo>
                      <a:pt x="107" y="109"/>
                    </a:lnTo>
                    <a:lnTo>
                      <a:pt x="106" y="117"/>
                    </a:lnTo>
                    <a:lnTo>
                      <a:pt x="106" y="129"/>
                    </a:lnTo>
                    <a:lnTo>
                      <a:pt x="105" y="140"/>
                    </a:lnTo>
                    <a:lnTo>
                      <a:pt x="103" y="151"/>
                    </a:lnTo>
                    <a:lnTo>
                      <a:pt x="98" y="162"/>
                    </a:lnTo>
                    <a:lnTo>
                      <a:pt x="94" y="172"/>
                    </a:lnTo>
                    <a:lnTo>
                      <a:pt x="91" y="182"/>
                    </a:lnTo>
                    <a:lnTo>
                      <a:pt x="85" y="191"/>
                    </a:lnTo>
                    <a:lnTo>
                      <a:pt x="78" y="199"/>
                    </a:lnTo>
                    <a:lnTo>
                      <a:pt x="72" y="202"/>
                    </a:lnTo>
                    <a:lnTo>
                      <a:pt x="66" y="205"/>
                    </a:lnTo>
                    <a:lnTo>
                      <a:pt x="59" y="207"/>
                    </a:lnTo>
                    <a:lnTo>
                      <a:pt x="52" y="210"/>
                    </a:lnTo>
                    <a:lnTo>
                      <a:pt x="46" y="213"/>
                    </a:lnTo>
                    <a:lnTo>
                      <a:pt x="38" y="215"/>
                    </a:lnTo>
                    <a:lnTo>
                      <a:pt x="33" y="218"/>
                    </a:lnTo>
                    <a:lnTo>
                      <a:pt x="27" y="222"/>
                    </a:lnTo>
                    <a:lnTo>
                      <a:pt x="22" y="225"/>
                    </a:lnTo>
                    <a:lnTo>
                      <a:pt x="16" y="229"/>
                    </a:lnTo>
                    <a:lnTo>
                      <a:pt x="11" y="233"/>
                    </a:lnTo>
                    <a:lnTo>
                      <a:pt x="5" y="231"/>
                    </a:lnTo>
                    <a:lnTo>
                      <a:pt x="3" y="223"/>
                    </a:lnTo>
                    <a:lnTo>
                      <a:pt x="1" y="208"/>
                    </a:lnTo>
                    <a:lnTo>
                      <a:pt x="0" y="194"/>
                    </a:lnTo>
                    <a:lnTo>
                      <a:pt x="3" y="183"/>
                    </a:lnTo>
                    <a:lnTo>
                      <a:pt x="3" y="165"/>
                    </a:lnTo>
                    <a:lnTo>
                      <a:pt x="4" y="142"/>
                    </a:lnTo>
                    <a:lnTo>
                      <a:pt x="7" y="120"/>
                    </a:lnTo>
                    <a:lnTo>
                      <a:pt x="11" y="107"/>
                    </a:lnTo>
                    <a:lnTo>
                      <a:pt x="12" y="99"/>
                    </a:lnTo>
                    <a:lnTo>
                      <a:pt x="14" y="92"/>
                    </a:lnTo>
                    <a:lnTo>
                      <a:pt x="16" y="83"/>
                    </a:lnTo>
                    <a:lnTo>
                      <a:pt x="18" y="76"/>
                    </a:lnTo>
                    <a:lnTo>
                      <a:pt x="21" y="68"/>
                    </a:lnTo>
                    <a:lnTo>
                      <a:pt x="23" y="62"/>
                    </a:lnTo>
                    <a:lnTo>
                      <a:pt x="26" y="55"/>
                    </a:lnTo>
                    <a:lnTo>
                      <a:pt x="30" y="50"/>
                    </a:lnTo>
                    <a:lnTo>
                      <a:pt x="34" y="44"/>
                    </a:lnTo>
                    <a:lnTo>
                      <a:pt x="39" y="40"/>
                    </a:lnTo>
                    <a:lnTo>
                      <a:pt x="46" y="35"/>
                    </a:lnTo>
                    <a:lnTo>
                      <a:pt x="52" y="32"/>
                    </a:lnTo>
                    <a:lnTo>
                      <a:pt x="57" y="31"/>
                    </a:lnTo>
                    <a:lnTo>
                      <a:pt x="64" y="30"/>
                    </a:lnTo>
                    <a:lnTo>
                      <a:pt x="72" y="26"/>
                    </a:lnTo>
                    <a:lnTo>
                      <a:pt x="80" y="24"/>
                    </a:lnTo>
                    <a:lnTo>
                      <a:pt x="88" y="21"/>
                    </a:lnTo>
                    <a:lnTo>
                      <a:pt x="94" y="18"/>
                    </a:lnTo>
                    <a:lnTo>
                      <a:pt x="98" y="15"/>
                    </a:lnTo>
                    <a:lnTo>
                      <a:pt x="101" y="14"/>
                    </a:lnTo>
                    <a:lnTo>
                      <a:pt x="105" y="10"/>
                    </a:lnTo>
                    <a:lnTo>
                      <a:pt x="111" y="7"/>
                    </a:lnTo>
                    <a:lnTo>
                      <a:pt x="115" y="3"/>
                    </a:lnTo>
                    <a:lnTo>
                      <a:pt x="120" y="0"/>
                    </a:lnTo>
                    <a:lnTo>
                      <a:pt x="124" y="6"/>
                    </a:lnTo>
                    <a:lnTo>
                      <a:pt x="123" y="12"/>
                    </a:lnTo>
                    <a:lnTo>
                      <a:pt x="119" y="19"/>
                    </a:lnTo>
                    <a:lnTo>
                      <a:pt x="116" y="25"/>
                    </a:lnTo>
                    <a:close/>
                  </a:path>
                </a:pathLst>
              </a:custGeom>
              <a:solidFill>
                <a:schemeClr val="tx1"/>
              </a:solidFill>
              <a:ln w="9525">
                <a:noFill/>
                <a:round/>
                <a:headEnd/>
                <a:tailEnd/>
              </a:ln>
            </p:spPr>
            <p:txBody>
              <a:bodyPr/>
              <a:lstStyle/>
              <a:p>
                <a:endParaRPr lang="he-IL"/>
              </a:p>
            </p:txBody>
          </p:sp>
          <p:sp>
            <p:nvSpPr>
              <p:cNvPr id="19508" name="Freeform 46"/>
              <p:cNvSpPr>
                <a:spLocks/>
              </p:cNvSpPr>
              <p:nvPr/>
            </p:nvSpPr>
            <p:spPr bwMode="auto">
              <a:xfrm>
                <a:off x="835" y="3669"/>
                <a:ext cx="47" cy="41"/>
              </a:xfrm>
              <a:custGeom>
                <a:avLst/>
                <a:gdLst>
                  <a:gd name="T0" fmla="*/ 47 w 142"/>
                  <a:gd name="T1" fmla="*/ 1 h 206"/>
                  <a:gd name="T2" fmla="*/ 46 w 142"/>
                  <a:gd name="T3" fmla="*/ 4 h 206"/>
                  <a:gd name="T4" fmla="*/ 44 w 142"/>
                  <a:gd name="T5" fmla="*/ 8 h 206"/>
                  <a:gd name="T6" fmla="*/ 42 w 142"/>
                  <a:gd name="T7" fmla="*/ 11 h 206"/>
                  <a:gd name="T8" fmla="*/ 39 w 142"/>
                  <a:gd name="T9" fmla="*/ 14 h 206"/>
                  <a:gd name="T10" fmla="*/ 38 w 142"/>
                  <a:gd name="T11" fmla="*/ 17 h 206"/>
                  <a:gd name="T12" fmla="*/ 38 w 142"/>
                  <a:gd name="T13" fmla="*/ 21 h 206"/>
                  <a:gd name="T14" fmla="*/ 37 w 142"/>
                  <a:gd name="T15" fmla="*/ 25 h 206"/>
                  <a:gd name="T16" fmla="*/ 37 w 142"/>
                  <a:gd name="T17" fmla="*/ 28 h 206"/>
                  <a:gd name="T18" fmla="*/ 36 w 142"/>
                  <a:gd name="T19" fmla="*/ 29 h 206"/>
                  <a:gd name="T20" fmla="*/ 34 w 142"/>
                  <a:gd name="T21" fmla="*/ 30 h 206"/>
                  <a:gd name="T22" fmla="*/ 33 w 142"/>
                  <a:gd name="T23" fmla="*/ 31 h 206"/>
                  <a:gd name="T24" fmla="*/ 32 w 142"/>
                  <a:gd name="T25" fmla="*/ 32 h 206"/>
                  <a:gd name="T26" fmla="*/ 30 w 142"/>
                  <a:gd name="T27" fmla="*/ 33 h 206"/>
                  <a:gd name="T28" fmla="*/ 29 w 142"/>
                  <a:gd name="T29" fmla="*/ 34 h 206"/>
                  <a:gd name="T30" fmla="*/ 27 w 142"/>
                  <a:gd name="T31" fmla="*/ 35 h 206"/>
                  <a:gd name="T32" fmla="*/ 26 w 142"/>
                  <a:gd name="T33" fmla="*/ 36 h 206"/>
                  <a:gd name="T34" fmla="*/ 25 w 142"/>
                  <a:gd name="T35" fmla="*/ 36 h 206"/>
                  <a:gd name="T36" fmla="*/ 23 w 142"/>
                  <a:gd name="T37" fmla="*/ 36 h 206"/>
                  <a:gd name="T38" fmla="*/ 21 w 142"/>
                  <a:gd name="T39" fmla="*/ 37 h 206"/>
                  <a:gd name="T40" fmla="*/ 18 w 142"/>
                  <a:gd name="T41" fmla="*/ 37 h 206"/>
                  <a:gd name="T42" fmla="*/ 16 w 142"/>
                  <a:gd name="T43" fmla="*/ 38 h 206"/>
                  <a:gd name="T44" fmla="*/ 13 w 142"/>
                  <a:gd name="T45" fmla="*/ 38 h 206"/>
                  <a:gd name="T46" fmla="*/ 11 w 142"/>
                  <a:gd name="T47" fmla="*/ 38 h 206"/>
                  <a:gd name="T48" fmla="*/ 9 w 142"/>
                  <a:gd name="T49" fmla="*/ 39 h 206"/>
                  <a:gd name="T50" fmla="*/ 8 w 142"/>
                  <a:gd name="T51" fmla="*/ 39 h 206"/>
                  <a:gd name="T52" fmla="*/ 6 w 142"/>
                  <a:gd name="T53" fmla="*/ 40 h 206"/>
                  <a:gd name="T54" fmla="*/ 5 w 142"/>
                  <a:gd name="T55" fmla="*/ 40 h 206"/>
                  <a:gd name="T56" fmla="*/ 3 w 142"/>
                  <a:gd name="T57" fmla="*/ 41 h 206"/>
                  <a:gd name="T58" fmla="*/ 2 w 142"/>
                  <a:gd name="T59" fmla="*/ 41 h 206"/>
                  <a:gd name="T60" fmla="*/ 0 w 142"/>
                  <a:gd name="T61" fmla="*/ 41 h 206"/>
                  <a:gd name="T62" fmla="*/ 0 w 142"/>
                  <a:gd name="T63" fmla="*/ 41 h 206"/>
                  <a:gd name="T64" fmla="*/ 0 w 142"/>
                  <a:gd name="T65" fmla="*/ 41 h 206"/>
                  <a:gd name="T66" fmla="*/ 1 w 142"/>
                  <a:gd name="T67" fmla="*/ 40 h 206"/>
                  <a:gd name="T68" fmla="*/ 1 w 142"/>
                  <a:gd name="T69" fmla="*/ 38 h 206"/>
                  <a:gd name="T70" fmla="*/ 1 w 142"/>
                  <a:gd name="T71" fmla="*/ 37 h 206"/>
                  <a:gd name="T72" fmla="*/ 2 w 142"/>
                  <a:gd name="T73" fmla="*/ 36 h 206"/>
                  <a:gd name="T74" fmla="*/ 2 w 142"/>
                  <a:gd name="T75" fmla="*/ 34 h 206"/>
                  <a:gd name="T76" fmla="*/ 3 w 142"/>
                  <a:gd name="T77" fmla="*/ 31 h 206"/>
                  <a:gd name="T78" fmla="*/ 3 w 142"/>
                  <a:gd name="T79" fmla="*/ 29 h 206"/>
                  <a:gd name="T80" fmla="*/ 3 w 142"/>
                  <a:gd name="T81" fmla="*/ 27 h 206"/>
                  <a:gd name="T82" fmla="*/ 5 w 142"/>
                  <a:gd name="T83" fmla="*/ 24 h 206"/>
                  <a:gd name="T84" fmla="*/ 8 w 142"/>
                  <a:gd name="T85" fmla="*/ 19 h 206"/>
                  <a:gd name="T86" fmla="*/ 10 w 142"/>
                  <a:gd name="T87" fmla="*/ 15 h 206"/>
                  <a:gd name="T88" fmla="*/ 12 w 142"/>
                  <a:gd name="T89" fmla="*/ 13 h 206"/>
                  <a:gd name="T90" fmla="*/ 13 w 142"/>
                  <a:gd name="T91" fmla="*/ 11 h 206"/>
                  <a:gd name="T92" fmla="*/ 15 w 142"/>
                  <a:gd name="T93" fmla="*/ 9 h 206"/>
                  <a:gd name="T94" fmla="*/ 17 w 142"/>
                  <a:gd name="T95" fmla="*/ 8 h 206"/>
                  <a:gd name="T96" fmla="*/ 19 w 142"/>
                  <a:gd name="T97" fmla="*/ 6 h 206"/>
                  <a:gd name="T98" fmla="*/ 21 w 142"/>
                  <a:gd name="T99" fmla="*/ 5 h 206"/>
                  <a:gd name="T100" fmla="*/ 23 w 142"/>
                  <a:gd name="T101" fmla="*/ 4 h 206"/>
                  <a:gd name="T102" fmla="*/ 25 w 142"/>
                  <a:gd name="T103" fmla="*/ 3 h 206"/>
                  <a:gd name="T104" fmla="*/ 27 w 142"/>
                  <a:gd name="T105" fmla="*/ 3 h 206"/>
                  <a:gd name="T106" fmla="*/ 30 w 142"/>
                  <a:gd name="T107" fmla="*/ 3 h 206"/>
                  <a:gd name="T108" fmla="*/ 33 w 142"/>
                  <a:gd name="T109" fmla="*/ 2 h 206"/>
                  <a:gd name="T110" fmla="*/ 36 w 142"/>
                  <a:gd name="T111" fmla="*/ 2 h 206"/>
                  <a:gd name="T112" fmla="*/ 38 w 142"/>
                  <a:gd name="T113" fmla="*/ 1 h 206"/>
                  <a:gd name="T114" fmla="*/ 40 w 142"/>
                  <a:gd name="T115" fmla="*/ 0 h 206"/>
                  <a:gd name="T116" fmla="*/ 42 w 142"/>
                  <a:gd name="T117" fmla="*/ 0 h 206"/>
                  <a:gd name="T118" fmla="*/ 45 w 142"/>
                  <a:gd name="T119" fmla="*/ 0 h 206"/>
                  <a:gd name="T120" fmla="*/ 47 w 142"/>
                  <a:gd name="T121" fmla="*/ 1 h 20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2"/>
                  <a:gd name="T184" fmla="*/ 0 h 206"/>
                  <a:gd name="T185" fmla="*/ 142 w 142"/>
                  <a:gd name="T186" fmla="*/ 206 h 20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2" h="206">
                    <a:moveTo>
                      <a:pt x="142" y="5"/>
                    </a:moveTo>
                    <a:lnTo>
                      <a:pt x="139" y="21"/>
                    </a:lnTo>
                    <a:lnTo>
                      <a:pt x="133" y="38"/>
                    </a:lnTo>
                    <a:lnTo>
                      <a:pt x="126" y="53"/>
                    </a:lnTo>
                    <a:lnTo>
                      <a:pt x="119" y="68"/>
                    </a:lnTo>
                    <a:lnTo>
                      <a:pt x="116" y="87"/>
                    </a:lnTo>
                    <a:lnTo>
                      <a:pt x="115" y="105"/>
                    </a:lnTo>
                    <a:lnTo>
                      <a:pt x="112" y="124"/>
                    </a:lnTo>
                    <a:lnTo>
                      <a:pt x="112" y="141"/>
                    </a:lnTo>
                    <a:lnTo>
                      <a:pt x="108" y="147"/>
                    </a:lnTo>
                    <a:lnTo>
                      <a:pt x="104" y="151"/>
                    </a:lnTo>
                    <a:lnTo>
                      <a:pt x="100" y="157"/>
                    </a:lnTo>
                    <a:lnTo>
                      <a:pt x="96" y="161"/>
                    </a:lnTo>
                    <a:lnTo>
                      <a:pt x="92" y="167"/>
                    </a:lnTo>
                    <a:lnTo>
                      <a:pt x="88" y="171"/>
                    </a:lnTo>
                    <a:lnTo>
                      <a:pt x="83" y="177"/>
                    </a:lnTo>
                    <a:lnTo>
                      <a:pt x="79" y="181"/>
                    </a:lnTo>
                    <a:lnTo>
                      <a:pt x="76" y="182"/>
                    </a:lnTo>
                    <a:lnTo>
                      <a:pt x="70" y="183"/>
                    </a:lnTo>
                    <a:lnTo>
                      <a:pt x="62" y="185"/>
                    </a:lnTo>
                    <a:lnTo>
                      <a:pt x="55" y="188"/>
                    </a:lnTo>
                    <a:lnTo>
                      <a:pt x="47" y="189"/>
                    </a:lnTo>
                    <a:lnTo>
                      <a:pt x="39" y="191"/>
                    </a:lnTo>
                    <a:lnTo>
                      <a:pt x="32" y="193"/>
                    </a:lnTo>
                    <a:lnTo>
                      <a:pt x="27" y="194"/>
                    </a:lnTo>
                    <a:lnTo>
                      <a:pt x="24" y="196"/>
                    </a:lnTo>
                    <a:lnTo>
                      <a:pt x="19" y="200"/>
                    </a:lnTo>
                    <a:lnTo>
                      <a:pt x="14" y="202"/>
                    </a:lnTo>
                    <a:lnTo>
                      <a:pt x="9" y="204"/>
                    </a:lnTo>
                    <a:lnTo>
                      <a:pt x="5" y="205"/>
                    </a:lnTo>
                    <a:lnTo>
                      <a:pt x="1" y="206"/>
                    </a:lnTo>
                    <a:lnTo>
                      <a:pt x="0" y="206"/>
                    </a:lnTo>
                    <a:lnTo>
                      <a:pt x="1" y="204"/>
                    </a:lnTo>
                    <a:lnTo>
                      <a:pt x="3" y="199"/>
                    </a:lnTo>
                    <a:lnTo>
                      <a:pt x="4" y="192"/>
                    </a:lnTo>
                    <a:lnTo>
                      <a:pt x="4" y="185"/>
                    </a:lnTo>
                    <a:lnTo>
                      <a:pt x="5" y="179"/>
                    </a:lnTo>
                    <a:lnTo>
                      <a:pt x="7" y="169"/>
                    </a:lnTo>
                    <a:lnTo>
                      <a:pt x="8" y="158"/>
                    </a:lnTo>
                    <a:lnTo>
                      <a:pt x="9" y="147"/>
                    </a:lnTo>
                    <a:lnTo>
                      <a:pt x="10" y="137"/>
                    </a:lnTo>
                    <a:lnTo>
                      <a:pt x="15" y="119"/>
                    </a:lnTo>
                    <a:lnTo>
                      <a:pt x="23" y="96"/>
                    </a:lnTo>
                    <a:lnTo>
                      <a:pt x="31" y="75"/>
                    </a:lnTo>
                    <a:lnTo>
                      <a:pt x="37" y="63"/>
                    </a:lnTo>
                    <a:lnTo>
                      <a:pt x="40" y="54"/>
                    </a:lnTo>
                    <a:lnTo>
                      <a:pt x="46" y="45"/>
                    </a:lnTo>
                    <a:lnTo>
                      <a:pt x="52" y="39"/>
                    </a:lnTo>
                    <a:lnTo>
                      <a:pt x="58" y="32"/>
                    </a:lnTo>
                    <a:lnTo>
                      <a:pt x="62" y="24"/>
                    </a:lnTo>
                    <a:lnTo>
                      <a:pt x="69" y="19"/>
                    </a:lnTo>
                    <a:lnTo>
                      <a:pt x="76" y="16"/>
                    </a:lnTo>
                    <a:lnTo>
                      <a:pt x="83" y="14"/>
                    </a:lnTo>
                    <a:lnTo>
                      <a:pt x="92" y="13"/>
                    </a:lnTo>
                    <a:lnTo>
                      <a:pt x="100" y="12"/>
                    </a:lnTo>
                    <a:lnTo>
                      <a:pt x="108" y="10"/>
                    </a:lnTo>
                    <a:lnTo>
                      <a:pt x="116" y="7"/>
                    </a:lnTo>
                    <a:lnTo>
                      <a:pt x="121" y="2"/>
                    </a:lnTo>
                    <a:lnTo>
                      <a:pt x="128" y="0"/>
                    </a:lnTo>
                    <a:lnTo>
                      <a:pt x="135" y="0"/>
                    </a:lnTo>
                    <a:lnTo>
                      <a:pt x="142" y="5"/>
                    </a:lnTo>
                    <a:close/>
                  </a:path>
                </a:pathLst>
              </a:custGeom>
              <a:solidFill>
                <a:schemeClr val="tx1"/>
              </a:solidFill>
              <a:ln w="9525">
                <a:noFill/>
                <a:round/>
                <a:headEnd/>
                <a:tailEnd/>
              </a:ln>
            </p:spPr>
            <p:txBody>
              <a:bodyPr/>
              <a:lstStyle/>
              <a:p>
                <a:endParaRPr lang="he-IL"/>
              </a:p>
            </p:txBody>
          </p:sp>
          <p:sp>
            <p:nvSpPr>
              <p:cNvPr id="19509" name="Freeform 47"/>
              <p:cNvSpPr>
                <a:spLocks/>
              </p:cNvSpPr>
              <p:nvPr/>
            </p:nvSpPr>
            <p:spPr bwMode="auto">
              <a:xfrm>
                <a:off x="819" y="3709"/>
                <a:ext cx="51" cy="45"/>
              </a:xfrm>
              <a:custGeom>
                <a:avLst/>
                <a:gdLst>
                  <a:gd name="T0" fmla="*/ 51 w 152"/>
                  <a:gd name="T1" fmla="*/ 0 h 227"/>
                  <a:gd name="T2" fmla="*/ 50 w 152"/>
                  <a:gd name="T3" fmla="*/ 2 h 227"/>
                  <a:gd name="T4" fmla="*/ 49 w 152"/>
                  <a:gd name="T5" fmla="*/ 5 h 227"/>
                  <a:gd name="T6" fmla="*/ 47 w 152"/>
                  <a:gd name="T7" fmla="*/ 8 h 227"/>
                  <a:gd name="T8" fmla="*/ 46 w 152"/>
                  <a:gd name="T9" fmla="*/ 11 h 227"/>
                  <a:gd name="T10" fmla="*/ 46 w 152"/>
                  <a:gd name="T11" fmla="*/ 12 h 227"/>
                  <a:gd name="T12" fmla="*/ 45 w 152"/>
                  <a:gd name="T13" fmla="*/ 15 h 227"/>
                  <a:gd name="T14" fmla="*/ 45 w 152"/>
                  <a:gd name="T15" fmla="*/ 17 h 227"/>
                  <a:gd name="T16" fmla="*/ 43 w 152"/>
                  <a:gd name="T17" fmla="*/ 18 h 227"/>
                  <a:gd name="T18" fmla="*/ 43 w 152"/>
                  <a:gd name="T19" fmla="*/ 21 h 227"/>
                  <a:gd name="T20" fmla="*/ 43 w 152"/>
                  <a:gd name="T21" fmla="*/ 24 h 227"/>
                  <a:gd name="T22" fmla="*/ 42 w 152"/>
                  <a:gd name="T23" fmla="*/ 26 h 227"/>
                  <a:gd name="T24" fmla="*/ 41 w 152"/>
                  <a:gd name="T25" fmla="*/ 29 h 227"/>
                  <a:gd name="T26" fmla="*/ 39 w 152"/>
                  <a:gd name="T27" fmla="*/ 32 h 227"/>
                  <a:gd name="T28" fmla="*/ 36 w 152"/>
                  <a:gd name="T29" fmla="*/ 34 h 227"/>
                  <a:gd name="T30" fmla="*/ 34 w 152"/>
                  <a:gd name="T31" fmla="*/ 36 h 227"/>
                  <a:gd name="T32" fmla="*/ 31 w 152"/>
                  <a:gd name="T33" fmla="*/ 38 h 227"/>
                  <a:gd name="T34" fmla="*/ 30 w 152"/>
                  <a:gd name="T35" fmla="*/ 38 h 227"/>
                  <a:gd name="T36" fmla="*/ 28 w 152"/>
                  <a:gd name="T37" fmla="*/ 39 h 227"/>
                  <a:gd name="T38" fmla="*/ 25 w 152"/>
                  <a:gd name="T39" fmla="*/ 39 h 227"/>
                  <a:gd name="T40" fmla="*/ 22 w 152"/>
                  <a:gd name="T41" fmla="*/ 39 h 227"/>
                  <a:gd name="T42" fmla="*/ 18 w 152"/>
                  <a:gd name="T43" fmla="*/ 40 h 227"/>
                  <a:gd name="T44" fmla="*/ 16 w 152"/>
                  <a:gd name="T45" fmla="*/ 41 h 227"/>
                  <a:gd name="T46" fmla="*/ 13 w 152"/>
                  <a:gd name="T47" fmla="*/ 41 h 227"/>
                  <a:gd name="T48" fmla="*/ 11 w 152"/>
                  <a:gd name="T49" fmla="*/ 42 h 227"/>
                  <a:gd name="T50" fmla="*/ 8 w 152"/>
                  <a:gd name="T51" fmla="*/ 43 h 227"/>
                  <a:gd name="T52" fmla="*/ 6 w 152"/>
                  <a:gd name="T53" fmla="*/ 44 h 227"/>
                  <a:gd name="T54" fmla="*/ 4 w 152"/>
                  <a:gd name="T55" fmla="*/ 45 h 227"/>
                  <a:gd name="T56" fmla="*/ 1 w 152"/>
                  <a:gd name="T57" fmla="*/ 45 h 227"/>
                  <a:gd name="T58" fmla="*/ 0 w 152"/>
                  <a:gd name="T59" fmla="*/ 44 h 227"/>
                  <a:gd name="T60" fmla="*/ 0 w 152"/>
                  <a:gd name="T61" fmla="*/ 42 h 227"/>
                  <a:gd name="T62" fmla="*/ 1 w 152"/>
                  <a:gd name="T63" fmla="*/ 39 h 227"/>
                  <a:gd name="T64" fmla="*/ 1 w 152"/>
                  <a:gd name="T65" fmla="*/ 38 h 227"/>
                  <a:gd name="T66" fmla="*/ 2 w 152"/>
                  <a:gd name="T67" fmla="*/ 35 h 227"/>
                  <a:gd name="T68" fmla="*/ 2 w 152"/>
                  <a:gd name="T69" fmla="*/ 32 h 227"/>
                  <a:gd name="T70" fmla="*/ 2 w 152"/>
                  <a:gd name="T71" fmla="*/ 29 h 227"/>
                  <a:gd name="T72" fmla="*/ 2 w 152"/>
                  <a:gd name="T73" fmla="*/ 26 h 227"/>
                  <a:gd name="T74" fmla="*/ 3 w 152"/>
                  <a:gd name="T75" fmla="*/ 24 h 227"/>
                  <a:gd name="T76" fmla="*/ 4 w 152"/>
                  <a:gd name="T77" fmla="*/ 20 h 227"/>
                  <a:gd name="T78" fmla="*/ 5 w 152"/>
                  <a:gd name="T79" fmla="*/ 17 h 227"/>
                  <a:gd name="T80" fmla="*/ 7 w 152"/>
                  <a:gd name="T81" fmla="*/ 15 h 227"/>
                  <a:gd name="T82" fmla="*/ 9 w 152"/>
                  <a:gd name="T83" fmla="*/ 14 h 227"/>
                  <a:gd name="T84" fmla="*/ 11 w 152"/>
                  <a:gd name="T85" fmla="*/ 13 h 227"/>
                  <a:gd name="T86" fmla="*/ 13 w 152"/>
                  <a:gd name="T87" fmla="*/ 12 h 227"/>
                  <a:gd name="T88" fmla="*/ 15 w 152"/>
                  <a:gd name="T89" fmla="*/ 10 h 227"/>
                  <a:gd name="T90" fmla="*/ 17 w 152"/>
                  <a:gd name="T91" fmla="*/ 9 h 227"/>
                  <a:gd name="T92" fmla="*/ 19 w 152"/>
                  <a:gd name="T93" fmla="*/ 7 h 227"/>
                  <a:gd name="T94" fmla="*/ 22 w 152"/>
                  <a:gd name="T95" fmla="*/ 6 h 227"/>
                  <a:gd name="T96" fmla="*/ 25 w 152"/>
                  <a:gd name="T97" fmla="*/ 5 h 227"/>
                  <a:gd name="T98" fmla="*/ 26 w 152"/>
                  <a:gd name="T99" fmla="*/ 5 h 227"/>
                  <a:gd name="T100" fmla="*/ 28 w 152"/>
                  <a:gd name="T101" fmla="*/ 4 h 227"/>
                  <a:gd name="T102" fmla="*/ 31 w 152"/>
                  <a:gd name="T103" fmla="*/ 4 h 227"/>
                  <a:gd name="T104" fmla="*/ 34 w 152"/>
                  <a:gd name="T105" fmla="*/ 4 h 227"/>
                  <a:gd name="T106" fmla="*/ 36 w 152"/>
                  <a:gd name="T107" fmla="*/ 3 h 227"/>
                  <a:gd name="T108" fmla="*/ 39 w 152"/>
                  <a:gd name="T109" fmla="*/ 3 h 227"/>
                  <a:gd name="T110" fmla="*/ 41 w 152"/>
                  <a:gd name="T111" fmla="*/ 3 h 227"/>
                  <a:gd name="T112" fmla="*/ 42 w 152"/>
                  <a:gd name="T113" fmla="*/ 2 h 227"/>
                  <a:gd name="T114" fmla="*/ 44 w 152"/>
                  <a:gd name="T115" fmla="*/ 2 h 227"/>
                  <a:gd name="T116" fmla="*/ 47 w 152"/>
                  <a:gd name="T117" fmla="*/ 1 h 227"/>
                  <a:gd name="T118" fmla="*/ 49 w 152"/>
                  <a:gd name="T119" fmla="*/ 0 h 227"/>
                  <a:gd name="T120" fmla="*/ 51 w 152"/>
                  <a:gd name="T121" fmla="*/ 0 h 22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2"/>
                  <a:gd name="T184" fmla="*/ 0 h 227"/>
                  <a:gd name="T185" fmla="*/ 152 w 152"/>
                  <a:gd name="T186" fmla="*/ 227 h 22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2" h="227">
                    <a:moveTo>
                      <a:pt x="152" y="1"/>
                    </a:moveTo>
                    <a:lnTo>
                      <a:pt x="150" y="11"/>
                    </a:lnTo>
                    <a:lnTo>
                      <a:pt x="146" y="25"/>
                    </a:lnTo>
                    <a:lnTo>
                      <a:pt x="141" y="41"/>
                    </a:lnTo>
                    <a:lnTo>
                      <a:pt x="137" y="53"/>
                    </a:lnTo>
                    <a:lnTo>
                      <a:pt x="136" y="63"/>
                    </a:lnTo>
                    <a:lnTo>
                      <a:pt x="135" y="74"/>
                    </a:lnTo>
                    <a:lnTo>
                      <a:pt x="133" y="84"/>
                    </a:lnTo>
                    <a:lnTo>
                      <a:pt x="129" y="92"/>
                    </a:lnTo>
                    <a:lnTo>
                      <a:pt x="129" y="107"/>
                    </a:lnTo>
                    <a:lnTo>
                      <a:pt x="127" y="120"/>
                    </a:lnTo>
                    <a:lnTo>
                      <a:pt x="125" y="133"/>
                    </a:lnTo>
                    <a:lnTo>
                      <a:pt x="121" y="147"/>
                    </a:lnTo>
                    <a:lnTo>
                      <a:pt x="116" y="160"/>
                    </a:lnTo>
                    <a:lnTo>
                      <a:pt x="108" y="171"/>
                    </a:lnTo>
                    <a:lnTo>
                      <a:pt x="101" y="183"/>
                    </a:lnTo>
                    <a:lnTo>
                      <a:pt x="91" y="193"/>
                    </a:lnTo>
                    <a:lnTo>
                      <a:pt x="88" y="194"/>
                    </a:lnTo>
                    <a:lnTo>
                      <a:pt x="82" y="196"/>
                    </a:lnTo>
                    <a:lnTo>
                      <a:pt x="74" y="197"/>
                    </a:lnTo>
                    <a:lnTo>
                      <a:pt x="65" y="199"/>
                    </a:lnTo>
                    <a:lnTo>
                      <a:pt x="55" y="202"/>
                    </a:lnTo>
                    <a:lnTo>
                      <a:pt x="47" y="205"/>
                    </a:lnTo>
                    <a:lnTo>
                      <a:pt x="38" y="208"/>
                    </a:lnTo>
                    <a:lnTo>
                      <a:pt x="33" y="213"/>
                    </a:lnTo>
                    <a:lnTo>
                      <a:pt x="25" y="215"/>
                    </a:lnTo>
                    <a:lnTo>
                      <a:pt x="17" y="220"/>
                    </a:lnTo>
                    <a:lnTo>
                      <a:pt x="11" y="226"/>
                    </a:lnTo>
                    <a:lnTo>
                      <a:pt x="3" y="227"/>
                    </a:lnTo>
                    <a:lnTo>
                      <a:pt x="0" y="223"/>
                    </a:lnTo>
                    <a:lnTo>
                      <a:pt x="0" y="213"/>
                    </a:lnTo>
                    <a:lnTo>
                      <a:pt x="3" y="199"/>
                    </a:lnTo>
                    <a:lnTo>
                      <a:pt x="4" y="190"/>
                    </a:lnTo>
                    <a:lnTo>
                      <a:pt x="5" y="175"/>
                    </a:lnTo>
                    <a:lnTo>
                      <a:pt x="6" y="160"/>
                    </a:lnTo>
                    <a:lnTo>
                      <a:pt x="6" y="145"/>
                    </a:lnTo>
                    <a:lnTo>
                      <a:pt x="6" y="131"/>
                    </a:lnTo>
                    <a:lnTo>
                      <a:pt x="8" y="119"/>
                    </a:lnTo>
                    <a:lnTo>
                      <a:pt x="12" y="102"/>
                    </a:lnTo>
                    <a:lnTo>
                      <a:pt x="16" y="86"/>
                    </a:lnTo>
                    <a:lnTo>
                      <a:pt x="20" y="75"/>
                    </a:lnTo>
                    <a:lnTo>
                      <a:pt x="26" y="69"/>
                    </a:lnTo>
                    <a:lnTo>
                      <a:pt x="33" y="65"/>
                    </a:lnTo>
                    <a:lnTo>
                      <a:pt x="40" y="59"/>
                    </a:lnTo>
                    <a:lnTo>
                      <a:pt x="44" y="52"/>
                    </a:lnTo>
                    <a:lnTo>
                      <a:pt x="51" y="44"/>
                    </a:lnTo>
                    <a:lnTo>
                      <a:pt x="58" y="37"/>
                    </a:lnTo>
                    <a:lnTo>
                      <a:pt x="65" y="32"/>
                    </a:lnTo>
                    <a:lnTo>
                      <a:pt x="74" y="25"/>
                    </a:lnTo>
                    <a:lnTo>
                      <a:pt x="78" y="24"/>
                    </a:lnTo>
                    <a:lnTo>
                      <a:pt x="84" y="22"/>
                    </a:lnTo>
                    <a:lnTo>
                      <a:pt x="91" y="21"/>
                    </a:lnTo>
                    <a:lnTo>
                      <a:pt x="100" y="19"/>
                    </a:lnTo>
                    <a:lnTo>
                      <a:pt x="108" y="17"/>
                    </a:lnTo>
                    <a:lnTo>
                      <a:pt x="116" y="15"/>
                    </a:lnTo>
                    <a:lnTo>
                      <a:pt x="122" y="13"/>
                    </a:lnTo>
                    <a:lnTo>
                      <a:pt x="126" y="11"/>
                    </a:lnTo>
                    <a:lnTo>
                      <a:pt x="131" y="8"/>
                    </a:lnTo>
                    <a:lnTo>
                      <a:pt x="140" y="3"/>
                    </a:lnTo>
                    <a:lnTo>
                      <a:pt x="147" y="0"/>
                    </a:lnTo>
                    <a:lnTo>
                      <a:pt x="152" y="1"/>
                    </a:lnTo>
                    <a:close/>
                  </a:path>
                </a:pathLst>
              </a:custGeom>
              <a:solidFill>
                <a:schemeClr val="tx1"/>
              </a:solidFill>
              <a:ln w="9525">
                <a:noFill/>
                <a:round/>
                <a:headEnd/>
                <a:tailEnd/>
              </a:ln>
            </p:spPr>
            <p:txBody>
              <a:bodyPr/>
              <a:lstStyle/>
              <a:p>
                <a:endParaRPr lang="he-IL"/>
              </a:p>
            </p:txBody>
          </p:sp>
          <p:sp>
            <p:nvSpPr>
              <p:cNvPr id="19510" name="Freeform 48"/>
              <p:cNvSpPr>
                <a:spLocks/>
              </p:cNvSpPr>
              <p:nvPr/>
            </p:nvSpPr>
            <p:spPr bwMode="auto">
              <a:xfrm>
                <a:off x="805" y="3757"/>
                <a:ext cx="49" cy="49"/>
              </a:xfrm>
              <a:custGeom>
                <a:avLst/>
                <a:gdLst>
                  <a:gd name="T0" fmla="*/ 49 w 149"/>
                  <a:gd name="T1" fmla="*/ 0 h 249"/>
                  <a:gd name="T2" fmla="*/ 48 w 149"/>
                  <a:gd name="T3" fmla="*/ 3 h 249"/>
                  <a:gd name="T4" fmla="*/ 46 w 149"/>
                  <a:gd name="T5" fmla="*/ 6 h 249"/>
                  <a:gd name="T6" fmla="*/ 43 w 149"/>
                  <a:gd name="T7" fmla="*/ 10 h 249"/>
                  <a:gd name="T8" fmla="*/ 43 w 149"/>
                  <a:gd name="T9" fmla="*/ 12 h 249"/>
                  <a:gd name="T10" fmla="*/ 42 w 149"/>
                  <a:gd name="T11" fmla="*/ 14 h 249"/>
                  <a:gd name="T12" fmla="*/ 41 w 149"/>
                  <a:gd name="T13" fmla="*/ 17 h 249"/>
                  <a:gd name="T14" fmla="*/ 40 w 149"/>
                  <a:gd name="T15" fmla="*/ 19 h 249"/>
                  <a:gd name="T16" fmla="*/ 39 w 149"/>
                  <a:gd name="T17" fmla="*/ 21 h 249"/>
                  <a:gd name="T18" fmla="*/ 39 w 149"/>
                  <a:gd name="T19" fmla="*/ 23 h 249"/>
                  <a:gd name="T20" fmla="*/ 38 w 149"/>
                  <a:gd name="T21" fmla="*/ 25 h 249"/>
                  <a:gd name="T22" fmla="*/ 38 w 149"/>
                  <a:gd name="T23" fmla="*/ 26 h 249"/>
                  <a:gd name="T24" fmla="*/ 38 w 149"/>
                  <a:gd name="T25" fmla="*/ 28 h 249"/>
                  <a:gd name="T26" fmla="*/ 36 w 149"/>
                  <a:gd name="T27" fmla="*/ 31 h 249"/>
                  <a:gd name="T28" fmla="*/ 34 w 149"/>
                  <a:gd name="T29" fmla="*/ 33 h 249"/>
                  <a:gd name="T30" fmla="*/ 32 w 149"/>
                  <a:gd name="T31" fmla="*/ 35 h 249"/>
                  <a:gd name="T32" fmla="*/ 29 w 149"/>
                  <a:gd name="T33" fmla="*/ 38 h 249"/>
                  <a:gd name="T34" fmla="*/ 27 w 149"/>
                  <a:gd name="T35" fmla="*/ 38 h 249"/>
                  <a:gd name="T36" fmla="*/ 25 w 149"/>
                  <a:gd name="T37" fmla="*/ 39 h 249"/>
                  <a:gd name="T38" fmla="*/ 23 w 149"/>
                  <a:gd name="T39" fmla="*/ 40 h 249"/>
                  <a:gd name="T40" fmla="*/ 20 w 149"/>
                  <a:gd name="T41" fmla="*/ 41 h 249"/>
                  <a:gd name="T42" fmla="*/ 17 w 149"/>
                  <a:gd name="T43" fmla="*/ 42 h 249"/>
                  <a:gd name="T44" fmla="*/ 14 w 149"/>
                  <a:gd name="T45" fmla="*/ 43 h 249"/>
                  <a:gd name="T46" fmla="*/ 12 w 149"/>
                  <a:gd name="T47" fmla="*/ 43 h 249"/>
                  <a:gd name="T48" fmla="*/ 11 w 149"/>
                  <a:gd name="T49" fmla="*/ 44 h 249"/>
                  <a:gd name="T50" fmla="*/ 9 w 149"/>
                  <a:gd name="T51" fmla="*/ 45 h 249"/>
                  <a:gd name="T52" fmla="*/ 7 w 149"/>
                  <a:gd name="T53" fmla="*/ 46 h 249"/>
                  <a:gd name="T54" fmla="*/ 5 w 149"/>
                  <a:gd name="T55" fmla="*/ 48 h 249"/>
                  <a:gd name="T56" fmla="*/ 3 w 149"/>
                  <a:gd name="T57" fmla="*/ 49 h 249"/>
                  <a:gd name="T58" fmla="*/ 2 w 149"/>
                  <a:gd name="T59" fmla="*/ 47 h 249"/>
                  <a:gd name="T60" fmla="*/ 1 w 149"/>
                  <a:gd name="T61" fmla="*/ 43 h 249"/>
                  <a:gd name="T62" fmla="*/ 0 w 149"/>
                  <a:gd name="T63" fmla="*/ 38 h 249"/>
                  <a:gd name="T64" fmla="*/ 0 w 149"/>
                  <a:gd name="T65" fmla="*/ 34 h 249"/>
                  <a:gd name="T66" fmla="*/ 0 w 149"/>
                  <a:gd name="T67" fmla="*/ 32 h 249"/>
                  <a:gd name="T68" fmla="*/ 0 w 149"/>
                  <a:gd name="T69" fmla="*/ 29 h 249"/>
                  <a:gd name="T70" fmla="*/ 1 w 149"/>
                  <a:gd name="T71" fmla="*/ 27 h 249"/>
                  <a:gd name="T72" fmla="*/ 1 w 149"/>
                  <a:gd name="T73" fmla="*/ 25 h 249"/>
                  <a:gd name="T74" fmla="*/ 1 w 149"/>
                  <a:gd name="T75" fmla="*/ 21 h 249"/>
                  <a:gd name="T76" fmla="*/ 3 w 149"/>
                  <a:gd name="T77" fmla="*/ 17 h 249"/>
                  <a:gd name="T78" fmla="*/ 4 w 149"/>
                  <a:gd name="T79" fmla="*/ 14 h 249"/>
                  <a:gd name="T80" fmla="*/ 5 w 149"/>
                  <a:gd name="T81" fmla="*/ 13 h 249"/>
                  <a:gd name="T82" fmla="*/ 6 w 149"/>
                  <a:gd name="T83" fmla="*/ 12 h 249"/>
                  <a:gd name="T84" fmla="*/ 8 w 149"/>
                  <a:gd name="T85" fmla="*/ 12 h 249"/>
                  <a:gd name="T86" fmla="*/ 10 w 149"/>
                  <a:gd name="T87" fmla="*/ 10 h 249"/>
                  <a:gd name="T88" fmla="*/ 12 w 149"/>
                  <a:gd name="T89" fmla="*/ 9 h 249"/>
                  <a:gd name="T90" fmla="*/ 14 w 149"/>
                  <a:gd name="T91" fmla="*/ 8 h 249"/>
                  <a:gd name="T92" fmla="*/ 16 w 149"/>
                  <a:gd name="T93" fmla="*/ 7 h 249"/>
                  <a:gd name="T94" fmla="*/ 18 w 149"/>
                  <a:gd name="T95" fmla="*/ 6 h 249"/>
                  <a:gd name="T96" fmla="*/ 19 w 149"/>
                  <a:gd name="T97" fmla="*/ 5 h 249"/>
                  <a:gd name="T98" fmla="*/ 21 w 149"/>
                  <a:gd name="T99" fmla="*/ 4 h 249"/>
                  <a:gd name="T100" fmla="*/ 24 w 149"/>
                  <a:gd name="T101" fmla="*/ 3 h 249"/>
                  <a:gd name="T102" fmla="*/ 27 w 149"/>
                  <a:gd name="T103" fmla="*/ 2 h 249"/>
                  <a:gd name="T104" fmla="*/ 31 w 149"/>
                  <a:gd name="T105" fmla="*/ 2 h 249"/>
                  <a:gd name="T106" fmla="*/ 35 w 149"/>
                  <a:gd name="T107" fmla="*/ 1 h 249"/>
                  <a:gd name="T108" fmla="*/ 38 w 149"/>
                  <a:gd name="T109" fmla="*/ 0 h 249"/>
                  <a:gd name="T110" fmla="*/ 41 w 149"/>
                  <a:gd name="T111" fmla="*/ 0 h 249"/>
                  <a:gd name="T112" fmla="*/ 43 w 149"/>
                  <a:gd name="T113" fmla="*/ 0 h 249"/>
                  <a:gd name="T114" fmla="*/ 45 w 149"/>
                  <a:gd name="T115" fmla="*/ 0 h 249"/>
                  <a:gd name="T116" fmla="*/ 46 w 149"/>
                  <a:gd name="T117" fmla="*/ 0 h 249"/>
                  <a:gd name="T118" fmla="*/ 48 w 149"/>
                  <a:gd name="T119" fmla="*/ 0 h 249"/>
                  <a:gd name="T120" fmla="*/ 49 w 149"/>
                  <a:gd name="T121" fmla="*/ 0 h 24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9"/>
                  <a:gd name="T184" fmla="*/ 0 h 249"/>
                  <a:gd name="T185" fmla="*/ 149 w 149"/>
                  <a:gd name="T186" fmla="*/ 249 h 24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9" h="249">
                    <a:moveTo>
                      <a:pt x="149" y="2"/>
                    </a:moveTo>
                    <a:lnTo>
                      <a:pt x="146" y="13"/>
                    </a:lnTo>
                    <a:lnTo>
                      <a:pt x="139" y="30"/>
                    </a:lnTo>
                    <a:lnTo>
                      <a:pt x="132" y="49"/>
                    </a:lnTo>
                    <a:lnTo>
                      <a:pt x="130" y="62"/>
                    </a:lnTo>
                    <a:lnTo>
                      <a:pt x="129" y="71"/>
                    </a:lnTo>
                    <a:lnTo>
                      <a:pt x="125" y="84"/>
                    </a:lnTo>
                    <a:lnTo>
                      <a:pt x="121" y="98"/>
                    </a:lnTo>
                    <a:lnTo>
                      <a:pt x="120" y="109"/>
                    </a:lnTo>
                    <a:lnTo>
                      <a:pt x="118" y="117"/>
                    </a:lnTo>
                    <a:lnTo>
                      <a:pt x="117" y="126"/>
                    </a:lnTo>
                    <a:lnTo>
                      <a:pt x="117" y="134"/>
                    </a:lnTo>
                    <a:lnTo>
                      <a:pt x="116" y="142"/>
                    </a:lnTo>
                    <a:lnTo>
                      <a:pt x="109" y="155"/>
                    </a:lnTo>
                    <a:lnTo>
                      <a:pt x="103" y="167"/>
                    </a:lnTo>
                    <a:lnTo>
                      <a:pt x="97" y="180"/>
                    </a:lnTo>
                    <a:lnTo>
                      <a:pt x="87" y="191"/>
                    </a:lnTo>
                    <a:lnTo>
                      <a:pt x="83" y="194"/>
                    </a:lnTo>
                    <a:lnTo>
                      <a:pt x="76" y="198"/>
                    </a:lnTo>
                    <a:lnTo>
                      <a:pt x="69" y="202"/>
                    </a:lnTo>
                    <a:lnTo>
                      <a:pt x="60" y="207"/>
                    </a:lnTo>
                    <a:lnTo>
                      <a:pt x="52" y="212"/>
                    </a:lnTo>
                    <a:lnTo>
                      <a:pt x="44" y="216"/>
                    </a:lnTo>
                    <a:lnTo>
                      <a:pt x="38" y="221"/>
                    </a:lnTo>
                    <a:lnTo>
                      <a:pt x="34" y="224"/>
                    </a:lnTo>
                    <a:lnTo>
                      <a:pt x="27" y="230"/>
                    </a:lnTo>
                    <a:lnTo>
                      <a:pt x="21" y="236"/>
                    </a:lnTo>
                    <a:lnTo>
                      <a:pt x="16" y="243"/>
                    </a:lnTo>
                    <a:lnTo>
                      <a:pt x="10" y="249"/>
                    </a:lnTo>
                    <a:lnTo>
                      <a:pt x="7" y="241"/>
                    </a:lnTo>
                    <a:lnTo>
                      <a:pt x="4" y="220"/>
                    </a:lnTo>
                    <a:lnTo>
                      <a:pt x="1" y="194"/>
                    </a:lnTo>
                    <a:lnTo>
                      <a:pt x="0" y="173"/>
                    </a:lnTo>
                    <a:lnTo>
                      <a:pt x="1" y="162"/>
                    </a:lnTo>
                    <a:lnTo>
                      <a:pt x="1" y="149"/>
                    </a:lnTo>
                    <a:lnTo>
                      <a:pt x="2" y="136"/>
                    </a:lnTo>
                    <a:lnTo>
                      <a:pt x="2" y="128"/>
                    </a:lnTo>
                    <a:lnTo>
                      <a:pt x="4" y="108"/>
                    </a:lnTo>
                    <a:lnTo>
                      <a:pt x="9" y="87"/>
                    </a:lnTo>
                    <a:lnTo>
                      <a:pt x="13" y="71"/>
                    </a:lnTo>
                    <a:lnTo>
                      <a:pt x="15" y="64"/>
                    </a:lnTo>
                    <a:lnTo>
                      <a:pt x="17" y="62"/>
                    </a:lnTo>
                    <a:lnTo>
                      <a:pt x="23" y="59"/>
                    </a:lnTo>
                    <a:lnTo>
                      <a:pt x="29" y="53"/>
                    </a:lnTo>
                    <a:lnTo>
                      <a:pt x="35" y="48"/>
                    </a:lnTo>
                    <a:lnTo>
                      <a:pt x="42" y="41"/>
                    </a:lnTo>
                    <a:lnTo>
                      <a:pt x="50" y="34"/>
                    </a:lnTo>
                    <a:lnTo>
                      <a:pt x="55" y="29"/>
                    </a:lnTo>
                    <a:lnTo>
                      <a:pt x="58" y="24"/>
                    </a:lnTo>
                    <a:lnTo>
                      <a:pt x="63" y="21"/>
                    </a:lnTo>
                    <a:lnTo>
                      <a:pt x="72" y="17"/>
                    </a:lnTo>
                    <a:lnTo>
                      <a:pt x="82" y="12"/>
                    </a:lnTo>
                    <a:lnTo>
                      <a:pt x="94" y="9"/>
                    </a:lnTo>
                    <a:lnTo>
                      <a:pt x="105" y="5"/>
                    </a:lnTo>
                    <a:lnTo>
                      <a:pt x="117" y="2"/>
                    </a:lnTo>
                    <a:lnTo>
                      <a:pt x="126" y="0"/>
                    </a:lnTo>
                    <a:lnTo>
                      <a:pt x="132" y="0"/>
                    </a:lnTo>
                    <a:lnTo>
                      <a:pt x="137" y="0"/>
                    </a:lnTo>
                    <a:lnTo>
                      <a:pt x="141" y="0"/>
                    </a:lnTo>
                    <a:lnTo>
                      <a:pt x="146" y="1"/>
                    </a:lnTo>
                    <a:lnTo>
                      <a:pt x="149" y="2"/>
                    </a:lnTo>
                    <a:close/>
                  </a:path>
                </a:pathLst>
              </a:custGeom>
              <a:solidFill>
                <a:schemeClr val="tx1"/>
              </a:solidFill>
              <a:ln w="9525">
                <a:noFill/>
                <a:round/>
                <a:headEnd/>
                <a:tailEnd/>
              </a:ln>
            </p:spPr>
            <p:txBody>
              <a:bodyPr/>
              <a:lstStyle/>
              <a:p>
                <a:endParaRPr lang="he-IL"/>
              </a:p>
            </p:txBody>
          </p:sp>
          <p:sp>
            <p:nvSpPr>
              <p:cNvPr id="19511" name="Freeform 49"/>
              <p:cNvSpPr>
                <a:spLocks/>
              </p:cNvSpPr>
              <p:nvPr/>
            </p:nvSpPr>
            <p:spPr bwMode="auto">
              <a:xfrm>
                <a:off x="800" y="3799"/>
                <a:ext cx="40" cy="56"/>
              </a:xfrm>
              <a:custGeom>
                <a:avLst/>
                <a:gdLst>
                  <a:gd name="T0" fmla="*/ 39 w 120"/>
                  <a:gd name="T1" fmla="*/ 5 h 278"/>
                  <a:gd name="T2" fmla="*/ 39 w 120"/>
                  <a:gd name="T3" fmla="*/ 8 h 278"/>
                  <a:gd name="T4" fmla="*/ 39 w 120"/>
                  <a:gd name="T5" fmla="*/ 11 h 278"/>
                  <a:gd name="T6" fmla="*/ 39 w 120"/>
                  <a:gd name="T7" fmla="*/ 15 h 278"/>
                  <a:gd name="T8" fmla="*/ 40 w 120"/>
                  <a:gd name="T9" fmla="*/ 18 h 278"/>
                  <a:gd name="T10" fmla="*/ 39 w 120"/>
                  <a:gd name="T11" fmla="*/ 21 h 278"/>
                  <a:gd name="T12" fmla="*/ 39 w 120"/>
                  <a:gd name="T13" fmla="*/ 24 h 278"/>
                  <a:gd name="T14" fmla="*/ 38 w 120"/>
                  <a:gd name="T15" fmla="*/ 27 h 278"/>
                  <a:gd name="T16" fmla="*/ 37 w 120"/>
                  <a:gd name="T17" fmla="*/ 30 h 278"/>
                  <a:gd name="T18" fmla="*/ 37 w 120"/>
                  <a:gd name="T19" fmla="*/ 32 h 278"/>
                  <a:gd name="T20" fmla="*/ 36 w 120"/>
                  <a:gd name="T21" fmla="*/ 33 h 278"/>
                  <a:gd name="T22" fmla="*/ 37 w 120"/>
                  <a:gd name="T23" fmla="*/ 35 h 278"/>
                  <a:gd name="T24" fmla="*/ 37 w 120"/>
                  <a:gd name="T25" fmla="*/ 36 h 278"/>
                  <a:gd name="T26" fmla="*/ 35 w 120"/>
                  <a:gd name="T27" fmla="*/ 39 h 278"/>
                  <a:gd name="T28" fmla="*/ 33 w 120"/>
                  <a:gd name="T29" fmla="*/ 41 h 278"/>
                  <a:gd name="T30" fmla="*/ 30 w 120"/>
                  <a:gd name="T31" fmla="*/ 44 h 278"/>
                  <a:gd name="T32" fmla="*/ 28 w 120"/>
                  <a:gd name="T33" fmla="*/ 47 h 278"/>
                  <a:gd name="T34" fmla="*/ 25 w 120"/>
                  <a:gd name="T35" fmla="*/ 48 h 278"/>
                  <a:gd name="T36" fmla="*/ 23 w 120"/>
                  <a:gd name="T37" fmla="*/ 49 h 278"/>
                  <a:gd name="T38" fmla="*/ 21 w 120"/>
                  <a:gd name="T39" fmla="*/ 50 h 278"/>
                  <a:gd name="T40" fmla="*/ 18 w 120"/>
                  <a:gd name="T41" fmla="*/ 51 h 278"/>
                  <a:gd name="T42" fmla="*/ 16 w 120"/>
                  <a:gd name="T43" fmla="*/ 52 h 278"/>
                  <a:gd name="T44" fmla="*/ 14 w 120"/>
                  <a:gd name="T45" fmla="*/ 54 h 278"/>
                  <a:gd name="T46" fmla="*/ 11 w 120"/>
                  <a:gd name="T47" fmla="*/ 55 h 278"/>
                  <a:gd name="T48" fmla="*/ 9 w 120"/>
                  <a:gd name="T49" fmla="*/ 56 h 278"/>
                  <a:gd name="T50" fmla="*/ 7 w 120"/>
                  <a:gd name="T51" fmla="*/ 54 h 278"/>
                  <a:gd name="T52" fmla="*/ 4 w 120"/>
                  <a:gd name="T53" fmla="*/ 50 h 278"/>
                  <a:gd name="T54" fmla="*/ 1 w 120"/>
                  <a:gd name="T55" fmla="*/ 45 h 278"/>
                  <a:gd name="T56" fmla="*/ 0 w 120"/>
                  <a:gd name="T57" fmla="*/ 41 h 278"/>
                  <a:gd name="T58" fmla="*/ 1 w 120"/>
                  <a:gd name="T59" fmla="*/ 38 h 278"/>
                  <a:gd name="T60" fmla="*/ 2 w 120"/>
                  <a:gd name="T61" fmla="*/ 35 h 278"/>
                  <a:gd name="T62" fmla="*/ 3 w 120"/>
                  <a:gd name="T63" fmla="*/ 32 h 278"/>
                  <a:gd name="T64" fmla="*/ 3 w 120"/>
                  <a:gd name="T65" fmla="*/ 29 h 278"/>
                  <a:gd name="T66" fmla="*/ 3 w 120"/>
                  <a:gd name="T67" fmla="*/ 25 h 278"/>
                  <a:gd name="T68" fmla="*/ 5 w 120"/>
                  <a:gd name="T69" fmla="*/ 22 h 278"/>
                  <a:gd name="T70" fmla="*/ 8 w 120"/>
                  <a:gd name="T71" fmla="*/ 18 h 278"/>
                  <a:gd name="T72" fmla="*/ 11 w 120"/>
                  <a:gd name="T73" fmla="*/ 15 h 278"/>
                  <a:gd name="T74" fmla="*/ 14 w 120"/>
                  <a:gd name="T75" fmla="*/ 13 h 278"/>
                  <a:gd name="T76" fmla="*/ 16 w 120"/>
                  <a:gd name="T77" fmla="*/ 12 h 278"/>
                  <a:gd name="T78" fmla="*/ 20 w 120"/>
                  <a:gd name="T79" fmla="*/ 11 h 278"/>
                  <a:gd name="T80" fmla="*/ 23 w 120"/>
                  <a:gd name="T81" fmla="*/ 10 h 278"/>
                  <a:gd name="T82" fmla="*/ 26 w 120"/>
                  <a:gd name="T83" fmla="*/ 9 h 278"/>
                  <a:gd name="T84" fmla="*/ 29 w 120"/>
                  <a:gd name="T85" fmla="*/ 8 h 278"/>
                  <a:gd name="T86" fmla="*/ 31 w 120"/>
                  <a:gd name="T87" fmla="*/ 6 h 278"/>
                  <a:gd name="T88" fmla="*/ 33 w 120"/>
                  <a:gd name="T89" fmla="*/ 4 h 278"/>
                  <a:gd name="T90" fmla="*/ 33 w 120"/>
                  <a:gd name="T91" fmla="*/ 3 h 278"/>
                  <a:gd name="T92" fmla="*/ 35 w 120"/>
                  <a:gd name="T93" fmla="*/ 1 h 278"/>
                  <a:gd name="T94" fmla="*/ 36 w 120"/>
                  <a:gd name="T95" fmla="*/ 0 h 278"/>
                  <a:gd name="T96" fmla="*/ 37 w 120"/>
                  <a:gd name="T97" fmla="*/ 0 h 278"/>
                  <a:gd name="T98" fmla="*/ 38 w 120"/>
                  <a:gd name="T99" fmla="*/ 1 h 278"/>
                  <a:gd name="T100" fmla="*/ 38 w 120"/>
                  <a:gd name="T101" fmla="*/ 2 h 278"/>
                  <a:gd name="T102" fmla="*/ 38 w 120"/>
                  <a:gd name="T103" fmla="*/ 4 h 278"/>
                  <a:gd name="T104" fmla="*/ 39 w 120"/>
                  <a:gd name="T105" fmla="*/ 5 h 2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0"/>
                  <a:gd name="T160" fmla="*/ 0 h 278"/>
                  <a:gd name="T161" fmla="*/ 120 w 120"/>
                  <a:gd name="T162" fmla="*/ 278 h 27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0" h="278">
                    <a:moveTo>
                      <a:pt x="116" y="23"/>
                    </a:moveTo>
                    <a:lnTo>
                      <a:pt x="116" y="40"/>
                    </a:lnTo>
                    <a:lnTo>
                      <a:pt x="117" y="56"/>
                    </a:lnTo>
                    <a:lnTo>
                      <a:pt x="118" y="73"/>
                    </a:lnTo>
                    <a:lnTo>
                      <a:pt x="120" y="90"/>
                    </a:lnTo>
                    <a:lnTo>
                      <a:pt x="118" y="106"/>
                    </a:lnTo>
                    <a:lnTo>
                      <a:pt x="117" y="120"/>
                    </a:lnTo>
                    <a:lnTo>
                      <a:pt x="115" y="136"/>
                    </a:lnTo>
                    <a:lnTo>
                      <a:pt x="110" y="150"/>
                    </a:lnTo>
                    <a:lnTo>
                      <a:pt x="110" y="158"/>
                    </a:lnTo>
                    <a:lnTo>
                      <a:pt x="109" y="164"/>
                    </a:lnTo>
                    <a:lnTo>
                      <a:pt x="110" y="172"/>
                    </a:lnTo>
                    <a:lnTo>
                      <a:pt x="111" y="179"/>
                    </a:lnTo>
                    <a:lnTo>
                      <a:pt x="105" y="193"/>
                    </a:lnTo>
                    <a:lnTo>
                      <a:pt x="98" y="206"/>
                    </a:lnTo>
                    <a:lnTo>
                      <a:pt x="91" y="218"/>
                    </a:lnTo>
                    <a:lnTo>
                      <a:pt x="84" y="231"/>
                    </a:lnTo>
                    <a:lnTo>
                      <a:pt x="76" y="237"/>
                    </a:lnTo>
                    <a:lnTo>
                      <a:pt x="69" y="243"/>
                    </a:lnTo>
                    <a:lnTo>
                      <a:pt x="62" y="249"/>
                    </a:lnTo>
                    <a:lnTo>
                      <a:pt x="54" y="255"/>
                    </a:lnTo>
                    <a:lnTo>
                      <a:pt x="47" y="260"/>
                    </a:lnTo>
                    <a:lnTo>
                      <a:pt x="41" y="266"/>
                    </a:lnTo>
                    <a:lnTo>
                      <a:pt x="33" y="272"/>
                    </a:lnTo>
                    <a:lnTo>
                      <a:pt x="26" y="278"/>
                    </a:lnTo>
                    <a:lnTo>
                      <a:pt x="21" y="269"/>
                    </a:lnTo>
                    <a:lnTo>
                      <a:pt x="11" y="246"/>
                    </a:lnTo>
                    <a:lnTo>
                      <a:pt x="3" y="222"/>
                    </a:lnTo>
                    <a:lnTo>
                      <a:pt x="0" y="206"/>
                    </a:lnTo>
                    <a:lnTo>
                      <a:pt x="3" y="191"/>
                    </a:lnTo>
                    <a:lnTo>
                      <a:pt x="6" y="175"/>
                    </a:lnTo>
                    <a:lnTo>
                      <a:pt x="8" y="160"/>
                    </a:lnTo>
                    <a:lnTo>
                      <a:pt x="8" y="144"/>
                    </a:lnTo>
                    <a:lnTo>
                      <a:pt x="10" y="126"/>
                    </a:lnTo>
                    <a:lnTo>
                      <a:pt x="16" y="108"/>
                    </a:lnTo>
                    <a:lnTo>
                      <a:pt x="23" y="90"/>
                    </a:lnTo>
                    <a:lnTo>
                      <a:pt x="32" y="75"/>
                    </a:lnTo>
                    <a:lnTo>
                      <a:pt x="41" y="67"/>
                    </a:lnTo>
                    <a:lnTo>
                      <a:pt x="49" y="61"/>
                    </a:lnTo>
                    <a:lnTo>
                      <a:pt x="59" y="55"/>
                    </a:lnTo>
                    <a:lnTo>
                      <a:pt x="68" y="50"/>
                    </a:lnTo>
                    <a:lnTo>
                      <a:pt x="77" y="44"/>
                    </a:lnTo>
                    <a:lnTo>
                      <a:pt x="86" y="39"/>
                    </a:lnTo>
                    <a:lnTo>
                      <a:pt x="93" y="31"/>
                    </a:lnTo>
                    <a:lnTo>
                      <a:pt x="99" y="21"/>
                    </a:lnTo>
                    <a:lnTo>
                      <a:pt x="100" y="15"/>
                    </a:lnTo>
                    <a:lnTo>
                      <a:pt x="104" y="7"/>
                    </a:lnTo>
                    <a:lnTo>
                      <a:pt x="107" y="1"/>
                    </a:lnTo>
                    <a:lnTo>
                      <a:pt x="112" y="0"/>
                    </a:lnTo>
                    <a:lnTo>
                      <a:pt x="115" y="6"/>
                    </a:lnTo>
                    <a:lnTo>
                      <a:pt x="115" y="11"/>
                    </a:lnTo>
                    <a:lnTo>
                      <a:pt x="115" y="18"/>
                    </a:lnTo>
                    <a:lnTo>
                      <a:pt x="116" y="23"/>
                    </a:lnTo>
                    <a:close/>
                  </a:path>
                </a:pathLst>
              </a:custGeom>
              <a:solidFill>
                <a:schemeClr val="tx1"/>
              </a:solidFill>
              <a:ln w="9525">
                <a:noFill/>
                <a:round/>
                <a:headEnd/>
                <a:tailEnd/>
              </a:ln>
            </p:spPr>
            <p:txBody>
              <a:bodyPr/>
              <a:lstStyle/>
              <a:p>
                <a:endParaRPr lang="he-IL"/>
              </a:p>
            </p:txBody>
          </p:sp>
          <p:sp>
            <p:nvSpPr>
              <p:cNvPr id="19512" name="Freeform 50"/>
              <p:cNvSpPr>
                <a:spLocks/>
              </p:cNvSpPr>
              <p:nvPr/>
            </p:nvSpPr>
            <p:spPr bwMode="auto">
              <a:xfrm>
                <a:off x="808" y="3849"/>
                <a:ext cx="35" cy="57"/>
              </a:xfrm>
              <a:custGeom>
                <a:avLst/>
                <a:gdLst>
                  <a:gd name="T0" fmla="*/ 26 w 105"/>
                  <a:gd name="T1" fmla="*/ 10 h 282"/>
                  <a:gd name="T2" fmla="*/ 29 w 105"/>
                  <a:gd name="T3" fmla="*/ 12 h 282"/>
                  <a:gd name="T4" fmla="*/ 32 w 105"/>
                  <a:gd name="T5" fmla="*/ 15 h 282"/>
                  <a:gd name="T6" fmla="*/ 33 w 105"/>
                  <a:gd name="T7" fmla="*/ 21 h 282"/>
                  <a:gd name="T8" fmla="*/ 35 w 105"/>
                  <a:gd name="T9" fmla="*/ 25 h 282"/>
                  <a:gd name="T10" fmla="*/ 34 w 105"/>
                  <a:gd name="T11" fmla="*/ 29 h 282"/>
                  <a:gd name="T12" fmla="*/ 32 w 105"/>
                  <a:gd name="T13" fmla="*/ 35 h 282"/>
                  <a:gd name="T14" fmla="*/ 30 w 105"/>
                  <a:gd name="T15" fmla="*/ 41 h 282"/>
                  <a:gd name="T16" fmla="*/ 24 w 105"/>
                  <a:gd name="T17" fmla="*/ 45 h 282"/>
                  <a:gd name="T18" fmla="*/ 21 w 105"/>
                  <a:gd name="T19" fmla="*/ 47 h 282"/>
                  <a:gd name="T20" fmla="*/ 19 w 105"/>
                  <a:gd name="T21" fmla="*/ 51 h 282"/>
                  <a:gd name="T22" fmla="*/ 19 w 105"/>
                  <a:gd name="T23" fmla="*/ 56 h 282"/>
                  <a:gd name="T24" fmla="*/ 18 w 105"/>
                  <a:gd name="T25" fmla="*/ 57 h 282"/>
                  <a:gd name="T26" fmla="*/ 16 w 105"/>
                  <a:gd name="T27" fmla="*/ 56 h 282"/>
                  <a:gd name="T28" fmla="*/ 14 w 105"/>
                  <a:gd name="T29" fmla="*/ 53 h 282"/>
                  <a:gd name="T30" fmla="*/ 10 w 105"/>
                  <a:gd name="T31" fmla="*/ 48 h 282"/>
                  <a:gd name="T32" fmla="*/ 6 w 105"/>
                  <a:gd name="T33" fmla="*/ 43 h 282"/>
                  <a:gd name="T34" fmla="*/ 3 w 105"/>
                  <a:gd name="T35" fmla="*/ 38 h 282"/>
                  <a:gd name="T36" fmla="*/ 2 w 105"/>
                  <a:gd name="T37" fmla="*/ 34 h 282"/>
                  <a:gd name="T38" fmla="*/ 2 w 105"/>
                  <a:gd name="T39" fmla="*/ 30 h 282"/>
                  <a:gd name="T40" fmla="*/ 1 w 105"/>
                  <a:gd name="T41" fmla="*/ 25 h 282"/>
                  <a:gd name="T42" fmla="*/ 0 w 105"/>
                  <a:gd name="T43" fmla="*/ 21 h 282"/>
                  <a:gd name="T44" fmla="*/ 0 w 105"/>
                  <a:gd name="T45" fmla="*/ 18 h 282"/>
                  <a:gd name="T46" fmla="*/ 3 w 105"/>
                  <a:gd name="T47" fmla="*/ 13 h 282"/>
                  <a:gd name="T48" fmla="*/ 7 w 105"/>
                  <a:gd name="T49" fmla="*/ 9 h 282"/>
                  <a:gd name="T50" fmla="*/ 11 w 105"/>
                  <a:gd name="T51" fmla="*/ 8 h 282"/>
                  <a:gd name="T52" fmla="*/ 14 w 105"/>
                  <a:gd name="T53" fmla="*/ 6 h 282"/>
                  <a:gd name="T54" fmla="*/ 17 w 105"/>
                  <a:gd name="T55" fmla="*/ 4 h 282"/>
                  <a:gd name="T56" fmla="*/ 20 w 105"/>
                  <a:gd name="T57" fmla="*/ 2 h 282"/>
                  <a:gd name="T58" fmla="*/ 23 w 105"/>
                  <a:gd name="T59" fmla="*/ 0 h 282"/>
                  <a:gd name="T60" fmla="*/ 25 w 105"/>
                  <a:gd name="T61" fmla="*/ 1 h 282"/>
                  <a:gd name="T62" fmla="*/ 26 w 105"/>
                  <a:gd name="T63" fmla="*/ 6 h 2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5"/>
                  <a:gd name="T97" fmla="*/ 0 h 282"/>
                  <a:gd name="T98" fmla="*/ 105 w 105"/>
                  <a:gd name="T99" fmla="*/ 282 h 2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5" h="282">
                    <a:moveTo>
                      <a:pt x="76" y="40"/>
                    </a:moveTo>
                    <a:lnTo>
                      <a:pt x="78" y="48"/>
                    </a:lnTo>
                    <a:lnTo>
                      <a:pt x="83" y="53"/>
                    </a:lnTo>
                    <a:lnTo>
                      <a:pt x="88" y="59"/>
                    </a:lnTo>
                    <a:lnTo>
                      <a:pt x="92" y="64"/>
                    </a:lnTo>
                    <a:lnTo>
                      <a:pt x="95" y="76"/>
                    </a:lnTo>
                    <a:lnTo>
                      <a:pt x="97" y="90"/>
                    </a:lnTo>
                    <a:lnTo>
                      <a:pt x="99" y="102"/>
                    </a:lnTo>
                    <a:lnTo>
                      <a:pt x="103" y="115"/>
                    </a:lnTo>
                    <a:lnTo>
                      <a:pt x="105" y="125"/>
                    </a:lnTo>
                    <a:lnTo>
                      <a:pt x="105" y="135"/>
                    </a:lnTo>
                    <a:lnTo>
                      <a:pt x="102" y="145"/>
                    </a:lnTo>
                    <a:lnTo>
                      <a:pt x="98" y="155"/>
                    </a:lnTo>
                    <a:lnTo>
                      <a:pt x="95" y="171"/>
                    </a:lnTo>
                    <a:lnTo>
                      <a:pt x="93" y="188"/>
                    </a:lnTo>
                    <a:lnTo>
                      <a:pt x="90" y="203"/>
                    </a:lnTo>
                    <a:lnTo>
                      <a:pt x="82" y="218"/>
                    </a:lnTo>
                    <a:lnTo>
                      <a:pt x="73" y="222"/>
                    </a:lnTo>
                    <a:lnTo>
                      <a:pt x="67" y="228"/>
                    </a:lnTo>
                    <a:lnTo>
                      <a:pt x="62" y="235"/>
                    </a:lnTo>
                    <a:lnTo>
                      <a:pt x="58" y="244"/>
                    </a:lnTo>
                    <a:lnTo>
                      <a:pt x="58" y="254"/>
                    </a:lnTo>
                    <a:lnTo>
                      <a:pt x="58" y="266"/>
                    </a:lnTo>
                    <a:lnTo>
                      <a:pt x="58" y="277"/>
                    </a:lnTo>
                    <a:lnTo>
                      <a:pt x="57" y="282"/>
                    </a:lnTo>
                    <a:lnTo>
                      <a:pt x="54" y="281"/>
                    </a:lnTo>
                    <a:lnTo>
                      <a:pt x="51" y="279"/>
                    </a:lnTo>
                    <a:lnTo>
                      <a:pt x="49" y="276"/>
                    </a:lnTo>
                    <a:lnTo>
                      <a:pt x="47" y="274"/>
                    </a:lnTo>
                    <a:lnTo>
                      <a:pt x="41" y="262"/>
                    </a:lnTo>
                    <a:lnTo>
                      <a:pt x="34" y="250"/>
                    </a:lnTo>
                    <a:lnTo>
                      <a:pt x="29" y="237"/>
                    </a:lnTo>
                    <a:lnTo>
                      <a:pt x="24" y="225"/>
                    </a:lnTo>
                    <a:lnTo>
                      <a:pt x="19" y="213"/>
                    </a:lnTo>
                    <a:lnTo>
                      <a:pt x="14" y="200"/>
                    </a:lnTo>
                    <a:lnTo>
                      <a:pt x="9" y="188"/>
                    </a:lnTo>
                    <a:lnTo>
                      <a:pt x="4" y="175"/>
                    </a:lnTo>
                    <a:lnTo>
                      <a:pt x="6" y="166"/>
                    </a:lnTo>
                    <a:lnTo>
                      <a:pt x="7" y="156"/>
                    </a:lnTo>
                    <a:lnTo>
                      <a:pt x="7" y="146"/>
                    </a:lnTo>
                    <a:lnTo>
                      <a:pt x="4" y="136"/>
                    </a:lnTo>
                    <a:lnTo>
                      <a:pt x="2" y="126"/>
                    </a:lnTo>
                    <a:lnTo>
                      <a:pt x="0" y="116"/>
                    </a:lnTo>
                    <a:lnTo>
                      <a:pt x="0" y="106"/>
                    </a:lnTo>
                    <a:lnTo>
                      <a:pt x="1" y="95"/>
                    </a:lnTo>
                    <a:lnTo>
                      <a:pt x="1" y="89"/>
                    </a:lnTo>
                    <a:lnTo>
                      <a:pt x="5" y="76"/>
                    </a:lnTo>
                    <a:lnTo>
                      <a:pt x="10" y="63"/>
                    </a:lnTo>
                    <a:lnTo>
                      <a:pt x="15" y="52"/>
                    </a:lnTo>
                    <a:lnTo>
                      <a:pt x="20" y="47"/>
                    </a:lnTo>
                    <a:lnTo>
                      <a:pt x="26" y="42"/>
                    </a:lnTo>
                    <a:lnTo>
                      <a:pt x="32" y="39"/>
                    </a:lnTo>
                    <a:lnTo>
                      <a:pt x="39" y="35"/>
                    </a:lnTo>
                    <a:lnTo>
                      <a:pt x="42" y="31"/>
                    </a:lnTo>
                    <a:lnTo>
                      <a:pt x="47" y="27"/>
                    </a:lnTo>
                    <a:lnTo>
                      <a:pt x="51" y="21"/>
                    </a:lnTo>
                    <a:lnTo>
                      <a:pt x="56" y="16"/>
                    </a:lnTo>
                    <a:lnTo>
                      <a:pt x="61" y="10"/>
                    </a:lnTo>
                    <a:lnTo>
                      <a:pt x="65" y="5"/>
                    </a:lnTo>
                    <a:lnTo>
                      <a:pt x="69" y="1"/>
                    </a:lnTo>
                    <a:lnTo>
                      <a:pt x="71" y="0"/>
                    </a:lnTo>
                    <a:lnTo>
                      <a:pt x="74" y="5"/>
                    </a:lnTo>
                    <a:lnTo>
                      <a:pt x="76" y="16"/>
                    </a:lnTo>
                    <a:lnTo>
                      <a:pt x="77" y="29"/>
                    </a:lnTo>
                    <a:lnTo>
                      <a:pt x="76" y="40"/>
                    </a:lnTo>
                    <a:close/>
                  </a:path>
                </a:pathLst>
              </a:custGeom>
              <a:solidFill>
                <a:schemeClr val="tx1"/>
              </a:solidFill>
              <a:ln w="9525">
                <a:noFill/>
                <a:round/>
                <a:headEnd/>
                <a:tailEnd/>
              </a:ln>
            </p:spPr>
            <p:txBody>
              <a:bodyPr/>
              <a:lstStyle/>
              <a:p>
                <a:endParaRPr lang="he-IL"/>
              </a:p>
            </p:txBody>
          </p:sp>
          <p:sp>
            <p:nvSpPr>
              <p:cNvPr id="19513" name="Freeform 51"/>
              <p:cNvSpPr>
                <a:spLocks/>
              </p:cNvSpPr>
              <p:nvPr/>
            </p:nvSpPr>
            <p:spPr bwMode="auto">
              <a:xfrm>
                <a:off x="831" y="3892"/>
                <a:ext cx="38" cy="51"/>
              </a:xfrm>
              <a:custGeom>
                <a:avLst/>
                <a:gdLst>
                  <a:gd name="T0" fmla="*/ 17 w 114"/>
                  <a:gd name="T1" fmla="*/ 0 h 258"/>
                  <a:gd name="T2" fmla="*/ 18 w 114"/>
                  <a:gd name="T3" fmla="*/ 2 h 258"/>
                  <a:gd name="T4" fmla="*/ 19 w 114"/>
                  <a:gd name="T5" fmla="*/ 4 h 258"/>
                  <a:gd name="T6" fmla="*/ 20 w 114"/>
                  <a:gd name="T7" fmla="*/ 5 h 258"/>
                  <a:gd name="T8" fmla="*/ 21 w 114"/>
                  <a:gd name="T9" fmla="*/ 7 h 258"/>
                  <a:gd name="T10" fmla="*/ 22 w 114"/>
                  <a:gd name="T11" fmla="*/ 8 h 258"/>
                  <a:gd name="T12" fmla="*/ 24 w 114"/>
                  <a:gd name="T13" fmla="*/ 10 h 258"/>
                  <a:gd name="T14" fmla="*/ 26 w 114"/>
                  <a:gd name="T15" fmla="*/ 11 h 258"/>
                  <a:gd name="T16" fmla="*/ 28 w 114"/>
                  <a:gd name="T17" fmla="*/ 13 h 258"/>
                  <a:gd name="T18" fmla="*/ 29 w 114"/>
                  <a:gd name="T19" fmla="*/ 15 h 258"/>
                  <a:gd name="T20" fmla="*/ 31 w 114"/>
                  <a:gd name="T21" fmla="*/ 17 h 258"/>
                  <a:gd name="T22" fmla="*/ 32 w 114"/>
                  <a:gd name="T23" fmla="*/ 18 h 258"/>
                  <a:gd name="T24" fmla="*/ 32 w 114"/>
                  <a:gd name="T25" fmla="*/ 19 h 258"/>
                  <a:gd name="T26" fmla="*/ 34 w 114"/>
                  <a:gd name="T27" fmla="*/ 22 h 258"/>
                  <a:gd name="T28" fmla="*/ 36 w 114"/>
                  <a:gd name="T29" fmla="*/ 27 h 258"/>
                  <a:gd name="T30" fmla="*/ 37 w 114"/>
                  <a:gd name="T31" fmla="*/ 32 h 258"/>
                  <a:gd name="T32" fmla="*/ 38 w 114"/>
                  <a:gd name="T33" fmla="*/ 34 h 258"/>
                  <a:gd name="T34" fmla="*/ 36 w 114"/>
                  <a:gd name="T35" fmla="*/ 37 h 258"/>
                  <a:gd name="T36" fmla="*/ 35 w 114"/>
                  <a:gd name="T37" fmla="*/ 39 h 258"/>
                  <a:gd name="T38" fmla="*/ 33 w 114"/>
                  <a:gd name="T39" fmla="*/ 42 h 258"/>
                  <a:gd name="T40" fmla="*/ 31 w 114"/>
                  <a:gd name="T41" fmla="*/ 44 h 258"/>
                  <a:gd name="T42" fmla="*/ 31 w 114"/>
                  <a:gd name="T43" fmla="*/ 46 h 258"/>
                  <a:gd name="T44" fmla="*/ 32 w 114"/>
                  <a:gd name="T45" fmla="*/ 48 h 258"/>
                  <a:gd name="T46" fmla="*/ 32 w 114"/>
                  <a:gd name="T47" fmla="*/ 50 h 258"/>
                  <a:gd name="T48" fmla="*/ 31 w 114"/>
                  <a:gd name="T49" fmla="*/ 51 h 258"/>
                  <a:gd name="T50" fmla="*/ 29 w 114"/>
                  <a:gd name="T51" fmla="*/ 51 h 258"/>
                  <a:gd name="T52" fmla="*/ 28 w 114"/>
                  <a:gd name="T53" fmla="*/ 50 h 258"/>
                  <a:gd name="T54" fmla="*/ 27 w 114"/>
                  <a:gd name="T55" fmla="*/ 50 h 258"/>
                  <a:gd name="T56" fmla="*/ 25 w 114"/>
                  <a:gd name="T57" fmla="*/ 49 h 258"/>
                  <a:gd name="T58" fmla="*/ 24 w 114"/>
                  <a:gd name="T59" fmla="*/ 48 h 258"/>
                  <a:gd name="T60" fmla="*/ 23 w 114"/>
                  <a:gd name="T61" fmla="*/ 47 h 258"/>
                  <a:gd name="T62" fmla="*/ 21 w 114"/>
                  <a:gd name="T63" fmla="*/ 45 h 258"/>
                  <a:gd name="T64" fmla="*/ 19 w 114"/>
                  <a:gd name="T65" fmla="*/ 44 h 258"/>
                  <a:gd name="T66" fmla="*/ 17 w 114"/>
                  <a:gd name="T67" fmla="*/ 43 h 258"/>
                  <a:gd name="T68" fmla="*/ 15 w 114"/>
                  <a:gd name="T69" fmla="*/ 42 h 258"/>
                  <a:gd name="T70" fmla="*/ 14 w 114"/>
                  <a:gd name="T71" fmla="*/ 41 h 258"/>
                  <a:gd name="T72" fmla="*/ 13 w 114"/>
                  <a:gd name="T73" fmla="*/ 40 h 258"/>
                  <a:gd name="T74" fmla="*/ 12 w 114"/>
                  <a:gd name="T75" fmla="*/ 39 h 258"/>
                  <a:gd name="T76" fmla="*/ 10 w 114"/>
                  <a:gd name="T77" fmla="*/ 37 h 258"/>
                  <a:gd name="T78" fmla="*/ 8 w 114"/>
                  <a:gd name="T79" fmla="*/ 35 h 258"/>
                  <a:gd name="T80" fmla="*/ 7 w 114"/>
                  <a:gd name="T81" fmla="*/ 34 h 258"/>
                  <a:gd name="T82" fmla="*/ 5 w 114"/>
                  <a:gd name="T83" fmla="*/ 31 h 258"/>
                  <a:gd name="T84" fmla="*/ 3 w 114"/>
                  <a:gd name="T85" fmla="*/ 29 h 258"/>
                  <a:gd name="T86" fmla="*/ 2 w 114"/>
                  <a:gd name="T87" fmla="*/ 26 h 258"/>
                  <a:gd name="T88" fmla="*/ 2 w 114"/>
                  <a:gd name="T89" fmla="*/ 24 h 258"/>
                  <a:gd name="T90" fmla="*/ 1 w 114"/>
                  <a:gd name="T91" fmla="*/ 22 h 258"/>
                  <a:gd name="T92" fmla="*/ 1 w 114"/>
                  <a:gd name="T93" fmla="*/ 21 h 258"/>
                  <a:gd name="T94" fmla="*/ 1 w 114"/>
                  <a:gd name="T95" fmla="*/ 19 h 258"/>
                  <a:gd name="T96" fmla="*/ 0 w 114"/>
                  <a:gd name="T97" fmla="*/ 18 h 258"/>
                  <a:gd name="T98" fmla="*/ 0 w 114"/>
                  <a:gd name="T99" fmla="*/ 17 h 258"/>
                  <a:gd name="T100" fmla="*/ 0 w 114"/>
                  <a:gd name="T101" fmla="*/ 15 h 258"/>
                  <a:gd name="T102" fmla="*/ 0 w 114"/>
                  <a:gd name="T103" fmla="*/ 14 h 258"/>
                  <a:gd name="T104" fmla="*/ 2 w 114"/>
                  <a:gd name="T105" fmla="*/ 13 h 258"/>
                  <a:gd name="T106" fmla="*/ 3 w 114"/>
                  <a:gd name="T107" fmla="*/ 11 h 258"/>
                  <a:gd name="T108" fmla="*/ 5 w 114"/>
                  <a:gd name="T109" fmla="*/ 9 h 258"/>
                  <a:gd name="T110" fmla="*/ 7 w 114"/>
                  <a:gd name="T111" fmla="*/ 7 h 258"/>
                  <a:gd name="T112" fmla="*/ 9 w 114"/>
                  <a:gd name="T113" fmla="*/ 6 h 258"/>
                  <a:gd name="T114" fmla="*/ 11 w 114"/>
                  <a:gd name="T115" fmla="*/ 4 h 258"/>
                  <a:gd name="T116" fmla="*/ 14 w 114"/>
                  <a:gd name="T117" fmla="*/ 1 h 258"/>
                  <a:gd name="T118" fmla="*/ 16 w 114"/>
                  <a:gd name="T119" fmla="*/ 0 h 258"/>
                  <a:gd name="T120" fmla="*/ 17 w 114"/>
                  <a:gd name="T121" fmla="*/ 0 h 25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4"/>
                  <a:gd name="T184" fmla="*/ 0 h 258"/>
                  <a:gd name="T185" fmla="*/ 114 w 114"/>
                  <a:gd name="T186" fmla="*/ 258 h 25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4" h="258">
                    <a:moveTo>
                      <a:pt x="51" y="0"/>
                    </a:moveTo>
                    <a:lnTo>
                      <a:pt x="53" y="9"/>
                    </a:lnTo>
                    <a:lnTo>
                      <a:pt x="57" y="18"/>
                    </a:lnTo>
                    <a:lnTo>
                      <a:pt x="60" y="27"/>
                    </a:lnTo>
                    <a:lnTo>
                      <a:pt x="62" y="37"/>
                    </a:lnTo>
                    <a:lnTo>
                      <a:pt x="67" y="41"/>
                    </a:lnTo>
                    <a:lnTo>
                      <a:pt x="72" y="49"/>
                    </a:lnTo>
                    <a:lnTo>
                      <a:pt x="77" y="58"/>
                    </a:lnTo>
                    <a:lnTo>
                      <a:pt x="84" y="68"/>
                    </a:lnTo>
                    <a:lnTo>
                      <a:pt x="88" y="77"/>
                    </a:lnTo>
                    <a:lnTo>
                      <a:pt x="92" y="86"/>
                    </a:lnTo>
                    <a:lnTo>
                      <a:pt x="95" y="93"/>
                    </a:lnTo>
                    <a:lnTo>
                      <a:pt x="96" y="97"/>
                    </a:lnTo>
                    <a:lnTo>
                      <a:pt x="103" y="113"/>
                    </a:lnTo>
                    <a:lnTo>
                      <a:pt x="108" y="138"/>
                    </a:lnTo>
                    <a:lnTo>
                      <a:pt x="112" y="162"/>
                    </a:lnTo>
                    <a:lnTo>
                      <a:pt x="114" y="173"/>
                    </a:lnTo>
                    <a:lnTo>
                      <a:pt x="109" y="187"/>
                    </a:lnTo>
                    <a:lnTo>
                      <a:pt x="104" y="199"/>
                    </a:lnTo>
                    <a:lnTo>
                      <a:pt x="98" y="212"/>
                    </a:lnTo>
                    <a:lnTo>
                      <a:pt x="93" y="225"/>
                    </a:lnTo>
                    <a:lnTo>
                      <a:pt x="94" y="233"/>
                    </a:lnTo>
                    <a:lnTo>
                      <a:pt x="95" y="244"/>
                    </a:lnTo>
                    <a:lnTo>
                      <a:pt x="95" y="253"/>
                    </a:lnTo>
                    <a:lnTo>
                      <a:pt x="93" y="257"/>
                    </a:lnTo>
                    <a:lnTo>
                      <a:pt x="87" y="258"/>
                    </a:lnTo>
                    <a:lnTo>
                      <a:pt x="83" y="255"/>
                    </a:lnTo>
                    <a:lnTo>
                      <a:pt x="80" y="251"/>
                    </a:lnTo>
                    <a:lnTo>
                      <a:pt x="76" y="246"/>
                    </a:lnTo>
                    <a:lnTo>
                      <a:pt x="73" y="242"/>
                    </a:lnTo>
                    <a:lnTo>
                      <a:pt x="69" y="236"/>
                    </a:lnTo>
                    <a:lnTo>
                      <a:pt x="63" y="230"/>
                    </a:lnTo>
                    <a:lnTo>
                      <a:pt x="57" y="223"/>
                    </a:lnTo>
                    <a:lnTo>
                      <a:pt x="50" y="216"/>
                    </a:lnTo>
                    <a:lnTo>
                      <a:pt x="45" y="211"/>
                    </a:lnTo>
                    <a:lnTo>
                      <a:pt x="42" y="205"/>
                    </a:lnTo>
                    <a:lnTo>
                      <a:pt x="40" y="203"/>
                    </a:lnTo>
                    <a:lnTo>
                      <a:pt x="36" y="195"/>
                    </a:lnTo>
                    <a:lnTo>
                      <a:pt x="30" y="187"/>
                    </a:lnTo>
                    <a:lnTo>
                      <a:pt x="25" y="179"/>
                    </a:lnTo>
                    <a:lnTo>
                      <a:pt x="21" y="170"/>
                    </a:lnTo>
                    <a:lnTo>
                      <a:pt x="14" y="159"/>
                    </a:lnTo>
                    <a:lnTo>
                      <a:pt x="9" y="146"/>
                    </a:lnTo>
                    <a:lnTo>
                      <a:pt x="7" y="133"/>
                    </a:lnTo>
                    <a:lnTo>
                      <a:pt x="6" y="119"/>
                    </a:lnTo>
                    <a:lnTo>
                      <a:pt x="3" y="113"/>
                    </a:lnTo>
                    <a:lnTo>
                      <a:pt x="2" y="106"/>
                    </a:lnTo>
                    <a:lnTo>
                      <a:pt x="2" y="98"/>
                    </a:lnTo>
                    <a:lnTo>
                      <a:pt x="0" y="92"/>
                    </a:lnTo>
                    <a:lnTo>
                      <a:pt x="0" y="85"/>
                    </a:lnTo>
                    <a:lnTo>
                      <a:pt x="0" y="77"/>
                    </a:lnTo>
                    <a:lnTo>
                      <a:pt x="1" y="70"/>
                    </a:lnTo>
                    <a:lnTo>
                      <a:pt x="5" y="64"/>
                    </a:lnTo>
                    <a:lnTo>
                      <a:pt x="9" y="54"/>
                    </a:lnTo>
                    <a:lnTo>
                      <a:pt x="16" y="44"/>
                    </a:lnTo>
                    <a:lnTo>
                      <a:pt x="22" y="37"/>
                    </a:lnTo>
                    <a:lnTo>
                      <a:pt x="28" y="28"/>
                    </a:lnTo>
                    <a:lnTo>
                      <a:pt x="34" y="18"/>
                    </a:lnTo>
                    <a:lnTo>
                      <a:pt x="41" y="7"/>
                    </a:lnTo>
                    <a:lnTo>
                      <a:pt x="48" y="0"/>
                    </a:lnTo>
                    <a:lnTo>
                      <a:pt x="51" y="0"/>
                    </a:lnTo>
                    <a:close/>
                  </a:path>
                </a:pathLst>
              </a:custGeom>
              <a:solidFill>
                <a:schemeClr val="tx1"/>
              </a:solidFill>
              <a:ln w="9525">
                <a:noFill/>
                <a:round/>
                <a:headEnd/>
                <a:tailEnd/>
              </a:ln>
            </p:spPr>
            <p:txBody>
              <a:bodyPr/>
              <a:lstStyle/>
              <a:p>
                <a:endParaRPr lang="he-IL"/>
              </a:p>
            </p:txBody>
          </p:sp>
          <p:sp>
            <p:nvSpPr>
              <p:cNvPr id="19514" name="Freeform 52"/>
              <p:cNvSpPr>
                <a:spLocks/>
              </p:cNvSpPr>
              <p:nvPr/>
            </p:nvSpPr>
            <p:spPr bwMode="auto">
              <a:xfrm>
                <a:off x="873" y="3927"/>
                <a:ext cx="45" cy="49"/>
              </a:xfrm>
              <a:custGeom>
                <a:avLst/>
                <a:gdLst>
                  <a:gd name="T0" fmla="*/ 14 w 135"/>
                  <a:gd name="T1" fmla="*/ 8 h 241"/>
                  <a:gd name="T2" fmla="*/ 16 w 135"/>
                  <a:gd name="T3" fmla="*/ 9 h 241"/>
                  <a:gd name="T4" fmla="*/ 17 w 135"/>
                  <a:gd name="T5" fmla="*/ 9 h 241"/>
                  <a:gd name="T6" fmla="*/ 19 w 135"/>
                  <a:gd name="T7" fmla="*/ 10 h 241"/>
                  <a:gd name="T8" fmla="*/ 20 w 135"/>
                  <a:gd name="T9" fmla="*/ 11 h 241"/>
                  <a:gd name="T10" fmla="*/ 21 w 135"/>
                  <a:gd name="T11" fmla="*/ 12 h 241"/>
                  <a:gd name="T12" fmla="*/ 22 w 135"/>
                  <a:gd name="T13" fmla="*/ 13 h 241"/>
                  <a:gd name="T14" fmla="*/ 24 w 135"/>
                  <a:gd name="T15" fmla="*/ 13 h 241"/>
                  <a:gd name="T16" fmla="*/ 25 w 135"/>
                  <a:gd name="T17" fmla="*/ 14 h 241"/>
                  <a:gd name="T18" fmla="*/ 26 w 135"/>
                  <a:gd name="T19" fmla="*/ 15 h 241"/>
                  <a:gd name="T20" fmla="*/ 28 w 135"/>
                  <a:gd name="T21" fmla="*/ 16 h 241"/>
                  <a:gd name="T22" fmla="*/ 30 w 135"/>
                  <a:gd name="T23" fmla="*/ 18 h 241"/>
                  <a:gd name="T24" fmla="*/ 32 w 135"/>
                  <a:gd name="T25" fmla="*/ 20 h 241"/>
                  <a:gd name="T26" fmla="*/ 35 w 135"/>
                  <a:gd name="T27" fmla="*/ 21 h 241"/>
                  <a:gd name="T28" fmla="*/ 36 w 135"/>
                  <a:gd name="T29" fmla="*/ 23 h 241"/>
                  <a:gd name="T30" fmla="*/ 38 w 135"/>
                  <a:gd name="T31" fmla="*/ 24 h 241"/>
                  <a:gd name="T32" fmla="*/ 39 w 135"/>
                  <a:gd name="T33" fmla="*/ 26 h 241"/>
                  <a:gd name="T34" fmla="*/ 42 w 135"/>
                  <a:gd name="T35" fmla="*/ 32 h 241"/>
                  <a:gd name="T36" fmla="*/ 44 w 135"/>
                  <a:gd name="T37" fmla="*/ 39 h 241"/>
                  <a:gd name="T38" fmla="*/ 45 w 135"/>
                  <a:gd name="T39" fmla="*/ 46 h 241"/>
                  <a:gd name="T40" fmla="*/ 45 w 135"/>
                  <a:gd name="T41" fmla="*/ 49 h 241"/>
                  <a:gd name="T42" fmla="*/ 44 w 135"/>
                  <a:gd name="T43" fmla="*/ 49 h 241"/>
                  <a:gd name="T44" fmla="*/ 42 w 135"/>
                  <a:gd name="T45" fmla="*/ 48 h 241"/>
                  <a:gd name="T46" fmla="*/ 40 w 135"/>
                  <a:gd name="T47" fmla="*/ 48 h 241"/>
                  <a:gd name="T48" fmla="*/ 38 w 135"/>
                  <a:gd name="T49" fmla="*/ 47 h 241"/>
                  <a:gd name="T50" fmla="*/ 36 w 135"/>
                  <a:gd name="T51" fmla="*/ 46 h 241"/>
                  <a:gd name="T52" fmla="*/ 34 w 135"/>
                  <a:gd name="T53" fmla="*/ 46 h 241"/>
                  <a:gd name="T54" fmla="*/ 31 w 135"/>
                  <a:gd name="T55" fmla="*/ 45 h 241"/>
                  <a:gd name="T56" fmla="*/ 29 w 135"/>
                  <a:gd name="T57" fmla="*/ 45 h 241"/>
                  <a:gd name="T58" fmla="*/ 27 w 135"/>
                  <a:gd name="T59" fmla="*/ 44 h 241"/>
                  <a:gd name="T60" fmla="*/ 25 w 135"/>
                  <a:gd name="T61" fmla="*/ 44 h 241"/>
                  <a:gd name="T62" fmla="*/ 22 w 135"/>
                  <a:gd name="T63" fmla="*/ 43 h 241"/>
                  <a:gd name="T64" fmla="*/ 21 w 135"/>
                  <a:gd name="T65" fmla="*/ 42 h 241"/>
                  <a:gd name="T66" fmla="*/ 19 w 135"/>
                  <a:gd name="T67" fmla="*/ 40 h 241"/>
                  <a:gd name="T68" fmla="*/ 17 w 135"/>
                  <a:gd name="T69" fmla="*/ 39 h 241"/>
                  <a:gd name="T70" fmla="*/ 15 w 135"/>
                  <a:gd name="T71" fmla="*/ 38 h 241"/>
                  <a:gd name="T72" fmla="*/ 13 w 135"/>
                  <a:gd name="T73" fmla="*/ 36 h 241"/>
                  <a:gd name="T74" fmla="*/ 12 w 135"/>
                  <a:gd name="T75" fmla="*/ 35 h 241"/>
                  <a:gd name="T76" fmla="*/ 10 w 135"/>
                  <a:gd name="T77" fmla="*/ 33 h 241"/>
                  <a:gd name="T78" fmla="*/ 8 w 135"/>
                  <a:gd name="T79" fmla="*/ 32 h 241"/>
                  <a:gd name="T80" fmla="*/ 5 w 135"/>
                  <a:gd name="T81" fmla="*/ 30 h 241"/>
                  <a:gd name="T82" fmla="*/ 4 w 135"/>
                  <a:gd name="T83" fmla="*/ 28 h 241"/>
                  <a:gd name="T84" fmla="*/ 3 w 135"/>
                  <a:gd name="T85" fmla="*/ 25 h 241"/>
                  <a:gd name="T86" fmla="*/ 2 w 135"/>
                  <a:gd name="T87" fmla="*/ 22 h 241"/>
                  <a:gd name="T88" fmla="*/ 0 w 135"/>
                  <a:gd name="T89" fmla="*/ 20 h 241"/>
                  <a:gd name="T90" fmla="*/ 1 w 135"/>
                  <a:gd name="T91" fmla="*/ 15 h 241"/>
                  <a:gd name="T92" fmla="*/ 1 w 135"/>
                  <a:gd name="T93" fmla="*/ 11 h 241"/>
                  <a:gd name="T94" fmla="*/ 2 w 135"/>
                  <a:gd name="T95" fmla="*/ 6 h 241"/>
                  <a:gd name="T96" fmla="*/ 4 w 135"/>
                  <a:gd name="T97" fmla="*/ 2 h 241"/>
                  <a:gd name="T98" fmla="*/ 5 w 135"/>
                  <a:gd name="T99" fmla="*/ 1 h 241"/>
                  <a:gd name="T100" fmla="*/ 6 w 135"/>
                  <a:gd name="T101" fmla="*/ 0 h 241"/>
                  <a:gd name="T102" fmla="*/ 7 w 135"/>
                  <a:gd name="T103" fmla="*/ 0 h 241"/>
                  <a:gd name="T104" fmla="*/ 9 w 135"/>
                  <a:gd name="T105" fmla="*/ 0 h 241"/>
                  <a:gd name="T106" fmla="*/ 10 w 135"/>
                  <a:gd name="T107" fmla="*/ 1 h 241"/>
                  <a:gd name="T108" fmla="*/ 12 w 135"/>
                  <a:gd name="T109" fmla="*/ 4 h 241"/>
                  <a:gd name="T110" fmla="*/ 13 w 135"/>
                  <a:gd name="T111" fmla="*/ 7 h 241"/>
                  <a:gd name="T112" fmla="*/ 14 w 135"/>
                  <a:gd name="T113" fmla="*/ 8 h 2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5"/>
                  <a:gd name="T172" fmla="*/ 0 h 241"/>
                  <a:gd name="T173" fmla="*/ 135 w 135"/>
                  <a:gd name="T174" fmla="*/ 241 h 2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5" h="241">
                    <a:moveTo>
                      <a:pt x="42" y="39"/>
                    </a:moveTo>
                    <a:lnTo>
                      <a:pt x="47" y="43"/>
                    </a:lnTo>
                    <a:lnTo>
                      <a:pt x="52" y="46"/>
                    </a:lnTo>
                    <a:lnTo>
                      <a:pt x="56" y="49"/>
                    </a:lnTo>
                    <a:lnTo>
                      <a:pt x="60" y="54"/>
                    </a:lnTo>
                    <a:lnTo>
                      <a:pt x="64" y="57"/>
                    </a:lnTo>
                    <a:lnTo>
                      <a:pt x="67" y="62"/>
                    </a:lnTo>
                    <a:lnTo>
                      <a:pt x="72" y="66"/>
                    </a:lnTo>
                    <a:lnTo>
                      <a:pt x="76" y="69"/>
                    </a:lnTo>
                    <a:lnTo>
                      <a:pt x="79" y="74"/>
                    </a:lnTo>
                    <a:lnTo>
                      <a:pt x="83" y="80"/>
                    </a:lnTo>
                    <a:lnTo>
                      <a:pt x="90" y="87"/>
                    </a:lnTo>
                    <a:lnTo>
                      <a:pt x="97" y="96"/>
                    </a:lnTo>
                    <a:lnTo>
                      <a:pt x="104" y="105"/>
                    </a:lnTo>
                    <a:lnTo>
                      <a:pt x="109" y="112"/>
                    </a:lnTo>
                    <a:lnTo>
                      <a:pt x="113" y="120"/>
                    </a:lnTo>
                    <a:lnTo>
                      <a:pt x="116" y="126"/>
                    </a:lnTo>
                    <a:lnTo>
                      <a:pt x="125" y="156"/>
                    </a:lnTo>
                    <a:lnTo>
                      <a:pt x="132" y="193"/>
                    </a:lnTo>
                    <a:lnTo>
                      <a:pt x="135" y="226"/>
                    </a:lnTo>
                    <a:lnTo>
                      <a:pt x="135" y="241"/>
                    </a:lnTo>
                    <a:lnTo>
                      <a:pt x="131" y="241"/>
                    </a:lnTo>
                    <a:lnTo>
                      <a:pt x="125" y="238"/>
                    </a:lnTo>
                    <a:lnTo>
                      <a:pt x="119" y="235"/>
                    </a:lnTo>
                    <a:lnTo>
                      <a:pt x="113" y="231"/>
                    </a:lnTo>
                    <a:lnTo>
                      <a:pt x="107" y="228"/>
                    </a:lnTo>
                    <a:lnTo>
                      <a:pt x="101" y="225"/>
                    </a:lnTo>
                    <a:lnTo>
                      <a:pt x="94" y="223"/>
                    </a:lnTo>
                    <a:lnTo>
                      <a:pt x="86" y="220"/>
                    </a:lnTo>
                    <a:lnTo>
                      <a:pt x="80" y="218"/>
                    </a:lnTo>
                    <a:lnTo>
                      <a:pt x="74" y="215"/>
                    </a:lnTo>
                    <a:lnTo>
                      <a:pt x="67" y="212"/>
                    </a:lnTo>
                    <a:lnTo>
                      <a:pt x="62" y="207"/>
                    </a:lnTo>
                    <a:lnTo>
                      <a:pt x="56" y="199"/>
                    </a:lnTo>
                    <a:lnTo>
                      <a:pt x="51" y="193"/>
                    </a:lnTo>
                    <a:lnTo>
                      <a:pt x="45" y="185"/>
                    </a:lnTo>
                    <a:lnTo>
                      <a:pt x="40" y="177"/>
                    </a:lnTo>
                    <a:lnTo>
                      <a:pt x="35" y="170"/>
                    </a:lnTo>
                    <a:lnTo>
                      <a:pt x="30" y="162"/>
                    </a:lnTo>
                    <a:lnTo>
                      <a:pt x="24" y="155"/>
                    </a:lnTo>
                    <a:lnTo>
                      <a:pt x="16" y="149"/>
                    </a:lnTo>
                    <a:lnTo>
                      <a:pt x="12" y="137"/>
                    </a:lnTo>
                    <a:lnTo>
                      <a:pt x="8" y="123"/>
                    </a:lnTo>
                    <a:lnTo>
                      <a:pt x="5" y="110"/>
                    </a:lnTo>
                    <a:lnTo>
                      <a:pt x="0" y="98"/>
                    </a:lnTo>
                    <a:lnTo>
                      <a:pt x="2" y="75"/>
                    </a:lnTo>
                    <a:lnTo>
                      <a:pt x="3" y="52"/>
                    </a:lnTo>
                    <a:lnTo>
                      <a:pt x="6" y="30"/>
                    </a:lnTo>
                    <a:lnTo>
                      <a:pt x="12" y="9"/>
                    </a:lnTo>
                    <a:lnTo>
                      <a:pt x="16" y="5"/>
                    </a:lnTo>
                    <a:lnTo>
                      <a:pt x="18" y="2"/>
                    </a:lnTo>
                    <a:lnTo>
                      <a:pt x="21" y="0"/>
                    </a:lnTo>
                    <a:lnTo>
                      <a:pt x="26" y="0"/>
                    </a:lnTo>
                    <a:lnTo>
                      <a:pt x="30" y="6"/>
                    </a:lnTo>
                    <a:lnTo>
                      <a:pt x="35" y="21"/>
                    </a:lnTo>
                    <a:lnTo>
                      <a:pt x="40" y="34"/>
                    </a:lnTo>
                    <a:lnTo>
                      <a:pt x="42" y="39"/>
                    </a:lnTo>
                    <a:close/>
                  </a:path>
                </a:pathLst>
              </a:custGeom>
              <a:solidFill>
                <a:schemeClr val="tx1"/>
              </a:solidFill>
              <a:ln w="9525">
                <a:noFill/>
                <a:round/>
                <a:headEnd/>
                <a:tailEnd/>
              </a:ln>
            </p:spPr>
            <p:txBody>
              <a:bodyPr/>
              <a:lstStyle/>
              <a:p>
                <a:endParaRPr lang="he-IL"/>
              </a:p>
            </p:txBody>
          </p:sp>
          <p:sp>
            <p:nvSpPr>
              <p:cNvPr id="19515" name="Freeform 53"/>
              <p:cNvSpPr>
                <a:spLocks/>
              </p:cNvSpPr>
              <p:nvPr/>
            </p:nvSpPr>
            <p:spPr bwMode="auto">
              <a:xfrm>
                <a:off x="924" y="3956"/>
                <a:ext cx="55" cy="38"/>
              </a:xfrm>
              <a:custGeom>
                <a:avLst/>
                <a:gdLst>
                  <a:gd name="T0" fmla="*/ 6 w 164"/>
                  <a:gd name="T1" fmla="*/ 3 h 194"/>
                  <a:gd name="T2" fmla="*/ 8 w 164"/>
                  <a:gd name="T3" fmla="*/ 4 h 194"/>
                  <a:gd name="T4" fmla="*/ 10 w 164"/>
                  <a:gd name="T5" fmla="*/ 6 h 194"/>
                  <a:gd name="T6" fmla="*/ 13 w 164"/>
                  <a:gd name="T7" fmla="*/ 7 h 194"/>
                  <a:gd name="T8" fmla="*/ 17 w 164"/>
                  <a:gd name="T9" fmla="*/ 8 h 194"/>
                  <a:gd name="T10" fmla="*/ 20 w 164"/>
                  <a:gd name="T11" fmla="*/ 10 h 194"/>
                  <a:gd name="T12" fmla="*/ 23 w 164"/>
                  <a:gd name="T13" fmla="*/ 11 h 194"/>
                  <a:gd name="T14" fmla="*/ 26 w 164"/>
                  <a:gd name="T15" fmla="*/ 12 h 194"/>
                  <a:gd name="T16" fmla="*/ 28 w 164"/>
                  <a:gd name="T17" fmla="*/ 12 h 194"/>
                  <a:gd name="T18" fmla="*/ 30 w 164"/>
                  <a:gd name="T19" fmla="*/ 14 h 194"/>
                  <a:gd name="T20" fmla="*/ 34 w 164"/>
                  <a:gd name="T21" fmla="*/ 15 h 194"/>
                  <a:gd name="T22" fmla="*/ 37 w 164"/>
                  <a:gd name="T23" fmla="*/ 17 h 194"/>
                  <a:gd name="T24" fmla="*/ 40 w 164"/>
                  <a:gd name="T25" fmla="*/ 18 h 194"/>
                  <a:gd name="T26" fmla="*/ 43 w 164"/>
                  <a:gd name="T27" fmla="*/ 19 h 194"/>
                  <a:gd name="T28" fmla="*/ 46 w 164"/>
                  <a:gd name="T29" fmla="*/ 21 h 194"/>
                  <a:gd name="T30" fmla="*/ 48 w 164"/>
                  <a:gd name="T31" fmla="*/ 23 h 194"/>
                  <a:gd name="T32" fmla="*/ 50 w 164"/>
                  <a:gd name="T33" fmla="*/ 25 h 194"/>
                  <a:gd name="T34" fmla="*/ 50 w 164"/>
                  <a:gd name="T35" fmla="*/ 28 h 194"/>
                  <a:gd name="T36" fmla="*/ 51 w 164"/>
                  <a:gd name="T37" fmla="*/ 32 h 194"/>
                  <a:gd name="T38" fmla="*/ 52 w 164"/>
                  <a:gd name="T39" fmla="*/ 35 h 194"/>
                  <a:gd name="T40" fmla="*/ 55 w 164"/>
                  <a:gd name="T41" fmla="*/ 38 h 194"/>
                  <a:gd name="T42" fmla="*/ 55 w 164"/>
                  <a:gd name="T43" fmla="*/ 38 h 194"/>
                  <a:gd name="T44" fmla="*/ 53 w 164"/>
                  <a:gd name="T45" fmla="*/ 38 h 194"/>
                  <a:gd name="T46" fmla="*/ 52 w 164"/>
                  <a:gd name="T47" fmla="*/ 38 h 194"/>
                  <a:gd name="T48" fmla="*/ 49 w 164"/>
                  <a:gd name="T49" fmla="*/ 38 h 194"/>
                  <a:gd name="T50" fmla="*/ 47 w 164"/>
                  <a:gd name="T51" fmla="*/ 38 h 194"/>
                  <a:gd name="T52" fmla="*/ 44 w 164"/>
                  <a:gd name="T53" fmla="*/ 37 h 194"/>
                  <a:gd name="T54" fmla="*/ 41 w 164"/>
                  <a:gd name="T55" fmla="*/ 37 h 194"/>
                  <a:gd name="T56" fmla="*/ 39 w 164"/>
                  <a:gd name="T57" fmla="*/ 37 h 194"/>
                  <a:gd name="T58" fmla="*/ 36 w 164"/>
                  <a:gd name="T59" fmla="*/ 37 h 194"/>
                  <a:gd name="T60" fmla="*/ 33 w 164"/>
                  <a:gd name="T61" fmla="*/ 36 h 194"/>
                  <a:gd name="T62" fmla="*/ 30 w 164"/>
                  <a:gd name="T63" fmla="*/ 36 h 194"/>
                  <a:gd name="T64" fmla="*/ 28 w 164"/>
                  <a:gd name="T65" fmla="*/ 35 h 194"/>
                  <a:gd name="T66" fmla="*/ 25 w 164"/>
                  <a:gd name="T67" fmla="*/ 34 h 194"/>
                  <a:gd name="T68" fmla="*/ 23 w 164"/>
                  <a:gd name="T69" fmla="*/ 33 h 194"/>
                  <a:gd name="T70" fmla="*/ 21 w 164"/>
                  <a:gd name="T71" fmla="*/ 32 h 194"/>
                  <a:gd name="T72" fmla="*/ 18 w 164"/>
                  <a:gd name="T73" fmla="*/ 31 h 194"/>
                  <a:gd name="T74" fmla="*/ 17 w 164"/>
                  <a:gd name="T75" fmla="*/ 31 h 194"/>
                  <a:gd name="T76" fmla="*/ 16 w 164"/>
                  <a:gd name="T77" fmla="*/ 30 h 194"/>
                  <a:gd name="T78" fmla="*/ 14 w 164"/>
                  <a:gd name="T79" fmla="*/ 30 h 194"/>
                  <a:gd name="T80" fmla="*/ 12 w 164"/>
                  <a:gd name="T81" fmla="*/ 29 h 194"/>
                  <a:gd name="T82" fmla="*/ 11 w 164"/>
                  <a:gd name="T83" fmla="*/ 27 h 194"/>
                  <a:gd name="T84" fmla="*/ 9 w 164"/>
                  <a:gd name="T85" fmla="*/ 27 h 194"/>
                  <a:gd name="T86" fmla="*/ 8 w 164"/>
                  <a:gd name="T87" fmla="*/ 25 h 194"/>
                  <a:gd name="T88" fmla="*/ 7 w 164"/>
                  <a:gd name="T89" fmla="*/ 25 h 194"/>
                  <a:gd name="T90" fmla="*/ 6 w 164"/>
                  <a:gd name="T91" fmla="*/ 23 h 194"/>
                  <a:gd name="T92" fmla="*/ 5 w 164"/>
                  <a:gd name="T93" fmla="*/ 22 h 194"/>
                  <a:gd name="T94" fmla="*/ 4 w 164"/>
                  <a:gd name="T95" fmla="*/ 21 h 194"/>
                  <a:gd name="T96" fmla="*/ 3 w 164"/>
                  <a:gd name="T97" fmla="*/ 19 h 194"/>
                  <a:gd name="T98" fmla="*/ 1 w 164"/>
                  <a:gd name="T99" fmla="*/ 14 h 194"/>
                  <a:gd name="T100" fmla="*/ 1 w 164"/>
                  <a:gd name="T101" fmla="*/ 8 h 194"/>
                  <a:gd name="T102" fmla="*/ 0 w 164"/>
                  <a:gd name="T103" fmla="*/ 2 h 194"/>
                  <a:gd name="T104" fmla="*/ 0 w 164"/>
                  <a:gd name="T105" fmla="*/ 0 h 194"/>
                  <a:gd name="T106" fmla="*/ 2 w 164"/>
                  <a:gd name="T107" fmla="*/ 1 h 194"/>
                  <a:gd name="T108" fmla="*/ 4 w 164"/>
                  <a:gd name="T109" fmla="*/ 2 h 194"/>
                  <a:gd name="T110" fmla="*/ 5 w 164"/>
                  <a:gd name="T111" fmla="*/ 2 h 194"/>
                  <a:gd name="T112" fmla="*/ 6 w 164"/>
                  <a:gd name="T113" fmla="*/ 3 h 1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64"/>
                  <a:gd name="T172" fmla="*/ 0 h 194"/>
                  <a:gd name="T173" fmla="*/ 164 w 164"/>
                  <a:gd name="T174" fmla="*/ 194 h 1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64" h="194">
                    <a:moveTo>
                      <a:pt x="19" y="17"/>
                    </a:moveTo>
                    <a:lnTo>
                      <a:pt x="24" y="22"/>
                    </a:lnTo>
                    <a:lnTo>
                      <a:pt x="31" y="29"/>
                    </a:lnTo>
                    <a:lnTo>
                      <a:pt x="40" y="36"/>
                    </a:lnTo>
                    <a:lnTo>
                      <a:pt x="50" y="43"/>
                    </a:lnTo>
                    <a:lnTo>
                      <a:pt x="60" y="50"/>
                    </a:lnTo>
                    <a:lnTo>
                      <a:pt x="69" y="55"/>
                    </a:lnTo>
                    <a:lnTo>
                      <a:pt x="77" y="60"/>
                    </a:lnTo>
                    <a:lnTo>
                      <a:pt x="82" y="62"/>
                    </a:lnTo>
                    <a:lnTo>
                      <a:pt x="90" y="71"/>
                    </a:lnTo>
                    <a:lnTo>
                      <a:pt x="100" y="78"/>
                    </a:lnTo>
                    <a:lnTo>
                      <a:pt x="109" y="85"/>
                    </a:lnTo>
                    <a:lnTo>
                      <a:pt x="120" y="90"/>
                    </a:lnTo>
                    <a:lnTo>
                      <a:pt x="129" y="97"/>
                    </a:lnTo>
                    <a:lnTo>
                      <a:pt x="137" y="105"/>
                    </a:lnTo>
                    <a:lnTo>
                      <a:pt x="144" y="115"/>
                    </a:lnTo>
                    <a:lnTo>
                      <a:pt x="148" y="128"/>
                    </a:lnTo>
                    <a:lnTo>
                      <a:pt x="150" y="144"/>
                    </a:lnTo>
                    <a:lnTo>
                      <a:pt x="152" y="162"/>
                    </a:lnTo>
                    <a:lnTo>
                      <a:pt x="155" y="179"/>
                    </a:lnTo>
                    <a:lnTo>
                      <a:pt x="164" y="193"/>
                    </a:lnTo>
                    <a:lnTo>
                      <a:pt x="163" y="194"/>
                    </a:lnTo>
                    <a:lnTo>
                      <a:pt x="159" y="194"/>
                    </a:lnTo>
                    <a:lnTo>
                      <a:pt x="154" y="194"/>
                    </a:lnTo>
                    <a:lnTo>
                      <a:pt x="147" y="193"/>
                    </a:lnTo>
                    <a:lnTo>
                      <a:pt x="139" y="192"/>
                    </a:lnTo>
                    <a:lnTo>
                      <a:pt x="131" y="191"/>
                    </a:lnTo>
                    <a:lnTo>
                      <a:pt x="123" y="189"/>
                    </a:lnTo>
                    <a:lnTo>
                      <a:pt x="115" y="187"/>
                    </a:lnTo>
                    <a:lnTo>
                      <a:pt x="106" y="187"/>
                    </a:lnTo>
                    <a:lnTo>
                      <a:pt x="98" y="186"/>
                    </a:lnTo>
                    <a:lnTo>
                      <a:pt x="90" y="183"/>
                    </a:lnTo>
                    <a:lnTo>
                      <a:pt x="83" y="180"/>
                    </a:lnTo>
                    <a:lnTo>
                      <a:pt x="76" y="174"/>
                    </a:lnTo>
                    <a:lnTo>
                      <a:pt x="69" y="170"/>
                    </a:lnTo>
                    <a:lnTo>
                      <a:pt x="62" y="164"/>
                    </a:lnTo>
                    <a:lnTo>
                      <a:pt x="55" y="160"/>
                    </a:lnTo>
                    <a:lnTo>
                      <a:pt x="52" y="158"/>
                    </a:lnTo>
                    <a:lnTo>
                      <a:pt x="47" y="154"/>
                    </a:lnTo>
                    <a:lnTo>
                      <a:pt x="42" y="151"/>
                    </a:lnTo>
                    <a:lnTo>
                      <a:pt x="37" y="146"/>
                    </a:lnTo>
                    <a:lnTo>
                      <a:pt x="32" y="140"/>
                    </a:lnTo>
                    <a:lnTo>
                      <a:pt x="26" y="136"/>
                    </a:lnTo>
                    <a:lnTo>
                      <a:pt x="23" y="130"/>
                    </a:lnTo>
                    <a:lnTo>
                      <a:pt x="21" y="126"/>
                    </a:lnTo>
                    <a:lnTo>
                      <a:pt x="18" y="119"/>
                    </a:lnTo>
                    <a:lnTo>
                      <a:pt x="16" y="111"/>
                    </a:lnTo>
                    <a:lnTo>
                      <a:pt x="13" y="105"/>
                    </a:lnTo>
                    <a:lnTo>
                      <a:pt x="9" y="98"/>
                    </a:lnTo>
                    <a:lnTo>
                      <a:pt x="4" y="72"/>
                    </a:lnTo>
                    <a:lnTo>
                      <a:pt x="2" y="40"/>
                    </a:lnTo>
                    <a:lnTo>
                      <a:pt x="0" y="12"/>
                    </a:lnTo>
                    <a:lnTo>
                      <a:pt x="1" y="0"/>
                    </a:lnTo>
                    <a:lnTo>
                      <a:pt x="7" y="3"/>
                    </a:lnTo>
                    <a:lnTo>
                      <a:pt x="11" y="8"/>
                    </a:lnTo>
                    <a:lnTo>
                      <a:pt x="14" y="12"/>
                    </a:lnTo>
                    <a:lnTo>
                      <a:pt x="19" y="17"/>
                    </a:lnTo>
                    <a:close/>
                  </a:path>
                </a:pathLst>
              </a:custGeom>
              <a:solidFill>
                <a:schemeClr val="tx1"/>
              </a:solidFill>
              <a:ln w="9525">
                <a:noFill/>
                <a:round/>
                <a:headEnd/>
                <a:tailEnd/>
              </a:ln>
            </p:spPr>
            <p:txBody>
              <a:bodyPr/>
              <a:lstStyle/>
              <a:p>
                <a:endParaRPr lang="he-IL"/>
              </a:p>
            </p:txBody>
          </p:sp>
          <p:sp>
            <p:nvSpPr>
              <p:cNvPr id="19516" name="Freeform 54"/>
              <p:cNvSpPr>
                <a:spLocks/>
              </p:cNvSpPr>
              <p:nvPr/>
            </p:nvSpPr>
            <p:spPr bwMode="auto">
              <a:xfrm>
                <a:off x="982" y="3978"/>
                <a:ext cx="65" cy="35"/>
              </a:xfrm>
              <a:custGeom>
                <a:avLst/>
                <a:gdLst>
                  <a:gd name="T0" fmla="*/ 6 w 195"/>
                  <a:gd name="T1" fmla="*/ 1 h 174"/>
                  <a:gd name="T2" fmla="*/ 10 w 195"/>
                  <a:gd name="T3" fmla="*/ 2 h 174"/>
                  <a:gd name="T4" fmla="*/ 13 w 195"/>
                  <a:gd name="T5" fmla="*/ 3 h 174"/>
                  <a:gd name="T6" fmla="*/ 16 w 195"/>
                  <a:gd name="T7" fmla="*/ 4 h 174"/>
                  <a:gd name="T8" fmla="*/ 19 w 195"/>
                  <a:gd name="T9" fmla="*/ 6 h 174"/>
                  <a:gd name="T10" fmla="*/ 22 w 195"/>
                  <a:gd name="T11" fmla="*/ 7 h 174"/>
                  <a:gd name="T12" fmla="*/ 26 w 195"/>
                  <a:gd name="T13" fmla="*/ 9 h 174"/>
                  <a:gd name="T14" fmla="*/ 30 w 195"/>
                  <a:gd name="T15" fmla="*/ 10 h 174"/>
                  <a:gd name="T16" fmla="*/ 34 w 195"/>
                  <a:gd name="T17" fmla="*/ 9 h 174"/>
                  <a:gd name="T18" fmla="*/ 39 w 195"/>
                  <a:gd name="T19" fmla="*/ 9 h 174"/>
                  <a:gd name="T20" fmla="*/ 43 w 195"/>
                  <a:gd name="T21" fmla="*/ 10 h 174"/>
                  <a:gd name="T22" fmla="*/ 47 w 195"/>
                  <a:gd name="T23" fmla="*/ 11 h 174"/>
                  <a:gd name="T24" fmla="*/ 52 w 195"/>
                  <a:gd name="T25" fmla="*/ 13 h 174"/>
                  <a:gd name="T26" fmla="*/ 55 w 195"/>
                  <a:gd name="T27" fmla="*/ 15 h 174"/>
                  <a:gd name="T28" fmla="*/ 59 w 195"/>
                  <a:gd name="T29" fmla="*/ 19 h 174"/>
                  <a:gd name="T30" fmla="*/ 61 w 195"/>
                  <a:gd name="T31" fmla="*/ 25 h 174"/>
                  <a:gd name="T32" fmla="*/ 62 w 195"/>
                  <a:gd name="T33" fmla="*/ 29 h 174"/>
                  <a:gd name="T34" fmla="*/ 64 w 195"/>
                  <a:gd name="T35" fmla="*/ 33 h 174"/>
                  <a:gd name="T36" fmla="*/ 64 w 195"/>
                  <a:gd name="T37" fmla="*/ 35 h 174"/>
                  <a:gd name="T38" fmla="*/ 61 w 195"/>
                  <a:gd name="T39" fmla="*/ 34 h 174"/>
                  <a:gd name="T40" fmla="*/ 57 w 195"/>
                  <a:gd name="T41" fmla="*/ 33 h 174"/>
                  <a:gd name="T42" fmla="*/ 53 w 195"/>
                  <a:gd name="T43" fmla="*/ 32 h 174"/>
                  <a:gd name="T44" fmla="*/ 49 w 195"/>
                  <a:gd name="T45" fmla="*/ 32 h 174"/>
                  <a:gd name="T46" fmla="*/ 45 w 195"/>
                  <a:gd name="T47" fmla="*/ 33 h 174"/>
                  <a:gd name="T48" fmla="*/ 42 w 195"/>
                  <a:gd name="T49" fmla="*/ 32 h 174"/>
                  <a:gd name="T50" fmla="*/ 39 w 195"/>
                  <a:gd name="T51" fmla="*/ 31 h 174"/>
                  <a:gd name="T52" fmla="*/ 35 w 195"/>
                  <a:gd name="T53" fmla="*/ 30 h 174"/>
                  <a:gd name="T54" fmla="*/ 29 w 195"/>
                  <a:gd name="T55" fmla="*/ 29 h 174"/>
                  <a:gd name="T56" fmla="*/ 23 w 195"/>
                  <a:gd name="T57" fmla="*/ 28 h 174"/>
                  <a:gd name="T58" fmla="*/ 17 w 195"/>
                  <a:gd name="T59" fmla="*/ 27 h 174"/>
                  <a:gd name="T60" fmla="*/ 14 w 195"/>
                  <a:gd name="T61" fmla="*/ 25 h 174"/>
                  <a:gd name="T62" fmla="*/ 10 w 195"/>
                  <a:gd name="T63" fmla="*/ 22 h 174"/>
                  <a:gd name="T64" fmla="*/ 7 w 195"/>
                  <a:gd name="T65" fmla="*/ 19 h 174"/>
                  <a:gd name="T66" fmla="*/ 4 w 195"/>
                  <a:gd name="T67" fmla="*/ 16 h 174"/>
                  <a:gd name="T68" fmla="*/ 2 w 195"/>
                  <a:gd name="T69" fmla="*/ 10 h 174"/>
                  <a:gd name="T70" fmla="*/ 0 w 195"/>
                  <a:gd name="T71" fmla="*/ 2 h 174"/>
                  <a:gd name="T72" fmla="*/ 1 w 195"/>
                  <a:gd name="T73" fmla="*/ 0 h 174"/>
                  <a:gd name="T74" fmla="*/ 4 w 195"/>
                  <a:gd name="T75" fmla="*/ 0 h 17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5"/>
                  <a:gd name="T115" fmla="*/ 0 h 174"/>
                  <a:gd name="T116" fmla="*/ 195 w 195"/>
                  <a:gd name="T117" fmla="*/ 174 h 17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5" h="174">
                    <a:moveTo>
                      <a:pt x="13" y="2"/>
                    </a:moveTo>
                    <a:lnTo>
                      <a:pt x="19" y="4"/>
                    </a:lnTo>
                    <a:lnTo>
                      <a:pt x="24" y="6"/>
                    </a:lnTo>
                    <a:lnTo>
                      <a:pt x="29" y="8"/>
                    </a:lnTo>
                    <a:lnTo>
                      <a:pt x="34" y="11"/>
                    </a:lnTo>
                    <a:lnTo>
                      <a:pt x="40" y="13"/>
                    </a:lnTo>
                    <a:lnTo>
                      <a:pt x="45" y="16"/>
                    </a:lnTo>
                    <a:lnTo>
                      <a:pt x="49" y="21"/>
                    </a:lnTo>
                    <a:lnTo>
                      <a:pt x="52" y="26"/>
                    </a:lnTo>
                    <a:lnTo>
                      <a:pt x="57" y="29"/>
                    </a:lnTo>
                    <a:lnTo>
                      <a:pt x="63" y="33"/>
                    </a:lnTo>
                    <a:lnTo>
                      <a:pt x="67" y="37"/>
                    </a:lnTo>
                    <a:lnTo>
                      <a:pt x="72" y="40"/>
                    </a:lnTo>
                    <a:lnTo>
                      <a:pt x="77" y="44"/>
                    </a:lnTo>
                    <a:lnTo>
                      <a:pt x="82" y="47"/>
                    </a:lnTo>
                    <a:lnTo>
                      <a:pt x="89" y="48"/>
                    </a:lnTo>
                    <a:lnTo>
                      <a:pt x="96" y="47"/>
                    </a:lnTo>
                    <a:lnTo>
                      <a:pt x="102" y="47"/>
                    </a:lnTo>
                    <a:lnTo>
                      <a:pt x="110" y="47"/>
                    </a:lnTo>
                    <a:lnTo>
                      <a:pt x="116" y="46"/>
                    </a:lnTo>
                    <a:lnTo>
                      <a:pt x="122" y="47"/>
                    </a:lnTo>
                    <a:lnTo>
                      <a:pt x="128" y="50"/>
                    </a:lnTo>
                    <a:lnTo>
                      <a:pt x="135" y="54"/>
                    </a:lnTo>
                    <a:lnTo>
                      <a:pt x="142" y="57"/>
                    </a:lnTo>
                    <a:lnTo>
                      <a:pt x="148" y="60"/>
                    </a:lnTo>
                    <a:lnTo>
                      <a:pt x="155" y="65"/>
                    </a:lnTo>
                    <a:lnTo>
                      <a:pt x="160" y="69"/>
                    </a:lnTo>
                    <a:lnTo>
                      <a:pt x="166" y="73"/>
                    </a:lnTo>
                    <a:lnTo>
                      <a:pt x="170" y="80"/>
                    </a:lnTo>
                    <a:lnTo>
                      <a:pt x="177" y="93"/>
                    </a:lnTo>
                    <a:lnTo>
                      <a:pt x="181" y="109"/>
                    </a:lnTo>
                    <a:lnTo>
                      <a:pt x="184" y="123"/>
                    </a:lnTo>
                    <a:lnTo>
                      <a:pt x="186" y="137"/>
                    </a:lnTo>
                    <a:lnTo>
                      <a:pt x="187" y="142"/>
                    </a:lnTo>
                    <a:lnTo>
                      <a:pt x="190" y="153"/>
                    </a:lnTo>
                    <a:lnTo>
                      <a:pt x="193" y="164"/>
                    </a:lnTo>
                    <a:lnTo>
                      <a:pt x="195" y="172"/>
                    </a:lnTo>
                    <a:lnTo>
                      <a:pt x="191" y="174"/>
                    </a:lnTo>
                    <a:lnTo>
                      <a:pt x="186" y="172"/>
                    </a:lnTo>
                    <a:lnTo>
                      <a:pt x="182" y="168"/>
                    </a:lnTo>
                    <a:lnTo>
                      <a:pt x="177" y="166"/>
                    </a:lnTo>
                    <a:lnTo>
                      <a:pt x="170" y="164"/>
                    </a:lnTo>
                    <a:lnTo>
                      <a:pt x="164" y="162"/>
                    </a:lnTo>
                    <a:lnTo>
                      <a:pt x="158" y="159"/>
                    </a:lnTo>
                    <a:lnTo>
                      <a:pt x="151" y="158"/>
                    </a:lnTo>
                    <a:lnTo>
                      <a:pt x="146" y="161"/>
                    </a:lnTo>
                    <a:lnTo>
                      <a:pt x="141" y="162"/>
                    </a:lnTo>
                    <a:lnTo>
                      <a:pt x="136" y="162"/>
                    </a:lnTo>
                    <a:lnTo>
                      <a:pt x="131" y="161"/>
                    </a:lnTo>
                    <a:lnTo>
                      <a:pt x="126" y="159"/>
                    </a:lnTo>
                    <a:lnTo>
                      <a:pt x="121" y="157"/>
                    </a:lnTo>
                    <a:lnTo>
                      <a:pt x="117" y="155"/>
                    </a:lnTo>
                    <a:lnTo>
                      <a:pt x="113" y="151"/>
                    </a:lnTo>
                    <a:lnTo>
                      <a:pt x="106" y="147"/>
                    </a:lnTo>
                    <a:lnTo>
                      <a:pt x="98" y="145"/>
                    </a:lnTo>
                    <a:lnTo>
                      <a:pt x="88" y="143"/>
                    </a:lnTo>
                    <a:lnTo>
                      <a:pt x="77" y="140"/>
                    </a:lnTo>
                    <a:lnTo>
                      <a:pt x="68" y="137"/>
                    </a:lnTo>
                    <a:lnTo>
                      <a:pt x="58" y="135"/>
                    </a:lnTo>
                    <a:lnTo>
                      <a:pt x="52" y="134"/>
                    </a:lnTo>
                    <a:lnTo>
                      <a:pt x="48" y="132"/>
                    </a:lnTo>
                    <a:lnTo>
                      <a:pt x="43" y="125"/>
                    </a:lnTo>
                    <a:lnTo>
                      <a:pt x="36" y="118"/>
                    </a:lnTo>
                    <a:lnTo>
                      <a:pt x="30" y="111"/>
                    </a:lnTo>
                    <a:lnTo>
                      <a:pt x="25" y="103"/>
                    </a:lnTo>
                    <a:lnTo>
                      <a:pt x="20" y="96"/>
                    </a:lnTo>
                    <a:lnTo>
                      <a:pt x="15" y="88"/>
                    </a:lnTo>
                    <a:lnTo>
                      <a:pt x="13" y="79"/>
                    </a:lnTo>
                    <a:lnTo>
                      <a:pt x="11" y="70"/>
                    </a:lnTo>
                    <a:lnTo>
                      <a:pt x="7" y="51"/>
                    </a:lnTo>
                    <a:lnTo>
                      <a:pt x="4" y="29"/>
                    </a:lnTo>
                    <a:lnTo>
                      <a:pt x="1" y="11"/>
                    </a:lnTo>
                    <a:lnTo>
                      <a:pt x="0" y="1"/>
                    </a:lnTo>
                    <a:lnTo>
                      <a:pt x="3" y="0"/>
                    </a:lnTo>
                    <a:lnTo>
                      <a:pt x="7" y="0"/>
                    </a:lnTo>
                    <a:lnTo>
                      <a:pt x="11" y="1"/>
                    </a:lnTo>
                    <a:lnTo>
                      <a:pt x="13" y="2"/>
                    </a:lnTo>
                    <a:close/>
                  </a:path>
                </a:pathLst>
              </a:custGeom>
              <a:solidFill>
                <a:schemeClr val="tx1"/>
              </a:solidFill>
              <a:ln w="9525">
                <a:noFill/>
                <a:round/>
                <a:headEnd/>
                <a:tailEnd/>
              </a:ln>
            </p:spPr>
            <p:txBody>
              <a:bodyPr/>
              <a:lstStyle/>
              <a:p>
                <a:endParaRPr lang="he-IL"/>
              </a:p>
            </p:txBody>
          </p:sp>
          <p:sp>
            <p:nvSpPr>
              <p:cNvPr id="19517" name="Freeform 55"/>
              <p:cNvSpPr>
                <a:spLocks/>
              </p:cNvSpPr>
              <p:nvPr/>
            </p:nvSpPr>
            <p:spPr bwMode="auto">
              <a:xfrm>
                <a:off x="1471" y="3993"/>
                <a:ext cx="79" cy="19"/>
              </a:xfrm>
              <a:custGeom>
                <a:avLst/>
                <a:gdLst>
                  <a:gd name="T0" fmla="*/ 65 w 238"/>
                  <a:gd name="T1" fmla="*/ 4 h 98"/>
                  <a:gd name="T2" fmla="*/ 70 w 238"/>
                  <a:gd name="T3" fmla="*/ 6 h 98"/>
                  <a:gd name="T4" fmla="*/ 75 w 238"/>
                  <a:gd name="T5" fmla="*/ 10 h 98"/>
                  <a:gd name="T6" fmla="*/ 78 w 238"/>
                  <a:gd name="T7" fmla="*/ 13 h 98"/>
                  <a:gd name="T8" fmla="*/ 78 w 238"/>
                  <a:gd name="T9" fmla="*/ 14 h 98"/>
                  <a:gd name="T10" fmla="*/ 75 w 238"/>
                  <a:gd name="T11" fmla="*/ 15 h 98"/>
                  <a:gd name="T12" fmla="*/ 71 w 238"/>
                  <a:gd name="T13" fmla="*/ 16 h 98"/>
                  <a:gd name="T14" fmla="*/ 67 w 238"/>
                  <a:gd name="T15" fmla="*/ 16 h 98"/>
                  <a:gd name="T16" fmla="*/ 61 w 238"/>
                  <a:gd name="T17" fmla="*/ 17 h 98"/>
                  <a:gd name="T18" fmla="*/ 53 w 238"/>
                  <a:gd name="T19" fmla="*/ 18 h 98"/>
                  <a:gd name="T20" fmla="*/ 44 w 238"/>
                  <a:gd name="T21" fmla="*/ 19 h 98"/>
                  <a:gd name="T22" fmla="*/ 36 w 238"/>
                  <a:gd name="T23" fmla="*/ 19 h 98"/>
                  <a:gd name="T24" fmla="*/ 30 w 238"/>
                  <a:gd name="T25" fmla="*/ 18 h 98"/>
                  <a:gd name="T26" fmla="*/ 25 w 238"/>
                  <a:gd name="T27" fmla="*/ 16 h 98"/>
                  <a:gd name="T28" fmla="*/ 20 w 238"/>
                  <a:gd name="T29" fmla="*/ 15 h 98"/>
                  <a:gd name="T30" fmla="*/ 16 w 238"/>
                  <a:gd name="T31" fmla="*/ 14 h 98"/>
                  <a:gd name="T32" fmla="*/ 14 w 238"/>
                  <a:gd name="T33" fmla="*/ 12 h 98"/>
                  <a:gd name="T34" fmla="*/ 12 w 238"/>
                  <a:gd name="T35" fmla="*/ 10 h 98"/>
                  <a:gd name="T36" fmla="*/ 9 w 238"/>
                  <a:gd name="T37" fmla="*/ 9 h 98"/>
                  <a:gd name="T38" fmla="*/ 6 w 238"/>
                  <a:gd name="T39" fmla="*/ 8 h 98"/>
                  <a:gd name="T40" fmla="*/ 3 w 238"/>
                  <a:gd name="T41" fmla="*/ 7 h 98"/>
                  <a:gd name="T42" fmla="*/ 0 w 238"/>
                  <a:gd name="T43" fmla="*/ 7 h 98"/>
                  <a:gd name="T44" fmla="*/ 1 w 238"/>
                  <a:gd name="T45" fmla="*/ 6 h 98"/>
                  <a:gd name="T46" fmla="*/ 5 w 238"/>
                  <a:gd name="T47" fmla="*/ 5 h 98"/>
                  <a:gd name="T48" fmla="*/ 10 w 238"/>
                  <a:gd name="T49" fmla="*/ 4 h 98"/>
                  <a:gd name="T50" fmla="*/ 16 w 238"/>
                  <a:gd name="T51" fmla="*/ 3 h 98"/>
                  <a:gd name="T52" fmla="*/ 21 w 238"/>
                  <a:gd name="T53" fmla="*/ 3 h 98"/>
                  <a:gd name="T54" fmla="*/ 25 w 238"/>
                  <a:gd name="T55" fmla="*/ 4 h 98"/>
                  <a:gd name="T56" fmla="*/ 29 w 238"/>
                  <a:gd name="T57" fmla="*/ 4 h 98"/>
                  <a:gd name="T58" fmla="*/ 33 w 238"/>
                  <a:gd name="T59" fmla="*/ 3 h 98"/>
                  <a:gd name="T60" fmla="*/ 37 w 238"/>
                  <a:gd name="T61" fmla="*/ 2 h 98"/>
                  <a:gd name="T62" fmla="*/ 40 w 238"/>
                  <a:gd name="T63" fmla="*/ 2 h 98"/>
                  <a:gd name="T64" fmla="*/ 53 w 238"/>
                  <a:gd name="T65" fmla="*/ 0 h 98"/>
                  <a:gd name="T66" fmla="*/ 58 w 238"/>
                  <a:gd name="T67" fmla="*/ 1 h 98"/>
                  <a:gd name="T68" fmla="*/ 63 w 238"/>
                  <a:gd name="T69" fmla="*/ 3 h 9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38"/>
                  <a:gd name="T106" fmla="*/ 0 h 98"/>
                  <a:gd name="T107" fmla="*/ 238 w 238"/>
                  <a:gd name="T108" fmla="*/ 98 h 9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38" h="98">
                    <a:moveTo>
                      <a:pt x="190" y="16"/>
                    </a:moveTo>
                    <a:lnTo>
                      <a:pt x="197" y="19"/>
                    </a:lnTo>
                    <a:lnTo>
                      <a:pt x="203" y="25"/>
                    </a:lnTo>
                    <a:lnTo>
                      <a:pt x="210" y="32"/>
                    </a:lnTo>
                    <a:lnTo>
                      <a:pt x="218" y="41"/>
                    </a:lnTo>
                    <a:lnTo>
                      <a:pt x="225" y="51"/>
                    </a:lnTo>
                    <a:lnTo>
                      <a:pt x="231" y="60"/>
                    </a:lnTo>
                    <a:lnTo>
                      <a:pt x="235" y="66"/>
                    </a:lnTo>
                    <a:lnTo>
                      <a:pt x="238" y="71"/>
                    </a:lnTo>
                    <a:lnTo>
                      <a:pt x="235" y="73"/>
                    </a:lnTo>
                    <a:lnTo>
                      <a:pt x="232" y="74"/>
                    </a:lnTo>
                    <a:lnTo>
                      <a:pt x="227" y="76"/>
                    </a:lnTo>
                    <a:lnTo>
                      <a:pt x="221" y="79"/>
                    </a:lnTo>
                    <a:lnTo>
                      <a:pt x="215" y="80"/>
                    </a:lnTo>
                    <a:lnTo>
                      <a:pt x="208" y="82"/>
                    </a:lnTo>
                    <a:lnTo>
                      <a:pt x="202" y="83"/>
                    </a:lnTo>
                    <a:lnTo>
                      <a:pt x="198" y="84"/>
                    </a:lnTo>
                    <a:lnTo>
                      <a:pt x="185" y="88"/>
                    </a:lnTo>
                    <a:lnTo>
                      <a:pt x="173" y="92"/>
                    </a:lnTo>
                    <a:lnTo>
                      <a:pt x="160" y="95"/>
                    </a:lnTo>
                    <a:lnTo>
                      <a:pt x="148" y="97"/>
                    </a:lnTo>
                    <a:lnTo>
                      <a:pt x="134" y="98"/>
                    </a:lnTo>
                    <a:lnTo>
                      <a:pt x="121" y="98"/>
                    </a:lnTo>
                    <a:lnTo>
                      <a:pt x="108" y="97"/>
                    </a:lnTo>
                    <a:lnTo>
                      <a:pt x="95" y="94"/>
                    </a:lnTo>
                    <a:lnTo>
                      <a:pt x="91" y="91"/>
                    </a:lnTo>
                    <a:lnTo>
                      <a:pt x="84" y="87"/>
                    </a:lnTo>
                    <a:lnTo>
                      <a:pt x="76" y="83"/>
                    </a:lnTo>
                    <a:lnTo>
                      <a:pt x="68" y="79"/>
                    </a:lnTo>
                    <a:lnTo>
                      <a:pt x="60" y="75"/>
                    </a:lnTo>
                    <a:lnTo>
                      <a:pt x="52" y="72"/>
                    </a:lnTo>
                    <a:lnTo>
                      <a:pt x="48" y="70"/>
                    </a:lnTo>
                    <a:lnTo>
                      <a:pt x="46" y="69"/>
                    </a:lnTo>
                    <a:lnTo>
                      <a:pt x="43" y="64"/>
                    </a:lnTo>
                    <a:lnTo>
                      <a:pt x="40" y="59"/>
                    </a:lnTo>
                    <a:lnTo>
                      <a:pt x="37" y="54"/>
                    </a:lnTo>
                    <a:lnTo>
                      <a:pt x="33" y="49"/>
                    </a:lnTo>
                    <a:lnTo>
                      <a:pt x="28" y="45"/>
                    </a:lnTo>
                    <a:lnTo>
                      <a:pt x="24" y="42"/>
                    </a:lnTo>
                    <a:lnTo>
                      <a:pt x="19" y="40"/>
                    </a:lnTo>
                    <a:lnTo>
                      <a:pt x="13" y="39"/>
                    </a:lnTo>
                    <a:lnTo>
                      <a:pt x="8" y="38"/>
                    </a:lnTo>
                    <a:lnTo>
                      <a:pt x="4" y="38"/>
                    </a:lnTo>
                    <a:lnTo>
                      <a:pt x="1" y="36"/>
                    </a:lnTo>
                    <a:lnTo>
                      <a:pt x="0" y="32"/>
                    </a:lnTo>
                    <a:lnTo>
                      <a:pt x="2" y="31"/>
                    </a:lnTo>
                    <a:lnTo>
                      <a:pt x="7" y="29"/>
                    </a:lnTo>
                    <a:lnTo>
                      <a:pt x="14" y="26"/>
                    </a:lnTo>
                    <a:lnTo>
                      <a:pt x="22" y="23"/>
                    </a:lnTo>
                    <a:lnTo>
                      <a:pt x="31" y="21"/>
                    </a:lnTo>
                    <a:lnTo>
                      <a:pt x="41" y="19"/>
                    </a:lnTo>
                    <a:lnTo>
                      <a:pt x="49" y="17"/>
                    </a:lnTo>
                    <a:lnTo>
                      <a:pt x="57" y="16"/>
                    </a:lnTo>
                    <a:lnTo>
                      <a:pt x="62" y="18"/>
                    </a:lnTo>
                    <a:lnTo>
                      <a:pt x="68" y="19"/>
                    </a:lnTo>
                    <a:lnTo>
                      <a:pt x="74" y="19"/>
                    </a:lnTo>
                    <a:lnTo>
                      <a:pt x="81" y="20"/>
                    </a:lnTo>
                    <a:lnTo>
                      <a:pt x="87" y="19"/>
                    </a:lnTo>
                    <a:lnTo>
                      <a:pt x="93" y="18"/>
                    </a:lnTo>
                    <a:lnTo>
                      <a:pt x="99" y="17"/>
                    </a:lnTo>
                    <a:lnTo>
                      <a:pt x="105" y="15"/>
                    </a:lnTo>
                    <a:lnTo>
                      <a:pt x="111" y="12"/>
                    </a:lnTo>
                    <a:lnTo>
                      <a:pt x="116" y="10"/>
                    </a:lnTo>
                    <a:lnTo>
                      <a:pt x="122" y="8"/>
                    </a:lnTo>
                    <a:lnTo>
                      <a:pt x="128" y="5"/>
                    </a:lnTo>
                    <a:lnTo>
                      <a:pt x="160" y="0"/>
                    </a:lnTo>
                    <a:lnTo>
                      <a:pt x="167" y="4"/>
                    </a:lnTo>
                    <a:lnTo>
                      <a:pt x="176" y="7"/>
                    </a:lnTo>
                    <a:lnTo>
                      <a:pt x="183" y="10"/>
                    </a:lnTo>
                    <a:lnTo>
                      <a:pt x="190" y="16"/>
                    </a:lnTo>
                    <a:close/>
                  </a:path>
                </a:pathLst>
              </a:custGeom>
              <a:solidFill>
                <a:schemeClr val="tx1"/>
              </a:solidFill>
              <a:ln w="9525">
                <a:noFill/>
                <a:round/>
                <a:headEnd/>
                <a:tailEnd/>
              </a:ln>
            </p:spPr>
            <p:txBody>
              <a:bodyPr/>
              <a:lstStyle/>
              <a:p>
                <a:endParaRPr lang="he-IL"/>
              </a:p>
            </p:txBody>
          </p:sp>
          <p:sp>
            <p:nvSpPr>
              <p:cNvPr id="19518" name="Freeform 56"/>
              <p:cNvSpPr>
                <a:spLocks/>
              </p:cNvSpPr>
              <p:nvPr/>
            </p:nvSpPr>
            <p:spPr bwMode="auto">
              <a:xfrm>
                <a:off x="1049" y="3994"/>
                <a:ext cx="71" cy="26"/>
              </a:xfrm>
              <a:custGeom>
                <a:avLst/>
                <a:gdLst>
                  <a:gd name="T0" fmla="*/ 16 w 214"/>
                  <a:gd name="T1" fmla="*/ 2 h 132"/>
                  <a:gd name="T2" fmla="*/ 22 w 214"/>
                  <a:gd name="T3" fmla="*/ 4 h 132"/>
                  <a:gd name="T4" fmla="*/ 27 w 214"/>
                  <a:gd name="T5" fmla="*/ 5 h 132"/>
                  <a:gd name="T6" fmla="*/ 34 w 214"/>
                  <a:gd name="T7" fmla="*/ 6 h 132"/>
                  <a:gd name="T8" fmla="*/ 40 w 214"/>
                  <a:gd name="T9" fmla="*/ 6 h 132"/>
                  <a:gd name="T10" fmla="*/ 47 w 214"/>
                  <a:gd name="T11" fmla="*/ 6 h 132"/>
                  <a:gd name="T12" fmla="*/ 54 w 214"/>
                  <a:gd name="T13" fmla="*/ 7 h 132"/>
                  <a:gd name="T14" fmla="*/ 60 w 214"/>
                  <a:gd name="T15" fmla="*/ 8 h 132"/>
                  <a:gd name="T16" fmla="*/ 64 w 214"/>
                  <a:gd name="T17" fmla="*/ 10 h 132"/>
                  <a:gd name="T18" fmla="*/ 68 w 214"/>
                  <a:gd name="T19" fmla="*/ 14 h 132"/>
                  <a:gd name="T20" fmla="*/ 69 w 214"/>
                  <a:gd name="T21" fmla="*/ 18 h 132"/>
                  <a:gd name="T22" fmla="*/ 71 w 214"/>
                  <a:gd name="T23" fmla="*/ 22 h 132"/>
                  <a:gd name="T24" fmla="*/ 69 w 214"/>
                  <a:gd name="T25" fmla="*/ 25 h 132"/>
                  <a:gd name="T26" fmla="*/ 64 w 214"/>
                  <a:gd name="T27" fmla="*/ 24 h 132"/>
                  <a:gd name="T28" fmla="*/ 59 w 214"/>
                  <a:gd name="T29" fmla="*/ 24 h 132"/>
                  <a:gd name="T30" fmla="*/ 55 w 214"/>
                  <a:gd name="T31" fmla="*/ 25 h 132"/>
                  <a:gd name="T32" fmla="*/ 51 w 214"/>
                  <a:gd name="T33" fmla="*/ 25 h 132"/>
                  <a:gd name="T34" fmla="*/ 47 w 214"/>
                  <a:gd name="T35" fmla="*/ 26 h 132"/>
                  <a:gd name="T36" fmla="*/ 43 w 214"/>
                  <a:gd name="T37" fmla="*/ 26 h 132"/>
                  <a:gd name="T38" fmla="*/ 39 w 214"/>
                  <a:gd name="T39" fmla="*/ 25 h 132"/>
                  <a:gd name="T40" fmla="*/ 35 w 214"/>
                  <a:gd name="T41" fmla="*/ 25 h 132"/>
                  <a:gd name="T42" fmla="*/ 32 w 214"/>
                  <a:gd name="T43" fmla="*/ 24 h 132"/>
                  <a:gd name="T44" fmla="*/ 29 w 214"/>
                  <a:gd name="T45" fmla="*/ 23 h 132"/>
                  <a:gd name="T46" fmla="*/ 25 w 214"/>
                  <a:gd name="T47" fmla="*/ 22 h 132"/>
                  <a:gd name="T48" fmla="*/ 19 w 214"/>
                  <a:gd name="T49" fmla="*/ 21 h 132"/>
                  <a:gd name="T50" fmla="*/ 14 w 214"/>
                  <a:gd name="T51" fmla="*/ 19 h 132"/>
                  <a:gd name="T52" fmla="*/ 10 w 214"/>
                  <a:gd name="T53" fmla="*/ 17 h 132"/>
                  <a:gd name="T54" fmla="*/ 9 w 214"/>
                  <a:gd name="T55" fmla="*/ 14 h 132"/>
                  <a:gd name="T56" fmla="*/ 7 w 214"/>
                  <a:gd name="T57" fmla="*/ 11 h 132"/>
                  <a:gd name="T58" fmla="*/ 3 w 214"/>
                  <a:gd name="T59" fmla="*/ 9 h 132"/>
                  <a:gd name="T60" fmla="*/ 2 w 214"/>
                  <a:gd name="T61" fmla="*/ 5 h 132"/>
                  <a:gd name="T62" fmla="*/ 0 w 214"/>
                  <a:gd name="T63" fmla="*/ 2 h 132"/>
                  <a:gd name="T64" fmla="*/ 1 w 214"/>
                  <a:gd name="T65" fmla="*/ 0 h 132"/>
                  <a:gd name="T66" fmla="*/ 3 w 214"/>
                  <a:gd name="T67" fmla="*/ 0 h 132"/>
                  <a:gd name="T68" fmla="*/ 8 w 214"/>
                  <a:gd name="T69" fmla="*/ 1 h 132"/>
                  <a:gd name="T70" fmla="*/ 11 w 214"/>
                  <a:gd name="T71" fmla="*/ 2 h 1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4"/>
                  <a:gd name="T109" fmla="*/ 0 h 132"/>
                  <a:gd name="T110" fmla="*/ 214 w 214"/>
                  <a:gd name="T111" fmla="*/ 132 h 1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4" h="132">
                    <a:moveTo>
                      <a:pt x="39" y="10"/>
                    </a:moveTo>
                    <a:lnTo>
                      <a:pt x="48" y="12"/>
                    </a:lnTo>
                    <a:lnTo>
                      <a:pt x="57" y="15"/>
                    </a:lnTo>
                    <a:lnTo>
                      <a:pt x="66" y="19"/>
                    </a:lnTo>
                    <a:lnTo>
                      <a:pt x="74" y="22"/>
                    </a:lnTo>
                    <a:lnTo>
                      <a:pt x="82" y="26"/>
                    </a:lnTo>
                    <a:lnTo>
                      <a:pt x="92" y="29"/>
                    </a:lnTo>
                    <a:lnTo>
                      <a:pt x="101" y="31"/>
                    </a:lnTo>
                    <a:lnTo>
                      <a:pt x="111" y="32"/>
                    </a:lnTo>
                    <a:lnTo>
                      <a:pt x="121" y="30"/>
                    </a:lnTo>
                    <a:lnTo>
                      <a:pt x="130" y="30"/>
                    </a:lnTo>
                    <a:lnTo>
                      <a:pt x="141" y="30"/>
                    </a:lnTo>
                    <a:lnTo>
                      <a:pt x="151" y="31"/>
                    </a:lnTo>
                    <a:lnTo>
                      <a:pt x="162" y="33"/>
                    </a:lnTo>
                    <a:lnTo>
                      <a:pt x="171" y="36"/>
                    </a:lnTo>
                    <a:lnTo>
                      <a:pt x="181" y="41"/>
                    </a:lnTo>
                    <a:lnTo>
                      <a:pt x="189" y="45"/>
                    </a:lnTo>
                    <a:lnTo>
                      <a:pt x="194" y="51"/>
                    </a:lnTo>
                    <a:lnTo>
                      <a:pt x="200" y="59"/>
                    </a:lnTo>
                    <a:lnTo>
                      <a:pt x="205" y="70"/>
                    </a:lnTo>
                    <a:lnTo>
                      <a:pt x="208" y="78"/>
                    </a:lnTo>
                    <a:lnTo>
                      <a:pt x="207" y="90"/>
                    </a:lnTo>
                    <a:lnTo>
                      <a:pt x="210" y="102"/>
                    </a:lnTo>
                    <a:lnTo>
                      <a:pt x="213" y="113"/>
                    </a:lnTo>
                    <a:lnTo>
                      <a:pt x="214" y="126"/>
                    </a:lnTo>
                    <a:lnTo>
                      <a:pt x="207" y="127"/>
                    </a:lnTo>
                    <a:lnTo>
                      <a:pt x="200" y="123"/>
                    </a:lnTo>
                    <a:lnTo>
                      <a:pt x="193" y="121"/>
                    </a:lnTo>
                    <a:lnTo>
                      <a:pt x="185" y="122"/>
                    </a:lnTo>
                    <a:lnTo>
                      <a:pt x="178" y="123"/>
                    </a:lnTo>
                    <a:lnTo>
                      <a:pt x="172" y="124"/>
                    </a:lnTo>
                    <a:lnTo>
                      <a:pt x="166" y="126"/>
                    </a:lnTo>
                    <a:lnTo>
                      <a:pt x="160" y="126"/>
                    </a:lnTo>
                    <a:lnTo>
                      <a:pt x="153" y="127"/>
                    </a:lnTo>
                    <a:lnTo>
                      <a:pt x="147" y="128"/>
                    </a:lnTo>
                    <a:lnTo>
                      <a:pt x="141" y="130"/>
                    </a:lnTo>
                    <a:lnTo>
                      <a:pt x="135" y="132"/>
                    </a:lnTo>
                    <a:lnTo>
                      <a:pt x="129" y="130"/>
                    </a:lnTo>
                    <a:lnTo>
                      <a:pt x="123" y="130"/>
                    </a:lnTo>
                    <a:lnTo>
                      <a:pt x="117" y="129"/>
                    </a:lnTo>
                    <a:lnTo>
                      <a:pt x="111" y="128"/>
                    </a:lnTo>
                    <a:lnTo>
                      <a:pt x="105" y="127"/>
                    </a:lnTo>
                    <a:lnTo>
                      <a:pt x="100" y="124"/>
                    </a:lnTo>
                    <a:lnTo>
                      <a:pt x="95" y="120"/>
                    </a:lnTo>
                    <a:lnTo>
                      <a:pt x="92" y="116"/>
                    </a:lnTo>
                    <a:lnTo>
                      <a:pt x="87" y="115"/>
                    </a:lnTo>
                    <a:lnTo>
                      <a:pt x="82" y="113"/>
                    </a:lnTo>
                    <a:lnTo>
                      <a:pt x="75" y="111"/>
                    </a:lnTo>
                    <a:lnTo>
                      <a:pt x="67" y="108"/>
                    </a:lnTo>
                    <a:lnTo>
                      <a:pt x="57" y="105"/>
                    </a:lnTo>
                    <a:lnTo>
                      <a:pt x="49" y="101"/>
                    </a:lnTo>
                    <a:lnTo>
                      <a:pt x="41" y="98"/>
                    </a:lnTo>
                    <a:lnTo>
                      <a:pt x="35" y="95"/>
                    </a:lnTo>
                    <a:lnTo>
                      <a:pt x="30" y="88"/>
                    </a:lnTo>
                    <a:lnTo>
                      <a:pt x="29" y="80"/>
                    </a:lnTo>
                    <a:lnTo>
                      <a:pt x="28" y="72"/>
                    </a:lnTo>
                    <a:lnTo>
                      <a:pt x="26" y="64"/>
                    </a:lnTo>
                    <a:lnTo>
                      <a:pt x="21" y="58"/>
                    </a:lnTo>
                    <a:lnTo>
                      <a:pt x="13" y="52"/>
                    </a:lnTo>
                    <a:lnTo>
                      <a:pt x="9" y="44"/>
                    </a:lnTo>
                    <a:lnTo>
                      <a:pt x="7" y="34"/>
                    </a:lnTo>
                    <a:lnTo>
                      <a:pt x="6" y="26"/>
                    </a:lnTo>
                    <a:lnTo>
                      <a:pt x="3" y="16"/>
                    </a:lnTo>
                    <a:lnTo>
                      <a:pt x="0" y="8"/>
                    </a:lnTo>
                    <a:lnTo>
                      <a:pt x="0" y="1"/>
                    </a:lnTo>
                    <a:lnTo>
                      <a:pt x="2" y="0"/>
                    </a:lnTo>
                    <a:lnTo>
                      <a:pt x="6" y="0"/>
                    </a:lnTo>
                    <a:lnTo>
                      <a:pt x="10" y="2"/>
                    </a:lnTo>
                    <a:lnTo>
                      <a:pt x="16" y="3"/>
                    </a:lnTo>
                    <a:lnTo>
                      <a:pt x="23" y="5"/>
                    </a:lnTo>
                    <a:lnTo>
                      <a:pt x="29" y="8"/>
                    </a:lnTo>
                    <a:lnTo>
                      <a:pt x="34" y="9"/>
                    </a:lnTo>
                    <a:lnTo>
                      <a:pt x="39" y="10"/>
                    </a:lnTo>
                    <a:close/>
                  </a:path>
                </a:pathLst>
              </a:custGeom>
              <a:solidFill>
                <a:schemeClr val="tx1"/>
              </a:solidFill>
              <a:ln w="9525">
                <a:noFill/>
                <a:round/>
                <a:headEnd/>
                <a:tailEnd/>
              </a:ln>
            </p:spPr>
            <p:txBody>
              <a:bodyPr/>
              <a:lstStyle/>
              <a:p>
                <a:endParaRPr lang="he-IL"/>
              </a:p>
            </p:txBody>
          </p:sp>
          <p:sp>
            <p:nvSpPr>
              <p:cNvPr id="19519" name="Freeform 57"/>
              <p:cNvSpPr>
                <a:spLocks/>
              </p:cNvSpPr>
              <p:nvPr/>
            </p:nvSpPr>
            <p:spPr bwMode="auto">
              <a:xfrm>
                <a:off x="1402" y="3999"/>
                <a:ext cx="81" cy="19"/>
              </a:xfrm>
              <a:custGeom>
                <a:avLst/>
                <a:gdLst>
                  <a:gd name="T0" fmla="*/ 59 w 244"/>
                  <a:gd name="T1" fmla="*/ 2 h 93"/>
                  <a:gd name="T2" fmla="*/ 66 w 244"/>
                  <a:gd name="T3" fmla="*/ 5 h 93"/>
                  <a:gd name="T4" fmla="*/ 74 w 244"/>
                  <a:gd name="T5" fmla="*/ 9 h 93"/>
                  <a:gd name="T6" fmla="*/ 80 w 244"/>
                  <a:gd name="T7" fmla="*/ 11 h 93"/>
                  <a:gd name="T8" fmla="*/ 80 w 244"/>
                  <a:gd name="T9" fmla="*/ 13 h 93"/>
                  <a:gd name="T10" fmla="*/ 77 w 244"/>
                  <a:gd name="T11" fmla="*/ 13 h 93"/>
                  <a:gd name="T12" fmla="*/ 73 w 244"/>
                  <a:gd name="T13" fmla="*/ 14 h 93"/>
                  <a:gd name="T14" fmla="*/ 69 w 244"/>
                  <a:gd name="T15" fmla="*/ 15 h 93"/>
                  <a:gd name="T16" fmla="*/ 65 w 244"/>
                  <a:gd name="T17" fmla="*/ 16 h 93"/>
                  <a:gd name="T18" fmla="*/ 60 w 244"/>
                  <a:gd name="T19" fmla="*/ 17 h 93"/>
                  <a:gd name="T20" fmla="*/ 56 w 244"/>
                  <a:gd name="T21" fmla="*/ 17 h 93"/>
                  <a:gd name="T22" fmla="*/ 52 w 244"/>
                  <a:gd name="T23" fmla="*/ 17 h 93"/>
                  <a:gd name="T24" fmla="*/ 48 w 244"/>
                  <a:gd name="T25" fmla="*/ 18 h 93"/>
                  <a:gd name="T26" fmla="*/ 45 w 244"/>
                  <a:gd name="T27" fmla="*/ 18 h 93"/>
                  <a:gd name="T28" fmla="*/ 42 w 244"/>
                  <a:gd name="T29" fmla="*/ 19 h 93"/>
                  <a:gd name="T30" fmla="*/ 39 w 244"/>
                  <a:gd name="T31" fmla="*/ 19 h 93"/>
                  <a:gd name="T32" fmla="*/ 35 w 244"/>
                  <a:gd name="T33" fmla="*/ 19 h 93"/>
                  <a:gd name="T34" fmla="*/ 32 w 244"/>
                  <a:gd name="T35" fmla="*/ 19 h 93"/>
                  <a:gd name="T36" fmla="*/ 29 w 244"/>
                  <a:gd name="T37" fmla="*/ 18 h 93"/>
                  <a:gd name="T38" fmla="*/ 25 w 244"/>
                  <a:gd name="T39" fmla="*/ 17 h 93"/>
                  <a:gd name="T40" fmla="*/ 21 w 244"/>
                  <a:gd name="T41" fmla="*/ 16 h 93"/>
                  <a:gd name="T42" fmla="*/ 18 w 244"/>
                  <a:gd name="T43" fmla="*/ 15 h 93"/>
                  <a:gd name="T44" fmla="*/ 14 w 244"/>
                  <a:gd name="T45" fmla="*/ 13 h 93"/>
                  <a:gd name="T46" fmla="*/ 10 w 244"/>
                  <a:gd name="T47" fmla="*/ 9 h 93"/>
                  <a:gd name="T48" fmla="*/ 5 w 244"/>
                  <a:gd name="T49" fmla="*/ 8 h 93"/>
                  <a:gd name="T50" fmla="*/ 0 w 244"/>
                  <a:gd name="T51" fmla="*/ 5 h 93"/>
                  <a:gd name="T52" fmla="*/ 3 w 244"/>
                  <a:gd name="T53" fmla="*/ 3 h 93"/>
                  <a:gd name="T54" fmla="*/ 9 w 244"/>
                  <a:gd name="T55" fmla="*/ 2 h 93"/>
                  <a:gd name="T56" fmla="*/ 15 w 244"/>
                  <a:gd name="T57" fmla="*/ 1 h 93"/>
                  <a:gd name="T58" fmla="*/ 21 w 244"/>
                  <a:gd name="T59" fmla="*/ 1 h 93"/>
                  <a:gd name="T60" fmla="*/ 25 w 244"/>
                  <a:gd name="T61" fmla="*/ 2 h 93"/>
                  <a:gd name="T62" fmla="*/ 28 w 244"/>
                  <a:gd name="T63" fmla="*/ 2 h 93"/>
                  <a:gd name="T64" fmla="*/ 31 w 244"/>
                  <a:gd name="T65" fmla="*/ 2 h 93"/>
                  <a:gd name="T66" fmla="*/ 34 w 244"/>
                  <a:gd name="T67" fmla="*/ 1 h 93"/>
                  <a:gd name="T68" fmla="*/ 38 w 244"/>
                  <a:gd name="T69" fmla="*/ 1 h 93"/>
                  <a:gd name="T70" fmla="*/ 43 w 244"/>
                  <a:gd name="T71" fmla="*/ 0 h 93"/>
                  <a:gd name="T72" fmla="*/ 49 w 244"/>
                  <a:gd name="T73" fmla="*/ 0 h 93"/>
                  <a:gd name="T74" fmla="*/ 54 w 244"/>
                  <a:gd name="T75" fmla="*/ 1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44"/>
                  <a:gd name="T115" fmla="*/ 0 h 93"/>
                  <a:gd name="T116" fmla="*/ 244 w 244"/>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44" h="93">
                    <a:moveTo>
                      <a:pt x="171" y="10"/>
                    </a:moveTo>
                    <a:lnTo>
                      <a:pt x="178" y="12"/>
                    </a:lnTo>
                    <a:lnTo>
                      <a:pt x="187" y="18"/>
                    </a:lnTo>
                    <a:lnTo>
                      <a:pt x="199" y="26"/>
                    </a:lnTo>
                    <a:lnTo>
                      <a:pt x="211" y="33"/>
                    </a:lnTo>
                    <a:lnTo>
                      <a:pt x="223" y="42"/>
                    </a:lnTo>
                    <a:lnTo>
                      <a:pt x="233" y="50"/>
                    </a:lnTo>
                    <a:lnTo>
                      <a:pt x="241" y="55"/>
                    </a:lnTo>
                    <a:lnTo>
                      <a:pt x="244" y="59"/>
                    </a:lnTo>
                    <a:lnTo>
                      <a:pt x="242" y="64"/>
                    </a:lnTo>
                    <a:lnTo>
                      <a:pt x="236" y="65"/>
                    </a:lnTo>
                    <a:lnTo>
                      <a:pt x="231" y="64"/>
                    </a:lnTo>
                    <a:lnTo>
                      <a:pt x="226" y="65"/>
                    </a:lnTo>
                    <a:lnTo>
                      <a:pt x="220" y="68"/>
                    </a:lnTo>
                    <a:lnTo>
                      <a:pt x="213" y="71"/>
                    </a:lnTo>
                    <a:lnTo>
                      <a:pt x="207" y="73"/>
                    </a:lnTo>
                    <a:lnTo>
                      <a:pt x="201" y="76"/>
                    </a:lnTo>
                    <a:lnTo>
                      <a:pt x="195" y="79"/>
                    </a:lnTo>
                    <a:lnTo>
                      <a:pt x="187" y="80"/>
                    </a:lnTo>
                    <a:lnTo>
                      <a:pt x="181" y="81"/>
                    </a:lnTo>
                    <a:lnTo>
                      <a:pt x="174" y="81"/>
                    </a:lnTo>
                    <a:lnTo>
                      <a:pt x="168" y="83"/>
                    </a:lnTo>
                    <a:lnTo>
                      <a:pt x="163" y="84"/>
                    </a:lnTo>
                    <a:lnTo>
                      <a:pt x="158" y="85"/>
                    </a:lnTo>
                    <a:lnTo>
                      <a:pt x="152" y="86"/>
                    </a:lnTo>
                    <a:lnTo>
                      <a:pt x="146" y="87"/>
                    </a:lnTo>
                    <a:lnTo>
                      <a:pt x="141" y="88"/>
                    </a:lnTo>
                    <a:lnTo>
                      <a:pt x="136" y="90"/>
                    </a:lnTo>
                    <a:lnTo>
                      <a:pt x="132" y="93"/>
                    </a:lnTo>
                    <a:lnTo>
                      <a:pt x="127" y="93"/>
                    </a:lnTo>
                    <a:lnTo>
                      <a:pt x="122" y="92"/>
                    </a:lnTo>
                    <a:lnTo>
                      <a:pt x="117" y="92"/>
                    </a:lnTo>
                    <a:lnTo>
                      <a:pt x="112" y="93"/>
                    </a:lnTo>
                    <a:lnTo>
                      <a:pt x="106" y="93"/>
                    </a:lnTo>
                    <a:lnTo>
                      <a:pt x="100" y="92"/>
                    </a:lnTo>
                    <a:lnTo>
                      <a:pt x="96" y="91"/>
                    </a:lnTo>
                    <a:lnTo>
                      <a:pt x="91" y="90"/>
                    </a:lnTo>
                    <a:lnTo>
                      <a:pt x="88" y="88"/>
                    </a:lnTo>
                    <a:lnTo>
                      <a:pt x="83" y="86"/>
                    </a:lnTo>
                    <a:lnTo>
                      <a:pt x="76" y="84"/>
                    </a:lnTo>
                    <a:lnTo>
                      <a:pt x="70" y="82"/>
                    </a:lnTo>
                    <a:lnTo>
                      <a:pt x="64" y="79"/>
                    </a:lnTo>
                    <a:lnTo>
                      <a:pt x="58" y="75"/>
                    </a:lnTo>
                    <a:lnTo>
                      <a:pt x="53" y="71"/>
                    </a:lnTo>
                    <a:lnTo>
                      <a:pt x="50" y="68"/>
                    </a:lnTo>
                    <a:lnTo>
                      <a:pt x="42" y="62"/>
                    </a:lnTo>
                    <a:lnTo>
                      <a:pt x="37" y="53"/>
                    </a:lnTo>
                    <a:lnTo>
                      <a:pt x="30" y="45"/>
                    </a:lnTo>
                    <a:lnTo>
                      <a:pt x="22" y="40"/>
                    </a:lnTo>
                    <a:lnTo>
                      <a:pt x="15" y="38"/>
                    </a:lnTo>
                    <a:lnTo>
                      <a:pt x="6" y="31"/>
                    </a:lnTo>
                    <a:lnTo>
                      <a:pt x="0" y="23"/>
                    </a:lnTo>
                    <a:lnTo>
                      <a:pt x="1" y="19"/>
                    </a:lnTo>
                    <a:lnTo>
                      <a:pt x="9" y="16"/>
                    </a:lnTo>
                    <a:lnTo>
                      <a:pt x="18" y="12"/>
                    </a:lnTo>
                    <a:lnTo>
                      <a:pt x="26" y="9"/>
                    </a:lnTo>
                    <a:lnTo>
                      <a:pt x="35" y="7"/>
                    </a:lnTo>
                    <a:lnTo>
                      <a:pt x="44" y="6"/>
                    </a:lnTo>
                    <a:lnTo>
                      <a:pt x="52" y="5"/>
                    </a:lnTo>
                    <a:lnTo>
                      <a:pt x="62" y="6"/>
                    </a:lnTo>
                    <a:lnTo>
                      <a:pt x="71" y="9"/>
                    </a:lnTo>
                    <a:lnTo>
                      <a:pt x="75" y="10"/>
                    </a:lnTo>
                    <a:lnTo>
                      <a:pt x="81" y="11"/>
                    </a:lnTo>
                    <a:lnTo>
                      <a:pt x="85" y="11"/>
                    </a:lnTo>
                    <a:lnTo>
                      <a:pt x="90" y="11"/>
                    </a:lnTo>
                    <a:lnTo>
                      <a:pt x="94" y="10"/>
                    </a:lnTo>
                    <a:lnTo>
                      <a:pt x="98" y="9"/>
                    </a:lnTo>
                    <a:lnTo>
                      <a:pt x="103" y="7"/>
                    </a:lnTo>
                    <a:lnTo>
                      <a:pt x="107" y="5"/>
                    </a:lnTo>
                    <a:lnTo>
                      <a:pt x="115" y="4"/>
                    </a:lnTo>
                    <a:lnTo>
                      <a:pt x="122" y="1"/>
                    </a:lnTo>
                    <a:lnTo>
                      <a:pt x="131" y="1"/>
                    </a:lnTo>
                    <a:lnTo>
                      <a:pt x="139" y="0"/>
                    </a:lnTo>
                    <a:lnTo>
                      <a:pt x="147" y="1"/>
                    </a:lnTo>
                    <a:lnTo>
                      <a:pt x="156" y="4"/>
                    </a:lnTo>
                    <a:lnTo>
                      <a:pt x="163" y="6"/>
                    </a:lnTo>
                    <a:lnTo>
                      <a:pt x="171" y="10"/>
                    </a:lnTo>
                    <a:close/>
                  </a:path>
                </a:pathLst>
              </a:custGeom>
              <a:solidFill>
                <a:schemeClr val="tx1"/>
              </a:solidFill>
              <a:ln w="9525">
                <a:noFill/>
                <a:round/>
                <a:headEnd/>
                <a:tailEnd/>
              </a:ln>
            </p:spPr>
            <p:txBody>
              <a:bodyPr/>
              <a:lstStyle/>
              <a:p>
                <a:endParaRPr lang="he-IL"/>
              </a:p>
            </p:txBody>
          </p:sp>
          <p:sp>
            <p:nvSpPr>
              <p:cNvPr id="19520" name="Freeform 58"/>
              <p:cNvSpPr>
                <a:spLocks/>
              </p:cNvSpPr>
              <p:nvPr/>
            </p:nvSpPr>
            <p:spPr bwMode="auto">
              <a:xfrm>
                <a:off x="1328" y="4002"/>
                <a:ext cx="78" cy="18"/>
              </a:xfrm>
              <a:custGeom>
                <a:avLst/>
                <a:gdLst>
                  <a:gd name="T0" fmla="*/ 44 w 234"/>
                  <a:gd name="T1" fmla="*/ 1 h 91"/>
                  <a:gd name="T2" fmla="*/ 49 w 234"/>
                  <a:gd name="T3" fmla="*/ 1 h 91"/>
                  <a:gd name="T4" fmla="*/ 54 w 234"/>
                  <a:gd name="T5" fmla="*/ 2 h 91"/>
                  <a:gd name="T6" fmla="*/ 59 w 234"/>
                  <a:gd name="T7" fmla="*/ 2 h 91"/>
                  <a:gd name="T8" fmla="*/ 63 w 234"/>
                  <a:gd name="T9" fmla="*/ 3 h 91"/>
                  <a:gd name="T10" fmla="*/ 67 w 234"/>
                  <a:gd name="T11" fmla="*/ 5 h 91"/>
                  <a:gd name="T12" fmla="*/ 71 w 234"/>
                  <a:gd name="T13" fmla="*/ 6 h 91"/>
                  <a:gd name="T14" fmla="*/ 74 w 234"/>
                  <a:gd name="T15" fmla="*/ 8 h 91"/>
                  <a:gd name="T16" fmla="*/ 76 w 234"/>
                  <a:gd name="T17" fmla="*/ 9 h 91"/>
                  <a:gd name="T18" fmla="*/ 78 w 234"/>
                  <a:gd name="T19" fmla="*/ 11 h 91"/>
                  <a:gd name="T20" fmla="*/ 75 w 234"/>
                  <a:gd name="T21" fmla="*/ 12 h 91"/>
                  <a:gd name="T22" fmla="*/ 71 w 234"/>
                  <a:gd name="T23" fmla="*/ 14 h 91"/>
                  <a:gd name="T24" fmla="*/ 67 w 234"/>
                  <a:gd name="T25" fmla="*/ 15 h 91"/>
                  <a:gd name="T26" fmla="*/ 62 w 234"/>
                  <a:gd name="T27" fmla="*/ 17 h 91"/>
                  <a:gd name="T28" fmla="*/ 57 w 234"/>
                  <a:gd name="T29" fmla="*/ 17 h 91"/>
                  <a:gd name="T30" fmla="*/ 53 w 234"/>
                  <a:gd name="T31" fmla="*/ 17 h 91"/>
                  <a:gd name="T32" fmla="*/ 49 w 234"/>
                  <a:gd name="T33" fmla="*/ 18 h 91"/>
                  <a:gd name="T34" fmla="*/ 44 w 234"/>
                  <a:gd name="T35" fmla="*/ 18 h 91"/>
                  <a:gd name="T36" fmla="*/ 40 w 234"/>
                  <a:gd name="T37" fmla="*/ 18 h 91"/>
                  <a:gd name="T38" fmla="*/ 35 w 234"/>
                  <a:gd name="T39" fmla="*/ 18 h 91"/>
                  <a:gd name="T40" fmla="*/ 29 w 234"/>
                  <a:gd name="T41" fmla="*/ 18 h 91"/>
                  <a:gd name="T42" fmla="*/ 24 w 234"/>
                  <a:gd name="T43" fmla="*/ 17 h 91"/>
                  <a:gd name="T44" fmla="*/ 20 w 234"/>
                  <a:gd name="T45" fmla="*/ 16 h 91"/>
                  <a:gd name="T46" fmla="*/ 16 w 234"/>
                  <a:gd name="T47" fmla="*/ 13 h 91"/>
                  <a:gd name="T48" fmla="*/ 11 w 234"/>
                  <a:gd name="T49" fmla="*/ 10 h 91"/>
                  <a:gd name="T50" fmla="*/ 7 w 234"/>
                  <a:gd name="T51" fmla="*/ 8 h 91"/>
                  <a:gd name="T52" fmla="*/ 5 w 234"/>
                  <a:gd name="T53" fmla="*/ 7 h 91"/>
                  <a:gd name="T54" fmla="*/ 0 w 234"/>
                  <a:gd name="T55" fmla="*/ 4 h 91"/>
                  <a:gd name="T56" fmla="*/ 2 w 234"/>
                  <a:gd name="T57" fmla="*/ 3 h 91"/>
                  <a:gd name="T58" fmla="*/ 6 w 234"/>
                  <a:gd name="T59" fmla="*/ 3 h 91"/>
                  <a:gd name="T60" fmla="*/ 11 w 234"/>
                  <a:gd name="T61" fmla="*/ 3 h 91"/>
                  <a:gd name="T62" fmla="*/ 15 w 234"/>
                  <a:gd name="T63" fmla="*/ 2 h 91"/>
                  <a:gd name="T64" fmla="*/ 19 w 234"/>
                  <a:gd name="T65" fmla="*/ 1 h 91"/>
                  <a:gd name="T66" fmla="*/ 24 w 234"/>
                  <a:gd name="T67" fmla="*/ 0 h 91"/>
                  <a:gd name="T68" fmla="*/ 28 w 234"/>
                  <a:gd name="T69" fmla="*/ 0 h 91"/>
                  <a:gd name="T70" fmla="*/ 32 w 234"/>
                  <a:gd name="T71" fmla="*/ 0 h 91"/>
                  <a:gd name="T72" fmla="*/ 36 w 234"/>
                  <a:gd name="T73" fmla="*/ 0 h 91"/>
                  <a:gd name="T74" fmla="*/ 40 w 234"/>
                  <a:gd name="T75" fmla="*/ 0 h 9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4"/>
                  <a:gd name="T115" fmla="*/ 0 h 91"/>
                  <a:gd name="T116" fmla="*/ 234 w 234"/>
                  <a:gd name="T117" fmla="*/ 91 h 9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4" h="91">
                    <a:moveTo>
                      <a:pt x="124" y="2"/>
                    </a:moveTo>
                    <a:lnTo>
                      <a:pt x="131" y="3"/>
                    </a:lnTo>
                    <a:lnTo>
                      <a:pt x="140" y="4"/>
                    </a:lnTo>
                    <a:lnTo>
                      <a:pt x="147" y="5"/>
                    </a:lnTo>
                    <a:lnTo>
                      <a:pt x="154" y="6"/>
                    </a:lnTo>
                    <a:lnTo>
                      <a:pt x="161" y="8"/>
                    </a:lnTo>
                    <a:lnTo>
                      <a:pt x="169" y="10"/>
                    </a:lnTo>
                    <a:lnTo>
                      <a:pt x="176" y="12"/>
                    </a:lnTo>
                    <a:lnTo>
                      <a:pt x="183" y="15"/>
                    </a:lnTo>
                    <a:lnTo>
                      <a:pt x="190" y="17"/>
                    </a:lnTo>
                    <a:lnTo>
                      <a:pt x="195" y="21"/>
                    </a:lnTo>
                    <a:lnTo>
                      <a:pt x="201" y="24"/>
                    </a:lnTo>
                    <a:lnTo>
                      <a:pt x="206" y="27"/>
                    </a:lnTo>
                    <a:lnTo>
                      <a:pt x="213" y="32"/>
                    </a:lnTo>
                    <a:lnTo>
                      <a:pt x="217" y="36"/>
                    </a:lnTo>
                    <a:lnTo>
                      <a:pt x="222" y="40"/>
                    </a:lnTo>
                    <a:lnTo>
                      <a:pt x="226" y="46"/>
                    </a:lnTo>
                    <a:lnTo>
                      <a:pt x="228" y="48"/>
                    </a:lnTo>
                    <a:lnTo>
                      <a:pt x="232" y="53"/>
                    </a:lnTo>
                    <a:lnTo>
                      <a:pt x="234" y="58"/>
                    </a:lnTo>
                    <a:lnTo>
                      <a:pt x="233" y="60"/>
                    </a:lnTo>
                    <a:lnTo>
                      <a:pt x="225" y="63"/>
                    </a:lnTo>
                    <a:lnTo>
                      <a:pt x="219" y="66"/>
                    </a:lnTo>
                    <a:lnTo>
                      <a:pt x="213" y="69"/>
                    </a:lnTo>
                    <a:lnTo>
                      <a:pt x="206" y="74"/>
                    </a:lnTo>
                    <a:lnTo>
                      <a:pt x="200" y="78"/>
                    </a:lnTo>
                    <a:lnTo>
                      <a:pt x="194" y="81"/>
                    </a:lnTo>
                    <a:lnTo>
                      <a:pt x="187" y="85"/>
                    </a:lnTo>
                    <a:lnTo>
                      <a:pt x="179" y="86"/>
                    </a:lnTo>
                    <a:lnTo>
                      <a:pt x="172" y="86"/>
                    </a:lnTo>
                    <a:lnTo>
                      <a:pt x="166" y="86"/>
                    </a:lnTo>
                    <a:lnTo>
                      <a:pt x="159" y="87"/>
                    </a:lnTo>
                    <a:lnTo>
                      <a:pt x="153" y="88"/>
                    </a:lnTo>
                    <a:lnTo>
                      <a:pt x="147" y="89"/>
                    </a:lnTo>
                    <a:lnTo>
                      <a:pt x="140" y="90"/>
                    </a:lnTo>
                    <a:lnTo>
                      <a:pt x="133" y="91"/>
                    </a:lnTo>
                    <a:lnTo>
                      <a:pt x="127" y="91"/>
                    </a:lnTo>
                    <a:lnTo>
                      <a:pt x="120" y="90"/>
                    </a:lnTo>
                    <a:lnTo>
                      <a:pt x="111" y="90"/>
                    </a:lnTo>
                    <a:lnTo>
                      <a:pt x="104" y="90"/>
                    </a:lnTo>
                    <a:lnTo>
                      <a:pt x="96" y="90"/>
                    </a:lnTo>
                    <a:lnTo>
                      <a:pt x="88" y="90"/>
                    </a:lnTo>
                    <a:lnTo>
                      <a:pt x="80" y="90"/>
                    </a:lnTo>
                    <a:lnTo>
                      <a:pt x="73" y="88"/>
                    </a:lnTo>
                    <a:lnTo>
                      <a:pt x="64" y="86"/>
                    </a:lnTo>
                    <a:lnTo>
                      <a:pt x="60" y="81"/>
                    </a:lnTo>
                    <a:lnTo>
                      <a:pt x="54" y="76"/>
                    </a:lnTo>
                    <a:lnTo>
                      <a:pt x="47" y="68"/>
                    </a:lnTo>
                    <a:lnTo>
                      <a:pt x="40" y="59"/>
                    </a:lnTo>
                    <a:lnTo>
                      <a:pt x="33" y="52"/>
                    </a:lnTo>
                    <a:lnTo>
                      <a:pt x="27" y="45"/>
                    </a:lnTo>
                    <a:lnTo>
                      <a:pt x="22" y="40"/>
                    </a:lnTo>
                    <a:lnTo>
                      <a:pt x="21" y="38"/>
                    </a:lnTo>
                    <a:lnTo>
                      <a:pt x="14" y="33"/>
                    </a:lnTo>
                    <a:lnTo>
                      <a:pt x="7" y="26"/>
                    </a:lnTo>
                    <a:lnTo>
                      <a:pt x="0" y="20"/>
                    </a:lnTo>
                    <a:lnTo>
                      <a:pt x="0" y="17"/>
                    </a:lnTo>
                    <a:lnTo>
                      <a:pt x="7" y="15"/>
                    </a:lnTo>
                    <a:lnTo>
                      <a:pt x="13" y="15"/>
                    </a:lnTo>
                    <a:lnTo>
                      <a:pt x="19" y="16"/>
                    </a:lnTo>
                    <a:lnTo>
                      <a:pt x="26" y="15"/>
                    </a:lnTo>
                    <a:lnTo>
                      <a:pt x="33" y="15"/>
                    </a:lnTo>
                    <a:lnTo>
                      <a:pt x="40" y="13"/>
                    </a:lnTo>
                    <a:lnTo>
                      <a:pt x="46" y="10"/>
                    </a:lnTo>
                    <a:lnTo>
                      <a:pt x="53" y="6"/>
                    </a:lnTo>
                    <a:lnTo>
                      <a:pt x="58" y="3"/>
                    </a:lnTo>
                    <a:lnTo>
                      <a:pt x="64" y="1"/>
                    </a:lnTo>
                    <a:lnTo>
                      <a:pt x="72" y="0"/>
                    </a:lnTo>
                    <a:lnTo>
                      <a:pt x="79" y="0"/>
                    </a:lnTo>
                    <a:lnTo>
                      <a:pt x="83" y="0"/>
                    </a:lnTo>
                    <a:lnTo>
                      <a:pt x="88" y="0"/>
                    </a:lnTo>
                    <a:lnTo>
                      <a:pt x="95" y="1"/>
                    </a:lnTo>
                    <a:lnTo>
                      <a:pt x="102" y="1"/>
                    </a:lnTo>
                    <a:lnTo>
                      <a:pt x="108" y="1"/>
                    </a:lnTo>
                    <a:lnTo>
                      <a:pt x="114" y="2"/>
                    </a:lnTo>
                    <a:lnTo>
                      <a:pt x="120" y="2"/>
                    </a:lnTo>
                    <a:lnTo>
                      <a:pt x="124" y="2"/>
                    </a:lnTo>
                    <a:close/>
                  </a:path>
                </a:pathLst>
              </a:custGeom>
              <a:solidFill>
                <a:schemeClr val="tx1"/>
              </a:solidFill>
              <a:ln w="9525">
                <a:noFill/>
                <a:round/>
                <a:headEnd/>
                <a:tailEnd/>
              </a:ln>
            </p:spPr>
            <p:txBody>
              <a:bodyPr/>
              <a:lstStyle/>
              <a:p>
                <a:endParaRPr lang="he-IL"/>
              </a:p>
            </p:txBody>
          </p:sp>
          <p:sp>
            <p:nvSpPr>
              <p:cNvPr id="19521" name="Freeform 59"/>
              <p:cNvSpPr>
                <a:spLocks/>
              </p:cNvSpPr>
              <p:nvPr/>
            </p:nvSpPr>
            <p:spPr bwMode="auto">
              <a:xfrm>
                <a:off x="1123" y="4004"/>
                <a:ext cx="76" cy="20"/>
              </a:xfrm>
              <a:custGeom>
                <a:avLst/>
                <a:gdLst>
                  <a:gd name="T0" fmla="*/ 29 w 228"/>
                  <a:gd name="T1" fmla="*/ 3 h 99"/>
                  <a:gd name="T2" fmla="*/ 36 w 228"/>
                  <a:gd name="T3" fmla="*/ 2 h 99"/>
                  <a:gd name="T4" fmla="*/ 43 w 228"/>
                  <a:gd name="T5" fmla="*/ 1 h 99"/>
                  <a:gd name="T6" fmla="*/ 50 w 228"/>
                  <a:gd name="T7" fmla="*/ 2 h 99"/>
                  <a:gd name="T8" fmla="*/ 55 w 228"/>
                  <a:gd name="T9" fmla="*/ 3 h 99"/>
                  <a:gd name="T10" fmla="*/ 59 w 228"/>
                  <a:gd name="T11" fmla="*/ 4 h 99"/>
                  <a:gd name="T12" fmla="*/ 63 w 228"/>
                  <a:gd name="T13" fmla="*/ 6 h 99"/>
                  <a:gd name="T14" fmla="*/ 66 w 228"/>
                  <a:gd name="T15" fmla="*/ 8 h 99"/>
                  <a:gd name="T16" fmla="*/ 68 w 228"/>
                  <a:gd name="T17" fmla="*/ 11 h 99"/>
                  <a:gd name="T18" fmla="*/ 72 w 228"/>
                  <a:gd name="T19" fmla="*/ 14 h 99"/>
                  <a:gd name="T20" fmla="*/ 75 w 228"/>
                  <a:gd name="T21" fmla="*/ 17 h 99"/>
                  <a:gd name="T22" fmla="*/ 76 w 228"/>
                  <a:gd name="T23" fmla="*/ 19 h 99"/>
                  <a:gd name="T24" fmla="*/ 74 w 228"/>
                  <a:gd name="T25" fmla="*/ 20 h 99"/>
                  <a:gd name="T26" fmla="*/ 72 w 228"/>
                  <a:gd name="T27" fmla="*/ 19 h 99"/>
                  <a:gd name="T28" fmla="*/ 69 w 228"/>
                  <a:gd name="T29" fmla="*/ 19 h 99"/>
                  <a:gd name="T30" fmla="*/ 66 w 228"/>
                  <a:gd name="T31" fmla="*/ 19 h 99"/>
                  <a:gd name="T32" fmla="*/ 64 w 228"/>
                  <a:gd name="T33" fmla="*/ 19 h 99"/>
                  <a:gd name="T34" fmla="*/ 58 w 228"/>
                  <a:gd name="T35" fmla="*/ 19 h 99"/>
                  <a:gd name="T36" fmla="*/ 51 w 228"/>
                  <a:gd name="T37" fmla="*/ 19 h 99"/>
                  <a:gd name="T38" fmla="*/ 45 w 228"/>
                  <a:gd name="T39" fmla="*/ 19 h 99"/>
                  <a:gd name="T40" fmla="*/ 41 w 228"/>
                  <a:gd name="T41" fmla="*/ 19 h 99"/>
                  <a:gd name="T42" fmla="*/ 38 w 228"/>
                  <a:gd name="T43" fmla="*/ 19 h 99"/>
                  <a:gd name="T44" fmla="*/ 35 w 228"/>
                  <a:gd name="T45" fmla="*/ 19 h 99"/>
                  <a:gd name="T46" fmla="*/ 33 w 228"/>
                  <a:gd name="T47" fmla="*/ 20 h 99"/>
                  <a:gd name="T48" fmla="*/ 29 w 228"/>
                  <a:gd name="T49" fmla="*/ 20 h 99"/>
                  <a:gd name="T50" fmla="*/ 22 w 228"/>
                  <a:gd name="T51" fmla="*/ 19 h 99"/>
                  <a:gd name="T52" fmla="*/ 15 w 228"/>
                  <a:gd name="T53" fmla="*/ 17 h 99"/>
                  <a:gd name="T54" fmla="*/ 10 w 228"/>
                  <a:gd name="T55" fmla="*/ 15 h 99"/>
                  <a:gd name="T56" fmla="*/ 7 w 228"/>
                  <a:gd name="T57" fmla="*/ 14 h 99"/>
                  <a:gd name="T58" fmla="*/ 5 w 228"/>
                  <a:gd name="T59" fmla="*/ 11 h 99"/>
                  <a:gd name="T60" fmla="*/ 5 w 228"/>
                  <a:gd name="T61" fmla="*/ 8 h 99"/>
                  <a:gd name="T62" fmla="*/ 1 w 228"/>
                  <a:gd name="T63" fmla="*/ 3 h 99"/>
                  <a:gd name="T64" fmla="*/ 1 w 228"/>
                  <a:gd name="T65" fmla="*/ 1 h 99"/>
                  <a:gd name="T66" fmla="*/ 4 w 228"/>
                  <a:gd name="T67" fmla="*/ 0 h 99"/>
                  <a:gd name="T68" fmla="*/ 8 w 228"/>
                  <a:gd name="T69" fmla="*/ 0 h 99"/>
                  <a:gd name="T70" fmla="*/ 12 w 228"/>
                  <a:gd name="T71" fmla="*/ 1 h 99"/>
                  <a:gd name="T72" fmla="*/ 15 w 228"/>
                  <a:gd name="T73" fmla="*/ 1 h 99"/>
                  <a:gd name="T74" fmla="*/ 18 w 228"/>
                  <a:gd name="T75" fmla="*/ 1 h 99"/>
                  <a:gd name="T76" fmla="*/ 21 w 228"/>
                  <a:gd name="T77" fmla="*/ 2 h 99"/>
                  <a:gd name="T78" fmla="*/ 25 w 228"/>
                  <a:gd name="T79" fmla="*/ 2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28"/>
                  <a:gd name="T121" fmla="*/ 0 h 99"/>
                  <a:gd name="T122" fmla="*/ 228 w 228"/>
                  <a:gd name="T123" fmla="*/ 99 h 9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28" h="99">
                    <a:moveTo>
                      <a:pt x="78" y="13"/>
                    </a:moveTo>
                    <a:lnTo>
                      <a:pt x="88" y="13"/>
                    </a:lnTo>
                    <a:lnTo>
                      <a:pt x="99" y="12"/>
                    </a:lnTo>
                    <a:lnTo>
                      <a:pt x="109" y="9"/>
                    </a:lnTo>
                    <a:lnTo>
                      <a:pt x="119" y="7"/>
                    </a:lnTo>
                    <a:lnTo>
                      <a:pt x="129" y="6"/>
                    </a:lnTo>
                    <a:lnTo>
                      <a:pt x="138" y="6"/>
                    </a:lnTo>
                    <a:lnTo>
                      <a:pt x="149" y="8"/>
                    </a:lnTo>
                    <a:lnTo>
                      <a:pt x="158" y="13"/>
                    </a:lnTo>
                    <a:lnTo>
                      <a:pt x="166" y="15"/>
                    </a:lnTo>
                    <a:lnTo>
                      <a:pt x="172" y="17"/>
                    </a:lnTo>
                    <a:lnTo>
                      <a:pt x="177" y="21"/>
                    </a:lnTo>
                    <a:lnTo>
                      <a:pt x="183" y="25"/>
                    </a:lnTo>
                    <a:lnTo>
                      <a:pt x="189" y="30"/>
                    </a:lnTo>
                    <a:lnTo>
                      <a:pt x="193" y="36"/>
                    </a:lnTo>
                    <a:lnTo>
                      <a:pt x="197" y="41"/>
                    </a:lnTo>
                    <a:lnTo>
                      <a:pt x="200" y="48"/>
                    </a:lnTo>
                    <a:lnTo>
                      <a:pt x="205" y="53"/>
                    </a:lnTo>
                    <a:lnTo>
                      <a:pt x="211" y="61"/>
                    </a:lnTo>
                    <a:lnTo>
                      <a:pt x="216" y="69"/>
                    </a:lnTo>
                    <a:lnTo>
                      <a:pt x="220" y="78"/>
                    </a:lnTo>
                    <a:lnTo>
                      <a:pt x="224" y="85"/>
                    </a:lnTo>
                    <a:lnTo>
                      <a:pt x="227" y="92"/>
                    </a:lnTo>
                    <a:lnTo>
                      <a:pt x="228" y="96"/>
                    </a:lnTo>
                    <a:lnTo>
                      <a:pt x="227" y="99"/>
                    </a:lnTo>
                    <a:lnTo>
                      <a:pt x="223" y="99"/>
                    </a:lnTo>
                    <a:lnTo>
                      <a:pt x="219" y="98"/>
                    </a:lnTo>
                    <a:lnTo>
                      <a:pt x="216" y="96"/>
                    </a:lnTo>
                    <a:lnTo>
                      <a:pt x="212" y="95"/>
                    </a:lnTo>
                    <a:lnTo>
                      <a:pt x="207" y="95"/>
                    </a:lnTo>
                    <a:lnTo>
                      <a:pt x="203" y="95"/>
                    </a:lnTo>
                    <a:lnTo>
                      <a:pt x="199" y="95"/>
                    </a:lnTo>
                    <a:lnTo>
                      <a:pt x="195" y="96"/>
                    </a:lnTo>
                    <a:lnTo>
                      <a:pt x="191" y="95"/>
                    </a:lnTo>
                    <a:lnTo>
                      <a:pt x="183" y="94"/>
                    </a:lnTo>
                    <a:lnTo>
                      <a:pt x="174" y="94"/>
                    </a:lnTo>
                    <a:lnTo>
                      <a:pt x="164" y="93"/>
                    </a:lnTo>
                    <a:lnTo>
                      <a:pt x="153" y="94"/>
                    </a:lnTo>
                    <a:lnTo>
                      <a:pt x="144" y="94"/>
                    </a:lnTo>
                    <a:lnTo>
                      <a:pt x="134" y="94"/>
                    </a:lnTo>
                    <a:lnTo>
                      <a:pt x="128" y="94"/>
                    </a:lnTo>
                    <a:lnTo>
                      <a:pt x="124" y="93"/>
                    </a:lnTo>
                    <a:lnTo>
                      <a:pt x="120" y="93"/>
                    </a:lnTo>
                    <a:lnTo>
                      <a:pt x="115" y="93"/>
                    </a:lnTo>
                    <a:lnTo>
                      <a:pt x="111" y="94"/>
                    </a:lnTo>
                    <a:lnTo>
                      <a:pt x="106" y="95"/>
                    </a:lnTo>
                    <a:lnTo>
                      <a:pt x="102" y="96"/>
                    </a:lnTo>
                    <a:lnTo>
                      <a:pt x="98" y="98"/>
                    </a:lnTo>
                    <a:lnTo>
                      <a:pt x="93" y="99"/>
                    </a:lnTo>
                    <a:lnTo>
                      <a:pt x="86" y="98"/>
                    </a:lnTo>
                    <a:lnTo>
                      <a:pt x="78" y="95"/>
                    </a:lnTo>
                    <a:lnTo>
                      <a:pt x="67" y="92"/>
                    </a:lnTo>
                    <a:lnTo>
                      <a:pt x="57" y="88"/>
                    </a:lnTo>
                    <a:lnTo>
                      <a:pt x="46" y="83"/>
                    </a:lnTo>
                    <a:lnTo>
                      <a:pt x="37" y="78"/>
                    </a:lnTo>
                    <a:lnTo>
                      <a:pt x="31" y="74"/>
                    </a:lnTo>
                    <a:lnTo>
                      <a:pt x="27" y="71"/>
                    </a:lnTo>
                    <a:lnTo>
                      <a:pt x="21" y="67"/>
                    </a:lnTo>
                    <a:lnTo>
                      <a:pt x="17" y="61"/>
                    </a:lnTo>
                    <a:lnTo>
                      <a:pt x="15" y="55"/>
                    </a:lnTo>
                    <a:lnTo>
                      <a:pt x="14" y="48"/>
                    </a:lnTo>
                    <a:lnTo>
                      <a:pt x="14" y="39"/>
                    </a:lnTo>
                    <a:lnTo>
                      <a:pt x="10" y="27"/>
                    </a:lnTo>
                    <a:lnTo>
                      <a:pt x="3" y="16"/>
                    </a:lnTo>
                    <a:lnTo>
                      <a:pt x="0" y="9"/>
                    </a:lnTo>
                    <a:lnTo>
                      <a:pt x="3" y="5"/>
                    </a:lnTo>
                    <a:lnTo>
                      <a:pt x="9" y="2"/>
                    </a:lnTo>
                    <a:lnTo>
                      <a:pt x="13" y="0"/>
                    </a:lnTo>
                    <a:lnTo>
                      <a:pt x="19" y="0"/>
                    </a:lnTo>
                    <a:lnTo>
                      <a:pt x="24" y="2"/>
                    </a:lnTo>
                    <a:lnTo>
                      <a:pt x="31" y="3"/>
                    </a:lnTo>
                    <a:lnTo>
                      <a:pt x="36" y="3"/>
                    </a:lnTo>
                    <a:lnTo>
                      <a:pt x="41" y="3"/>
                    </a:lnTo>
                    <a:lnTo>
                      <a:pt x="45" y="4"/>
                    </a:lnTo>
                    <a:lnTo>
                      <a:pt x="50" y="5"/>
                    </a:lnTo>
                    <a:lnTo>
                      <a:pt x="55" y="6"/>
                    </a:lnTo>
                    <a:lnTo>
                      <a:pt x="59" y="7"/>
                    </a:lnTo>
                    <a:lnTo>
                      <a:pt x="64" y="8"/>
                    </a:lnTo>
                    <a:lnTo>
                      <a:pt x="68" y="10"/>
                    </a:lnTo>
                    <a:lnTo>
                      <a:pt x="74" y="12"/>
                    </a:lnTo>
                    <a:lnTo>
                      <a:pt x="78" y="13"/>
                    </a:lnTo>
                    <a:close/>
                  </a:path>
                </a:pathLst>
              </a:custGeom>
              <a:solidFill>
                <a:schemeClr val="tx1"/>
              </a:solidFill>
              <a:ln w="9525">
                <a:noFill/>
                <a:round/>
                <a:headEnd/>
                <a:tailEnd/>
              </a:ln>
            </p:spPr>
            <p:txBody>
              <a:bodyPr/>
              <a:lstStyle/>
              <a:p>
                <a:endParaRPr lang="he-IL"/>
              </a:p>
            </p:txBody>
          </p:sp>
          <p:sp>
            <p:nvSpPr>
              <p:cNvPr id="19522" name="Freeform 60"/>
              <p:cNvSpPr>
                <a:spLocks/>
              </p:cNvSpPr>
              <p:nvPr/>
            </p:nvSpPr>
            <p:spPr bwMode="auto">
              <a:xfrm>
                <a:off x="1189" y="4005"/>
                <a:ext cx="75" cy="19"/>
              </a:xfrm>
              <a:custGeom>
                <a:avLst/>
                <a:gdLst>
                  <a:gd name="T0" fmla="*/ 29 w 225"/>
                  <a:gd name="T1" fmla="*/ 1 h 97"/>
                  <a:gd name="T2" fmla="*/ 30 w 225"/>
                  <a:gd name="T3" fmla="*/ 1 h 97"/>
                  <a:gd name="T4" fmla="*/ 32 w 225"/>
                  <a:gd name="T5" fmla="*/ 1 h 97"/>
                  <a:gd name="T6" fmla="*/ 36 w 225"/>
                  <a:gd name="T7" fmla="*/ 1 h 97"/>
                  <a:gd name="T8" fmla="*/ 39 w 225"/>
                  <a:gd name="T9" fmla="*/ 1 h 97"/>
                  <a:gd name="T10" fmla="*/ 43 w 225"/>
                  <a:gd name="T11" fmla="*/ 1 h 97"/>
                  <a:gd name="T12" fmla="*/ 46 w 225"/>
                  <a:gd name="T13" fmla="*/ 1 h 97"/>
                  <a:gd name="T14" fmla="*/ 49 w 225"/>
                  <a:gd name="T15" fmla="*/ 1 h 97"/>
                  <a:gd name="T16" fmla="*/ 52 w 225"/>
                  <a:gd name="T17" fmla="*/ 2 h 97"/>
                  <a:gd name="T18" fmla="*/ 54 w 225"/>
                  <a:gd name="T19" fmla="*/ 2 h 97"/>
                  <a:gd name="T20" fmla="*/ 57 w 225"/>
                  <a:gd name="T21" fmla="*/ 3 h 97"/>
                  <a:gd name="T22" fmla="*/ 59 w 225"/>
                  <a:gd name="T23" fmla="*/ 3 h 97"/>
                  <a:gd name="T24" fmla="*/ 61 w 225"/>
                  <a:gd name="T25" fmla="*/ 4 h 97"/>
                  <a:gd name="T26" fmla="*/ 63 w 225"/>
                  <a:gd name="T27" fmla="*/ 4 h 97"/>
                  <a:gd name="T28" fmla="*/ 65 w 225"/>
                  <a:gd name="T29" fmla="*/ 5 h 97"/>
                  <a:gd name="T30" fmla="*/ 67 w 225"/>
                  <a:gd name="T31" fmla="*/ 6 h 97"/>
                  <a:gd name="T32" fmla="*/ 68 w 225"/>
                  <a:gd name="T33" fmla="*/ 8 h 97"/>
                  <a:gd name="T34" fmla="*/ 69 w 225"/>
                  <a:gd name="T35" fmla="*/ 10 h 97"/>
                  <a:gd name="T36" fmla="*/ 71 w 225"/>
                  <a:gd name="T37" fmla="*/ 12 h 97"/>
                  <a:gd name="T38" fmla="*/ 73 w 225"/>
                  <a:gd name="T39" fmla="*/ 14 h 97"/>
                  <a:gd name="T40" fmla="*/ 75 w 225"/>
                  <a:gd name="T41" fmla="*/ 16 h 97"/>
                  <a:gd name="T42" fmla="*/ 74 w 225"/>
                  <a:gd name="T43" fmla="*/ 17 h 97"/>
                  <a:gd name="T44" fmla="*/ 72 w 225"/>
                  <a:gd name="T45" fmla="*/ 17 h 97"/>
                  <a:gd name="T46" fmla="*/ 70 w 225"/>
                  <a:gd name="T47" fmla="*/ 17 h 97"/>
                  <a:gd name="T48" fmla="*/ 67 w 225"/>
                  <a:gd name="T49" fmla="*/ 18 h 97"/>
                  <a:gd name="T50" fmla="*/ 65 w 225"/>
                  <a:gd name="T51" fmla="*/ 18 h 97"/>
                  <a:gd name="T52" fmla="*/ 62 w 225"/>
                  <a:gd name="T53" fmla="*/ 18 h 97"/>
                  <a:gd name="T54" fmla="*/ 59 w 225"/>
                  <a:gd name="T55" fmla="*/ 18 h 97"/>
                  <a:gd name="T56" fmla="*/ 56 w 225"/>
                  <a:gd name="T57" fmla="*/ 18 h 97"/>
                  <a:gd name="T58" fmla="*/ 52 w 225"/>
                  <a:gd name="T59" fmla="*/ 18 h 97"/>
                  <a:gd name="T60" fmla="*/ 49 w 225"/>
                  <a:gd name="T61" fmla="*/ 18 h 97"/>
                  <a:gd name="T62" fmla="*/ 46 w 225"/>
                  <a:gd name="T63" fmla="*/ 19 h 97"/>
                  <a:gd name="T64" fmla="*/ 45 w 225"/>
                  <a:gd name="T65" fmla="*/ 19 h 97"/>
                  <a:gd name="T66" fmla="*/ 31 w 225"/>
                  <a:gd name="T67" fmla="*/ 19 h 97"/>
                  <a:gd name="T68" fmla="*/ 29 w 225"/>
                  <a:gd name="T69" fmla="*/ 19 h 97"/>
                  <a:gd name="T70" fmla="*/ 27 w 225"/>
                  <a:gd name="T71" fmla="*/ 18 h 97"/>
                  <a:gd name="T72" fmla="*/ 24 w 225"/>
                  <a:gd name="T73" fmla="*/ 17 h 97"/>
                  <a:gd name="T74" fmla="*/ 22 w 225"/>
                  <a:gd name="T75" fmla="*/ 16 h 97"/>
                  <a:gd name="T76" fmla="*/ 18 w 225"/>
                  <a:gd name="T77" fmla="*/ 14 h 97"/>
                  <a:gd name="T78" fmla="*/ 16 w 225"/>
                  <a:gd name="T79" fmla="*/ 11 h 97"/>
                  <a:gd name="T80" fmla="*/ 14 w 225"/>
                  <a:gd name="T81" fmla="*/ 8 h 97"/>
                  <a:gd name="T82" fmla="*/ 14 w 225"/>
                  <a:gd name="T83" fmla="*/ 7 h 97"/>
                  <a:gd name="T84" fmla="*/ 12 w 225"/>
                  <a:gd name="T85" fmla="*/ 6 h 97"/>
                  <a:gd name="T86" fmla="*/ 11 w 225"/>
                  <a:gd name="T87" fmla="*/ 6 h 97"/>
                  <a:gd name="T88" fmla="*/ 9 w 225"/>
                  <a:gd name="T89" fmla="*/ 5 h 97"/>
                  <a:gd name="T90" fmla="*/ 7 w 225"/>
                  <a:gd name="T91" fmla="*/ 4 h 97"/>
                  <a:gd name="T92" fmla="*/ 6 w 225"/>
                  <a:gd name="T93" fmla="*/ 4 h 97"/>
                  <a:gd name="T94" fmla="*/ 4 w 225"/>
                  <a:gd name="T95" fmla="*/ 3 h 97"/>
                  <a:gd name="T96" fmla="*/ 2 w 225"/>
                  <a:gd name="T97" fmla="*/ 3 h 97"/>
                  <a:gd name="T98" fmla="*/ 0 w 225"/>
                  <a:gd name="T99" fmla="*/ 2 h 97"/>
                  <a:gd name="T100" fmla="*/ 1 w 225"/>
                  <a:gd name="T101" fmla="*/ 1 h 97"/>
                  <a:gd name="T102" fmla="*/ 4 w 225"/>
                  <a:gd name="T103" fmla="*/ 1 h 97"/>
                  <a:gd name="T104" fmla="*/ 6 w 225"/>
                  <a:gd name="T105" fmla="*/ 1 h 97"/>
                  <a:gd name="T106" fmla="*/ 8 w 225"/>
                  <a:gd name="T107" fmla="*/ 0 h 97"/>
                  <a:gd name="T108" fmla="*/ 11 w 225"/>
                  <a:gd name="T109" fmla="*/ 0 h 97"/>
                  <a:gd name="T110" fmla="*/ 14 w 225"/>
                  <a:gd name="T111" fmla="*/ 0 h 97"/>
                  <a:gd name="T112" fmla="*/ 16 w 225"/>
                  <a:gd name="T113" fmla="*/ 0 h 97"/>
                  <a:gd name="T114" fmla="*/ 19 w 225"/>
                  <a:gd name="T115" fmla="*/ 0 h 97"/>
                  <a:gd name="T116" fmla="*/ 22 w 225"/>
                  <a:gd name="T117" fmla="*/ 0 h 97"/>
                  <a:gd name="T118" fmla="*/ 24 w 225"/>
                  <a:gd name="T119" fmla="*/ 0 h 97"/>
                  <a:gd name="T120" fmla="*/ 27 w 225"/>
                  <a:gd name="T121" fmla="*/ 0 h 97"/>
                  <a:gd name="T122" fmla="*/ 29 w 225"/>
                  <a:gd name="T123" fmla="*/ 1 h 9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5"/>
                  <a:gd name="T187" fmla="*/ 0 h 97"/>
                  <a:gd name="T188" fmla="*/ 225 w 225"/>
                  <a:gd name="T189" fmla="*/ 97 h 9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5" h="97">
                    <a:moveTo>
                      <a:pt x="86" y="6"/>
                    </a:moveTo>
                    <a:lnTo>
                      <a:pt x="90" y="4"/>
                    </a:lnTo>
                    <a:lnTo>
                      <a:pt x="97" y="4"/>
                    </a:lnTo>
                    <a:lnTo>
                      <a:pt x="107" y="4"/>
                    </a:lnTo>
                    <a:lnTo>
                      <a:pt x="117" y="4"/>
                    </a:lnTo>
                    <a:lnTo>
                      <a:pt x="129" y="4"/>
                    </a:lnTo>
                    <a:lnTo>
                      <a:pt x="139" y="6"/>
                    </a:lnTo>
                    <a:lnTo>
                      <a:pt x="148" y="7"/>
                    </a:lnTo>
                    <a:lnTo>
                      <a:pt x="155" y="9"/>
                    </a:lnTo>
                    <a:lnTo>
                      <a:pt x="162" y="11"/>
                    </a:lnTo>
                    <a:lnTo>
                      <a:pt x="170" y="13"/>
                    </a:lnTo>
                    <a:lnTo>
                      <a:pt x="177" y="15"/>
                    </a:lnTo>
                    <a:lnTo>
                      <a:pt x="183" y="19"/>
                    </a:lnTo>
                    <a:lnTo>
                      <a:pt x="189" y="22"/>
                    </a:lnTo>
                    <a:lnTo>
                      <a:pt x="195" y="26"/>
                    </a:lnTo>
                    <a:lnTo>
                      <a:pt x="200" y="33"/>
                    </a:lnTo>
                    <a:lnTo>
                      <a:pt x="203" y="40"/>
                    </a:lnTo>
                    <a:lnTo>
                      <a:pt x="207" y="51"/>
                    </a:lnTo>
                    <a:lnTo>
                      <a:pt x="212" y="62"/>
                    </a:lnTo>
                    <a:lnTo>
                      <a:pt x="219" y="72"/>
                    </a:lnTo>
                    <a:lnTo>
                      <a:pt x="225" y="82"/>
                    </a:lnTo>
                    <a:lnTo>
                      <a:pt x="222" y="88"/>
                    </a:lnTo>
                    <a:lnTo>
                      <a:pt x="216" y="89"/>
                    </a:lnTo>
                    <a:lnTo>
                      <a:pt x="209" y="89"/>
                    </a:lnTo>
                    <a:lnTo>
                      <a:pt x="202" y="90"/>
                    </a:lnTo>
                    <a:lnTo>
                      <a:pt x="196" y="92"/>
                    </a:lnTo>
                    <a:lnTo>
                      <a:pt x="187" y="92"/>
                    </a:lnTo>
                    <a:lnTo>
                      <a:pt x="178" y="92"/>
                    </a:lnTo>
                    <a:lnTo>
                      <a:pt x="167" y="93"/>
                    </a:lnTo>
                    <a:lnTo>
                      <a:pt x="157" y="93"/>
                    </a:lnTo>
                    <a:lnTo>
                      <a:pt x="147" y="94"/>
                    </a:lnTo>
                    <a:lnTo>
                      <a:pt x="139" y="95"/>
                    </a:lnTo>
                    <a:lnTo>
                      <a:pt x="134" y="96"/>
                    </a:lnTo>
                    <a:lnTo>
                      <a:pt x="94" y="97"/>
                    </a:lnTo>
                    <a:lnTo>
                      <a:pt x="88" y="96"/>
                    </a:lnTo>
                    <a:lnTo>
                      <a:pt x="80" y="92"/>
                    </a:lnTo>
                    <a:lnTo>
                      <a:pt x="71" y="86"/>
                    </a:lnTo>
                    <a:lnTo>
                      <a:pt x="66" y="81"/>
                    </a:lnTo>
                    <a:lnTo>
                      <a:pt x="54" y="71"/>
                    </a:lnTo>
                    <a:lnTo>
                      <a:pt x="47" y="56"/>
                    </a:lnTo>
                    <a:lnTo>
                      <a:pt x="43" y="43"/>
                    </a:lnTo>
                    <a:lnTo>
                      <a:pt x="42" y="38"/>
                    </a:lnTo>
                    <a:lnTo>
                      <a:pt x="37" y="33"/>
                    </a:lnTo>
                    <a:lnTo>
                      <a:pt x="33" y="30"/>
                    </a:lnTo>
                    <a:lnTo>
                      <a:pt x="27" y="25"/>
                    </a:lnTo>
                    <a:lnTo>
                      <a:pt x="22" y="22"/>
                    </a:lnTo>
                    <a:lnTo>
                      <a:pt x="17" y="19"/>
                    </a:lnTo>
                    <a:lnTo>
                      <a:pt x="12" y="15"/>
                    </a:lnTo>
                    <a:lnTo>
                      <a:pt x="6" y="13"/>
                    </a:lnTo>
                    <a:lnTo>
                      <a:pt x="0" y="11"/>
                    </a:lnTo>
                    <a:lnTo>
                      <a:pt x="3" y="7"/>
                    </a:lnTo>
                    <a:lnTo>
                      <a:pt x="11" y="4"/>
                    </a:lnTo>
                    <a:lnTo>
                      <a:pt x="19" y="3"/>
                    </a:lnTo>
                    <a:lnTo>
                      <a:pt x="25" y="2"/>
                    </a:lnTo>
                    <a:lnTo>
                      <a:pt x="34" y="1"/>
                    </a:lnTo>
                    <a:lnTo>
                      <a:pt x="41" y="1"/>
                    </a:lnTo>
                    <a:lnTo>
                      <a:pt x="49" y="0"/>
                    </a:lnTo>
                    <a:lnTo>
                      <a:pt x="58" y="0"/>
                    </a:lnTo>
                    <a:lnTo>
                      <a:pt x="65" y="0"/>
                    </a:lnTo>
                    <a:lnTo>
                      <a:pt x="72" y="1"/>
                    </a:lnTo>
                    <a:lnTo>
                      <a:pt x="80" y="2"/>
                    </a:lnTo>
                    <a:lnTo>
                      <a:pt x="86" y="6"/>
                    </a:lnTo>
                    <a:close/>
                  </a:path>
                </a:pathLst>
              </a:custGeom>
              <a:solidFill>
                <a:schemeClr val="tx1"/>
              </a:solidFill>
              <a:ln w="9525">
                <a:noFill/>
                <a:round/>
                <a:headEnd/>
                <a:tailEnd/>
              </a:ln>
            </p:spPr>
            <p:txBody>
              <a:bodyPr/>
              <a:lstStyle/>
              <a:p>
                <a:endParaRPr lang="he-IL"/>
              </a:p>
            </p:txBody>
          </p:sp>
          <p:sp>
            <p:nvSpPr>
              <p:cNvPr id="19523" name="Freeform 61"/>
              <p:cNvSpPr>
                <a:spLocks/>
              </p:cNvSpPr>
              <p:nvPr/>
            </p:nvSpPr>
            <p:spPr bwMode="auto">
              <a:xfrm>
                <a:off x="1257" y="4005"/>
                <a:ext cx="79" cy="20"/>
              </a:xfrm>
              <a:custGeom>
                <a:avLst/>
                <a:gdLst>
                  <a:gd name="T0" fmla="*/ 74 w 235"/>
                  <a:gd name="T1" fmla="*/ 9 h 98"/>
                  <a:gd name="T2" fmla="*/ 78 w 235"/>
                  <a:gd name="T3" fmla="*/ 15 h 98"/>
                  <a:gd name="T4" fmla="*/ 76 w 235"/>
                  <a:gd name="T5" fmla="*/ 18 h 98"/>
                  <a:gd name="T6" fmla="*/ 70 w 235"/>
                  <a:gd name="T7" fmla="*/ 18 h 98"/>
                  <a:gd name="T8" fmla="*/ 63 w 235"/>
                  <a:gd name="T9" fmla="*/ 18 h 98"/>
                  <a:gd name="T10" fmla="*/ 57 w 235"/>
                  <a:gd name="T11" fmla="*/ 18 h 98"/>
                  <a:gd name="T12" fmla="*/ 46 w 235"/>
                  <a:gd name="T13" fmla="*/ 20 h 98"/>
                  <a:gd name="T14" fmla="*/ 35 w 235"/>
                  <a:gd name="T15" fmla="*/ 18 h 98"/>
                  <a:gd name="T16" fmla="*/ 30 w 235"/>
                  <a:gd name="T17" fmla="*/ 18 h 98"/>
                  <a:gd name="T18" fmla="*/ 24 w 235"/>
                  <a:gd name="T19" fmla="*/ 18 h 98"/>
                  <a:gd name="T20" fmla="*/ 19 w 235"/>
                  <a:gd name="T21" fmla="*/ 18 h 98"/>
                  <a:gd name="T22" fmla="*/ 15 w 235"/>
                  <a:gd name="T23" fmla="*/ 17 h 98"/>
                  <a:gd name="T24" fmla="*/ 9 w 235"/>
                  <a:gd name="T25" fmla="*/ 12 h 98"/>
                  <a:gd name="T26" fmla="*/ 4 w 235"/>
                  <a:gd name="T27" fmla="*/ 8 h 98"/>
                  <a:gd name="T28" fmla="*/ 0 w 235"/>
                  <a:gd name="T29" fmla="*/ 3 h 98"/>
                  <a:gd name="T30" fmla="*/ 1 w 235"/>
                  <a:gd name="T31" fmla="*/ 2 h 98"/>
                  <a:gd name="T32" fmla="*/ 4 w 235"/>
                  <a:gd name="T33" fmla="*/ 2 h 98"/>
                  <a:gd name="T34" fmla="*/ 7 w 235"/>
                  <a:gd name="T35" fmla="*/ 2 h 98"/>
                  <a:gd name="T36" fmla="*/ 10 w 235"/>
                  <a:gd name="T37" fmla="*/ 1 h 98"/>
                  <a:gd name="T38" fmla="*/ 15 w 235"/>
                  <a:gd name="T39" fmla="*/ 0 h 98"/>
                  <a:gd name="T40" fmla="*/ 19 w 235"/>
                  <a:gd name="T41" fmla="*/ 1 h 98"/>
                  <a:gd name="T42" fmla="*/ 23 w 235"/>
                  <a:gd name="T43" fmla="*/ 1 h 98"/>
                  <a:gd name="T44" fmla="*/ 26 w 235"/>
                  <a:gd name="T45" fmla="*/ 0 h 98"/>
                  <a:gd name="T46" fmla="*/ 29 w 235"/>
                  <a:gd name="T47" fmla="*/ 0 h 98"/>
                  <a:gd name="T48" fmla="*/ 32 w 235"/>
                  <a:gd name="T49" fmla="*/ 0 h 98"/>
                  <a:gd name="T50" fmla="*/ 36 w 235"/>
                  <a:gd name="T51" fmla="*/ 0 h 98"/>
                  <a:gd name="T52" fmla="*/ 40 w 235"/>
                  <a:gd name="T53" fmla="*/ 0 h 98"/>
                  <a:gd name="T54" fmla="*/ 45 w 235"/>
                  <a:gd name="T55" fmla="*/ 0 h 98"/>
                  <a:gd name="T56" fmla="*/ 50 w 235"/>
                  <a:gd name="T57" fmla="*/ 1 h 98"/>
                  <a:gd name="T58" fmla="*/ 53 w 235"/>
                  <a:gd name="T59" fmla="*/ 1 h 98"/>
                  <a:gd name="T60" fmla="*/ 57 w 235"/>
                  <a:gd name="T61" fmla="*/ 2 h 98"/>
                  <a:gd name="T62" fmla="*/ 63 w 235"/>
                  <a:gd name="T63" fmla="*/ 3 h 98"/>
                  <a:gd name="T64" fmla="*/ 69 w 235"/>
                  <a:gd name="T65" fmla="*/ 5 h 9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5"/>
                  <a:gd name="T100" fmla="*/ 0 h 98"/>
                  <a:gd name="T101" fmla="*/ 235 w 235"/>
                  <a:gd name="T102" fmla="*/ 98 h 9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5" h="98">
                    <a:moveTo>
                      <a:pt x="211" y="29"/>
                    </a:moveTo>
                    <a:lnTo>
                      <a:pt x="219" y="43"/>
                    </a:lnTo>
                    <a:lnTo>
                      <a:pt x="227" y="60"/>
                    </a:lnTo>
                    <a:lnTo>
                      <a:pt x="233" y="75"/>
                    </a:lnTo>
                    <a:lnTo>
                      <a:pt x="235" y="82"/>
                    </a:lnTo>
                    <a:lnTo>
                      <a:pt x="227" y="86"/>
                    </a:lnTo>
                    <a:lnTo>
                      <a:pt x="218" y="88"/>
                    </a:lnTo>
                    <a:lnTo>
                      <a:pt x="208" y="89"/>
                    </a:lnTo>
                    <a:lnTo>
                      <a:pt x="199" y="89"/>
                    </a:lnTo>
                    <a:lnTo>
                      <a:pt x="188" y="88"/>
                    </a:lnTo>
                    <a:lnTo>
                      <a:pt x="179" y="88"/>
                    </a:lnTo>
                    <a:lnTo>
                      <a:pt x="169" y="88"/>
                    </a:lnTo>
                    <a:lnTo>
                      <a:pt x="160" y="89"/>
                    </a:lnTo>
                    <a:lnTo>
                      <a:pt x="136" y="98"/>
                    </a:lnTo>
                    <a:lnTo>
                      <a:pt x="113" y="89"/>
                    </a:lnTo>
                    <a:lnTo>
                      <a:pt x="105" y="89"/>
                    </a:lnTo>
                    <a:lnTo>
                      <a:pt x="96" y="89"/>
                    </a:lnTo>
                    <a:lnTo>
                      <a:pt x="88" y="89"/>
                    </a:lnTo>
                    <a:lnTo>
                      <a:pt x="81" y="88"/>
                    </a:lnTo>
                    <a:lnTo>
                      <a:pt x="72" y="88"/>
                    </a:lnTo>
                    <a:lnTo>
                      <a:pt x="65" y="87"/>
                    </a:lnTo>
                    <a:lnTo>
                      <a:pt x="57" y="86"/>
                    </a:lnTo>
                    <a:lnTo>
                      <a:pt x="49" y="85"/>
                    </a:lnTo>
                    <a:lnTo>
                      <a:pt x="44" y="81"/>
                    </a:lnTo>
                    <a:lnTo>
                      <a:pt x="37" y="72"/>
                    </a:lnTo>
                    <a:lnTo>
                      <a:pt x="28" y="61"/>
                    </a:lnTo>
                    <a:lnTo>
                      <a:pt x="19" y="49"/>
                    </a:lnTo>
                    <a:lnTo>
                      <a:pt x="11" y="37"/>
                    </a:lnTo>
                    <a:lnTo>
                      <a:pt x="4" y="25"/>
                    </a:lnTo>
                    <a:lnTo>
                      <a:pt x="0" y="17"/>
                    </a:lnTo>
                    <a:lnTo>
                      <a:pt x="0" y="11"/>
                    </a:lnTo>
                    <a:lnTo>
                      <a:pt x="3" y="10"/>
                    </a:lnTo>
                    <a:lnTo>
                      <a:pt x="7" y="10"/>
                    </a:lnTo>
                    <a:lnTo>
                      <a:pt x="11" y="10"/>
                    </a:lnTo>
                    <a:lnTo>
                      <a:pt x="14" y="10"/>
                    </a:lnTo>
                    <a:lnTo>
                      <a:pt x="20" y="8"/>
                    </a:lnTo>
                    <a:lnTo>
                      <a:pt x="25" y="6"/>
                    </a:lnTo>
                    <a:lnTo>
                      <a:pt x="31" y="5"/>
                    </a:lnTo>
                    <a:lnTo>
                      <a:pt x="38" y="3"/>
                    </a:lnTo>
                    <a:lnTo>
                      <a:pt x="44" y="2"/>
                    </a:lnTo>
                    <a:lnTo>
                      <a:pt x="50" y="3"/>
                    </a:lnTo>
                    <a:lnTo>
                      <a:pt x="58" y="3"/>
                    </a:lnTo>
                    <a:lnTo>
                      <a:pt x="64" y="6"/>
                    </a:lnTo>
                    <a:lnTo>
                      <a:pt x="68" y="5"/>
                    </a:lnTo>
                    <a:lnTo>
                      <a:pt x="72" y="3"/>
                    </a:lnTo>
                    <a:lnTo>
                      <a:pt x="76" y="2"/>
                    </a:lnTo>
                    <a:lnTo>
                      <a:pt x="82" y="1"/>
                    </a:lnTo>
                    <a:lnTo>
                      <a:pt x="86" y="1"/>
                    </a:lnTo>
                    <a:lnTo>
                      <a:pt x="91" y="0"/>
                    </a:lnTo>
                    <a:lnTo>
                      <a:pt x="95" y="1"/>
                    </a:lnTo>
                    <a:lnTo>
                      <a:pt x="100" y="2"/>
                    </a:lnTo>
                    <a:lnTo>
                      <a:pt x="107" y="1"/>
                    </a:lnTo>
                    <a:lnTo>
                      <a:pt x="114" y="0"/>
                    </a:lnTo>
                    <a:lnTo>
                      <a:pt x="120" y="0"/>
                    </a:lnTo>
                    <a:lnTo>
                      <a:pt x="128" y="0"/>
                    </a:lnTo>
                    <a:lnTo>
                      <a:pt x="135" y="1"/>
                    </a:lnTo>
                    <a:lnTo>
                      <a:pt x="142" y="2"/>
                    </a:lnTo>
                    <a:lnTo>
                      <a:pt x="149" y="3"/>
                    </a:lnTo>
                    <a:lnTo>
                      <a:pt x="156" y="6"/>
                    </a:lnTo>
                    <a:lnTo>
                      <a:pt x="158" y="6"/>
                    </a:lnTo>
                    <a:lnTo>
                      <a:pt x="162" y="8"/>
                    </a:lnTo>
                    <a:lnTo>
                      <a:pt x="169" y="10"/>
                    </a:lnTo>
                    <a:lnTo>
                      <a:pt x="178" y="12"/>
                    </a:lnTo>
                    <a:lnTo>
                      <a:pt x="187" y="17"/>
                    </a:lnTo>
                    <a:lnTo>
                      <a:pt x="197" y="20"/>
                    </a:lnTo>
                    <a:lnTo>
                      <a:pt x="205" y="24"/>
                    </a:lnTo>
                    <a:lnTo>
                      <a:pt x="211" y="29"/>
                    </a:lnTo>
                    <a:close/>
                  </a:path>
                </a:pathLst>
              </a:custGeom>
              <a:solidFill>
                <a:schemeClr val="tx1"/>
              </a:solidFill>
              <a:ln w="9525">
                <a:noFill/>
                <a:round/>
                <a:headEnd/>
                <a:tailEnd/>
              </a:ln>
            </p:spPr>
            <p:txBody>
              <a:bodyPr/>
              <a:lstStyle/>
              <a:p>
                <a:endParaRPr lang="he-IL"/>
              </a:p>
            </p:txBody>
          </p:sp>
        </p:grpSp>
        <p:sp>
          <p:nvSpPr>
            <p:cNvPr id="19473" name="AutoShape 62"/>
            <p:cNvSpPr>
              <a:spLocks noChangeArrowheads="1"/>
            </p:cNvSpPr>
            <p:nvPr/>
          </p:nvSpPr>
          <p:spPr bwMode="auto">
            <a:xfrm>
              <a:off x="509" y="2206"/>
              <a:ext cx="333" cy="227"/>
            </a:xfrm>
            <a:prstGeom prst="rightArrow">
              <a:avLst>
                <a:gd name="adj1" fmla="val 27269"/>
                <a:gd name="adj2" fmla="val 59032"/>
              </a:avLst>
            </a:prstGeom>
            <a:solidFill>
              <a:schemeClr val="tx1"/>
            </a:solidFill>
            <a:ln w="9525" algn="ctr">
              <a:noFill/>
              <a:miter lim="800000"/>
              <a:headEnd/>
              <a:tailEnd/>
            </a:ln>
            <a:effectLst>
              <a:prstShdw prst="shdw17" dist="17961" dir="2700000">
                <a:srgbClr val="737373"/>
              </a:prstShdw>
            </a:effectLst>
          </p:spPr>
          <p:txBody>
            <a:bodyPr wrap="none" anchor="ctr"/>
            <a:lstStyle/>
            <a:p>
              <a:endParaRPr lang="he-IL"/>
            </a:p>
          </p:txBody>
        </p:sp>
        <p:sp>
          <p:nvSpPr>
            <p:cNvPr id="19474" name="AutoShape 64"/>
            <p:cNvSpPr>
              <a:spLocks noChangeArrowheads="1"/>
            </p:cNvSpPr>
            <p:nvPr/>
          </p:nvSpPr>
          <p:spPr bwMode="auto">
            <a:xfrm>
              <a:off x="797" y="2172"/>
              <a:ext cx="317" cy="306"/>
            </a:xfrm>
            <a:prstGeom prst="triangle">
              <a:avLst>
                <a:gd name="adj" fmla="val 50000"/>
              </a:avLst>
            </a:prstGeom>
            <a:gradFill rotWithShape="1">
              <a:gsLst>
                <a:gs pos="0">
                  <a:srgbClr val="749A52"/>
                </a:gs>
                <a:gs pos="100000">
                  <a:srgbClr val="1E2816"/>
                </a:gs>
              </a:gsLst>
              <a:lin ang="2700000" scaled="1"/>
            </a:gradFill>
            <a:ln w="9525">
              <a:miter lim="800000"/>
              <a:headEnd/>
              <a:tailEnd/>
            </a:ln>
            <a:scene3d>
              <a:camera prst="legacyPerspectiveTopRight"/>
              <a:lightRig rig="legacyFlat3" dir="b"/>
            </a:scene3d>
            <a:sp3d extrusionH="735000" prstMaterial="legacyMatte">
              <a:bevelT w="13500" h="13500" prst="angle"/>
              <a:bevelB w="13500" h="13500" prst="angle"/>
              <a:extrusionClr>
                <a:srgbClr val="749A52"/>
              </a:extrusionClr>
            </a:sp3d>
          </p:spPr>
          <p:txBody>
            <a:bodyPr wrap="none" anchor="ctr">
              <a:flatTx/>
            </a:bodyPr>
            <a:lstStyle/>
            <a:p>
              <a:pPr algn="ctr"/>
              <a:endParaRPr lang="en-US" i="0">
                <a:solidFill>
                  <a:srgbClr val="749A52"/>
                </a:solidFill>
              </a:endParaRPr>
            </a:p>
          </p:txBody>
        </p:sp>
        <p:sp>
          <p:nvSpPr>
            <p:cNvPr id="19475" name="Oval 71"/>
            <p:cNvSpPr>
              <a:spLocks noChangeArrowheads="1"/>
            </p:cNvSpPr>
            <p:nvPr/>
          </p:nvSpPr>
          <p:spPr bwMode="auto">
            <a:xfrm>
              <a:off x="1406" y="2147"/>
              <a:ext cx="317" cy="318"/>
            </a:xfrm>
            <a:prstGeom prst="ellipse">
              <a:avLst/>
            </a:prstGeom>
            <a:gradFill rotWithShape="1">
              <a:gsLst>
                <a:gs pos="0">
                  <a:srgbClr val="FFCC00"/>
                </a:gs>
                <a:gs pos="100000">
                  <a:srgbClr val="765E00"/>
                </a:gs>
              </a:gsLst>
              <a:lin ang="2700000" scaled="1"/>
            </a:gradFill>
            <a:ln w="9525">
              <a:round/>
              <a:headEnd/>
              <a:tailEnd/>
            </a:ln>
            <a:scene3d>
              <a:camera prst="legacyObliqueTopRight"/>
              <a:lightRig rig="legacyFlat3" dir="b"/>
            </a:scene3d>
            <a:sp3d extrusionH="227000" prstMaterial="legacyMatte">
              <a:bevelT w="13500" h="13500" prst="angle"/>
              <a:bevelB w="13500" h="13500" prst="angle"/>
              <a:extrusionClr>
                <a:srgbClr val="FFCC00"/>
              </a:extrusionClr>
            </a:sp3d>
          </p:spPr>
          <p:txBody>
            <a:bodyPr wrap="none" anchor="ctr">
              <a:flatTx/>
            </a:bodyPr>
            <a:lstStyle/>
            <a:p>
              <a:endParaRPr lang="he-IL"/>
            </a:p>
          </p:txBody>
        </p:sp>
        <p:grpSp>
          <p:nvGrpSpPr>
            <p:cNvPr id="8" name="Group 82"/>
            <p:cNvGrpSpPr>
              <a:grpSpLocks/>
            </p:cNvGrpSpPr>
            <p:nvPr/>
          </p:nvGrpSpPr>
          <p:grpSpPr bwMode="auto">
            <a:xfrm>
              <a:off x="2061" y="2148"/>
              <a:ext cx="571" cy="317"/>
              <a:chOff x="2447" y="2161"/>
              <a:chExt cx="571" cy="317"/>
            </a:xfrm>
          </p:grpSpPr>
          <p:sp>
            <p:nvSpPr>
              <p:cNvPr id="21577" name="Rectangle 73"/>
              <p:cNvSpPr>
                <a:spLocks noChangeArrowheads="1"/>
              </p:cNvSpPr>
              <p:nvPr/>
            </p:nvSpPr>
            <p:spPr bwMode="auto">
              <a:xfrm>
                <a:off x="2571" y="2161"/>
                <a:ext cx="361" cy="317"/>
              </a:xfrm>
              <a:prstGeom prst="rect">
                <a:avLst/>
              </a:prstGeom>
              <a:gradFill rotWithShape="1">
                <a:gsLst>
                  <a:gs pos="0">
                    <a:schemeClr val="hlink"/>
                  </a:gs>
                  <a:gs pos="100000">
                    <a:schemeClr val="hlink">
                      <a:gamma/>
                      <a:shade val="46275"/>
                      <a:invGamma/>
                    </a:schemeClr>
                  </a:gs>
                </a:gsLst>
                <a:lin ang="2700000" scaled="1"/>
              </a:gradFill>
              <a:ln w="9525" algn="ctr">
                <a:noFill/>
                <a:miter lim="800000"/>
                <a:headEnd/>
                <a:tailEnd/>
              </a:ln>
              <a:effectLst/>
              <a:scene3d>
                <a:camera prst="legacyObliqueTopRight"/>
                <a:lightRig rig="legacyFlat3" dir="b"/>
              </a:scene3d>
              <a:sp3d extrusionH="100000" prstMaterial="legacyMatte">
                <a:bevelT w="13500" h="13500" prst="angle"/>
                <a:bevelB w="13500" h="13500" prst="angle"/>
                <a:extrusionClr>
                  <a:schemeClr val="hlink"/>
                </a:extrusionClr>
              </a:sp3d>
            </p:spPr>
            <p:txBody>
              <a:bodyPr wrap="none" anchor="ctr">
                <a:flatTx/>
              </a:bodyPr>
              <a:lstStyle/>
              <a:p>
                <a:pPr>
                  <a:defRPr/>
                </a:pPr>
                <a:endParaRPr lang="he-IL"/>
              </a:p>
            </p:txBody>
          </p:sp>
          <p:sp>
            <p:nvSpPr>
              <p:cNvPr id="19484" name="Text Box 74"/>
              <p:cNvSpPr txBox="1">
                <a:spLocks noChangeArrowheads="1"/>
              </p:cNvSpPr>
              <p:nvPr/>
            </p:nvSpPr>
            <p:spPr bwMode="auto">
              <a:xfrm rot="-2616546">
                <a:off x="2447" y="2218"/>
                <a:ext cx="571" cy="231"/>
              </a:xfrm>
              <a:prstGeom prst="rect">
                <a:avLst/>
              </a:prstGeom>
              <a:noFill/>
              <a:ln w="12700" cap="sq">
                <a:noFill/>
                <a:miter lim="800000"/>
                <a:headEnd type="none" w="sm" len="sm"/>
                <a:tailEnd type="none" w="sm" len="sm"/>
              </a:ln>
            </p:spPr>
            <p:txBody>
              <a:bodyPr>
                <a:spAutoFit/>
              </a:bodyPr>
              <a:lstStyle/>
              <a:p>
                <a:pPr algn="ctr">
                  <a:spcBef>
                    <a:spcPct val="50000"/>
                  </a:spcBef>
                </a:pPr>
                <a:r>
                  <a:rPr lang="en-US" sz="1800" b="1" i="0">
                    <a:latin typeface="Arial" pitchFamily="34" charset="0"/>
                  </a:rPr>
                  <a:t>CCR</a:t>
                </a:r>
              </a:p>
            </p:txBody>
          </p:sp>
        </p:grpSp>
        <p:pic>
          <p:nvPicPr>
            <p:cNvPr id="19477" name="Picture 75" descr="j0295205"/>
            <p:cNvPicPr>
              <a:picLocks noChangeAspect="1" noChangeArrowheads="1" noCrop="1"/>
            </p:cNvPicPr>
            <p:nvPr/>
          </p:nvPicPr>
          <p:blipFill>
            <a:blip r:embed="rId3"/>
            <a:srcRect/>
            <a:stretch>
              <a:fillRect/>
            </a:stretch>
          </p:blipFill>
          <p:spPr bwMode="auto">
            <a:xfrm>
              <a:off x="86" y="1756"/>
              <a:ext cx="617" cy="732"/>
            </a:xfrm>
            <a:prstGeom prst="rect">
              <a:avLst/>
            </a:prstGeom>
            <a:noFill/>
            <a:ln w="9525">
              <a:noFill/>
              <a:miter lim="800000"/>
              <a:headEnd/>
              <a:tailEnd/>
            </a:ln>
          </p:spPr>
        </p:pic>
        <p:sp>
          <p:nvSpPr>
            <p:cNvPr id="19478" name="Text Box 76"/>
            <p:cNvSpPr txBox="1">
              <a:spLocks noChangeArrowheads="1"/>
            </p:cNvSpPr>
            <p:nvPr/>
          </p:nvSpPr>
          <p:spPr bwMode="auto">
            <a:xfrm>
              <a:off x="1067" y="2764"/>
              <a:ext cx="544" cy="173"/>
            </a:xfrm>
            <a:prstGeom prst="rect">
              <a:avLst/>
            </a:prstGeom>
            <a:noFill/>
            <a:ln w="12700" cap="sq">
              <a:noFill/>
              <a:miter lim="800000"/>
              <a:headEnd type="none" w="sm" len="sm"/>
              <a:tailEnd type="none" w="sm" len="sm"/>
            </a:ln>
          </p:spPr>
          <p:txBody>
            <a:bodyPr>
              <a:spAutoFit/>
            </a:bodyPr>
            <a:lstStyle/>
            <a:p>
              <a:pPr>
                <a:spcBef>
                  <a:spcPct val="50000"/>
                </a:spcBef>
              </a:pPr>
              <a:r>
                <a:rPr lang="en-US" sz="1200" b="1" i="0">
                  <a:latin typeface="Arial" pitchFamily="34" charset="0"/>
                </a:rPr>
                <a:t>ROPE</a:t>
              </a:r>
            </a:p>
          </p:txBody>
        </p:sp>
        <p:sp>
          <p:nvSpPr>
            <p:cNvPr id="19479" name="AutoShape 78"/>
            <p:cNvSpPr>
              <a:spLocks noChangeArrowheads="1"/>
            </p:cNvSpPr>
            <p:nvPr/>
          </p:nvSpPr>
          <p:spPr bwMode="auto">
            <a:xfrm>
              <a:off x="1952" y="2418"/>
              <a:ext cx="227" cy="544"/>
            </a:xfrm>
            <a:prstGeom prst="can">
              <a:avLst>
                <a:gd name="adj" fmla="val 59912"/>
              </a:avLst>
            </a:prstGeom>
            <a:gradFill rotWithShape="1">
              <a:gsLst>
                <a:gs pos="0">
                  <a:srgbClr val="595959"/>
                </a:gs>
                <a:gs pos="50000">
                  <a:srgbClr val="C0C0C0"/>
                </a:gs>
                <a:gs pos="100000">
                  <a:srgbClr val="595959"/>
                </a:gs>
              </a:gsLst>
              <a:lin ang="0" scaled="1"/>
            </a:gradFill>
            <a:ln w="12700" cap="sq">
              <a:noFill/>
              <a:round/>
              <a:headEnd type="none" w="sm" len="sm"/>
              <a:tailEnd type="none" w="sm" len="sm"/>
            </a:ln>
          </p:spPr>
          <p:txBody>
            <a:bodyPr wrap="none" anchor="ctr"/>
            <a:lstStyle/>
            <a:p>
              <a:endParaRPr lang="he-IL"/>
            </a:p>
          </p:txBody>
        </p:sp>
        <p:sp>
          <p:nvSpPr>
            <p:cNvPr id="19480" name="AutoShape 134"/>
            <p:cNvSpPr>
              <a:spLocks noChangeArrowheads="1"/>
            </p:cNvSpPr>
            <p:nvPr/>
          </p:nvSpPr>
          <p:spPr bwMode="auto">
            <a:xfrm>
              <a:off x="1162" y="2207"/>
              <a:ext cx="208" cy="216"/>
            </a:xfrm>
            <a:prstGeom prst="rightArrow">
              <a:avLst>
                <a:gd name="adj1" fmla="val 27269"/>
                <a:gd name="adj2" fmla="val 40241"/>
              </a:avLst>
            </a:prstGeom>
            <a:solidFill>
              <a:schemeClr val="tx1"/>
            </a:solidFill>
            <a:ln w="9525" algn="ctr">
              <a:noFill/>
              <a:miter lim="800000"/>
              <a:headEnd/>
              <a:tailEnd/>
            </a:ln>
            <a:effectLst>
              <a:prstShdw prst="shdw17" dist="17961" dir="2700000">
                <a:srgbClr val="737373"/>
              </a:prstShdw>
            </a:effectLst>
          </p:spPr>
          <p:txBody>
            <a:bodyPr wrap="none" anchor="ctr"/>
            <a:lstStyle/>
            <a:p>
              <a:pPr algn="ctr"/>
              <a:endParaRPr lang="en-US" i="0"/>
            </a:p>
          </p:txBody>
        </p:sp>
        <p:sp>
          <p:nvSpPr>
            <p:cNvPr id="19481" name="AutoShape 135"/>
            <p:cNvSpPr>
              <a:spLocks noChangeArrowheads="1"/>
            </p:cNvSpPr>
            <p:nvPr/>
          </p:nvSpPr>
          <p:spPr bwMode="auto">
            <a:xfrm>
              <a:off x="1828" y="2194"/>
              <a:ext cx="208" cy="216"/>
            </a:xfrm>
            <a:prstGeom prst="rightArrow">
              <a:avLst>
                <a:gd name="adj1" fmla="val 27269"/>
                <a:gd name="adj2" fmla="val 40241"/>
              </a:avLst>
            </a:prstGeom>
            <a:solidFill>
              <a:schemeClr val="tx1"/>
            </a:solidFill>
            <a:ln w="9525" algn="ctr">
              <a:noFill/>
              <a:miter lim="800000"/>
              <a:headEnd/>
              <a:tailEnd/>
            </a:ln>
            <a:effectLst>
              <a:prstShdw prst="shdw17" dist="17961" dir="2700000">
                <a:srgbClr val="737373"/>
              </a:prstShdw>
            </a:effectLst>
          </p:spPr>
          <p:txBody>
            <a:bodyPr wrap="none" anchor="ctr"/>
            <a:lstStyle/>
            <a:p>
              <a:pPr algn="ctr"/>
              <a:endParaRPr lang="en-US" i="0"/>
            </a:p>
          </p:txBody>
        </p:sp>
        <p:sp>
          <p:nvSpPr>
            <p:cNvPr id="19482" name="Text Box 157"/>
            <p:cNvSpPr txBox="1">
              <a:spLocks noChangeArrowheads="1"/>
            </p:cNvSpPr>
            <p:nvPr/>
          </p:nvSpPr>
          <p:spPr bwMode="auto">
            <a:xfrm>
              <a:off x="1759" y="2533"/>
              <a:ext cx="635" cy="346"/>
            </a:xfrm>
            <a:prstGeom prst="rect">
              <a:avLst/>
            </a:prstGeom>
            <a:noFill/>
            <a:ln w="12700" cap="sq">
              <a:noFill/>
              <a:miter lim="800000"/>
              <a:headEnd type="none" w="sm" len="sm"/>
              <a:tailEnd type="none" w="sm" len="sm"/>
            </a:ln>
          </p:spPr>
          <p:txBody>
            <a:bodyPr>
              <a:spAutoFit/>
            </a:bodyPr>
            <a:lstStyle/>
            <a:p>
              <a:pPr algn="ctr">
                <a:spcBef>
                  <a:spcPct val="50000"/>
                </a:spcBef>
              </a:pPr>
              <a:r>
                <a:rPr lang="en-US" sz="1200" b="1" i="0">
                  <a:latin typeface="Arial" pitchFamily="34" charset="0"/>
                </a:rPr>
                <a:t>Constraint</a:t>
              </a:r>
            </a:p>
            <a:p>
              <a:pPr algn="ctr">
                <a:spcBef>
                  <a:spcPct val="50000"/>
                </a:spcBef>
              </a:pPr>
              <a:r>
                <a:rPr lang="en-US" sz="1200" b="1" i="0">
                  <a:latin typeface="Arial" pitchFamily="34" charset="0"/>
                </a:rPr>
                <a:t>BUFFER</a:t>
              </a:r>
            </a:p>
          </p:txBody>
        </p:sp>
      </p:grpSp>
      <p:sp>
        <p:nvSpPr>
          <p:cNvPr id="19471" name="Text Box 162"/>
          <p:cNvSpPr txBox="1">
            <a:spLocks noChangeArrowheads="1"/>
          </p:cNvSpPr>
          <p:nvPr/>
        </p:nvSpPr>
        <p:spPr bwMode="auto">
          <a:xfrm>
            <a:off x="7929563" y="3549650"/>
            <a:ext cx="1214437" cy="457200"/>
          </a:xfrm>
          <a:prstGeom prst="rect">
            <a:avLst/>
          </a:prstGeom>
          <a:noFill/>
          <a:ln w="12700" cap="sq">
            <a:noFill/>
            <a:miter lim="800000"/>
            <a:headEnd type="none" w="sm" len="sm"/>
            <a:tailEnd type="none" w="sm" len="sm"/>
          </a:ln>
        </p:spPr>
        <p:txBody>
          <a:bodyPr>
            <a:spAutoFit/>
          </a:bodyPr>
          <a:lstStyle/>
          <a:p>
            <a:pPr>
              <a:spcBef>
                <a:spcPct val="50000"/>
              </a:spcBef>
            </a:pPr>
            <a:endParaRPr lang="en-US"/>
          </a:p>
        </p:txBody>
      </p:sp>
    </p:spTree>
    <p:extLst>
      <p:ext uri="{BB962C8B-B14F-4D97-AF65-F5344CB8AC3E}">
        <p14:creationId xmlns:p14="http://schemas.microsoft.com/office/powerpoint/2010/main" val="303515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Slide Number Placeholder 5"/>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A8B974D6-DF7C-41A5-A495-6E1BED7599CB}" type="slidenum">
              <a:rPr kumimoji="0" lang="he-IL" altLang="en-US" sz="1200" i="0" u="none" strike="noStrike" kern="1200" cap="none" spc="0" normalizeH="0" baseline="0" noProof="0">
                <a:ln>
                  <a:noFill/>
                </a:ln>
                <a:solidFill>
                  <a:srgbClr val="000000"/>
                </a:solidFill>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53</a:t>
            </a:fld>
            <a:endParaRPr kumimoji="0" lang="en-US" altLang="en-US" sz="1200" i="0" u="none" strike="noStrike" kern="1200" cap="none" spc="0" normalizeH="0" baseline="0" noProof="0">
              <a:ln>
                <a:noFill/>
              </a:ln>
              <a:solidFill>
                <a:srgbClr val="000000"/>
              </a:solidFill>
              <a:uLnTx/>
              <a:uFillTx/>
              <a:latin typeface="Candara"/>
            </a:endParaRPr>
          </a:p>
        </p:txBody>
      </p:sp>
      <p:grpSp>
        <p:nvGrpSpPr>
          <p:cNvPr id="2" name="Group 2"/>
          <p:cNvGrpSpPr>
            <a:grpSpLocks/>
          </p:cNvGrpSpPr>
          <p:nvPr/>
        </p:nvGrpSpPr>
        <p:grpSpPr bwMode="auto">
          <a:xfrm rot="-5400000">
            <a:off x="3417094" y="2351882"/>
            <a:ext cx="869950" cy="5040312"/>
            <a:chOff x="800" y="2988"/>
            <a:chExt cx="762" cy="1037"/>
          </a:xfrm>
        </p:grpSpPr>
        <p:sp>
          <p:nvSpPr>
            <p:cNvPr id="43043" name="Freeform 3"/>
            <p:cNvSpPr>
              <a:spLocks/>
            </p:cNvSpPr>
            <p:nvPr/>
          </p:nvSpPr>
          <p:spPr bwMode="auto">
            <a:xfrm>
              <a:off x="1163" y="2988"/>
              <a:ext cx="88" cy="23"/>
            </a:xfrm>
            <a:custGeom>
              <a:avLst/>
              <a:gdLst>
                <a:gd name="T0" fmla="*/ 0 w 262"/>
                <a:gd name="T1" fmla="*/ 0 h 114"/>
                <a:gd name="T2" fmla="*/ 1 w 262"/>
                <a:gd name="T3" fmla="*/ 0 h 114"/>
                <a:gd name="T4" fmla="*/ 1 w 262"/>
                <a:gd name="T5" fmla="*/ 0 h 114"/>
                <a:gd name="T6" fmla="*/ 1 w 262"/>
                <a:gd name="T7" fmla="*/ 0 h 114"/>
                <a:gd name="T8" fmla="*/ 1 w 262"/>
                <a:gd name="T9" fmla="*/ 0 h 114"/>
                <a:gd name="T10" fmla="*/ 1 w 262"/>
                <a:gd name="T11" fmla="*/ 0 h 114"/>
                <a:gd name="T12" fmla="*/ 1 w 262"/>
                <a:gd name="T13" fmla="*/ 0 h 114"/>
                <a:gd name="T14" fmla="*/ 1 w 262"/>
                <a:gd name="T15" fmla="*/ 0 h 114"/>
                <a:gd name="T16" fmla="*/ 1 w 262"/>
                <a:gd name="T17" fmla="*/ 0 h 114"/>
                <a:gd name="T18" fmla="*/ 1 w 262"/>
                <a:gd name="T19" fmla="*/ 0 h 114"/>
                <a:gd name="T20" fmla="*/ 1 w 262"/>
                <a:gd name="T21" fmla="*/ 0 h 114"/>
                <a:gd name="T22" fmla="*/ 1 w 262"/>
                <a:gd name="T23" fmla="*/ 0 h 114"/>
                <a:gd name="T24" fmla="*/ 1 w 262"/>
                <a:gd name="T25" fmla="*/ 0 h 114"/>
                <a:gd name="T26" fmla="*/ 1 w 262"/>
                <a:gd name="T27" fmla="*/ 0 h 114"/>
                <a:gd name="T28" fmla="*/ 1 w 262"/>
                <a:gd name="T29" fmla="*/ 0 h 114"/>
                <a:gd name="T30" fmla="*/ 1 w 262"/>
                <a:gd name="T31" fmla="*/ 0 h 114"/>
                <a:gd name="T32" fmla="*/ 1 w 262"/>
                <a:gd name="T33" fmla="*/ 0 h 114"/>
                <a:gd name="T34" fmla="*/ 1 w 262"/>
                <a:gd name="T35" fmla="*/ 0 h 114"/>
                <a:gd name="T36" fmla="*/ 1 w 262"/>
                <a:gd name="T37" fmla="*/ 0 h 114"/>
                <a:gd name="T38" fmla="*/ 1 w 262"/>
                <a:gd name="T39" fmla="*/ 0 h 114"/>
                <a:gd name="T40" fmla="*/ 1 w 262"/>
                <a:gd name="T41" fmla="*/ 0 h 114"/>
                <a:gd name="T42" fmla="*/ 1 w 262"/>
                <a:gd name="T43" fmla="*/ 0 h 114"/>
                <a:gd name="T44" fmla="*/ 1 w 262"/>
                <a:gd name="T45" fmla="*/ 0 h 114"/>
                <a:gd name="T46" fmla="*/ 1 w 262"/>
                <a:gd name="T47" fmla="*/ 0 h 114"/>
                <a:gd name="T48" fmla="*/ 0 w 262"/>
                <a:gd name="T49" fmla="*/ 0 h 114"/>
                <a:gd name="T50" fmla="*/ 0 w 262"/>
                <a:gd name="T51" fmla="*/ 0 h 114"/>
                <a:gd name="T52" fmla="*/ 0 w 262"/>
                <a:gd name="T53" fmla="*/ 0 h 114"/>
                <a:gd name="T54" fmla="*/ 0 w 262"/>
                <a:gd name="T55" fmla="*/ 0 h 114"/>
                <a:gd name="T56" fmla="*/ 0 w 262"/>
                <a:gd name="T57" fmla="*/ 0 h 114"/>
                <a:gd name="T58" fmla="*/ 0 w 262"/>
                <a:gd name="T59" fmla="*/ 0 h 114"/>
                <a:gd name="T60" fmla="*/ 0 w 262"/>
                <a:gd name="T61" fmla="*/ 0 h 114"/>
                <a:gd name="T62" fmla="*/ 0 w 262"/>
                <a:gd name="T63" fmla="*/ 0 h 114"/>
                <a:gd name="T64" fmla="*/ 0 w 262"/>
                <a:gd name="T65" fmla="*/ 0 h 114"/>
                <a:gd name="T66" fmla="*/ 0 w 262"/>
                <a:gd name="T67" fmla="*/ 0 h 114"/>
                <a:gd name="T68" fmla="*/ 0 w 262"/>
                <a:gd name="T69" fmla="*/ 0 h 114"/>
                <a:gd name="T70" fmla="*/ 0 w 262"/>
                <a:gd name="T71" fmla="*/ 0 h 114"/>
                <a:gd name="T72" fmla="*/ 0 w 262"/>
                <a:gd name="T73" fmla="*/ 0 h 114"/>
                <a:gd name="T74" fmla="*/ 0 w 262"/>
                <a:gd name="T75" fmla="*/ 0 h 114"/>
                <a:gd name="T76" fmla="*/ 0 w 262"/>
                <a:gd name="T77" fmla="*/ 0 h 114"/>
                <a:gd name="T78" fmla="*/ 0 w 262"/>
                <a:gd name="T79" fmla="*/ 0 h 114"/>
                <a:gd name="T80" fmla="*/ 0 w 262"/>
                <a:gd name="T81" fmla="*/ 0 h 114"/>
                <a:gd name="T82" fmla="*/ 0 w 262"/>
                <a:gd name="T83" fmla="*/ 0 h 114"/>
                <a:gd name="T84" fmla="*/ 0 w 262"/>
                <a:gd name="T85" fmla="*/ 0 h 11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62"/>
                <a:gd name="T130" fmla="*/ 0 h 114"/>
                <a:gd name="T131" fmla="*/ 262 w 262"/>
                <a:gd name="T132" fmla="*/ 114 h 114"/>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62" h="114">
                  <a:moveTo>
                    <a:pt x="99" y="5"/>
                  </a:moveTo>
                  <a:lnTo>
                    <a:pt x="107" y="5"/>
                  </a:lnTo>
                  <a:lnTo>
                    <a:pt x="115" y="5"/>
                  </a:lnTo>
                  <a:lnTo>
                    <a:pt x="122" y="5"/>
                  </a:lnTo>
                  <a:lnTo>
                    <a:pt x="129" y="6"/>
                  </a:lnTo>
                  <a:lnTo>
                    <a:pt x="136" y="7"/>
                  </a:lnTo>
                  <a:lnTo>
                    <a:pt x="143" y="8"/>
                  </a:lnTo>
                  <a:lnTo>
                    <a:pt x="150" y="10"/>
                  </a:lnTo>
                  <a:lnTo>
                    <a:pt x="159" y="10"/>
                  </a:lnTo>
                  <a:lnTo>
                    <a:pt x="163" y="12"/>
                  </a:lnTo>
                  <a:lnTo>
                    <a:pt x="169" y="15"/>
                  </a:lnTo>
                  <a:lnTo>
                    <a:pt x="176" y="20"/>
                  </a:lnTo>
                  <a:lnTo>
                    <a:pt x="185" y="23"/>
                  </a:lnTo>
                  <a:lnTo>
                    <a:pt x="192" y="27"/>
                  </a:lnTo>
                  <a:lnTo>
                    <a:pt x="199" y="32"/>
                  </a:lnTo>
                  <a:lnTo>
                    <a:pt x="206" y="35"/>
                  </a:lnTo>
                  <a:lnTo>
                    <a:pt x="210" y="37"/>
                  </a:lnTo>
                  <a:lnTo>
                    <a:pt x="215" y="39"/>
                  </a:lnTo>
                  <a:lnTo>
                    <a:pt x="220" y="40"/>
                  </a:lnTo>
                  <a:lnTo>
                    <a:pt x="225" y="44"/>
                  </a:lnTo>
                  <a:lnTo>
                    <a:pt x="229" y="47"/>
                  </a:lnTo>
                  <a:lnTo>
                    <a:pt x="231" y="55"/>
                  </a:lnTo>
                  <a:lnTo>
                    <a:pt x="233" y="64"/>
                  </a:lnTo>
                  <a:lnTo>
                    <a:pt x="237" y="71"/>
                  </a:lnTo>
                  <a:lnTo>
                    <a:pt x="241" y="78"/>
                  </a:lnTo>
                  <a:lnTo>
                    <a:pt x="245" y="86"/>
                  </a:lnTo>
                  <a:lnTo>
                    <a:pt x="251" y="92"/>
                  </a:lnTo>
                  <a:lnTo>
                    <a:pt x="256" y="99"/>
                  </a:lnTo>
                  <a:lnTo>
                    <a:pt x="262" y="104"/>
                  </a:lnTo>
                  <a:lnTo>
                    <a:pt x="261" y="106"/>
                  </a:lnTo>
                  <a:lnTo>
                    <a:pt x="258" y="108"/>
                  </a:lnTo>
                  <a:lnTo>
                    <a:pt x="255" y="109"/>
                  </a:lnTo>
                  <a:lnTo>
                    <a:pt x="250" y="111"/>
                  </a:lnTo>
                  <a:lnTo>
                    <a:pt x="244" y="112"/>
                  </a:lnTo>
                  <a:lnTo>
                    <a:pt x="239" y="113"/>
                  </a:lnTo>
                  <a:lnTo>
                    <a:pt x="235" y="114"/>
                  </a:lnTo>
                  <a:lnTo>
                    <a:pt x="231" y="114"/>
                  </a:lnTo>
                  <a:lnTo>
                    <a:pt x="187" y="99"/>
                  </a:lnTo>
                  <a:lnTo>
                    <a:pt x="185" y="99"/>
                  </a:lnTo>
                  <a:lnTo>
                    <a:pt x="180" y="99"/>
                  </a:lnTo>
                  <a:lnTo>
                    <a:pt x="173" y="99"/>
                  </a:lnTo>
                  <a:lnTo>
                    <a:pt x="164" y="98"/>
                  </a:lnTo>
                  <a:lnTo>
                    <a:pt x="156" y="99"/>
                  </a:lnTo>
                  <a:lnTo>
                    <a:pt x="147" y="99"/>
                  </a:lnTo>
                  <a:lnTo>
                    <a:pt x="140" y="100"/>
                  </a:lnTo>
                  <a:lnTo>
                    <a:pt x="135" y="101"/>
                  </a:lnTo>
                  <a:lnTo>
                    <a:pt x="129" y="100"/>
                  </a:lnTo>
                  <a:lnTo>
                    <a:pt x="125" y="100"/>
                  </a:lnTo>
                  <a:lnTo>
                    <a:pt x="120" y="99"/>
                  </a:lnTo>
                  <a:lnTo>
                    <a:pt x="115" y="99"/>
                  </a:lnTo>
                  <a:lnTo>
                    <a:pt x="109" y="99"/>
                  </a:lnTo>
                  <a:lnTo>
                    <a:pt x="104" y="98"/>
                  </a:lnTo>
                  <a:lnTo>
                    <a:pt x="100" y="98"/>
                  </a:lnTo>
                  <a:lnTo>
                    <a:pt x="95" y="97"/>
                  </a:lnTo>
                  <a:lnTo>
                    <a:pt x="88" y="95"/>
                  </a:lnTo>
                  <a:lnTo>
                    <a:pt x="80" y="90"/>
                  </a:lnTo>
                  <a:lnTo>
                    <a:pt x="71" y="86"/>
                  </a:lnTo>
                  <a:lnTo>
                    <a:pt x="62" y="80"/>
                  </a:lnTo>
                  <a:lnTo>
                    <a:pt x="55" y="75"/>
                  </a:lnTo>
                  <a:lnTo>
                    <a:pt x="49" y="69"/>
                  </a:lnTo>
                  <a:lnTo>
                    <a:pt x="44" y="65"/>
                  </a:lnTo>
                  <a:lnTo>
                    <a:pt x="42" y="63"/>
                  </a:lnTo>
                  <a:lnTo>
                    <a:pt x="38" y="55"/>
                  </a:lnTo>
                  <a:lnTo>
                    <a:pt x="32" y="46"/>
                  </a:lnTo>
                  <a:lnTo>
                    <a:pt x="26" y="38"/>
                  </a:lnTo>
                  <a:lnTo>
                    <a:pt x="19" y="31"/>
                  </a:lnTo>
                  <a:lnTo>
                    <a:pt x="11" y="24"/>
                  </a:lnTo>
                  <a:lnTo>
                    <a:pt x="5" y="17"/>
                  </a:lnTo>
                  <a:lnTo>
                    <a:pt x="1" y="14"/>
                  </a:lnTo>
                  <a:lnTo>
                    <a:pt x="0" y="12"/>
                  </a:lnTo>
                  <a:lnTo>
                    <a:pt x="5" y="8"/>
                  </a:lnTo>
                  <a:lnTo>
                    <a:pt x="11" y="6"/>
                  </a:lnTo>
                  <a:lnTo>
                    <a:pt x="17" y="5"/>
                  </a:lnTo>
                  <a:lnTo>
                    <a:pt x="25" y="4"/>
                  </a:lnTo>
                  <a:lnTo>
                    <a:pt x="31" y="3"/>
                  </a:lnTo>
                  <a:lnTo>
                    <a:pt x="38" y="3"/>
                  </a:lnTo>
                  <a:lnTo>
                    <a:pt x="46" y="2"/>
                  </a:lnTo>
                  <a:lnTo>
                    <a:pt x="52" y="0"/>
                  </a:lnTo>
                  <a:lnTo>
                    <a:pt x="57" y="1"/>
                  </a:lnTo>
                  <a:lnTo>
                    <a:pt x="63" y="1"/>
                  </a:lnTo>
                  <a:lnTo>
                    <a:pt x="70" y="1"/>
                  </a:lnTo>
                  <a:lnTo>
                    <a:pt x="76" y="1"/>
                  </a:lnTo>
                  <a:lnTo>
                    <a:pt x="82" y="2"/>
                  </a:lnTo>
                  <a:lnTo>
                    <a:pt x="88" y="2"/>
                  </a:lnTo>
                  <a:lnTo>
                    <a:pt x="94" y="3"/>
                  </a:lnTo>
                  <a:lnTo>
                    <a:pt x="99" y="5"/>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4" name="Freeform 4"/>
            <p:cNvSpPr>
              <a:spLocks/>
            </p:cNvSpPr>
            <p:nvPr/>
          </p:nvSpPr>
          <p:spPr bwMode="auto">
            <a:xfrm>
              <a:off x="1081" y="2992"/>
              <a:ext cx="89" cy="19"/>
            </a:xfrm>
            <a:custGeom>
              <a:avLst/>
              <a:gdLst>
                <a:gd name="T0" fmla="*/ 1 w 268"/>
                <a:gd name="T1" fmla="*/ 0 h 97"/>
                <a:gd name="T2" fmla="*/ 1 w 268"/>
                <a:gd name="T3" fmla="*/ 0 h 97"/>
                <a:gd name="T4" fmla="*/ 1 w 268"/>
                <a:gd name="T5" fmla="*/ 0 h 97"/>
                <a:gd name="T6" fmla="*/ 1 w 268"/>
                <a:gd name="T7" fmla="*/ 0 h 97"/>
                <a:gd name="T8" fmla="*/ 1 w 268"/>
                <a:gd name="T9" fmla="*/ 0 h 97"/>
                <a:gd name="T10" fmla="*/ 1 w 268"/>
                <a:gd name="T11" fmla="*/ 0 h 97"/>
                <a:gd name="T12" fmla="*/ 1 w 268"/>
                <a:gd name="T13" fmla="*/ 0 h 97"/>
                <a:gd name="T14" fmla="*/ 1 w 268"/>
                <a:gd name="T15" fmla="*/ 0 h 97"/>
                <a:gd name="T16" fmla="*/ 1 w 268"/>
                <a:gd name="T17" fmla="*/ 0 h 97"/>
                <a:gd name="T18" fmla="*/ 1 w 268"/>
                <a:gd name="T19" fmla="*/ 0 h 97"/>
                <a:gd name="T20" fmla="*/ 1 w 268"/>
                <a:gd name="T21" fmla="*/ 0 h 97"/>
                <a:gd name="T22" fmla="*/ 1 w 268"/>
                <a:gd name="T23" fmla="*/ 0 h 97"/>
                <a:gd name="T24" fmla="*/ 1 w 268"/>
                <a:gd name="T25" fmla="*/ 0 h 97"/>
                <a:gd name="T26" fmla="*/ 1 w 268"/>
                <a:gd name="T27" fmla="*/ 0 h 97"/>
                <a:gd name="T28" fmla="*/ 1 w 268"/>
                <a:gd name="T29" fmla="*/ 0 h 97"/>
                <a:gd name="T30" fmla="*/ 1 w 268"/>
                <a:gd name="T31" fmla="*/ 0 h 97"/>
                <a:gd name="T32" fmla="*/ 0 w 268"/>
                <a:gd name="T33" fmla="*/ 0 h 97"/>
                <a:gd name="T34" fmla="*/ 0 w 268"/>
                <a:gd name="T35" fmla="*/ 0 h 97"/>
                <a:gd name="T36" fmla="*/ 0 w 268"/>
                <a:gd name="T37" fmla="*/ 0 h 97"/>
                <a:gd name="T38" fmla="*/ 0 w 268"/>
                <a:gd name="T39" fmla="*/ 0 h 97"/>
                <a:gd name="T40" fmla="*/ 0 w 268"/>
                <a:gd name="T41" fmla="*/ 0 h 97"/>
                <a:gd name="T42" fmla="*/ 0 w 268"/>
                <a:gd name="T43" fmla="*/ 0 h 97"/>
                <a:gd name="T44" fmla="*/ 0 w 268"/>
                <a:gd name="T45" fmla="*/ 0 h 97"/>
                <a:gd name="T46" fmla="*/ 0 w 268"/>
                <a:gd name="T47" fmla="*/ 0 h 97"/>
                <a:gd name="T48" fmla="*/ 0 w 268"/>
                <a:gd name="T49" fmla="*/ 0 h 97"/>
                <a:gd name="T50" fmla="*/ 0 w 268"/>
                <a:gd name="T51" fmla="*/ 0 h 97"/>
                <a:gd name="T52" fmla="*/ 0 w 268"/>
                <a:gd name="T53" fmla="*/ 0 h 97"/>
                <a:gd name="T54" fmla="*/ 0 w 268"/>
                <a:gd name="T55" fmla="*/ 0 h 97"/>
                <a:gd name="T56" fmla="*/ 0 w 268"/>
                <a:gd name="T57" fmla="*/ 0 h 97"/>
                <a:gd name="T58" fmla="*/ 0 w 268"/>
                <a:gd name="T59" fmla="*/ 0 h 97"/>
                <a:gd name="T60" fmla="*/ 0 w 268"/>
                <a:gd name="T61" fmla="*/ 0 h 97"/>
                <a:gd name="T62" fmla="*/ 0 w 268"/>
                <a:gd name="T63" fmla="*/ 0 h 97"/>
                <a:gd name="T64" fmla="*/ 0 w 268"/>
                <a:gd name="T65" fmla="*/ 0 h 97"/>
                <a:gd name="T66" fmla="*/ 0 w 268"/>
                <a:gd name="T67" fmla="*/ 0 h 97"/>
                <a:gd name="T68" fmla="*/ 0 w 268"/>
                <a:gd name="T69" fmla="*/ 0 h 97"/>
                <a:gd name="T70" fmla="*/ 1 w 268"/>
                <a:gd name="T71" fmla="*/ 0 h 97"/>
                <a:gd name="T72" fmla="*/ 1 w 268"/>
                <a:gd name="T73" fmla="*/ 0 h 97"/>
                <a:gd name="T74" fmla="*/ 1 w 268"/>
                <a:gd name="T75" fmla="*/ 0 h 97"/>
                <a:gd name="T76" fmla="*/ 1 w 268"/>
                <a:gd name="T77" fmla="*/ 0 h 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68"/>
                <a:gd name="T118" fmla="*/ 0 h 97"/>
                <a:gd name="T119" fmla="*/ 268 w 268"/>
                <a:gd name="T120" fmla="*/ 97 h 9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68" h="97">
                  <a:moveTo>
                    <a:pt x="214" y="0"/>
                  </a:moveTo>
                  <a:lnTo>
                    <a:pt x="222" y="8"/>
                  </a:lnTo>
                  <a:lnTo>
                    <a:pt x="229" y="16"/>
                  </a:lnTo>
                  <a:lnTo>
                    <a:pt x="236" y="24"/>
                  </a:lnTo>
                  <a:lnTo>
                    <a:pt x="245" y="31"/>
                  </a:lnTo>
                  <a:lnTo>
                    <a:pt x="251" y="40"/>
                  </a:lnTo>
                  <a:lnTo>
                    <a:pt x="257" y="49"/>
                  </a:lnTo>
                  <a:lnTo>
                    <a:pt x="263" y="59"/>
                  </a:lnTo>
                  <a:lnTo>
                    <a:pt x="268" y="69"/>
                  </a:lnTo>
                  <a:lnTo>
                    <a:pt x="263" y="71"/>
                  </a:lnTo>
                  <a:lnTo>
                    <a:pt x="257" y="72"/>
                  </a:lnTo>
                  <a:lnTo>
                    <a:pt x="249" y="73"/>
                  </a:lnTo>
                  <a:lnTo>
                    <a:pt x="242" y="74"/>
                  </a:lnTo>
                  <a:lnTo>
                    <a:pt x="236" y="80"/>
                  </a:lnTo>
                  <a:lnTo>
                    <a:pt x="231" y="85"/>
                  </a:lnTo>
                  <a:lnTo>
                    <a:pt x="224" y="90"/>
                  </a:lnTo>
                  <a:lnTo>
                    <a:pt x="216" y="91"/>
                  </a:lnTo>
                  <a:lnTo>
                    <a:pt x="211" y="92"/>
                  </a:lnTo>
                  <a:lnTo>
                    <a:pt x="206" y="92"/>
                  </a:lnTo>
                  <a:lnTo>
                    <a:pt x="201" y="90"/>
                  </a:lnTo>
                  <a:lnTo>
                    <a:pt x="196" y="89"/>
                  </a:lnTo>
                  <a:lnTo>
                    <a:pt x="191" y="86"/>
                  </a:lnTo>
                  <a:lnTo>
                    <a:pt x="187" y="86"/>
                  </a:lnTo>
                  <a:lnTo>
                    <a:pt x="182" y="86"/>
                  </a:lnTo>
                  <a:lnTo>
                    <a:pt x="178" y="90"/>
                  </a:lnTo>
                  <a:lnTo>
                    <a:pt x="170" y="91"/>
                  </a:lnTo>
                  <a:lnTo>
                    <a:pt x="163" y="92"/>
                  </a:lnTo>
                  <a:lnTo>
                    <a:pt x="157" y="94"/>
                  </a:lnTo>
                  <a:lnTo>
                    <a:pt x="149" y="95"/>
                  </a:lnTo>
                  <a:lnTo>
                    <a:pt x="142" y="96"/>
                  </a:lnTo>
                  <a:lnTo>
                    <a:pt x="136" y="97"/>
                  </a:lnTo>
                  <a:lnTo>
                    <a:pt x="128" y="97"/>
                  </a:lnTo>
                  <a:lnTo>
                    <a:pt x="121" y="96"/>
                  </a:lnTo>
                  <a:lnTo>
                    <a:pt x="116" y="95"/>
                  </a:lnTo>
                  <a:lnTo>
                    <a:pt x="112" y="93"/>
                  </a:lnTo>
                  <a:lnTo>
                    <a:pt x="108" y="91"/>
                  </a:lnTo>
                  <a:lnTo>
                    <a:pt x="103" y="88"/>
                  </a:lnTo>
                  <a:lnTo>
                    <a:pt x="97" y="85"/>
                  </a:lnTo>
                  <a:lnTo>
                    <a:pt x="88" y="81"/>
                  </a:lnTo>
                  <a:lnTo>
                    <a:pt x="77" y="77"/>
                  </a:lnTo>
                  <a:lnTo>
                    <a:pt x="67" y="71"/>
                  </a:lnTo>
                  <a:lnTo>
                    <a:pt x="56" y="65"/>
                  </a:lnTo>
                  <a:lnTo>
                    <a:pt x="47" y="61"/>
                  </a:lnTo>
                  <a:lnTo>
                    <a:pt x="39" y="58"/>
                  </a:lnTo>
                  <a:lnTo>
                    <a:pt x="33" y="56"/>
                  </a:lnTo>
                  <a:lnTo>
                    <a:pt x="32" y="56"/>
                  </a:lnTo>
                  <a:lnTo>
                    <a:pt x="28" y="54"/>
                  </a:lnTo>
                  <a:lnTo>
                    <a:pt x="22" y="52"/>
                  </a:lnTo>
                  <a:lnTo>
                    <a:pt x="16" y="50"/>
                  </a:lnTo>
                  <a:lnTo>
                    <a:pt x="9" y="48"/>
                  </a:lnTo>
                  <a:lnTo>
                    <a:pt x="4" y="47"/>
                  </a:lnTo>
                  <a:lnTo>
                    <a:pt x="1" y="45"/>
                  </a:lnTo>
                  <a:lnTo>
                    <a:pt x="0" y="43"/>
                  </a:lnTo>
                  <a:lnTo>
                    <a:pt x="20" y="38"/>
                  </a:lnTo>
                  <a:lnTo>
                    <a:pt x="25" y="35"/>
                  </a:lnTo>
                  <a:lnTo>
                    <a:pt x="29" y="32"/>
                  </a:lnTo>
                  <a:lnTo>
                    <a:pt x="34" y="30"/>
                  </a:lnTo>
                  <a:lnTo>
                    <a:pt x="40" y="27"/>
                  </a:lnTo>
                  <a:lnTo>
                    <a:pt x="45" y="25"/>
                  </a:lnTo>
                  <a:lnTo>
                    <a:pt x="50" y="21"/>
                  </a:lnTo>
                  <a:lnTo>
                    <a:pt x="54" y="17"/>
                  </a:lnTo>
                  <a:lnTo>
                    <a:pt x="58" y="13"/>
                  </a:lnTo>
                  <a:lnTo>
                    <a:pt x="64" y="10"/>
                  </a:lnTo>
                  <a:lnTo>
                    <a:pt x="70" y="8"/>
                  </a:lnTo>
                  <a:lnTo>
                    <a:pt x="76" y="6"/>
                  </a:lnTo>
                  <a:lnTo>
                    <a:pt x="84" y="5"/>
                  </a:lnTo>
                  <a:lnTo>
                    <a:pt x="90" y="4"/>
                  </a:lnTo>
                  <a:lnTo>
                    <a:pt x="96" y="4"/>
                  </a:lnTo>
                  <a:lnTo>
                    <a:pt x="102" y="4"/>
                  </a:lnTo>
                  <a:lnTo>
                    <a:pt x="109" y="5"/>
                  </a:lnTo>
                  <a:lnTo>
                    <a:pt x="115" y="5"/>
                  </a:lnTo>
                  <a:lnTo>
                    <a:pt x="126" y="4"/>
                  </a:lnTo>
                  <a:lnTo>
                    <a:pt x="142" y="3"/>
                  </a:lnTo>
                  <a:lnTo>
                    <a:pt x="161" y="3"/>
                  </a:lnTo>
                  <a:lnTo>
                    <a:pt x="179" y="2"/>
                  </a:lnTo>
                  <a:lnTo>
                    <a:pt x="195" y="0"/>
                  </a:lnTo>
                  <a:lnTo>
                    <a:pt x="208" y="0"/>
                  </a:lnTo>
                  <a:lnTo>
                    <a:pt x="214" y="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5" name="Freeform 5"/>
            <p:cNvSpPr>
              <a:spLocks/>
            </p:cNvSpPr>
            <p:nvPr/>
          </p:nvSpPr>
          <p:spPr bwMode="auto">
            <a:xfrm>
              <a:off x="1242" y="2991"/>
              <a:ext cx="84" cy="27"/>
            </a:xfrm>
            <a:custGeom>
              <a:avLst/>
              <a:gdLst>
                <a:gd name="T0" fmla="*/ 0 w 251"/>
                <a:gd name="T1" fmla="*/ 0 h 135"/>
                <a:gd name="T2" fmla="*/ 0 w 251"/>
                <a:gd name="T3" fmla="*/ 0 h 135"/>
                <a:gd name="T4" fmla="*/ 0 w 251"/>
                <a:gd name="T5" fmla="*/ 0 h 135"/>
                <a:gd name="T6" fmla="*/ 1 w 251"/>
                <a:gd name="T7" fmla="*/ 0 h 135"/>
                <a:gd name="T8" fmla="*/ 1 w 251"/>
                <a:gd name="T9" fmla="*/ 0 h 135"/>
                <a:gd name="T10" fmla="*/ 1 w 251"/>
                <a:gd name="T11" fmla="*/ 0 h 135"/>
                <a:gd name="T12" fmla="*/ 1 w 251"/>
                <a:gd name="T13" fmla="*/ 0 h 135"/>
                <a:gd name="T14" fmla="*/ 1 w 251"/>
                <a:gd name="T15" fmla="*/ 0 h 135"/>
                <a:gd name="T16" fmla="*/ 1 w 251"/>
                <a:gd name="T17" fmla="*/ 0 h 135"/>
                <a:gd name="T18" fmla="*/ 1 w 251"/>
                <a:gd name="T19" fmla="*/ 0 h 135"/>
                <a:gd name="T20" fmla="*/ 1 w 251"/>
                <a:gd name="T21" fmla="*/ 0 h 135"/>
                <a:gd name="T22" fmla="*/ 1 w 251"/>
                <a:gd name="T23" fmla="*/ 0 h 135"/>
                <a:gd name="T24" fmla="*/ 1 w 251"/>
                <a:gd name="T25" fmla="*/ 0 h 135"/>
                <a:gd name="T26" fmla="*/ 1 w 251"/>
                <a:gd name="T27" fmla="*/ 0 h 135"/>
                <a:gd name="T28" fmla="*/ 1 w 251"/>
                <a:gd name="T29" fmla="*/ 0 h 135"/>
                <a:gd name="T30" fmla="*/ 1 w 251"/>
                <a:gd name="T31" fmla="*/ 0 h 135"/>
                <a:gd name="T32" fmla="*/ 1 w 251"/>
                <a:gd name="T33" fmla="*/ 0 h 135"/>
                <a:gd name="T34" fmla="*/ 1 w 251"/>
                <a:gd name="T35" fmla="*/ 0 h 135"/>
                <a:gd name="T36" fmla="*/ 1 w 251"/>
                <a:gd name="T37" fmla="*/ 0 h 135"/>
                <a:gd name="T38" fmla="*/ 1 w 251"/>
                <a:gd name="T39" fmla="*/ 0 h 135"/>
                <a:gd name="T40" fmla="*/ 1 w 251"/>
                <a:gd name="T41" fmla="*/ 0 h 135"/>
                <a:gd name="T42" fmla="*/ 1 w 251"/>
                <a:gd name="T43" fmla="*/ 0 h 135"/>
                <a:gd name="T44" fmla="*/ 1 w 251"/>
                <a:gd name="T45" fmla="*/ 0 h 135"/>
                <a:gd name="T46" fmla="*/ 1 w 251"/>
                <a:gd name="T47" fmla="*/ 0 h 135"/>
                <a:gd name="T48" fmla="*/ 0 w 251"/>
                <a:gd name="T49" fmla="*/ 0 h 135"/>
                <a:gd name="T50" fmla="*/ 0 w 251"/>
                <a:gd name="T51" fmla="*/ 0 h 135"/>
                <a:gd name="T52" fmla="*/ 0 w 251"/>
                <a:gd name="T53" fmla="*/ 0 h 135"/>
                <a:gd name="T54" fmla="*/ 0 w 251"/>
                <a:gd name="T55" fmla="*/ 0 h 135"/>
                <a:gd name="T56" fmla="*/ 0 w 251"/>
                <a:gd name="T57" fmla="*/ 0 h 135"/>
                <a:gd name="T58" fmla="*/ 0 w 251"/>
                <a:gd name="T59" fmla="*/ 0 h 135"/>
                <a:gd name="T60" fmla="*/ 0 w 251"/>
                <a:gd name="T61" fmla="*/ 0 h 135"/>
                <a:gd name="T62" fmla="*/ 0 w 251"/>
                <a:gd name="T63" fmla="*/ 0 h 135"/>
                <a:gd name="T64" fmla="*/ 0 w 251"/>
                <a:gd name="T65" fmla="*/ 0 h 135"/>
                <a:gd name="T66" fmla="*/ 0 w 251"/>
                <a:gd name="T67" fmla="*/ 0 h 135"/>
                <a:gd name="T68" fmla="*/ 0 w 251"/>
                <a:gd name="T69" fmla="*/ 0 h 135"/>
                <a:gd name="T70" fmla="*/ 0 w 251"/>
                <a:gd name="T71" fmla="*/ 0 h 135"/>
                <a:gd name="T72" fmla="*/ 0 w 251"/>
                <a:gd name="T73" fmla="*/ 0 h 135"/>
                <a:gd name="T74" fmla="*/ 0 w 251"/>
                <a:gd name="T75" fmla="*/ 0 h 135"/>
                <a:gd name="T76" fmla="*/ 0 w 251"/>
                <a:gd name="T77" fmla="*/ 0 h 13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1"/>
                <a:gd name="T118" fmla="*/ 0 h 135"/>
                <a:gd name="T119" fmla="*/ 251 w 251"/>
                <a:gd name="T120" fmla="*/ 135 h 13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1" h="135">
                  <a:moveTo>
                    <a:pt x="83" y="0"/>
                  </a:moveTo>
                  <a:lnTo>
                    <a:pt x="89" y="1"/>
                  </a:lnTo>
                  <a:lnTo>
                    <a:pt x="95" y="2"/>
                  </a:lnTo>
                  <a:lnTo>
                    <a:pt x="103" y="2"/>
                  </a:lnTo>
                  <a:lnTo>
                    <a:pt x="109" y="2"/>
                  </a:lnTo>
                  <a:lnTo>
                    <a:pt x="116" y="3"/>
                  </a:lnTo>
                  <a:lnTo>
                    <a:pt x="122" y="4"/>
                  </a:lnTo>
                  <a:lnTo>
                    <a:pt x="129" y="7"/>
                  </a:lnTo>
                  <a:lnTo>
                    <a:pt x="135" y="9"/>
                  </a:lnTo>
                  <a:lnTo>
                    <a:pt x="141" y="11"/>
                  </a:lnTo>
                  <a:lnTo>
                    <a:pt x="148" y="12"/>
                  </a:lnTo>
                  <a:lnTo>
                    <a:pt x="154" y="14"/>
                  </a:lnTo>
                  <a:lnTo>
                    <a:pt x="159" y="17"/>
                  </a:lnTo>
                  <a:lnTo>
                    <a:pt x="165" y="20"/>
                  </a:lnTo>
                  <a:lnTo>
                    <a:pt x="171" y="23"/>
                  </a:lnTo>
                  <a:lnTo>
                    <a:pt x="176" y="28"/>
                  </a:lnTo>
                  <a:lnTo>
                    <a:pt x="180" y="33"/>
                  </a:lnTo>
                  <a:lnTo>
                    <a:pt x="184" y="37"/>
                  </a:lnTo>
                  <a:lnTo>
                    <a:pt x="191" y="46"/>
                  </a:lnTo>
                  <a:lnTo>
                    <a:pt x="201" y="55"/>
                  </a:lnTo>
                  <a:lnTo>
                    <a:pt x="209" y="61"/>
                  </a:lnTo>
                  <a:lnTo>
                    <a:pt x="213" y="68"/>
                  </a:lnTo>
                  <a:lnTo>
                    <a:pt x="219" y="76"/>
                  </a:lnTo>
                  <a:lnTo>
                    <a:pt x="223" y="85"/>
                  </a:lnTo>
                  <a:lnTo>
                    <a:pt x="227" y="94"/>
                  </a:lnTo>
                  <a:lnTo>
                    <a:pt x="234" y="103"/>
                  </a:lnTo>
                  <a:lnTo>
                    <a:pt x="242" y="112"/>
                  </a:lnTo>
                  <a:lnTo>
                    <a:pt x="247" y="122"/>
                  </a:lnTo>
                  <a:lnTo>
                    <a:pt x="251" y="133"/>
                  </a:lnTo>
                  <a:lnTo>
                    <a:pt x="249" y="135"/>
                  </a:lnTo>
                  <a:lnTo>
                    <a:pt x="244" y="135"/>
                  </a:lnTo>
                  <a:lnTo>
                    <a:pt x="237" y="135"/>
                  </a:lnTo>
                  <a:lnTo>
                    <a:pt x="228" y="133"/>
                  </a:lnTo>
                  <a:lnTo>
                    <a:pt x="220" y="132"/>
                  </a:lnTo>
                  <a:lnTo>
                    <a:pt x="210" y="131"/>
                  </a:lnTo>
                  <a:lnTo>
                    <a:pt x="203" y="130"/>
                  </a:lnTo>
                  <a:lnTo>
                    <a:pt x="198" y="130"/>
                  </a:lnTo>
                  <a:lnTo>
                    <a:pt x="191" y="129"/>
                  </a:lnTo>
                  <a:lnTo>
                    <a:pt x="185" y="126"/>
                  </a:lnTo>
                  <a:lnTo>
                    <a:pt x="179" y="125"/>
                  </a:lnTo>
                  <a:lnTo>
                    <a:pt x="172" y="125"/>
                  </a:lnTo>
                  <a:lnTo>
                    <a:pt x="165" y="122"/>
                  </a:lnTo>
                  <a:lnTo>
                    <a:pt x="160" y="122"/>
                  </a:lnTo>
                  <a:lnTo>
                    <a:pt x="154" y="122"/>
                  </a:lnTo>
                  <a:lnTo>
                    <a:pt x="148" y="122"/>
                  </a:lnTo>
                  <a:lnTo>
                    <a:pt x="141" y="124"/>
                  </a:lnTo>
                  <a:lnTo>
                    <a:pt x="135" y="122"/>
                  </a:lnTo>
                  <a:lnTo>
                    <a:pt x="130" y="121"/>
                  </a:lnTo>
                  <a:lnTo>
                    <a:pt x="123" y="119"/>
                  </a:lnTo>
                  <a:lnTo>
                    <a:pt x="113" y="118"/>
                  </a:lnTo>
                  <a:lnTo>
                    <a:pt x="104" y="116"/>
                  </a:lnTo>
                  <a:lnTo>
                    <a:pt x="94" y="112"/>
                  </a:lnTo>
                  <a:lnTo>
                    <a:pt x="85" y="109"/>
                  </a:lnTo>
                  <a:lnTo>
                    <a:pt x="75" y="105"/>
                  </a:lnTo>
                  <a:lnTo>
                    <a:pt x="67" y="99"/>
                  </a:lnTo>
                  <a:lnTo>
                    <a:pt x="60" y="93"/>
                  </a:lnTo>
                  <a:lnTo>
                    <a:pt x="52" y="85"/>
                  </a:lnTo>
                  <a:lnTo>
                    <a:pt x="48" y="78"/>
                  </a:lnTo>
                  <a:lnTo>
                    <a:pt x="45" y="72"/>
                  </a:lnTo>
                  <a:lnTo>
                    <a:pt x="43" y="64"/>
                  </a:lnTo>
                  <a:lnTo>
                    <a:pt x="43" y="56"/>
                  </a:lnTo>
                  <a:lnTo>
                    <a:pt x="40" y="47"/>
                  </a:lnTo>
                  <a:lnTo>
                    <a:pt x="36" y="39"/>
                  </a:lnTo>
                  <a:lnTo>
                    <a:pt x="29" y="32"/>
                  </a:lnTo>
                  <a:lnTo>
                    <a:pt x="22" y="25"/>
                  </a:lnTo>
                  <a:lnTo>
                    <a:pt x="15" y="19"/>
                  </a:lnTo>
                  <a:lnTo>
                    <a:pt x="6" y="12"/>
                  </a:lnTo>
                  <a:lnTo>
                    <a:pt x="1" y="7"/>
                  </a:lnTo>
                  <a:lnTo>
                    <a:pt x="0" y="4"/>
                  </a:lnTo>
                  <a:lnTo>
                    <a:pt x="7" y="3"/>
                  </a:lnTo>
                  <a:lnTo>
                    <a:pt x="15" y="3"/>
                  </a:lnTo>
                  <a:lnTo>
                    <a:pt x="23" y="2"/>
                  </a:lnTo>
                  <a:lnTo>
                    <a:pt x="30" y="1"/>
                  </a:lnTo>
                  <a:lnTo>
                    <a:pt x="38" y="1"/>
                  </a:lnTo>
                  <a:lnTo>
                    <a:pt x="46" y="0"/>
                  </a:lnTo>
                  <a:lnTo>
                    <a:pt x="53" y="0"/>
                  </a:lnTo>
                  <a:lnTo>
                    <a:pt x="61" y="0"/>
                  </a:lnTo>
                  <a:lnTo>
                    <a:pt x="83" y="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6" name="Freeform 6"/>
            <p:cNvSpPr>
              <a:spLocks/>
            </p:cNvSpPr>
            <p:nvPr/>
          </p:nvSpPr>
          <p:spPr bwMode="auto">
            <a:xfrm>
              <a:off x="1322" y="3001"/>
              <a:ext cx="78" cy="30"/>
            </a:xfrm>
            <a:custGeom>
              <a:avLst/>
              <a:gdLst>
                <a:gd name="T0" fmla="*/ 0 w 234"/>
                <a:gd name="T1" fmla="*/ 0 h 150"/>
                <a:gd name="T2" fmla="*/ 0 w 234"/>
                <a:gd name="T3" fmla="*/ 0 h 150"/>
                <a:gd name="T4" fmla="*/ 0 w 234"/>
                <a:gd name="T5" fmla="*/ 0 h 150"/>
                <a:gd name="T6" fmla="*/ 0 w 234"/>
                <a:gd name="T7" fmla="*/ 0 h 150"/>
                <a:gd name="T8" fmla="*/ 0 w 234"/>
                <a:gd name="T9" fmla="*/ 0 h 150"/>
                <a:gd name="T10" fmla="*/ 0 w 234"/>
                <a:gd name="T11" fmla="*/ 0 h 150"/>
                <a:gd name="T12" fmla="*/ 1 w 234"/>
                <a:gd name="T13" fmla="*/ 0 h 150"/>
                <a:gd name="T14" fmla="*/ 1 w 234"/>
                <a:gd name="T15" fmla="*/ 0 h 150"/>
                <a:gd name="T16" fmla="*/ 1 w 234"/>
                <a:gd name="T17" fmla="*/ 0 h 150"/>
                <a:gd name="T18" fmla="*/ 1 w 234"/>
                <a:gd name="T19" fmla="*/ 0 h 150"/>
                <a:gd name="T20" fmla="*/ 1 w 234"/>
                <a:gd name="T21" fmla="*/ 0 h 150"/>
                <a:gd name="T22" fmla="*/ 1 w 234"/>
                <a:gd name="T23" fmla="*/ 0 h 150"/>
                <a:gd name="T24" fmla="*/ 1 w 234"/>
                <a:gd name="T25" fmla="*/ 0 h 150"/>
                <a:gd name="T26" fmla="*/ 1 w 234"/>
                <a:gd name="T27" fmla="*/ 0 h 150"/>
                <a:gd name="T28" fmla="*/ 1 w 234"/>
                <a:gd name="T29" fmla="*/ 0 h 150"/>
                <a:gd name="T30" fmla="*/ 1 w 234"/>
                <a:gd name="T31" fmla="*/ 0 h 150"/>
                <a:gd name="T32" fmla="*/ 1 w 234"/>
                <a:gd name="T33" fmla="*/ 0 h 150"/>
                <a:gd name="T34" fmla="*/ 1 w 234"/>
                <a:gd name="T35" fmla="*/ 0 h 150"/>
                <a:gd name="T36" fmla="*/ 1 w 234"/>
                <a:gd name="T37" fmla="*/ 0 h 150"/>
                <a:gd name="T38" fmla="*/ 1 w 234"/>
                <a:gd name="T39" fmla="*/ 0 h 150"/>
                <a:gd name="T40" fmla="*/ 1 w 234"/>
                <a:gd name="T41" fmla="*/ 0 h 150"/>
                <a:gd name="T42" fmla="*/ 1 w 234"/>
                <a:gd name="T43" fmla="*/ 0 h 150"/>
                <a:gd name="T44" fmla="*/ 1 w 234"/>
                <a:gd name="T45" fmla="*/ 0 h 150"/>
                <a:gd name="T46" fmla="*/ 1 w 234"/>
                <a:gd name="T47" fmla="*/ 0 h 150"/>
                <a:gd name="T48" fmla="*/ 1 w 234"/>
                <a:gd name="T49" fmla="*/ 0 h 150"/>
                <a:gd name="T50" fmla="*/ 1 w 234"/>
                <a:gd name="T51" fmla="*/ 0 h 150"/>
                <a:gd name="T52" fmla="*/ 0 w 234"/>
                <a:gd name="T53" fmla="*/ 0 h 150"/>
                <a:gd name="T54" fmla="*/ 0 w 234"/>
                <a:gd name="T55" fmla="*/ 0 h 150"/>
                <a:gd name="T56" fmla="*/ 0 w 234"/>
                <a:gd name="T57" fmla="*/ 0 h 150"/>
                <a:gd name="T58" fmla="*/ 0 w 234"/>
                <a:gd name="T59" fmla="*/ 0 h 150"/>
                <a:gd name="T60" fmla="*/ 0 w 234"/>
                <a:gd name="T61" fmla="*/ 0 h 150"/>
                <a:gd name="T62" fmla="*/ 0 w 234"/>
                <a:gd name="T63" fmla="*/ 0 h 150"/>
                <a:gd name="T64" fmla="*/ 0 w 234"/>
                <a:gd name="T65" fmla="*/ 0 h 150"/>
                <a:gd name="T66" fmla="*/ 0 w 234"/>
                <a:gd name="T67" fmla="*/ 0 h 150"/>
                <a:gd name="T68" fmla="*/ 0 w 234"/>
                <a:gd name="T69" fmla="*/ 0 h 150"/>
                <a:gd name="T70" fmla="*/ 0 w 234"/>
                <a:gd name="T71" fmla="*/ 0 h 150"/>
                <a:gd name="T72" fmla="*/ 0 w 234"/>
                <a:gd name="T73" fmla="*/ 0 h 150"/>
                <a:gd name="T74" fmla="*/ 0 w 234"/>
                <a:gd name="T75" fmla="*/ 0 h 150"/>
                <a:gd name="T76" fmla="*/ 0 w 234"/>
                <a:gd name="T77" fmla="*/ 0 h 150"/>
                <a:gd name="T78" fmla="*/ 0 w 234"/>
                <a:gd name="T79" fmla="*/ 0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4"/>
                <a:gd name="T121" fmla="*/ 0 h 150"/>
                <a:gd name="T122" fmla="*/ 234 w 234"/>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4" h="150">
                  <a:moveTo>
                    <a:pt x="56" y="5"/>
                  </a:moveTo>
                  <a:lnTo>
                    <a:pt x="62" y="6"/>
                  </a:lnTo>
                  <a:lnTo>
                    <a:pt x="68" y="8"/>
                  </a:lnTo>
                  <a:lnTo>
                    <a:pt x="73" y="10"/>
                  </a:lnTo>
                  <a:lnTo>
                    <a:pt x="79" y="12"/>
                  </a:lnTo>
                  <a:lnTo>
                    <a:pt x="84" y="13"/>
                  </a:lnTo>
                  <a:lnTo>
                    <a:pt x="89" y="15"/>
                  </a:lnTo>
                  <a:lnTo>
                    <a:pt x="95" y="16"/>
                  </a:lnTo>
                  <a:lnTo>
                    <a:pt x="101" y="18"/>
                  </a:lnTo>
                  <a:lnTo>
                    <a:pt x="106" y="21"/>
                  </a:lnTo>
                  <a:lnTo>
                    <a:pt x="110" y="24"/>
                  </a:lnTo>
                  <a:lnTo>
                    <a:pt x="116" y="27"/>
                  </a:lnTo>
                  <a:lnTo>
                    <a:pt x="120" y="31"/>
                  </a:lnTo>
                  <a:lnTo>
                    <a:pt x="126" y="33"/>
                  </a:lnTo>
                  <a:lnTo>
                    <a:pt x="132" y="34"/>
                  </a:lnTo>
                  <a:lnTo>
                    <a:pt x="139" y="36"/>
                  </a:lnTo>
                  <a:lnTo>
                    <a:pt x="144" y="38"/>
                  </a:lnTo>
                  <a:lnTo>
                    <a:pt x="150" y="40"/>
                  </a:lnTo>
                  <a:lnTo>
                    <a:pt x="156" y="44"/>
                  </a:lnTo>
                  <a:lnTo>
                    <a:pt x="162" y="46"/>
                  </a:lnTo>
                  <a:lnTo>
                    <a:pt x="168" y="48"/>
                  </a:lnTo>
                  <a:lnTo>
                    <a:pt x="175" y="54"/>
                  </a:lnTo>
                  <a:lnTo>
                    <a:pt x="182" y="60"/>
                  </a:lnTo>
                  <a:lnTo>
                    <a:pt x="188" y="67"/>
                  </a:lnTo>
                  <a:lnTo>
                    <a:pt x="194" y="75"/>
                  </a:lnTo>
                  <a:lnTo>
                    <a:pt x="201" y="78"/>
                  </a:lnTo>
                  <a:lnTo>
                    <a:pt x="208" y="83"/>
                  </a:lnTo>
                  <a:lnTo>
                    <a:pt x="213" y="91"/>
                  </a:lnTo>
                  <a:lnTo>
                    <a:pt x="217" y="99"/>
                  </a:lnTo>
                  <a:lnTo>
                    <a:pt x="220" y="106"/>
                  </a:lnTo>
                  <a:lnTo>
                    <a:pt x="223" y="113"/>
                  </a:lnTo>
                  <a:lnTo>
                    <a:pt x="225" y="121"/>
                  </a:lnTo>
                  <a:lnTo>
                    <a:pt x="224" y="129"/>
                  </a:lnTo>
                  <a:lnTo>
                    <a:pt x="226" y="134"/>
                  </a:lnTo>
                  <a:lnTo>
                    <a:pt x="232" y="139"/>
                  </a:lnTo>
                  <a:lnTo>
                    <a:pt x="234" y="144"/>
                  </a:lnTo>
                  <a:lnTo>
                    <a:pt x="230" y="150"/>
                  </a:lnTo>
                  <a:lnTo>
                    <a:pt x="226" y="150"/>
                  </a:lnTo>
                  <a:lnTo>
                    <a:pt x="221" y="149"/>
                  </a:lnTo>
                  <a:lnTo>
                    <a:pt x="215" y="149"/>
                  </a:lnTo>
                  <a:lnTo>
                    <a:pt x="208" y="147"/>
                  </a:lnTo>
                  <a:lnTo>
                    <a:pt x="199" y="146"/>
                  </a:lnTo>
                  <a:lnTo>
                    <a:pt x="192" y="146"/>
                  </a:lnTo>
                  <a:lnTo>
                    <a:pt x="185" y="145"/>
                  </a:lnTo>
                  <a:lnTo>
                    <a:pt x="179" y="144"/>
                  </a:lnTo>
                  <a:lnTo>
                    <a:pt x="172" y="144"/>
                  </a:lnTo>
                  <a:lnTo>
                    <a:pt x="166" y="143"/>
                  </a:lnTo>
                  <a:lnTo>
                    <a:pt x="159" y="142"/>
                  </a:lnTo>
                  <a:lnTo>
                    <a:pt x="152" y="140"/>
                  </a:lnTo>
                  <a:lnTo>
                    <a:pt x="145" y="141"/>
                  </a:lnTo>
                  <a:lnTo>
                    <a:pt x="138" y="140"/>
                  </a:lnTo>
                  <a:lnTo>
                    <a:pt x="130" y="139"/>
                  </a:lnTo>
                  <a:lnTo>
                    <a:pt x="124" y="136"/>
                  </a:lnTo>
                  <a:lnTo>
                    <a:pt x="118" y="133"/>
                  </a:lnTo>
                  <a:lnTo>
                    <a:pt x="111" y="130"/>
                  </a:lnTo>
                  <a:lnTo>
                    <a:pt x="105" y="126"/>
                  </a:lnTo>
                  <a:lnTo>
                    <a:pt x="99" y="123"/>
                  </a:lnTo>
                  <a:lnTo>
                    <a:pt x="91" y="120"/>
                  </a:lnTo>
                  <a:lnTo>
                    <a:pt x="84" y="114"/>
                  </a:lnTo>
                  <a:lnTo>
                    <a:pt x="77" y="109"/>
                  </a:lnTo>
                  <a:lnTo>
                    <a:pt x="69" y="106"/>
                  </a:lnTo>
                  <a:lnTo>
                    <a:pt x="63" y="100"/>
                  </a:lnTo>
                  <a:lnTo>
                    <a:pt x="57" y="91"/>
                  </a:lnTo>
                  <a:lnTo>
                    <a:pt x="51" y="81"/>
                  </a:lnTo>
                  <a:lnTo>
                    <a:pt x="43" y="70"/>
                  </a:lnTo>
                  <a:lnTo>
                    <a:pt x="36" y="59"/>
                  </a:lnTo>
                  <a:lnTo>
                    <a:pt x="29" y="49"/>
                  </a:lnTo>
                  <a:lnTo>
                    <a:pt x="23" y="42"/>
                  </a:lnTo>
                  <a:lnTo>
                    <a:pt x="18" y="37"/>
                  </a:lnTo>
                  <a:lnTo>
                    <a:pt x="13" y="26"/>
                  </a:lnTo>
                  <a:lnTo>
                    <a:pt x="6" y="14"/>
                  </a:lnTo>
                  <a:lnTo>
                    <a:pt x="0" y="4"/>
                  </a:lnTo>
                  <a:lnTo>
                    <a:pt x="0" y="0"/>
                  </a:lnTo>
                  <a:lnTo>
                    <a:pt x="6" y="0"/>
                  </a:lnTo>
                  <a:lnTo>
                    <a:pt x="14" y="1"/>
                  </a:lnTo>
                  <a:lnTo>
                    <a:pt x="24" y="2"/>
                  </a:lnTo>
                  <a:lnTo>
                    <a:pt x="33" y="2"/>
                  </a:lnTo>
                  <a:lnTo>
                    <a:pt x="41" y="3"/>
                  </a:lnTo>
                  <a:lnTo>
                    <a:pt x="49" y="4"/>
                  </a:lnTo>
                  <a:lnTo>
                    <a:pt x="54" y="5"/>
                  </a:lnTo>
                  <a:lnTo>
                    <a:pt x="56" y="5"/>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7" name="Freeform 7"/>
            <p:cNvSpPr>
              <a:spLocks/>
            </p:cNvSpPr>
            <p:nvPr/>
          </p:nvSpPr>
          <p:spPr bwMode="auto">
            <a:xfrm>
              <a:off x="1015" y="3006"/>
              <a:ext cx="92" cy="20"/>
            </a:xfrm>
            <a:custGeom>
              <a:avLst/>
              <a:gdLst>
                <a:gd name="T0" fmla="*/ 1 w 275"/>
                <a:gd name="T1" fmla="*/ 0 h 101"/>
                <a:gd name="T2" fmla="*/ 1 w 275"/>
                <a:gd name="T3" fmla="*/ 0 h 101"/>
                <a:gd name="T4" fmla="*/ 1 w 275"/>
                <a:gd name="T5" fmla="*/ 0 h 101"/>
                <a:gd name="T6" fmla="*/ 1 w 275"/>
                <a:gd name="T7" fmla="*/ 0 h 101"/>
                <a:gd name="T8" fmla="*/ 1 w 275"/>
                <a:gd name="T9" fmla="*/ 0 h 101"/>
                <a:gd name="T10" fmla="*/ 1 w 275"/>
                <a:gd name="T11" fmla="*/ 0 h 101"/>
                <a:gd name="T12" fmla="*/ 1 w 275"/>
                <a:gd name="T13" fmla="*/ 0 h 101"/>
                <a:gd name="T14" fmla="*/ 1 w 275"/>
                <a:gd name="T15" fmla="*/ 0 h 101"/>
                <a:gd name="T16" fmla="*/ 1 w 275"/>
                <a:gd name="T17" fmla="*/ 0 h 101"/>
                <a:gd name="T18" fmla="*/ 1 w 275"/>
                <a:gd name="T19" fmla="*/ 0 h 101"/>
                <a:gd name="T20" fmla="*/ 1 w 275"/>
                <a:gd name="T21" fmla="*/ 0 h 101"/>
                <a:gd name="T22" fmla="*/ 1 w 275"/>
                <a:gd name="T23" fmla="*/ 0 h 101"/>
                <a:gd name="T24" fmla="*/ 1 w 275"/>
                <a:gd name="T25" fmla="*/ 0 h 101"/>
                <a:gd name="T26" fmla="*/ 1 w 275"/>
                <a:gd name="T27" fmla="*/ 0 h 101"/>
                <a:gd name="T28" fmla="*/ 1 w 275"/>
                <a:gd name="T29" fmla="*/ 0 h 101"/>
                <a:gd name="T30" fmla="*/ 1 w 275"/>
                <a:gd name="T31" fmla="*/ 0 h 101"/>
                <a:gd name="T32" fmla="*/ 1 w 275"/>
                <a:gd name="T33" fmla="*/ 0 h 101"/>
                <a:gd name="T34" fmla="*/ 0 w 275"/>
                <a:gd name="T35" fmla="*/ 0 h 101"/>
                <a:gd name="T36" fmla="*/ 0 w 275"/>
                <a:gd name="T37" fmla="*/ 0 h 101"/>
                <a:gd name="T38" fmla="*/ 0 w 275"/>
                <a:gd name="T39" fmla="*/ 0 h 101"/>
                <a:gd name="T40" fmla="*/ 0 w 275"/>
                <a:gd name="T41" fmla="*/ 0 h 101"/>
                <a:gd name="T42" fmla="*/ 0 w 275"/>
                <a:gd name="T43" fmla="*/ 0 h 101"/>
                <a:gd name="T44" fmla="*/ 0 w 275"/>
                <a:gd name="T45" fmla="*/ 0 h 101"/>
                <a:gd name="T46" fmla="*/ 0 w 275"/>
                <a:gd name="T47" fmla="*/ 0 h 101"/>
                <a:gd name="T48" fmla="*/ 0 w 275"/>
                <a:gd name="T49" fmla="*/ 0 h 101"/>
                <a:gd name="T50" fmla="*/ 0 w 275"/>
                <a:gd name="T51" fmla="*/ 0 h 101"/>
                <a:gd name="T52" fmla="*/ 0 w 275"/>
                <a:gd name="T53" fmla="*/ 0 h 101"/>
                <a:gd name="T54" fmla="*/ 0 w 275"/>
                <a:gd name="T55" fmla="*/ 0 h 101"/>
                <a:gd name="T56" fmla="*/ 0 w 275"/>
                <a:gd name="T57" fmla="*/ 0 h 101"/>
                <a:gd name="T58" fmla="*/ 0 w 275"/>
                <a:gd name="T59" fmla="*/ 0 h 101"/>
                <a:gd name="T60" fmla="*/ 0 w 275"/>
                <a:gd name="T61" fmla="*/ 0 h 101"/>
                <a:gd name="T62" fmla="*/ 0 w 275"/>
                <a:gd name="T63" fmla="*/ 0 h 101"/>
                <a:gd name="T64" fmla="*/ 0 w 275"/>
                <a:gd name="T65" fmla="*/ 0 h 101"/>
                <a:gd name="T66" fmla="*/ 0 w 275"/>
                <a:gd name="T67" fmla="*/ 0 h 101"/>
                <a:gd name="T68" fmla="*/ 0 w 275"/>
                <a:gd name="T69" fmla="*/ 0 h 101"/>
                <a:gd name="T70" fmla="*/ 0 w 275"/>
                <a:gd name="T71" fmla="*/ 0 h 101"/>
                <a:gd name="T72" fmla="*/ 1 w 275"/>
                <a:gd name="T73" fmla="*/ 0 h 101"/>
                <a:gd name="T74" fmla="*/ 1 w 275"/>
                <a:gd name="T75" fmla="*/ 0 h 101"/>
                <a:gd name="T76" fmla="*/ 1 w 275"/>
                <a:gd name="T77" fmla="*/ 0 h 101"/>
                <a:gd name="T78" fmla="*/ 1 w 275"/>
                <a:gd name="T79" fmla="*/ 0 h 101"/>
                <a:gd name="T80" fmla="*/ 1 w 275"/>
                <a:gd name="T81" fmla="*/ 0 h 101"/>
                <a:gd name="T82" fmla="*/ 1 w 275"/>
                <a:gd name="T83" fmla="*/ 0 h 10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75"/>
                <a:gd name="T127" fmla="*/ 0 h 101"/>
                <a:gd name="T128" fmla="*/ 275 w 275"/>
                <a:gd name="T129" fmla="*/ 101 h 10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75" h="101">
                  <a:moveTo>
                    <a:pt x="221" y="10"/>
                  </a:moveTo>
                  <a:lnTo>
                    <a:pt x="226" y="12"/>
                  </a:lnTo>
                  <a:lnTo>
                    <a:pt x="231" y="13"/>
                  </a:lnTo>
                  <a:lnTo>
                    <a:pt x="236" y="15"/>
                  </a:lnTo>
                  <a:lnTo>
                    <a:pt x="241" y="17"/>
                  </a:lnTo>
                  <a:lnTo>
                    <a:pt x="245" y="20"/>
                  </a:lnTo>
                  <a:lnTo>
                    <a:pt x="250" y="22"/>
                  </a:lnTo>
                  <a:lnTo>
                    <a:pt x="254" y="24"/>
                  </a:lnTo>
                  <a:lnTo>
                    <a:pt x="260" y="26"/>
                  </a:lnTo>
                  <a:lnTo>
                    <a:pt x="265" y="31"/>
                  </a:lnTo>
                  <a:lnTo>
                    <a:pt x="271" y="32"/>
                  </a:lnTo>
                  <a:lnTo>
                    <a:pt x="275" y="35"/>
                  </a:lnTo>
                  <a:lnTo>
                    <a:pt x="274" y="42"/>
                  </a:lnTo>
                  <a:lnTo>
                    <a:pt x="271" y="43"/>
                  </a:lnTo>
                  <a:lnTo>
                    <a:pt x="265" y="44"/>
                  </a:lnTo>
                  <a:lnTo>
                    <a:pt x="256" y="45"/>
                  </a:lnTo>
                  <a:lnTo>
                    <a:pt x="247" y="47"/>
                  </a:lnTo>
                  <a:lnTo>
                    <a:pt x="237" y="48"/>
                  </a:lnTo>
                  <a:lnTo>
                    <a:pt x="227" y="52"/>
                  </a:lnTo>
                  <a:lnTo>
                    <a:pt x="219" y="55"/>
                  </a:lnTo>
                  <a:lnTo>
                    <a:pt x="214" y="59"/>
                  </a:lnTo>
                  <a:lnTo>
                    <a:pt x="208" y="65"/>
                  </a:lnTo>
                  <a:lnTo>
                    <a:pt x="202" y="69"/>
                  </a:lnTo>
                  <a:lnTo>
                    <a:pt x="197" y="73"/>
                  </a:lnTo>
                  <a:lnTo>
                    <a:pt x="190" y="76"/>
                  </a:lnTo>
                  <a:lnTo>
                    <a:pt x="183" y="79"/>
                  </a:lnTo>
                  <a:lnTo>
                    <a:pt x="176" y="81"/>
                  </a:lnTo>
                  <a:lnTo>
                    <a:pt x="170" y="83"/>
                  </a:lnTo>
                  <a:lnTo>
                    <a:pt x="162" y="85"/>
                  </a:lnTo>
                  <a:lnTo>
                    <a:pt x="155" y="87"/>
                  </a:lnTo>
                  <a:lnTo>
                    <a:pt x="147" y="90"/>
                  </a:lnTo>
                  <a:lnTo>
                    <a:pt x="139" y="95"/>
                  </a:lnTo>
                  <a:lnTo>
                    <a:pt x="131" y="98"/>
                  </a:lnTo>
                  <a:lnTo>
                    <a:pt x="124" y="101"/>
                  </a:lnTo>
                  <a:lnTo>
                    <a:pt x="115" y="101"/>
                  </a:lnTo>
                  <a:lnTo>
                    <a:pt x="108" y="99"/>
                  </a:lnTo>
                  <a:lnTo>
                    <a:pt x="101" y="94"/>
                  </a:lnTo>
                  <a:lnTo>
                    <a:pt x="92" y="91"/>
                  </a:lnTo>
                  <a:lnTo>
                    <a:pt x="85" y="89"/>
                  </a:lnTo>
                  <a:lnTo>
                    <a:pt x="78" y="86"/>
                  </a:lnTo>
                  <a:lnTo>
                    <a:pt x="70" y="83"/>
                  </a:lnTo>
                  <a:lnTo>
                    <a:pt x="62" y="79"/>
                  </a:lnTo>
                  <a:lnTo>
                    <a:pt x="55" y="76"/>
                  </a:lnTo>
                  <a:lnTo>
                    <a:pt x="47" y="74"/>
                  </a:lnTo>
                  <a:lnTo>
                    <a:pt x="39" y="73"/>
                  </a:lnTo>
                  <a:lnTo>
                    <a:pt x="34" y="74"/>
                  </a:lnTo>
                  <a:lnTo>
                    <a:pt x="28" y="74"/>
                  </a:lnTo>
                  <a:lnTo>
                    <a:pt x="22" y="73"/>
                  </a:lnTo>
                  <a:lnTo>
                    <a:pt x="17" y="71"/>
                  </a:lnTo>
                  <a:lnTo>
                    <a:pt x="11" y="70"/>
                  </a:lnTo>
                  <a:lnTo>
                    <a:pt x="7" y="68"/>
                  </a:lnTo>
                  <a:lnTo>
                    <a:pt x="2" y="66"/>
                  </a:lnTo>
                  <a:lnTo>
                    <a:pt x="0" y="64"/>
                  </a:lnTo>
                  <a:lnTo>
                    <a:pt x="2" y="59"/>
                  </a:lnTo>
                  <a:lnTo>
                    <a:pt x="7" y="55"/>
                  </a:lnTo>
                  <a:lnTo>
                    <a:pt x="14" y="49"/>
                  </a:lnTo>
                  <a:lnTo>
                    <a:pt x="21" y="44"/>
                  </a:lnTo>
                  <a:lnTo>
                    <a:pt x="28" y="37"/>
                  </a:lnTo>
                  <a:lnTo>
                    <a:pt x="36" y="32"/>
                  </a:lnTo>
                  <a:lnTo>
                    <a:pt x="43" y="27"/>
                  </a:lnTo>
                  <a:lnTo>
                    <a:pt x="48" y="24"/>
                  </a:lnTo>
                  <a:lnTo>
                    <a:pt x="53" y="23"/>
                  </a:lnTo>
                  <a:lnTo>
                    <a:pt x="58" y="21"/>
                  </a:lnTo>
                  <a:lnTo>
                    <a:pt x="62" y="20"/>
                  </a:lnTo>
                  <a:lnTo>
                    <a:pt x="67" y="17"/>
                  </a:lnTo>
                  <a:lnTo>
                    <a:pt x="71" y="16"/>
                  </a:lnTo>
                  <a:lnTo>
                    <a:pt x="77" y="14"/>
                  </a:lnTo>
                  <a:lnTo>
                    <a:pt x="81" y="12"/>
                  </a:lnTo>
                  <a:lnTo>
                    <a:pt x="85" y="10"/>
                  </a:lnTo>
                  <a:lnTo>
                    <a:pt x="91" y="9"/>
                  </a:lnTo>
                  <a:lnTo>
                    <a:pt x="100" y="8"/>
                  </a:lnTo>
                  <a:lnTo>
                    <a:pt x="109" y="5"/>
                  </a:lnTo>
                  <a:lnTo>
                    <a:pt x="118" y="3"/>
                  </a:lnTo>
                  <a:lnTo>
                    <a:pt x="129" y="2"/>
                  </a:lnTo>
                  <a:lnTo>
                    <a:pt x="138" y="0"/>
                  </a:lnTo>
                  <a:lnTo>
                    <a:pt x="147" y="0"/>
                  </a:lnTo>
                  <a:lnTo>
                    <a:pt x="152" y="0"/>
                  </a:lnTo>
                  <a:lnTo>
                    <a:pt x="157" y="2"/>
                  </a:lnTo>
                  <a:lnTo>
                    <a:pt x="165" y="4"/>
                  </a:lnTo>
                  <a:lnTo>
                    <a:pt x="175" y="8"/>
                  </a:lnTo>
                  <a:lnTo>
                    <a:pt x="185" y="9"/>
                  </a:lnTo>
                  <a:lnTo>
                    <a:pt x="196" y="10"/>
                  </a:lnTo>
                  <a:lnTo>
                    <a:pt x="206" y="11"/>
                  </a:lnTo>
                  <a:lnTo>
                    <a:pt x="215" y="11"/>
                  </a:lnTo>
                  <a:lnTo>
                    <a:pt x="221" y="1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8" name="Freeform 8"/>
            <p:cNvSpPr>
              <a:spLocks/>
            </p:cNvSpPr>
            <p:nvPr/>
          </p:nvSpPr>
          <p:spPr bwMode="auto">
            <a:xfrm>
              <a:off x="1395" y="3011"/>
              <a:ext cx="84" cy="26"/>
            </a:xfrm>
            <a:custGeom>
              <a:avLst/>
              <a:gdLst>
                <a:gd name="T0" fmla="*/ 0 w 252"/>
                <a:gd name="T1" fmla="*/ 0 h 130"/>
                <a:gd name="T2" fmla="*/ 1 w 252"/>
                <a:gd name="T3" fmla="*/ 0 h 130"/>
                <a:gd name="T4" fmla="*/ 1 w 252"/>
                <a:gd name="T5" fmla="*/ 0 h 130"/>
                <a:gd name="T6" fmla="*/ 1 w 252"/>
                <a:gd name="T7" fmla="*/ 0 h 130"/>
                <a:gd name="T8" fmla="*/ 1 w 252"/>
                <a:gd name="T9" fmla="*/ 0 h 130"/>
                <a:gd name="T10" fmla="*/ 1 w 252"/>
                <a:gd name="T11" fmla="*/ 0 h 130"/>
                <a:gd name="T12" fmla="*/ 1 w 252"/>
                <a:gd name="T13" fmla="*/ 0 h 130"/>
                <a:gd name="T14" fmla="*/ 1 w 252"/>
                <a:gd name="T15" fmla="*/ 0 h 130"/>
                <a:gd name="T16" fmla="*/ 1 w 252"/>
                <a:gd name="T17" fmla="*/ 0 h 130"/>
                <a:gd name="T18" fmla="*/ 1 w 252"/>
                <a:gd name="T19" fmla="*/ 0 h 130"/>
                <a:gd name="T20" fmla="*/ 1 w 252"/>
                <a:gd name="T21" fmla="*/ 0 h 130"/>
                <a:gd name="T22" fmla="*/ 1 w 252"/>
                <a:gd name="T23" fmla="*/ 0 h 130"/>
                <a:gd name="T24" fmla="*/ 1 w 252"/>
                <a:gd name="T25" fmla="*/ 0 h 130"/>
                <a:gd name="T26" fmla="*/ 1 w 252"/>
                <a:gd name="T27" fmla="*/ 0 h 130"/>
                <a:gd name="T28" fmla="*/ 1 w 252"/>
                <a:gd name="T29" fmla="*/ 0 h 130"/>
                <a:gd name="T30" fmla="*/ 1 w 252"/>
                <a:gd name="T31" fmla="*/ 0 h 130"/>
                <a:gd name="T32" fmla="*/ 1 w 252"/>
                <a:gd name="T33" fmla="*/ 0 h 130"/>
                <a:gd name="T34" fmla="*/ 1 w 252"/>
                <a:gd name="T35" fmla="*/ 0 h 130"/>
                <a:gd name="T36" fmla="*/ 1 w 252"/>
                <a:gd name="T37" fmla="*/ 0 h 130"/>
                <a:gd name="T38" fmla="*/ 1 w 252"/>
                <a:gd name="T39" fmla="*/ 0 h 130"/>
                <a:gd name="T40" fmla="*/ 1 w 252"/>
                <a:gd name="T41" fmla="*/ 0 h 130"/>
                <a:gd name="T42" fmla="*/ 1 w 252"/>
                <a:gd name="T43" fmla="*/ 0 h 130"/>
                <a:gd name="T44" fmla="*/ 0 w 252"/>
                <a:gd name="T45" fmla="*/ 0 h 130"/>
                <a:gd name="T46" fmla="*/ 0 w 252"/>
                <a:gd name="T47" fmla="*/ 0 h 130"/>
                <a:gd name="T48" fmla="*/ 0 w 252"/>
                <a:gd name="T49" fmla="*/ 0 h 130"/>
                <a:gd name="T50" fmla="*/ 0 w 252"/>
                <a:gd name="T51" fmla="*/ 0 h 130"/>
                <a:gd name="T52" fmla="*/ 0 w 252"/>
                <a:gd name="T53" fmla="*/ 0 h 130"/>
                <a:gd name="T54" fmla="*/ 0 w 252"/>
                <a:gd name="T55" fmla="*/ 0 h 130"/>
                <a:gd name="T56" fmla="*/ 0 w 252"/>
                <a:gd name="T57" fmla="*/ 0 h 130"/>
                <a:gd name="T58" fmla="*/ 0 w 252"/>
                <a:gd name="T59" fmla="*/ 0 h 130"/>
                <a:gd name="T60" fmla="*/ 0 w 252"/>
                <a:gd name="T61" fmla="*/ 0 h 130"/>
                <a:gd name="T62" fmla="*/ 0 w 252"/>
                <a:gd name="T63" fmla="*/ 0 h 130"/>
                <a:gd name="T64" fmla="*/ 0 w 252"/>
                <a:gd name="T65" fmla="*/ 0 h 130"/>
                <a:gd name="T66" fmla="*/ 0 w 252"/>
                <a:gd name="T67" fmla="*/ 0 h 130"/>
                <a:gd name="T68" fmla="*/ 0 w 252"/>
                <a:gd name="T69" fmla="*/ 0 h 130"/>
                <a:gd name="T70" fmla="*/ 0 w 252"/>
                <a:gd name="T71" fmla="*/ 0 h 130"/>
                <a:gd name="T72" fmla="*/ 0 w 252"/>
                <a:gd name="T73" fmla="*/ 0 h 130"/>
                <a:gd name="T74" fmla="*/ 0 w 252"/>
                <a:gd name="T75" fmla="*/ 0 h 130"/>
                <a:gd name="T76" fmla="*/ 0 w 252"/>
                <a:gd name="T77" fmla="*/ 0 h 130"/>
                <a:gd name="T78" fmla="*/ 0 w 252"/>
                <a:gd name="T79" fmla="*/ 0 h 130"/>
                <a:gd name="T80" fmla="*/ 0 w 252"/>
                <a:gd name="T81" fmla="*/ 0 h 130"/>
                <a:gd name="T82" fmla="*/ 0 w 252"/>
                <a:gd name="T83" fmla="*/ 0 h 13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2"/>
                <a:gd name="T127" fmla="*/ 0 h 130"/>
                <a:gd name="T128" fmla="*/ 252 w 252"/>
                <a:gd name="T129" fmla="*/ 130 h 13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2" h="130">
                  <a:moveTo>
                    <a:pt x="106" y="17"/>
                  </a:moveTo>
                  <a:lnTo>
                    <a:pt x="113" y="19"/>
                  </a:lnTo>
                  <a:lnTo>
                    <a:pt x="122" y="19"/>
                  </a:lnTo>
                  <a:lnTo>
                    <a:pt x="129" y="20"/>
                  </a:lnTo>
                  <a:lnTo>
                    <a:pt x="136" y="22"/>
                  </a:lnTo>
                  <a:lnTo>
                    <a:pt x="143" y="27"/>
                  </a:lnTo>
                  <a:lnTo>
                    <a:pt x="151" y="29"/>
                  </a:lnTo>
                  <a:lnTo>
                    <a:pt x="157" y="31"/>
                  </a:lnTo>
                  <a:lnTo>
                    <a:pt x="163" y="33"/>
                  </a:lnTo>
                  <a:lnTo>
                    <a:pt x="170" y="34"/>
                  </a:lnTo>
                  <a:lnTo>
                    <a:pt x="175" y="35"/>
                  </a:lnTo>
                  <a:lnTo>
                    <a:pt x="178" y="37"/>
                  </a:lnTo>
                  <a:lnTo>
                    <a:pt x="181" y="39"/>
                  </a:lnTo>
                  <a:lnTo>
                    <a:pt x="185" y="43"/>
                  </a:lnTo>
                  <a:lnTo>
                    <a:pt x="190" y="51"/>
                  </a:lnTo>
                  <a:lnTo>
                    <a:pt x="195" y="59"/>
                  </a:lnTo>
                  <a:lnTo>
                    <a:pt x="200" y="69"/>
                  </a:lnTo>
                  <a:lnTo>
                    <a:pt x="206" y="77"/>
                  </a:lnTo>
                  <a:lnTo>
                    <a:pt x="211" y="86"/>
                  </a:lnTo>
                  <a:lnTo>
                    <a:pt x="216" y="93"/>
                  </a:lnTo>
                  <a:lnTo>
                    <a:pt x="219" y="98"/>
                  </a:lnTo>
                  <a:lnTo>
                    <a:pt x="226" y="102"/>
                  </a:lnTo>
                  <a:lnTo>
                    <a:pt x="232" y="106"/>
                  </a:lnTo>
                  <a:lnTo>
                    <a:pt x="240" y="110"/>
                  </a:lnTo>
                  <a:lnTo>
                    <a:pt x="247" y="112"/>
                  </a:lnTo>
                  <a:lnTo>
                    <a:pt x="249" y="115"/>
                  </a:lnTo>
                  <a:lnTo>
                    <a:pt x="251" y="118"/>
                  </a:lnTo>
                  <a:lnTo>
                    <a:pt x="252" y="121"/>
                  </a:lnTo>
                  <a:lnTo>
                    <a:pt x="252" y="125"/>
                  </a:lnTo>
                  <a:lnTo>
                    <a:pt x="247" y="129"/>
                  </a:lnTo>
                  <a:lnTo>
                    <a:pt x="240" y="129"/>
                  </a:lnTo>
                  <a:lnTo>
                    <a:pt x="231" y="128"/>
                  </a:lnTo>
                  <a:lnTo>
                    <a:pt x="224" y="128"/>
                  </a:lnTo>
                  <a:lnTo>
                    <a:pt x="218" y="130"/>
                  </a:lnTo>
                  <a:lnTo>
                    <a:pt x="208" y="130"/>
                  </a:lnTo>
                  <a:lnTo>
                    <a:pt x="197" y="129"/>
                  </a:lnTo>
                  <a:lnTo>
                    <a:pt x="185" y="128"/>
                  </a:lnTo>
                  <a:lnTo>
                    <a:pt x="173" y="127"/>
                  </a:lnTo>
                  <a:lnTo>
                    <a:pt x="162" y="126"/>
                  </a:lnTo>
                  <a:lnTo>
                    <a:pt x="153" y="125"/>
                  </a:lnTo>
                  <a:lnTo>
                    <a:pt x="147" y="125"/>
                  </a:lnTo>
                  <a:lnTo>
                    <a:pt x="141" y="124"/>
                  </a:lnTo>
                  <a:lnTo>
                    <a:pt x="135" y="124"/>
                  </a:lnTo>
                  <a:lnTo>
                    <a:pt x="129" y="123"/>
                  </a:lnTo>
                  <a:lnTo>
                    <a:pt x="123" y="123"/>
                  </a:lnTo>
                  <a:lnTo>
                    <a:pt x="116" y="121"/>
                  </a:lnTo>
                  <a:lnTo>
                    <a:pt x="111" y="120"/>
                  </a:lnTo>
                  <a:lnTo>
                    <a:pt x="105" y="119"/>
                  </a:lnTo>
                  <a:lnTo>
                    <a:pt x="99" y="118"/>
                  </a:lnTo>
                  <a:lnTo>
                    <a:pt x="92" y="115"/>
                  </a:lnTo>
                  <a:lnTo>
                    <a:pt x="86" y="113"/>
                  </a:lnTo>
                  <a:lnTo>
                    <a:pt x="80" y="110"/>
                  </a:lnTo>
                  <a:lnTo>
                    <a:pt x="72" y="108"/>
                  </a:lnTo>
                  <a:lnTo>
                    <a:pt x="65" y="104"/>
                  </a:lnTo>
                  <a:lnTo>
                    <a:pt x="59" y="98"/>
                  </a:lnTo>
                  <a:lnTo>
                    <a:pt x="52" y="93"/>
                  </a:lnTo>
                  <a:lnTo>
                    <a:pt x="46" y="87"/>
                  </a:lnTo>
                  <a:lnTo>
                    <a:pt x="41" y="81"/>
                  </a:lnTo>
                  <a:lnTo>
                    <a:pt x="36" y="74"/>
                  </a:lnTo>
                  <a:lnTo>
                    <a:pt x="31" y="67"/>
                  </a:lnTo>
                  <a:lnTo>
                    <a:pt x="26" y="60"/>
                  </a:lnTo>
                  <a:lnTo>
                    <a:pt x="24" y="53"/>
                  </a:lnTo>
                  <a:lnTo>
                    <a:pt x="21" y="46"/>
                  </a:lnTo>
                  <a:lnTo>
                    <a:pt x="17" y="41"/>
                  </a:lnTo>
                  <a:lnTo>
                    <a:pt x="15" y="34"/>
                  </a:lnTo>
                  <a:lnTo>
                    <a:pt x="10" y="28"/>
                  </a:lnTo>
                  <a:lnTo>
                    <a:pt x="4" y="18"/>
                  </a:lnTo>
                  <a:lnTo>
                    <a:pt x="0" y="10"/>
                  </a:lnTo>
                  <a:lnTo>
                    <a:pt x="0" y="7"/>
                  </a:lnTo>
                  <a:lnTo>
                    <a:pt x="4" y="6"/>
                  </a:lnTo>
                  <a:lnTo>
                    <a:pt x="9" y="6"/>
                  </a:lnTo>
                  <a:lnTo>
                    <a:pt x="13" y="5"/>
                  </a:lnTo>
                  <a:lnTo>
                    <a:pt x="17" y="3"/>
                  </a:lnTo>
                  <a:lnTo>
                    <a:pt x="20" y="2"/>
                  </a:lnTo>
                  <a:lnTo>
                    <a:pt x="24" y="1"/>
                  </a:lnTo>
                  <a:lnTo>
                    <a:pt x="28" y="1"/>
                  </a:lnTo>
                  <a:lnTo>
                    <a:pt x="33" y="0"/>
                  </a:lnTo>
                  <a:lnTo>
                    <a:pt x="42" y="2"/>
                  </a:lnTo>
                  <a:lnTo>
                    <a:pt x="52" y="6"/>
                  </a:lnTo>
                  <a:lnTo>
                    <a:pt x="64" y="8"/>
                  </a:lnTo>
                  <a:lnTo>
                    <a:pt x="76" y="11"/>
                  </a:lnTo>
                  <a:lnTo>
                    <a:pt x="86" y="13"/>
                  </a:lnTo>
                  <a:lnTo>
                    <a:pt x="95" y="16"/>
                  </a:lnTo>
                  <a:lnTo>
                    <a:pt x="103" y="17"/>
                  </a:lnTo>
                  <a:lnTo>
                    <a:pt x="106" y="17"/>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9" name="Freeform 9"/>
            <p:cNvSpPr>
              <a:spLocks/>
            </p:cNvSpPr>
            <p:nvPr/>
          </p:nvSpPr>
          <p:spPr bwMode="auto">
            <a:xfrm>
              <a:off x="1465" y="3013"/>
              <a:ext cx="97" cy="22"/>
            </a:xfrm>
            <a:custGeom>
              <a:avLst/>
              <a:gdLst>
                <a:gd name="T0" fmla="*/ 1 w 290"/>
                <a:gd name="T1" fmla="*/ 0 h 111"/>
                <a:gd name="T2" fmla="*/ 1 w 290"/>
                <a:gd name="T3" fmla="*/ 0 h 111"/>
                <a:gd name="T4" fmla="*/ 1 w 290"/>
                <a:gd name="T5" fmla="*/ 0 h 111"/>
                <a:gd name="T6" fmla="*/ 1 w 290"/>
                <a:gd name="T7" fmla="*/ 0 h 111"/>
                <a:gd name="T8" fmla="*/ 1 w 290"/>
                <a:gd name="T9" fmla="*/ 0 h 111"/>
                <a:gd name="T10" fmla="*/ 1 w 290"/>
                <a:gd name="T11" fmla="*/ 0 h 111"/>
                <a:gd name="T12" fmla="*/ 1 w 290"/>
                <a:gd name="T13" fmla="*/ 0 h 111"/>
                <a:gd name="T14" fmla="*/ 1 w 290"/>
                <a:gd name="T15" fmla="*/ 0 h 111"/>
                <a:gd name="T16" fmla="*/ 1 w 290"/>
                <a:gd name="T17" fmla="*/ 0 h 111"/>
                <a:gd name="T18" fmla="*/ 1 w 290"/>
                <a:gd name="T19" fmla="*/ 0 h 111"/>
                <a:gd name="T20" fmla="*/ 1 w 290"/>
                <a:gd name="T21" fmla="*/ 0 h 111"/>
                <a:gd name="T22" fmla="*/ 1 w 290"/>
                <a:gd name="T23" fmla="*/ 0 h 111"/>
                <a:gd name="T24" fmla="*/ 1 w 290"/>
                <a:gd name="T25" fmla="*/ 0 h 111"/>
                <a:gd name="T26" fmla="*/ 1 w 290"/>
                <a:gd name="T27" fmla="*/ 0 h 111"/>
                <a:gd name="T28" fmla="*/ 1 w 290"/>
                <a:gd name="T29" fmla="*/ 0 h 111"/>
                <a:gd name="T30" fmla="*/ 1 w 290"/>
                <a:gd name="T31" fmla="*/ 0 h 111"/>
                <a:gd name="T32" fmla="*/ 1 w 290"/>
                <a:gd name="T33" fmla="*/ 0 h 111"/>
                <a:gd name="T34" fmla="*/ 1 w 290"/>
                <a:gd name="T35" fmla="*/ 0 h 111"/>
                <a:gd name="T36" fmla="*/ 1 w 290"/>
                <a:gd name="T37" fmla="*/ 0 h 111"/>
                <a:gd name="T38" fmla="*/ 1 w 290"/>
                <a:gd name="T39" fmla="*/ 0 h 111"/>
                <a:gd name="T40" fmla="*/ 1 w 290"/>
                <a:gd name="T41" fmla="*/ 0 h 111"/>
                <a:gd name="T42" fmla="*/ 1 w 290"/>
                <a:gd name="T43" fmla="*/ 0 h 111"/>
                <a:gd name="T44" fmla="*/ 0 w 290"/>
                <a:gd name="T45" fmla="*/ 0 h 111"/>
                <a:gd name="T46" fmla="*/ 0 w 290"/>
                <a:gd name="T47" fmla="*/ 0 h 111"/>
                <a:gd name="T48" fmla="*/ 0 w 290"/>
                <a:gd name="T49" fmla="*/ 0 h 111"/>
                <a:gd name="T50" fmla="*/ 0 w 290"/>
                <a:gd name="T51" fmla="*/ 0 h 111"/>
                <a:gd name="T52" fmla="*/ 0 w 290"/>
                <a:gd name="T53" fmla="*/ 0 h 111"/>
                <a:gd name="T54" fmla="*/ 0 w 290"/>
                <a:gd name="T55" fmla="*/ 0 h 111"/>
                <a:gd name="T56" fmla="*/ 0 w 290"/>
                <a:gd name="T57" fmla="*/ 0 h 111"/>
                <a:gd name="T58" fmla="*/ 0 w 290"/>
                <a:gd name="T59" fmla="*/ 0 h 111"/>
                <a:gd name="T60" fmla="*/ 0 w 290"/>
                <a:gd name="T61" fmla="*/ 0 h 111"/>
                <a:gd name="T62" fmla="*/ 0 w 290"/>
                <a:gd name="T63" fmla="*/ 0 h 111"/>
                <a:gd name="T64" fmla="*/ 0 w 290"/>
                <a:gd name="T65" fmla="*/ 0 h 111"/>
                <a:gd name="T66" fmla="*/ 0 w 290"/>
                <a:gd name="T67" fmla="*/ 0 h 111"/>
                <a:gd name="T68" fmla="*/ 0 w 290"/>
                <a:gd name="T69" fmla="*/ 0 h 111"/>
                <a:gd name="T70" fmla="*/ 0 w 290"/>
                <a:gd name="T71" fmla="*/ 0 h 111"/>
                <a:gd name="T72" fmla="*/ 0 w 290"/>
                <a:gd name="T73" fmla="*/ 0 h 111"/>
                <a:gd name="T74" fmla="*/ 0 w 290"/>
                <a:gd name="T75" fmla="*/ 0 h 111"/>
                <a:gd name="T76" fmla="*/ 0 w 290"/>
                <a:gd name="T77" fmla="*/ 0 h 111"/>
                <a:gd name="T78" fmla="*/ 0 w 290"/>
                <a:gd name="T79" fmla="*/ 0 h 111"/>
                <a:gd name="T80" fmla="*/ 0 w 290"/>
                <a:gd name="T81" fmla="*/ 0 h 111"/>
                <a:gd name="T82" fmla="*/ 1 w 290"/>
                <a:gd name="T83" fmla="*/ 0 h 111"/>
                <a:gd name="T84" fmla="*/ 1 w 290"/>
                <a:gd name="T85" fmla="*/ 0 h 111"/>
                <a:gd name="T86" fmla="*/ 1 w 290"/>
                <a:gd name="T87" fmla="*/ 0 h 111"/>
                <a:gd name="T88" fmla="*/ 1 w 290"/>
                <a:gd name="T89" fmla="*/ 0 h 111"/>
                <a:gd name="T90" fmla="*/ 1 w 290"/>
                <a:gd name="T91" fmla="*/ 0 h 111"/>
                <a:gd name="T92" fmla="*/ 1 w 290"/>
                <a:gd name="T93" fmla="*/ 0 h 111"/>
                <a:gd name="T94" fmla="*/ 1 w 290"/>
                <a:gd name="T95" fmla="*/ 0 h 111"/>
                <a:gd name="T96" fmla="*/ 1 w 290"/>
                <a:gd name="T97" fmla="*/ 0 h 11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90"/>
                <a:gd name="T148" fmla="*/ 0 h 111"/>
                <a:gd name="T149" fmla="*/ 290 w 290"/>
                <a:gd name="T150" fmla="*/ 111 h 11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90" h="111">
                  <a:moveTo>
                    <a:pt x="218" y="3"/>
                  </a:moveTo>
                  <a:lnTo>
                    <a:pt x="224" y="9"/>
                  </a:lnTo>
                  <a:lnTo>
                    <a:pt x="230" y="13"/>
                  </a:lnTo>
                  <a:lnTo>
                    <a:pt x="238" y="19"/>
                  </a:lnTo>
                  <a:lnTo>
                    <a:pt x="244" y="24"/>
                  </a:lnTo>
                  <a:lnTo>
                    <a:pt x="249" y="30"/>
                  </a:lnTo>
                  <a:lnTo>
                    <a:pt x="256" y="36"/>
                  </a:lnTo>
                  <a:lnTo>
                    <a:pt x="260" y="42"/>
                  </a:lnTo>
                  <a:lnTo>
                    <a:pt x="264" y="49"/>
                  </a:lnTo>
                  <a:lnTo>
                    <a:pt x="270" y="51"/>
                  </a:lnTo>
                  <a:lnTo>
                    <a:pt x="279" y="55"/>
                  </a:lnTo>
                  <a:lnTo>
                    <a:pt x="286" y="61"/>
                  </a:lnTo>
                  <a:lnTo>
                    <a:pt x="290" y="65"/>
                  </a:lnTo>
                  <a:lnTo>
                    <a:pt x="288" y="70"/>
                  </a:lnTo>
                  <a:lnTo>
                    <a:pt x="282" y="74"/>
                  </a:lnTo>
                  <a:lnTo>
                    <a:pt x="274" y="77"/>
                  </a:lnTo>
                  <a:lnTo>
                    <a:pt x="268" y="81"/>
                  </a:lnTo>
                  <a:lnTo>
                    <a:pt x="263" y="82"/>
                  </a:lnTo>
                  <a:lnTo>
                    <a:pt x="259" y="82"/>
                  </a:lnTo>
                  <a:lnTo>
                    <a:pt x="253" y="82"/>
                  </a:lnTo>
                  <a:lnTo>
                    <a:pt x="248" y="82"/>
                  </a:lnTo>
                  <a:lnTo>
                    <a:pt x="243" y="82"/>
                  </a:lnTo>
                  <a:lnTo>
                    <a:pt x="239" y="83"/>
                  </a:lnTo>
                  <a:lnTo>
                    <a:pt x="235" y="85"/>
                  </a:lnTo>
                  <a:lnTo>
                    <a:pt x="232" y="89"/>
                  </a:lnTo>
                  <a:lnTo>
                    <a:pt x="227" y="91"/>
                  </a:lnTo>
                  <a:lnTo>
                    <a:pt x="223" y="92"/>
                  </a:lnTo>
                  <a:lnTo>
                    <a:pt x="219" y="94"/>
                  </a:lnTo>
                  <a:lnTo>
                    <a:pt x="216" y="96"/>
                  </a:lnTo>
                  <a:lnTo>
                    <a:pt x="212" y="98"/>
                  </a:lnTo>
                  <a:lnTo>
                    <a:pt x="207" y="99"/>
                  </a:lnTo>
                  <a:lnTo>
                    <a:pt x="203" y="100"/>
                  </a:lnTo>
                  <a:lnTo>
                    <a:pt x="199" y="100"/>
                  </a:lnTo>
                  <a:lnTo>
                    <a:pt x="193" y="103"/>
                  </a:lnTo>
                  <a:lnTo>
                    <a:pt x="185" y="105"/>
                  </a:lnTo>
                  <a:lnTo>
                    <a:pt x="178" y="106"/>
                  </a:lnTo>
                  <a:lnTo>
                    <a:pt x="172" y="108"/>
                  </a:lnTo>
                  <a:lnTo>
                    <a:pt x="165" y="110"/>
                  </a:lnTo>
                  <a:lnTo>
                    <a:pt x="157" y="110"/>
                  </a:lnTo>
                  <a:lnTo>
                    <a:pt x="150" y="111"/>
                  </a:lnTo>
                  <a:lnTo>
                    <a:pt x="143" y="110"/>
                  </a:lnTo>
                  <a:lnTo>
                    <a:pt x="141" y="110"/>
                  </a:lnTo>
                  <a:lnTo>
                    <a:pt x="135" y="110"/>
                  </a:lnTo>
                  <a:lnTo>
                    <a:pt x="127" y="109"/>
                  </a:lnTo>
                  <a:lnTo>
                    <a:pt x="118" y="108"/>
                  </a:lnTo>
                  <a:lnTo>
                    <a:pt x="107" y="107"/>
                  </a:lnTo>
                  <a:lnTo>
                    <a:pt x="97" y="105"/>
                  </a:lnTo>
                  <a:lnTo>
                    <a:pt x="87" y="103"/>
                  </a:lnTo>
                  <a:lnTo>
                    <a:pt x="79" y="99"/>
                  </a:lnTo>
                  <a:lnTo>
                    <a:pt x="66" y="93"/>
                  </a:lnTo>
                  <a:lnTo>
                    <a:pt x="64" y="86"/>
                  </a:lnTo>
                  <a:lnTo>
                    <a:pt x="61" y="81"/>
                  </a:lnTo>
                  <a:lnTo>
                    <a:pt x="57" y="76"/>
                  </a:lnTo>
                  <a:lnTo>
                    <a:pt x="53" y="72"/>
                  </a:lnTo>
                  <a:lnTo>
                    <a:pt x="47" y="68"/>
                  </a:lnTo>
                  <a:lnTo>
                    <a:pt x="42" y="64"/>
                  </a:lnTo>
                  <a:lnTo>
                    <a:pt x="37" y="60"/>
                  </a:lnTo>
                  <a:lnTo>
                    <a:pt x="33" y="55"/>
                  </a:lnTo>
                  <a:lnTo>
                    <a:pt x="30" y="53"/>
                  </a:lnTo>
                  <a:lnTo>
                    <a:pt x="25" y="49"/>
                  </a:lnTo>
                  <a:lnTo>
                    <a:pt x="21" y="43"/>
                  </a:lnTo>
                  <a:lnTo>
                    <a:pt x="17" y="36"/>
                  </a:lnTo>
                  <a:lnTo>
                    <a:pt x="13" y="32"/>
                  </a:lnTo>
                  <a:lnTo>
                    <a:pt x="9" y="28"/>
                  </a:lnTo>
                  <a:lnTo>
                    <a:pt x="5" y="25"/>
                  </a:lnTo>
                  <a:lnTo>
                    <a:pt x="0" y="25"/>
                  </a:lnTo>
                  <a:lnTo>
                    <a:pt x="4" y="24"/>
                  </a:lnTo>
                  <a:lnTo>
                    <a:pt x="8" y="23"/>
                  </a:lnTo>
                  <a:lnTo>
                    <a:pt x="13" y="22"/>
                  </a:lnTo>
                  <a:lnTo>
                    <a:pt x="19" y="21"/>
                  </a:lnTo>
                  <a:lnTo>
                    <a:pt x="25" y="19"/>
                  </a:lnTo>
                  <a:lnTo>
                    <a:pt x="32" y="17"/>
                  </a:lnTo>
                  <a:lnTo>
                    <a:pt x="37" y="13"/>
                  </a:lnTo>
                  <a:lnTo>
                    <a:pt x="41" y="12"/>
                  </a:lnTo>
                  <a:lnTo>
                    <a:pt x="48" y="12"/>
                  </a:lnTo>
                  <a:lnTo>
                    <a:pt x="59" y="12"/>
                  </a:lnTo>
                  <a:lnTo>
                    <a:pt x="69" y="12"/>
                  </a:lnTo>
                  <a:lnTo>
                    <a:pt x="82" y="11"/>
                  </a:lnTo>
                  <a:lnTo>
                    <a:pt x="93" y="11"/>
                  </a:lnTo>
                  <a:lnTo>
                    <a:pt x="103" y="10"/>
                  </a:lnTo>
                  <a:lnTo>
                    <a:pt x="111" y="8"/>
                  </a:lnTo>
                  <a:lnTo>
                    <a:pt x="115" y="7"/>
                  </a:lnTo>
                  <a:lnTo>
                    <a:pt x="122" y="7"/>
                  </a:lnTo>
                  <a:lnTo>
                    <a:pt x="131" y="7"/>
                  </a:lnTo>
                  <a:lnTo>
                    <a:pt x="141" y="6"/>
                  </a:lnTo>
                  <a:lnTo>
                    <a:pt x="151" y="6"/>
                  </a:lnTo>
                  <a:lnTo>
                    <a:pt x="160" y="4"/>
                  </a:lnTo>
                  <a:lnTo>
                    <a:pt x="169" y="3"/>
                  </a:lnTo>
                  <a:lnTo>
                    <a:pt x="175" y="1"/>
                  </a:lnTo>
                  <a:lnTo>
                    <a:pt x="181" y="1"/>
                  </a:lnTo>
                  <a:lnTo>
                    <a:pt x="187" y="0"/>
                  </a:lnTo>
                  <a:lnTo>
                    <a:pt x="192" y="0"/>
                  </a:lnTo>
                  <a:lnTo>
                    <a:pt x="197" y="0"/>
                  </a:lnTo>
                  <a:lnTo>
                    <a:pt x="202" y="0"/>
                  </a:lnTo>
                  <a:lnTo>
                    <a:pt x="207" y="0"/>
                  </a:lnTo>
                  <a:lnTo>
                    <a:pt x="213" y="1"/>
                  </a:lnTo>
                  <a:lnTo>
                    <a:pt x="218" y="3"/>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0" name="Freeform 10"/>
            <p:cNvSpPr>
              <a:spLocks/>
            </p:cNvSpPr>
            <p:nvPr/>
          </p:nvSpPr>
          <p:spPr bwMode="auto">
            <a:xfrm>
              <a:off x="965" y="3023"/>
              <a:ext cx="81" cy="21"/>
            </a:xfrm>
            <a:custGeom>
              <a:avLst/>
              <a:gdLst>
                <a:gd name="T0" fmla="*/ 1 w 244"/>
                <a:gd name="T1" fmla="*/ 0 h 104"/>
                <a:gd name="T2" fmla="*/ 1 w 244"/>
                <a:gd name="T3" fmla="*/ 0 h 104"/>
                <a:gd name="T4" fmla="*/ 1 w 244"/>
                <a:gd name="T5" fmla="*/ 0 h 104"/>
                <a:gd name="T6" fmla="*/ 1 w 244"/>
                <a:gd name="T7" fmla="*/ 0 h 104"/>
                <a:gd name="T8" fmla="*/ 1 w 244"/>
                <a:gd name="T9" fmla="*/ 0 h 104"/>
                <a:gd name="T10" fmla="*/ 1 w 244"/>
                <a:gd name="T11" fmla="*/ 0 h 104"/>
                <a:gd name="T12" fmla="*/ 1 w 244"/>
                <a:gd name="T13" fmla="*/ 0 h 104"/>
                <a:gd name="T14" fmla="*/ 1 w 244"/>
                <a:gd name="T15" fmla="*/ 0 h 104"/>
                <a:gd name="T16" fmla="*/ 1 w 244"/>
                <a:gd name="T17" fmla="*/ 0 h 104"/>
                <a:gd name="T18" fmla="*/ 1 w 244"/>
                <a:gd name="T19" fmla="*/ 0 h 104"/>
                <a:gd name="T20" fmla="*/ 1 w 244"/>
                <a:gd name="T21" fmla="*/ 0 h 104"/>
                <a:gd name="T22" fmla="*/ 1 w 244"/>
                <a:gd name="T23" fmla="*/ 0 h 104"/>
                <a:gd name="T24" fmla="*/ 1 w 244"/>
                <a:gd name="T25" fmla="*/ 0 h 104"/>
                <a:gd name="T26" fmla="*/ 1 w 244"/>
                <a:gd name="T27" fmla="*/ 0 h 104"/>
                <a:gd name="T28" fmla="*/ 0 w 244"/>
                <a:gd name="T29" fmla="*/ 0 h 104"/>
                <a:gd name="T30" fmla="*/ 0 w 244"/>
                <a:gd name="T31" fmla="*/ 0 h 104"/>
                <a:gd name="T32" fmla="*/ 0 w 244"/>
                <a:gd name="T33" fmla="*/ 0 h 104"/>
                <a:gd name="T34" fmla="*/ 0 w 244"/>
                <a:gd name="T35" fmla="*/ 0 h 104"/>
                <a:gd name="T36" fmla="*/ 0 w 244"/>
                <a:gd name="T37" fmla="*/ 0 h 104"/>
                <a:gd name="T38" fmla="*/ 0 w 244"/>
                <a:gd name="T39" fmla="*/ 0 h 104"/>
                <a:gd name="T40" fmla="*/ 0 w 244"/>
                <a:gd name="T41" fmla="*/ 0 h 104"/>
                <a:gd name="T42" fmla="*/ 0 w 244"/>
                <a:gd name="T43" fmla="*/ 0 h 104"/>
                <a:gd name="T44" fmla="*/ 0 w 244"/>
                <a:gd name="T45" fmla="*/ 0 h 104"/>
                <a:gd name="T46" fmla="*/ 0 w 244"/>
                <a:gd name="T47" fmla="*/ 0 h 104"/>
                <a:gd name="T48" fmla="*/ 0 w 244"/>
                <a:gd name="T49" fmla="*/ 0 h 104"/>
                <a:gd name="T50" fmla="*/ 0 w 244"/>
                <a:gd name="T51" fmla="*/ 0 h 104"/>
                <a:gd name="T52" fmla="*/ 0 w 244"/>
                <a:gd name="T53" fmla="*/ 0 h 104"/>
                <a:gd name="T54" fmla="*/ 0 w 244"/>
                <a:gd name="T55" fmla="*/ 0 h 104"/>
                <a:gd name="T56" fmla="*/ 0 w 244"/>
                <a:gd name="T57" fmla="*/ 0 h 104"/>
                <a:gd name="T58" fmla="*/ 0 w 244"/>
                <a:gd name="T59" fmla="*/ 0 h 104"/>
                <a:gd name="T60" fmla="*/ 1 w 244"/>
                <a:gd name="T61" fmla="*/ 0 h 104"/>
                <a:gd name="T62" fmla="*/ 1 w 244"/>
                <a:gd name="T63" fmla="*/ 0 h 104"/>
                <a:gd name="T64" fmla="*/ 1 w 244"/>
                <a:gd name="T65" fmla="*/ 0 h 104"/>
                <a:gd name="T66" fmla="*/ 1 w 244"/>
                <a:gd name="T67" fmla="*/ 0 h 10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44"/>
                <a:gd name="T103" fmla="*/ 0 h 104"/>
                <a:gd name="T104" fmla="*/ 244 w 244"/>
                <a:gd name="T105" fmla="*/ 104 h 10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44" h="104">
                  <a:moveTo>
                    <a:pt x="172" y="0"/>
                  </a:moveTo>
                  <a:lnTo>
                    <a:pt x="178" y="1"/>
                  </a:lnTo>
                  <a:lnTo>
                    <a:pt x="185" y="1"/>
                  </a:lnTo>
                  <a:lnTo>
                    <a:pt x="191" y="1"/>
                  </a:lnTo>
                  <a:lnTo>
                    <a:pt x="198" y="1"/>
                  </a:lnTo>
                  <a:lnTo>
                    <a:pt x="205" y="1"/>
                  </a:lnTo>
                  <a:lnTo>
                    <a:pt x="212" y="1"/>
                  </a:lnTo>
                  <a:lnTo>
                    <a:pt x="217" y="3"/>
                  </a:lnTo>
                  <a:lnTo>
                    <a:pt x="223" y="7"/>
                  </a:lnTo>
                  <a:lnTo>
                    <a:pt x="230" y="13"/>
                  </a:lnTo>
                  <a:lnTo>
                    <a:pt x="237" y="20"/>
                  </a:lnTo>
                  <a:lnTo>
                    <a:pt x="242" y="27"/>
                  </a:lnTo>
                  <a:lnTo>
                    <a:pt x="244" y="37"/>
                  </a:lnTo>
                  <a:lnTo>
                    <a:pt x="239" y="39"/>
                  </a:lnTo>
                  <a:lnTo>
                    <a:pt x="234" y="39"/>
                  </a:lnTo>
                  <a:lnTo>
                    <a:pt x="228" y="37"/>
                  </a:lnTo>
                  <a:lnTo>
                    <a:pt x="222" y="37"/>
                  </a:lnTo>
                  <a:lnTo>
                    <a:pt x="213" y="41"/>
                  </a:lnTo>
                  <a:lnTo>
                    <a:pt x="205" y="48"/>
                  </a:lnTo>
                  <a:lnTo>
                    <a:pt x="197" y="54"/>
                  </a:lnTo>
                  <a:lnTo>
                    <a:pt x="190" y="61"/>
                  </a:lnTo>
                  <a:lnTo>
                    <a:pt x="183" y="69"/>
                  </a:lnTo>
                  <a:lnTo>
                    <a:pt x="175" y="75"/>
                  </a:lnTo>
                  <a:lnTo>
                    <a:pt x="168" y="82"/>
                  </a:lnTo>
                  <a:lnTo>
                    <a:pt x="160" y="88"/>
                  </a:lnTo>
                  <a:lnTo>
                    <a:pt x="153" y="92"/>
                  </a:lnTo>
                  <a:lnTo>
                    <a:pt x="144" y="95"/>
                  </a:lnTo>
                  <a:lnTo>
                    <a:pt x="132" y="97"/>
                  </a:lnTo>
                  <a:lnTo>
                    <a:pt x="120" y="100"/>
                  </a:lnTo>
                  <a:lnTo>
                    <a:pt x="107" y="103"/>
                  </a:lnTo>
                  <a:lnTo>
                    <a:pt x="96" y="104"/>
                  </a:lnTo>
                  <a:lnTo>
                    <a:pt x="85" y="103"/>
                  </a:lnTo>
                  <a:lnTo>
                    <a:pt x="79" y="100"/>
                  </a:lnTo>
                  <a:lnTo>
                    <a:pt x="73" y="95"/>
                  </a:lnTo>
                  <a:lnTo>
                    <a:pt x="65" y="92"/>
                  </a:lnTo>
                  <a:lnTo>
                    <a:pt x="58" y="89"/>
                  </a:lnTo>
                  <a:lnTo>
                    <a:pt x="53" y="84"/>
                  </a:lnTo>
                  <a:lnTo>
                    <a:pt x="47" y="82"/>
                  </a:lnTo>
                  <a:lnTo>
                    <a:pt x="39" y="81"/>
                  </a:lnTo>
                  <a:lnTo>
                    <a:pt x="30" y="82"/>
                  </a:lnTo>
                  <a:lnTo>
                    <a:pt x="22" y="83"/>
                  </a:lnTo>
                  <a:lnTo>
                    <a:pt x="13" y="84"/>
                  </a:lnTo>
                  <a:lnTo>
                    <a:pt x="7" y="85"/>
                  </a:lnTo>
                  <a:lnTo>
                    <a:pt x="2" y="84"/>
                  </a:lnTo>
                  <a:lnTo>
                    <a:pt x="0" y="83"/>
                  </a:lnTo>
                  <a:lnTo>
                    <a:pt x="4" y="72"/>
                  </a:lnTo>
                  <a:lnTo>
                    <a:pt x="11" y="64"/>
                  </a:lnTo>
                  <a:lnTo>
                    <a:pt x="19" y="57"/>
                  </a:lnTo>
                  <a:lnTo>
                    <a:pt x="28" y="51"/>
                  </a:lnTo>
                  <a:lnTo>
                    <a:pt x="35" y="45"/>
                  </a:lnTo>
                  <a:lnTo>
                    <a:pt x="42" y="40"/>
                  </a:lnTo>
                  <a:lnTo>
                    <a:pt x="50" y="34"/>
                  </a:lnTo>
                  <a:lnTo>
                    <a:pt x="57" y="29"/>
                  </a:lnTo>
                  <a:lnTo>
                    <a:pt x="64" y="23"/>
                  </a:lnTo>
                  <a:lnTo>
                    <a:pt x="72" y="19"/>
                  </a:lnTo>
                  <a:lnTo>
                    <a:pt x="80" y="16"/>
                  </a:lnTo>
                  <a:lnTo>
                    <a:pt x="88" y="13"/>
                  </a:lnTo>
                  <a:lnTo>
                    <a:pt x="95" y="9"/>
                  </a:lnTo>
                  <a:lnTo>
                    <a:pt x="101" y="5"/>
                  </a:lnTo>
                  <a:lnTo>
                    <a:pt x="107" y="2"/>
                  </a:lnTo>
                  <a:lnTo>
                    <a:pt x="115" y="1"/>
                  </a:lnTo>
                  <a:lnTo>
                    <a:pt x="122" y="1"/>
                  </a:lnTo>
                  <a:lnTo>
                    <a:pt x="129" y="0"/>
                  </a:lnTo>
                  <a:lnTo>
                    <a:pt x="138" y="0"/>
                  </a:lnTo>
                  <a:lnTo>
                    <a:pt x="145" y="0"/>
                  </a:lnTo>
                  <a:lnTo>
                    <a:pt x="151" y="0"/>
                  </a:lnTo>
                  <a:lnTo>
                    <a:pt x="161" y="0"/>
                  </a:lnTo>
                  <a:lnTo>
                    <a:pt x="169" y="0"/>
                  </a:lnTo>
                  <a:lnTo>
                    <a:pt x="172" y="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1" name="Freeform 11"/>
            <p:cNvSpPr>
              <a:spLocks/>
            </p:cNvSpPr>
            <p:nvPr/>
          </p:nvSpPr>
          <p:spPr bwMode="auto">
            <a:xfrm>
              <a:off x="912" y="3044"/>
              <a:ext cx="79" cy="29"/>
            </a:xfrm>
            <a:custGeom>
              <a:avLst/>
              <a:gdLst>
                <a:gd name="T0" fmla="*/ 1 w 238"/>
                <a:gd name="T1" fmla="*/ 0 h 145"/>
                <a:gd name="T2" fmla="*/ 1 w 238"/>
                <a:gd name="T3" fmla="*/ 0 h 145"/>
                <a:gd name="T4" fmla="*/ 1 w 238"/>
                <a:gd name="T5" fmla="*/ 0 h 145"/>
                <a:gd name="T6" fmla="*/ 1 w 238"/>
                <a:gd name="T7" fmla="*/ 0 h 145"/>
                <a:gd name="T8" fmla="*/ 1 w 238"/>
                <a:gd name="T9" fmla="*/ 0 h 145"/>
                <a:gd name="T10" fmla="*/ 1 w 238"/>
                <a:gd name="T11" fmla="*/ 0 h 145"/>
                <a:gd name="T12" fmla="*/ 1 w 238"/>
                <a:gd name="T13" fmla="*/ 0 h 145"/>
                <a:gd name="T14" fmla="*/ 1 w 238"/>
                <a:gd name="T15" fmla="*/ 0 h 145"/>
                <a:gd name="T16" fmla="*/ 1 w 238"/>
                <a:gd name="T17" fmla="*/ 0 h 145"/>
                <a:gd name="T18" fmla="*/ 1 w 238"/>
                <a:gd name="T19" fmla="*/ 0 h 145"/>
                <a:gd name="T20" fmla="*/ 1 w 238"/>
                <a:gd name="T21" fmla="*/ 0 h 145"/>
                <a:gd name="T22" fmla="*/ 1 w 238"/>
                <a:gd name="T23" fmla="*/ 0 h 145"/>
                <a:gd name="T24" fmla="*/ 1 w 238"/>
                <a:gd name="T25" fmla="*/ 0 h 145"/>
                <a:gd name="T26" fmla="*/ 0 w 238"/>
                <a:gd name="T27" fmla="*/ 0 h 145"/>
                <a:gd name="T28" fmla="*/ 0 w 238"/>
                <a:gd name="T29" fmla="*/ 0 h 145"/>
                <a:gd name="T30" fmla="*/ 0 w 238"/>
                <a:gd name="T31" fmla="*/ 0 h 145"/>
                <a:gd name="T32" fmla="*/ 0 w 238"/>
                <a:gd name="T33" fmla="*/ 0 h 145"/>
                <a:gd name="T34" fmla="*/ 0 w 238"/>
                <a:gd name="T35" fmla="*/ 0 h 145"/>
                <a:gd name="T36" fmla="*/ 0 w 238"/>
                <a:gd name="T37" fmla="*/ 0 h 145"/>
                <a:gd name="T38" fmla="*/ 0 w 238"/>
                <a:gd name="T39" fmla="*/ 0 h 145"/>
                <a:gd name="T40" fmla="*/ 0 w 238"/>
                <a:gd name="T41" fmla="*/ 0 h 145"/>
                <a:gd name="T42" fmla="*/ 0 w 238"/>
                <a:gd name="T43" fmla="*/ 0 h 145"/>
                <a:gd name="T44" fmla="*/ 0 w 238"/>
                <a:gd name="T45" fmla="*/ 0 h 145"/>
                <a:gd name="T46" fmla="*/ 0 w 238"/>
                <a:gd name="T47" fmla="*/ 0 h 145"/>
                <a:gd name="T48" fmla="*/ 0 w 238"/>
                <a:gd name="T49" fmla="*/ 0 h 145"/>
                <a:gd name="T50" fmla="*/ 0 w 238"/>
                <a:gd name="T51" fmla="*/ 0 h 145"/>
                <a:gd name="T52" fmla="*/ 0 w 238"/>
                <a:gd name="T53" fmla="*/ 0 h 145"/>
                <a:gd name="T54" fmla="*/ 0 w 238"/>
                <a:gd name="T55" fmla="*/ 0 h 145"/>
                <a:gd name="T56" fmla="*/ 0 w 238"/>
                <a:gd name="T57" fmla="*/ 0 h 145"/>
                <a:gd name="T58" fmla="*/ 0 w 238"/>
                <a:gd name="T59" fmla="*/ 0 h 145"/>
                <a:gd name="T60" fmla="*/ 0 w 238"/>
                <a:gd name="T61" fmla="*/ 0 h 145"/>
                <a:gd name="T62" fmla="*/ 1 w 238"/>
                <a:gd name="T63" fmla="*/ 0 h 145"/>
                <a:gd name="T64" fmla="*/ 1 w 238"/>
                <a:gd name="T65" fmla="*/ 0 h 145"/>
                <a:gd name="T66" fmla="*/ 1 w 238"/>
                <a:gd name="T67" fmla="*/ 0 h 145"/>
                <a:gd name="T68" fmla="*/ 1 w 238"/>
                <a:gd name="T69" fmla="*/ 0 h 145"/>
                <a:gd name="T70" fmla="*/ 1 w 238"/>
                <a:gd name="T71" fmla="*/ 0 h 145"/>
                <a:gd name="T72" fmla="*/ 1 w 238"/>
                <a:gd name="T73" fmla="*/ 0 h 145"/>
                <a:gd name="T74" fmla="*/ 1 w 238"/>
                <a:gd name="T75" fmla="*/ 0 h 145"/>
                <a:gd name="T76" fmla="*/ 1 w 238"/>
                <a:gd name="T77" fmla="*/ 0 h 145"/>
                <a:gd name="T78" fmla="*/ 1 w 238"/>
                <a:gd name="T79" fmla="*/ 0 h 14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38"/>
                <a:gd name="T121" fmla="*/ 0 h 145"/>
                <a:gd name="T122" fmla="*/ 238 w 238"/>
                <a:gd name="T123" fmla="*/ 145 h 14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38" h="145">
                  <a:moveTo>
                    <a:pt x="227" y="25"/>
                  </a:moveTo>
                  <a:lnTo>
                    <a:pt x="230" y="25"/>
                  </a:lnTo>
                  <a:lnTo>
                    <a:pt x="233" y="25"/>
                  </a:lnTo>
                  <a:lnTo>
                    <a:pt x="236" y="25"/>
                  </a:lnTo>
                  <a:lnTo>
                    <a:pt x="238" y="27"/>
                  </a:lnTo>
                  <a:lnTo>
                    <a:pt x="238" y="31"/>
                  </a:lnTo>
                  <a:lnTo>
                    <a:pt x="235" y="34"/>
                  </a:lnTo>
                  <a:lnTo>
                    <a:pt x="232" y="39"/>
                  </a:lnTo>
                  <a:lnTo>
                    <a:pt x="227" y="45"/>
                  </a:lnTo>
                  <a:lnTo>
                    <a:pt x="220" y="49"/>
                  </a:lnTo>
                  <a:lnTo>
                    <a:pt x="215" y="54"/>
                  </a:lnTo>
                  <a:lnTo>
                    <a:pt x="209" y="56"/>
                  </a:lnTo>
                  <a:lnTo>
                    <a:pt x="204" y="57"/>
                  </a:lnTo>
                  <a:lnTo>
                    <a:pt x="200" y="60"/>
                  </a:lnTo>
                  <a:lnTo>
                    <a:pt x="199" y="64"/>
                  </a:lnTo>
                  <a:lnTo>
                    <a:pt x="199" y="68"/>
                  </a:lnTo>
                  <a:lnTo>
                    <a:pt x="198" y="71"/>
                  </a:lnTo>
                  <a:lnTo>
                    <a:pt x="193" y="80"/>
                  </a:lnTo>
                  <a:lnTo>
                    <a:pt x="187" y="88"/>
                  </a:lnTo>
                  <a:lnTo>
                    <a:pt x="179" y="95"/>
                  </a:lnTo>
                  <a:lnTo>
                    <a:pt x="172" y="100"/>
                  </a:lnTo>
                  <a:lnTo>
                    <a:pt x="165" y="106"/>
                  </a:lnTo>
                  <a:lnTo>
                    <a:pt x="156" y="111"/>
                  </a:lnTo>
                  <a:lnTo>
                    <a:pt x="149" y="117"/>
                  </a:lnTo>
                  <a:lnTo>
                    <a:pt x="142" y="123"/>
                  </a:lnTo>
                  <a:lnTo>
                    <a:pt x="137" y="127"/>
                  </a:lnTo>
                  <a:lnTo>
                    <a:pt x="128" y="130"/>
                  </a:lnTo>
                  <a:lnTo>
                    <a:pt x="118" y="133"/>
                  </a:lnTo>
                  <a:lnTo>
                    <a:pt x="105" y="137"/>
                  </a:lnTo>
                  <a:lnTo>
                    <a:pt x="93" y="140"/>
                  </a:lnTo>
                  <a:lnTo>
                    <a:pt x="81" y="142"/>
                  </a:lnTo>
                  <a:lnTo>
                    <a:pt x="71" y="144"/>
                  </a:lnTo>
                  <a:lnTo>
                    <a:pt x="63" y="145"/>
                  </a:lnTo>
                  <a:lnTo>
                    <a:pt x="58" y="145"/>
                  </a:lnTo>
                  <a:lnTo>
                    <a:pt x="50" y="145"/>
                  </a:lnTo>
                  <a:lnTo>
                    <a:pt x="39" y="145"/>
                  </a:lnTo>
                  <a:lnTo>
                    <a:pt x="28" y="145"/>
                  </a:lnTo>
                  <a:lnTo>
                    <a:pt x="17" y="144"/>
                  </a:lnTo>
                  <a:lnTo>
                    <a:pt x="8" y="143"/>
                  </a:lnTo>
                  <a:lnTo>
                    <a:pt x="2" y="143"/>
                  </a:lnTo>
                  <a:lnTo>
                    <a:pt x="0" y="142"/>
                  </a:lnTo>
                  <a:lnTo>
                    <a:pt x="3" y="139"/>
                  </a:lnTo>
                  <a:lnTo>
                    <a:pt x="6" y="133"/>
                  </a:lnTo>
                  <a:lnTo>
                    <a:pt x="9" y="129"/>
                  </a:lnTo>
                  <a:lnTo>
                    <a:pt x="11" y="126"/>
                  </a:lnTo>
                  <a:lnTo>
                    <a:pt x="19" y="114"/>
                  </a:lnTo>
                  <a:lnTo>
                    <a:pt x="28" y="103"/>
                  </a:lnTo>
                  <a:lnTo>
                    <a:pt x="35" y="92"/>
                  </a:lnTo>
                  <a:lnTo>
                    <a:pt x="40" y="80"/>
                  </a:lnTo>
                  <a:lnTo>
                    <a:pt x="45" y="74"/>
                  </a:lnTo>
                  <a:lnTo>
                    <a:pt x="50" y="69"/>
                  </a:lnTo>
                  <a:lnTo>
                    <a:pt x="55" y="65"/>
                  </a:lnTo>
                  <a:lnTo>
                    <a:pt x="60" y="60"/>
                  </a:lnTo>
                  <a:lnTo>
                    <a:pt x="67" y="56"/>
                  </a:lnTo>
                  <a:lnTo>
                    <a:pt x="72" y="52"/>
                  </a:lnTo>
                  <a:lnTo>
                    <a:pt x="77" y="46"/>
                  </a:lnTo>
                  <a:lnTo>
                    <a:pt x="82" y="41"/>
                  </a:lnTo>
                  <a:lnTo>
                    <a:pt x="88" y="37"/>
                  </a:lnTo>
                  <a:lnTo>
                    <a:pt x="94" y="33"/>
                  </a:lnTo>
                  <a:lnTo>
                    <a:pt x="99" y="27"/>
                  </a:lnTo>
                  <a:lnTo>
                    <a:pt x="104" y="23"/>
                  </a:lnTo>
                  <a:lnTo>
                    <a:pt x="109" y="20"/>
                  </a:lnTo>
                  <a:lnTo>
                    <a:pt x="116" y="16"/>
                  </a:lnTo>
                  <a:lnTo>
                    <a:pt x="123" y="14"/>
                  </a:lnTo>
                  <a:lnTo>
                    <a:pt x="130" y="14"/>
                  </a:lnTo>
                  <a:lnTo>
                    <a:pt x="136" y="10"/>
                  </a:lnTo>
                  <a:lnTo>
                    <a:pt x="142" y="5"/>
                  </a:lnTo>
                  <a:lnTo>
                    <a:pt x="148" y="3"/>
                  </a:lnTo>
                  <a:lnTo>
                    <a:pt x="155" y="1"/>
                  </a:lnTo>
                  <a:lnTo>
                    <a:pt x="162" y="0"/>
                  </a:lnTo>
                  <a:lnTo>
                    <a:pt x="169" y="0"/>
                  </a:lnTo>
                  <a:lnTo>
                    <a:pt x="176" y="0"/>
                  </a:lnTo>
                  <a:lnTo>
                    <a:pt x="184" y="1"/>
                  </a:lnTo>
                  <a:lnTo>
                    <a:pt x="189" y="3"/>
                  </a:lnTo>
                  <a:lnTo>
                    <a:pt x="195" y="5"/>
                  </a:lnTo>
                  <a:lnTo>
                    <a:pt x="200" y="9"/>
                  </a:lnTo>
                  <a:lnTo>
                    <a:pt x="206" y="11"/>
                  </a:lnTo>
                  <a:lnTo>
                    <a:pt x="211" y="14"/>
                  </a:lnTo>
                  <a:lnTo>
                    <a:pt x="217" y="17"/>
                  </a:lnTo>
                  <a:lnTo>
                    <a:pt x="221" y="21"/>
                  </a:lnTo>
                  <a:lnTo>
                    <a:pt x="227" y="25"/>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2" name="Freeform 12"/>
            <p:cNvSpPr>
              <a:spLocks/>
            </p:cNvSpPr>
            <p:nvPr/>
          </p:nvSpPr>
          <p:spPr bwMode="auto">
            <a:xfrm>
              <a:off x="869" y="3078"/>
              <a:ext cx="73" cy="31"/>
            </a:xfrm>
            <a:custGeom>
              <a:avLst/>
              <a:gdLst>
                <a:gd name="T0" fmla="*/ 1 w 220"/>
                <a:gd name="T1" fmla="*/ 0 h 152"/>
                <a:gd name="T2" fmla="*/ 1 w 220"/>
                <a:gd name="T3" fmla="*/ 0 h 152"/>
                <a:gd name="T4" fmla="*/ 1 w 220"/>
                <a:gd name="T5" fmla="*/ 0 h 152"/>
                <a:gd name="T6" fmla="*/ 1 w 220"/>
                <a:gd name="T7" fmla="*/ 0 h 152"/>
                <a:gd name="T8" fmla="*/ 1 w 220"/>
                <a:gd name="T9" fmla="*/ 0 h 152"/>
                <a:gd name="T10" fmla="*/ 1 w 220"/>
                <a:gd name="T11" fmla="*/ 0 h 152"/>
                <a:gd name="T12" fmla="*/ 1 w 220"/>
                <a:gd name="T13" fmla="*/ 0 h 152"/>
                <a:gd name="T14" fmla="*/ 1 w 220"/>
                <a:gd name="T15" fmla="*/ 0 h 152"/>
                <a:gd name="T16" fmla="*/ 1 w 220"/>
                <a:gd name="T17" fmla="*/ 0 h 152"/>
                <a:gd name="T18" fmla="*/ 1 w 220"/>
                <a:gd name="T19" fmla="*/ 0 h 152"/>
                <a:gd name="T20" fmla="*/ 1 w 220"/>
                <a:gd name="T21" fmla="*/ 0 h 152"/>
                <a:gd name="T22" fmla="*/ 1 w 220"/>
                <a:gd name="T23" fmla="*/ 0 h 152"/>
                <a:gd name="T24" fmla="*/ 0 w 220"/>
                <a:gd name="T25" fmla="*/ 0 h 152"/>
                <a:gd name="T26" fmla="*/ 0 w 220"/>
                <a:gd name="T27" fmla="*/ 0 h 152"/>
                <a:gd name="T28" fmla="*/ 0 w 220"/>
                <a:gd name="T29" fmla="*/ 0 h 152"/>
                <a:gd name="T30" fmla="*/ 0 w 220"/>
                <a:gd name="T31" fmla="*/ 0 h 152"/>
                <a:gd name="T32" fmla="*/ 0 w 220"/>
                <a:gd name="T33" fmla="*/ 0 h 152"/>
                <a:gd name="T34" fmla="*/ 0 w 220"/>
                <a:gd name="T35" fmla="*/ 0 h 152"/>
                <a:gd name="T36" fmla="*/ 0 w 220"/>
                <a:gd name="T37" fmla="*/ 0 h 152"/>
                <a:gd name="T38" fmla="*/ 0 w 220"/>
                <a:gd name="T39" fmla="*/ 0 h 152"/>
                <a:gd name="T40" fmla="*/ 0 w 220"/>
                <a:gd name="T41" fmla="*/ 0 h 152"/>
                <a:gd name="T42" fmla="*/ 0 w 220"/>
                <a:gd name="T43" fmla="*/ 0 h 152"/>
                <a:gd name="T44" fmla="*/ 0 w 220"/>
                <a:gd name="T45" fmla="*/ 0 h 152"/>
                <a:gd name="T46" fmla="*/ 0 w 220"/>
                <a:gd name="T47" fmla="*/ 0 h 152"/>
                <a:gd name="T48" fmla="*/ 0 w 220"/>
                <a:gd name="T49" fmla="*/ 0 h 152"/>
                <a:gd name="T50" fmla="*/ 0 w 220"/>
                <a:gd name="T51" fmla="*/ 0 h 152"/>
                <a:gd name="T52" fmla="*/ 0 w 220"/>
                <a:gd name="T53" fmla="*/ 0 h 152"/>
                <a:gd name="T54" fmla="*/ 0 w 220"/>
                <a:gd name="T55" fmla="*/ 0 h 152"/>
                <a:gd name="T56" fmla="*/ 0 w 220"/>
                <a:gd name="T57" fmla="*/ 0 h 152"/>
                <a:gd name="T58" fmla="*/ 1 w 220"/>
                <a:gd name="T59" fmla="*/ 0 h 152"/>
                <a:gd name="T60" fmla="*/ 1 w 220"/>
                <a:gd name="T61" fmla="*/ 0 h 152"/>
                <a:gd name="T62" fmla="*/ 1 w 220"/>
                <a:gd name="T63" fmla="*/ 0 h 152"/>
                <a:gd name="T64" fmla="*/ 1 w 220"/>
                <a:gd name="T65" fmla="*/ 0 h 152"/>
                <a:gd name="T66" fmla="*/ 1 w 220"/>
                <a:gd name="T67" fmla="*/ 0 h 152"/>
                <a:gd name="T68" fmla="*/ 1 w 220"/>
                <a:gd name="T69" fmla="*/ 0 h 152"/>
                <a:gd name="T70" fmla="*/ 1 w 220"/>
                <a:gd name="T71" fmla="*/ 0 h 152"/>
                <a:gd name="T72" fmla="*/ 1 w 220"/>
                <a:gd name="T73" fmla="*/ 0 h 152"/>
                <a:gd name="T74" fmla="*/ 1 w 220"/>
                <a:gd name="T75" fmla="*/ 0 h 15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20"/>
                <a:gd name="T115" fmla="*/ 0 h 152"/>
                <a:gd name="T116" fmla="*/ 220 w 220"/>
                <a:gd name="T117" fmla="*/ 152 h 15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20" h="152">
                  <a:moveTo>
                    <a:pt x="208" y="1"/>
                  </a:moveTo>
                  <a:lnTo>
                    <a:pt x="211" y="4"/>
                  </a:lnTo>
                  <a:lnTo>
                    <a:pt x="214" y="5"/>
                  </a:lnTo>
                  <a:lnTo>
                    <a:pt x="218" y="6"/>
                  </a:lnTo>
                  <a:lnTo>
                    <a:pt x="220" y="11"/>
                  </a:lnTo>
                  <a:lnTo>
                    <a:pt x="218" y="16"/>
                  </a:lnTo>
                  <a:lnTo>
                    <a:pt x="213" y="23"/>
                  </a:lnTo>
                  <a:lnTo>
                    <a:pt x="208" y="31"/>
                  </a:lnTo>
                  <a:lnTo>
                    <a:pt x="202" y="38"/>
                  </a:lnTo>
                  <a:lnTo>
                    <a:pt x="196" y="46"/>
                  </a:lnTo>
                  <a:lnTo>
                    <a:pt x="190" y="53"/>
                  </a:lnTo>
                  <a:lnTo>
                    <a:pt x="185" y="58"/>
                  </a:lnTo>
                  <a:lnTo>
                    <a:pt x="181" y="63"/>
                  </a:lnTo>
                  <a:lnTo>
                    <a:pt x="177" y="69"/>
                  </a:lnTo>
                  <a:lnTo>
                    <a:pt x="173" y="75"/>
                  </a:lnTo>
                  <a:lnTo>
                    <a:pt x="169" y="81"/>
                  </a:lnTo>
                  <a:lnTo>
                    <a:pt x="165" y="88"/>
                  </a:lnTo>
                  <a:lnTo>
                    <a:pt x="161" y="95"/>
                  </a:lnTo>
                  <a:lnTo>
                    <a:pt x="156" y="100"/>
                  </a:lnTo>
                  <a:lnTo>
                    <a:pt x="151" y="103"/>
                  </a:lnTo>
                  <a:lnTo>
                    <a:pt x="143" y="107"/>
                  </a:lnTo>
                  <a:lnTo>
                    <a:pt x="137" y="111"/>
                  </a:lnTo>
                  <a:lnTo>
                    <a:pt x="132" y="116"/>
                  </a:lnTo>
                  <a:lnTo>
                    <a:pt x="125" y="119"/>
                  </a:lnTo>
                  <a:lnTo>
                    <a:pt x="120" y="121"/>
                  </a:lnTo>
                  <a:lnTo>
                    <a:pt x="114" y="123"/>
                  </a:lnTo>
                  <a:lnTo>
                    <a:pt x="109" y="125"/>
                  </a:lnTo>
                  <a:lnTo>
                    <a:pt x="101" y="127"/>
                  </a:lnTo>
                  <a:lnTo>
                    <a:pt x="94" y="128"/>
                  </a:lnTo>
                  <a:lnTo>
                    <a:pt x="86" y="131"/>
                  </a:lnTo>
                  <a:lnTo>
                    <a:pt x="73" y="134"/>
                  </a:lnTo>
                  <a:lnTo>
                    <a:pt x="58" y="139"/>
                  </a:lnTo>
                  <a:lnTo>
                    <a:pt x="41" y="143"/>
                  </a:lnTo>
                  <a:lnTo>
                    <a:pt x="24" y="148"/>
                  </a:lnTo>
                  <a:lnTo>
                    <a:pt x="11" y="151"/>
                  </a:lnTo>
                  <a:lnTo>
                    <a:pt x="2" y="152"/>
                  </a:lnTo>
                  <a:lnTo>
                    <a:pt x="0" y="152"/>
                  </a:lnTo>
                  <a:lnTo>
                    <a:pt x="10" y="139"/>
                  </a:lnTo>
                  <a:lnTo>
                    <a:pt x="20" y="117"/>
                  </a:lnTo>
                  <a:lnTo>
                    <a:pt x="26" y="98"/>
                  </a:lnTo>
                  <a:lnTo>
                    <a:pt x="29" y="89"/>
                  </a:lnTo>
                  <a:lnTo>
                    <a:pt x="32" y="85"/>
                  </a:lnTo>
                  <a:lnTo>
                    <a:pt x="37" y="81"/>
                  </a:lnTo>
                  <a:lnTo>
                    <a:pt x="41" y="77"/>
                  </a:lnTo>
                  <a:lnTo>
                    <a:pt x="45" y="73"/>
                  </a:lnTo>
                  <a:lnTo>
                    <a:pt x="49" y="69"/>
                  </a:lnTo>
                  <a:lnTo>
                    <a:pt x="53" y="66"/>
                  </a:lnTo>
                  <a:lnTo>
                    <a:pt x="58" y="63"/>
                  </a:lnTo>
                  <a:lnTo>
                    <a:pt x="63" y="60"/>
                  </a:lnTo>
                  <a:lnTo>
                    <a:pt x="71" y="53"/>
                  </a:lnTo>
                  <a:lnTo>
                    <a:pt x="78" y="45"/>
                  </a:lnTo>
                  <a:lnTo>
                    <a:pt x="85" y="37"/>
                  </a:lnTo>
                  <a:lnTo>
                    <a:pt x="90" y="27"/>
                  </a:lnTo>
                  <a:lnTo>
                    <a:pt x="95" y="23"/>
                  </a:lnTo>
                  <a:lnTo>
                    <a:pt x="100" y="18"/>
                  </a:lnTo>
                  <a:lnTo>
                    <a:pt x="106" y="14"/>
                  </a:lnTo>
                  <a:lnTo>
                    <a:pt x="111" y="10"/>
                  </a:lnTo>
                  <a:lnTo>
                    <a:pt x="116" y="6"/>
                  </a:lnTo>
                  <a:lnTo>
                    <a:pt x="122" y="4"/>
                  </a:lnTo>
                  <a:lnTo>
                    <a:pt x="129" y="4"/>
                  </a:lnTo>
                  <a:lnTo>
                    <a:pt x="135" y="5"/>
                  </a:lnTo>
                  <a:lnTo>
                    <a:pt x="140" y="7"/>
                  </a:lnTo>
                  <a:lnTo>
                    <a:pt x="144" y="7"/>
                  </a:lnTo>
                  <a:lnTo>
                    <a:pt x="149" y="6"/>
                  </a:lnTo>
                  <a:lnTo>
                    <a:pt x="153" y="4"/>
                  </a:lnTo>
                  <a:lnTo>
                    <a:pt x="157" y="2"/>
                  </a:lnTo>
                  <a:lnTo>
                    <a:pt x="161" y="1"/>
                  </a:lnTo>
                  <a:lnTo>
                    <a:pt x="165" y="0"/>
                  </a:lnTo>
                  <a:lnTo>
                    <a:pt x="170" y="1"/>
                  </a:lnTo>
                  <a:lnTo>
                    <a:pt x="174" y="3"/>
                  </a:lnTo>
                  <a:lnTo>
                    <a:pt x="178" y="3"/>
                  </a:lnTo>
                  <a:lnTo>
                    <a:pt x="183" y="4"/>
                  </a:lnTo>
                  <a:lnTo>
                    <a:pt x="189" y="4"/>
                  </a:lnTo>
                  <a:lnTo>
                    <a:pt x="195" y="3"/>
                  </a:lnTo>
                  <a:lnTo>
                    <a:pt x="201" y="3"/>
                  </a:lnTo>
                  <a:lnTo>
                    <a:pt x="205" y="2"/>
                  </a:lnTo>
                  <a:lnTo>
                    <a:pt x="208" y="1"/>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3" name="Freeform 13"/>
            <p:cNvSpPr>
              <a:spLocks/>
            </p:cNvSpPr>
            <p:nvPr/>
          </p:nvSpPr>
          <p:spPr bwMode="auto">
            <a:xfrm>
              <a:off x="844" y="3112"/>
              <a:ext cx="56" cy="39"/>
            </a:xfrm>
            <a:custGeom>
              <a:avLst/>
              <a:gdLst>
                <a:gd name="T0" fmla="*/ 1 w 170"/>
                <a:gd name="T1" fmla="*/ 0 h 195"/>
                <a:gd name="T2" fmla="*/ 1 w 170"/>
                <a:gd name="T3" fmla="*/ 0 h 195"/>
                <a:gd name="T4" fmla="*/ 1 w 170"/>
                <a:gd name="T5" fmla="*/ 0 h 195"/>
                <a:gd name="T6" fmla="*/ 1 w 170"/>
                <a:gd name="T7" fmla="*/ 0 h 195"/>
                <a:gd name="T8" fmla="*/ 1 w 170"/>
                <a:gd name="T9" fmla="*/ 0 h 195"/>
                <a:gd name="T10" fmla="*/ 0 w 170"/>
                <a:gd name="T11" fmla="*/ 0 h 195"/>
                <a:gd name="T12" fmla="*/ 0 w 170"/>
                <a:gd name="T13" fmla="*/ 0 h 195"/>
                <a:gd name="T14" fmla="*/ 0 w 170"/>
                <a:gd name="T15" fmla="*/ 0 h 195"/>
                <a:gd name="T16" fmla="*/ 0 w 170"/>
                <a:gd name="T17" fmla="*/ 0 h 195"/>
                <a:gd name="T18" fmla="*/ 0 w 170"/>
                <a:gd name="T19" fmla="*/ 0 h 195"/>
                <a:gd name="T20" fmla="*/ 0 w 170"/>
                <a:gd name="T21" fmla="*/ 0 h 195"/>
                <a:gd name="T22" fmla="*/ 0 w 170"/>
                <a:gd name="T23" fmla="*/ 0 h 195"/>
                <a:gd name="T24" fmla="*/ 0 w 170"/>
                <a:gd name="T25" fmla="*/ 0 h 195"/>
                <a:gd name="T26" fmla="*/ 0 w 170"/>
                <a:gd name="T27" fmla="*/ 0 h 195"/>
                <a:gd name="T28" fmla="*/ 0 w 170"/>
                <a:gd name="T29" fmla="*/ 0 h 195"/>
                <a:gd name="T30" fmla="*/ 0 w 170"/>
                <a:gd name="T31" fmla="*/ 0 h 195"/>
                <a:gd name="T32" fmla="*/ 0 w 170"/>
                <a:gd name="T33" fmla="*/ 0 h 195"/>
                <a:gd name="T34" fmla="*/ 0 w 170"/>
                <a:gd name="T35" fmla="*/ 0 h 195"/>
                <a:gd name="T36" fmla="*/ 0 w 170"/>
                <a:gd name="T37" fmla="*/ 0 h 195"/>
                <a:gd name="T38" fmla="*/ 0 w 170"/>
                <a:gd name="T39" fmla="*/ 0 h 195"/>
                <a:gd name="T40" fmla="*/ 0 w 170"/>
                <a:gd name="T41" fmla="*/ 0 h 195"/>
                <a:gd name="T42" fmla="*/ 0 w 170"/>
                <a:gd name="T43" fmla="*/ 0 h 195"/>
                <a:gd name="T44" fmla="*/ 0 w 170"/>
                <a:gd name="T45" fmla="*/ 0 h 195"/>
                <a:gd name="T46" fmla="*/ 0 w 170"/>
                <a:gd name="T47" fmla="*/ 0 h 195"/>
                <a:gd name="T48" fmla="*/ 0 w 170"/>
                <a:gd name="T49" fmla="*/ 0 h 195"/>
                <a:gd name="T50" fmla="*/ 0 w 170"/>
                <a:gd name="T51" fmla="*/ 0 h 195"/>
                <a:gd name="T52" fmla="*/ 0 w 170"/>
                <a:gd name="T53" fmla="*/ 0 h 195"/>
                <a:gd name="T54" fmla="*/ 0 w 170"/>
                <a:gd name="T55" fmla="*/ 0 h 195"/>
                <a:gd name="T56" fmla="*/ 0 w 170"/>
                <a:gd name="T57" fmla="*/ 0 h 195"/>
                <a:gd name="T58" fmla="*/ 1 w 170"/>
                <a:gd name="T59" fmla="*/ 0 h 195"/>
                <a:gd name="T60" fmla="*/ 1 w 170"/>
                <a:gd name="T61" fmla="*/ 0 h 195"/>
                <a:gd name="T62" fmla="*/ 1 w 170"/>
                <a:gd name="T63" fmla="*/ 0 h 19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70"/>
                <a:gd name="T97" fmla="*/ 0 h 195"/>
                <a:gd name="T98" fmla="*/ 170 w 170"/>
                <a:gd name="T99" fmla="*/ 195 h 19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70" h="195">
                  <a:moveTo>
                    <a:pt x="170" y="4"/>
                  </a:moveTo>
                  <a:lnTo>
                    <a:pt x="169" y="10"/>
                  </a:lnTo>
                  <a:lnTo>
                    <a:pt x="166" y="14"/>
                  </a:lnTo>
                  <a:lnTo>
                    <a:pt x="162" y="17"/>
                  </a:lnTo>
                  <a:lnTo>
                    <a:pt x="159" y="21"/>
                  </a:lnTo>
                  <a:lnTo>
                    <a:pt x="149" y="35"/>
                  </a:lnTo>
                  <a:lnTo>
                    <a:pt x="141" y="50"/>
                  </a:lnTo>
                  <a:lnTo>
                    <a:pt x="136" y="66"/>
                  </a:lnTo>
                  <a:lnTo>
                    <a:pt x="132" y="83"/>
                  </a:lnTo>
                  <a:lnTo>
                    <a:pt x="129" y="97"/>
                  </a:lnTo>
                  <a:lnTo>
                    <a:pt x="126" y="108"/>
                  </a:lnTo>
                  <a:lnTo>
                    <a:pt x="122" y="119"/>
                  </a:lnTo>
                  <a:lnTo>
                    <a:pt x="116" y="130"/>
                  </a:lnTo>
                  <a:lnTo>
                    <a:pt x="108" y="137"/>
                  </a:lnTo>
                  <a:lnTo>
                    <a:pt x="104" y="146"/>
                  </a:lnTo>
                  <a:lnTo>
                    <a:pt x="99" y="154"/>
                  </a:lnTo>
                  <a:lnTo>
                    <a:pt x="90" y="158"/>
                  </a:lnTo>
                  <a:lnTo>
                    <a:pt x="85" y="162"/>
                  </a:lnTo>
                  <a:lnTo>
                    <a:pt x="81" y="164"/>
                  </a:lnTo>
                  <a:lnTo>
                    <a:pt x="77" y="165"/>
                  </a:lnTo>
                  <a:lnTo>
                    <a:pt x="72" y="167"/>
                  </a:lnTo>
                  <a:lnTo>
                    <a:pt x="68" y="168"/>
                  </a:lnTo>
                  <a:lnTo>
                    <a:pt x="63" y="171"/>
                  </a:lnTo>
                  <a:lnTo>
                    <a:pt x="59" y="173"/>
                  </a:lnTo>
                  <a:lnTo>
                    <a:pt x="55" y="175"/>
                  </a:lnTo>
                  <a:lnTo>
                    <a:pt x="47" y="176"/>
                  </a:lnTo>
                  <a:lnTo>
                    <a:pt x="38" y="179"/>
                  </a:lnTo>
                  <a:lnTo>
                    <a:pt x="30" y="183"/>
                  </a:lnTo>
                  <a:lnTo>
                    <a:pt x="22" y="186"/>
                  </a:lnTo>
                  <a:lnTo>
                    <a:pt x="14" y="190"/>
                  </a:lnTo>
                  <a:lnTo>
                    <a:pt x="8" y="193"/>
                  </a:lnTo>
                  <a:lnTo>
                    <a:pt x="4" y="195"/>
                  </a:lnTo>
                  <a:lnTo>
                    <a:pt x="1" y="195"/>
                  </a:lnTo>
                  <a:lnTo>
                    <a:pt x="0" y="186"/>
                  </a:lnTo>
                  <a:lnTo>
                    <a:pt x="2" y="177"/>
                  </a:lnTo>
                  <a:lnTo>
                    <a:pt x="5" y="168"/>
                  </a:lnTo>
                  <a:lnTo>
                    <a:pt x="8" y="160"/>
                  </a:lnTo>
                  <a:lnTo>
                    <a:pt x="10" y="143"/>
                  </a:lnTo>
                  <a:lnTo>
                    <a:pt x="15" y="124"/>
                  </a:lnTo>
                  <a:lnTo>
                    <a:pt x="21" y="108"/>
                  </a:lnTo>
                  <a:lnTo>
                    <a:pt x="23" y="101"/>
                  </a:lnTo>
                  <a:lnTo>
                    <a:pt x="28" y="90"/>
                  </a:lnTo>
                  <a:lnTo>
                    <a:pt x="34" y="80"/>
                  </a:lnTo>
                  <a:lnTo>
                    <a:pt x="38" y="69"/>
                  </a:lnTo>
                  <a:lnTo>
                    <a:pt x="41" y="58"/>
                  </a:lnTo>
                  <a:lnTo>
                    <a:pt x="46" y="51"/>
                  </a:lnTo>
                  <a:lnTo>
                    <a:pt x="50" y="45"/>
                  </a:lnTo>
                  <a:lnTo>
                    <a:pt x="55" y="38"/>
                  </a:lnTo>
                  <a:lnTo>
                    <a:pt x="60" y="32"/>
                  </a:lnTo>
                  <a:lnTo>
                    <a:pt x="66" y="25"/>
                  </a:lnTo>
                  <a:lnTo>
                    <a:pt x="72" y="21"/>
                  </a:lnTo>
                  <a:lnTo>
                    <a:pt x="78" y="16"/>
                  </a:lnTo>
                  <a:lnTo>
                    <a:pt x="85" y="13"/>
                  </a:lnTo>
                  <a:lnTo>
                    <a:pt x="92" y="8"/>
                  </a:lnTo>
                  <a:lnTo>
                    <a:pt x="98" y="6"/>
                  </a:lnTo>
                  <a:lnTo>
                    <a:pt x="104" y="4"/>
                  </a:lnTo>
                  <a:lnTo>
                    <a:pt x="112" y="4"/>
                  </a:lnTo>
                  <a:lnTo>
                    <a:pt x="119" y="3"/>
                  </a:lnTo>
                  <a:lnTo>
                    <a:pt x="125" y="3"/>
                  </a:lnTo>
                  <a:lnTo>
                    <a:pt x="132" y="3"/>
                  </a:lnTo>
                  <a:lnTo>
                    <a:pt x="140" y="2"/>
                  </a:lnTo>
                  <a:lnTo>
                    <a:pt x="147" y="0"/>
                  </a:lnTo>
                  <a:lnTo>
                    <a:pt x="157" y="0"/>
                  </a:lnTo>
                  <a:lnTo>
                    <a:pt x="165" y="0"/>
                  </a:lnTo>
                  <a:lnTo>
                    <a:pt x="170" y="4"/>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4" name="Freeform 14"/>
            <p:cNvSpPr>
              <a:spLocks/>
            </p:cNvSpPr>
            <p:nvPr/>
          </p:nvSpPr>
          <p:spPr bwMode="auto">
            <a:xfrm>
              <a:off x="831" y="3153"/>
              <a:ext cx="46" cy="41"/>
            </a:xfrm>
            <a:custGeom>
              <a:avLst/>
              <a:gdLst>
                <a:gd name="T0" fmla="*/ 1 w 137"/>
                <a:gd name="T1" fmla="*/ 0 h 207"/>
                <a:gd name="T2" fmla="*/ 1 w 137"/>
                <a:gd name="T3" fmla="*/ 0 h 207"/>
                <a:gd name="T4" fmla="*/ 1 w 137"/>
                <a:gd name="T5" fmla="*/ 0 h 207"/>
                <a:gd name="T6" fmla="*/ 1 w 137"/>
                <a:gd name="T7" fmla="*/ 0 h 207"/>
                <a:gd name="T8" fmla="*/ 1 w 137"/>
                <a:gd name="T9" fmla="*/ 0 h 207"/>
                <a:gd name="T10" fmla="*/ 1 w 137"/>
                <a:gd name="T11" fmla="*/ 0 h 207"/>
                <a:gd name="T12" fmla="*/ 0 w 137"/>
                <a:gd name="T13" fmla="*/ 0 h 207"/>
                <a:gd name="T14" fmla="*/ 0 w 137"/>
                <a:gd name="T15" fmla="*/ 0 h 207"/>
                <a:gd name="T16" fmla="*/ 0 w 137"/>
                <a:gd name="T17" fmla="*/ 0 h 207"/>
                <a:gd name="T18" fmla="*/ 0 w 137"/>
                <a:gd name="T19" fmla="*/ 0 h 207"/>
                <a:gd name="T20" fmla="*/ 0 w 137"/>
                <a:gd name="T21" fmla="*/ 0 h 207"/>
                <a:gd name="T22" fmla="*/ 0 w 137"/>
                <a:gd name="T23" fmla="*/ 0 h 207"/>
                <a:gd name="T24" fmla="*/ 0 w 137"/>
                <a:gd name="T25" fmla="*/ 0 h 207"/>
                <a:gd name="T26" fmla="*/ 0 w 137"/>
                <a:gd name="T27" fmla="*/ 0 h 207"/>
                <a:gd name="T28" fmla="*/ 0 w 137"/>
                <a:gd name="T29" fmla="*/ 0 h 207"/>
                <a:gd name="T30" fmla="*/ 0 w 137"/>
                <a:gd name="T31" fmla="*/ 0 h 207"/>
                <a:gd name="T32" fmla="*/ 0 w 137"/>
                <a:gd name="T33" fmla="*/ 0 h 207"/>
                <a:gd name="T34" fmla="*/ 0 w 137"/>
                <a:gd name="T35" fmla="*/ 0 h 207"/>
                <a:gd name="T36" fmla="*/ 0 w 137"/>
                <a:gd name="T37" fmla="*/ 0 h 207"/>
                <a:gd name="T38" fmla="*/ 0 w 137"/>
                <a:gd name="T39" fmla="*/ 0 h 207"/>
                <a:gd name="T40" fmla="*/ 0 w 137"/>
                <a:gd name="T41" fmla="*/ 0 h 207"/>
                <a:gd name="T42" fmla="*/ 0 w 137"/>
                <a:gd name="T43" fmla="*/ 0 h 207"/>
                <a:gd name="T44" fmla="*/ 0 w 137"/>
                <a:gd name="T45" fmla="*/ 0 h 207"/>
                <a:gd name="T46" fmla="*/ 0 w 137"/>
                <a:gd name="T47" fmla="*/ 0 h 207"/>
                <a:gd name="T48" fmla="*/ 0 w 137"/>
                <a:gd name="T49" fmla="*/ 0 h 207"/>
                <a:gd name="T50" fmla="*/ 0 w 137"/>
                <a:gd name="T51" fmla="*/ 0 h 207"/>
                <a:gd name="T52" fmla="*/ 0 w 137"/>
                <a:gd name="T53" fmla="*/ 0 h 207"/>
                <a:gd name="T54" fmla="*/ 0 w 137"/>
                <a:gd name="T55" fmla="*/ 0 h 207"/>
                <a:gd name="T56" fmla="*/ 0 w 137"/>
                <a:gd name="T57" fmla="*/ 0 h 207"/>
                <a:gd name="T58" fmla="*/ 0 w 137"/>
                <a:gd name="T59" fmla="*/ 0 h 207"/>
                <a:gd name="T60" fmla="*/ 0 w 137"/>
                <a:gd name="T61" fmla="*/ 0 h 207"/>
                <a:gd name="T62" fmla="*/ 0 w 137"/>
                <a:gd name="T63" fmla="*/ 0 h 207"/>
                <a:gd name="T64" fmla="*/ 0 w 137"/>
                <a:gd name="T65" fmla="*/ 0 h 207"/>
                <a:gd name="T66" fmla="*/ 0 w 137"/>
                <a:gd name="T67" fmla="*/ 0 h 207"/>
                <a:gd name="T68" fmla="*/ 0 w 137"/>
                <a:gd name="T69" fmla="*/ 0 h 207"/>
                <a:gd name="T70" fmla="*/ 0 w 137"/>
                <a:gd name="T71" fmla="*/ 0 h 207"/>
                <a:gd name="T72" fmla="*/ 0 w 137"/>
                <a:gd name="T73" fmla="*/ 0 h 207"/>
                <a:gd name="T74" fmla="*/ 0 w 137"/>
                <a:gd name="T75" fmla="*/ 0 h 207"/>
                <a:gd name="T76" fmla="*/ 0 w 137"/>
                <a:gd name="T77" fmla="*/ 0 h 207"/>
                <a:gd name="T78" fmla="*/ 0 w 137"/>
                <a:gd name="T79" fmla="*/ 0 h 207"/>
                <a:gd name="T80" fmla="*/ 0 w 137"/>
                <a:gd name="T81" fmla="*/ 0 h 207"/>
                <a:gd name="T82" fmla="*/ 0 w 137"/>
                <a:gd name="T83" fmla="*/ 0 h 207"/>
                <a:gd name="T84" fmla="*/ 0 w 137"/>
                <a:gd name="T85" fmla="*/ 0 h 207"/>
                <a:gd name="T86" fmla="*/ 0 w 137"/>
                <a:gd name="T87" fmla="*/ 0 h 207"/>
                <a:gd name="T88" fmla="*/ 0 w 137"/>
                <a:gd name="T89" fmla="*/ 0 h 207"/>
                <a:gd name="T90" fmla="*/ 0 w 137"/>
                <a:gd name="T91" fmla="*/ 0 h 207"/>
                <a:gd name="T92" fmla="*/ 0 w 137"/>
                <a:gd name="T93" fmla="*/ 0 h 207"/>
                <a:gd name="T94" fmla="*/ 0 w 137"/>
                <a:gd name="T95" fmla="*/ 0 h 207"/>
                <a:gd name="T96" fmla="*/ 0 w 137"/>
                <a:gd name="T97" fmla="*/ 0 h 207"/>
                <a:gd name="T98" fmla="*/ 0 w 137"/>
                <a:gd name="T99" fmla="*/ 0 h 207"/>
                <a:gd name="T100" fmla="*/ 0 w 137"/>
                <a:gd name="T101" fmla="*/ 0 h 207"/>
                <a:gd name="T102" fmla="*/ 0 w 137"/>
                <a:gd name="T103" fmla="*/ 0 h 207"/>
                <a:gd name="T104" fmla="*/ 0 w 137"/>
                <a:gd name="T105" fmla="*/ 0 h 207"/>
                <a:gd name="T106" fmla="*/ 0 w 137"/>
                <a:gd name="T107" fmla="*/ 0 h 207"/>
                <a:gd name="T108" fmla="*/ 1 w 137"/>
                <a:gd name="T109" fmla="*/ 0 h 207"/>
                <a:gd name="T110" fmla="*/ 1 w 137"/>
                <a:gd name="T111" fmla="*/ 0 h 207"/>
                <a:gd name="T112" fmla="*/ 1 w 137"/>
                <a:gd name="T113" fmla="*/ 0 h 20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7"/>
                <a:gd name="T172" fmla="*/ 0 h 207"/>
                <a:gd name="T173" fmla="*/ 137 w 137"/>
                <a:gd name="T174" fmla="*/ 207 h 20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7" h="207">
                  <a:moveTo>
                    <a:pt x="135" y="5"/>
                  </a:moveTo>
                  <a:lnTo>
                    <a:pt x="137" y="9"/>
                  </a:lnTo>
                  <a:lnTo>
                    <a:pt x="135" y="14"/>
                  </a:lnTo>
                  <a:lnTo>
                    <a:pt x="131" y="18"/>
                  </a:lnTo>
                  <a:lnTo>
                    <a:pt x="128" y="23"/>
                  </a:lnTo>
                  <a:lnTo>
                    <a:pt x="121" y="38"/>
                  </a:lnTo>
                  <a:lnTo>
                    <a:pt x="115" y="63"/>
                  </a:lnTo>
                  <a:lnTo>
                    <a:pt x="111" y="89"/>
                  </a:lnTo>
                  <a:lnTo>
                    <a:pt x="111" y="108"/>
                  </a:lnTo>
                  <a:lnTo>
                    <a:pt x="107" y="123"/>
                  </a:lnTo>
                  <a:lnTo>
                    <a:pt x="100" y="136"/>
                  </a:lnTo>
                  <a:lnTo>
                    <a:pt x="92" y="148"/>
                  </a:lnTo>
                  <a:lnTo>
                    <a:pt x="83" y="159"/>
                  </a:lnTo>
                  <a:lnTo>
                    <a:pt x="77" y="165"/>
                  </a:lnTo>
                  <a:lnTo>
                    <a:pt x="72" y="168"/>
                  </a:lnTo>
                  <a:lnTo>
                    <a:pt x="65" y="168"/>
                  </a:lnTo>
                  <a:lnTo>
                    <a:pt x="58" y="168"/>
                  </a:lnTo>
                  <a:lnTo>
                    <a:pt x="51" y="167"/>
                  </a:lnTo>
                  <a:lnTo>
                    <a:pt x="45" y="169"/>
                  </a:lnTo>
                  <a:lnTo>
                    <a:pt x="41" y="173"/>
                  </a:lnTo>
                  <a:lnTo>
                    <a:pt x="38" y="180"/>
                  </a:lnTo>
                  <a:lnTo>
                    <a:pt x="29" y="187"/>
                  </a:lnTo>
                  <a:lnTo>
                    <a:pt x="22" y="194"/>
                  </a:lnTo>
                  <a:lnTo>
                    <a:pt x="15" y="200"/>
                  </a:lnTo>
                  <a:lnTo>
                    <a:pt x="7" y="207"/>
                  </a:lnTo>
                  <a:lnTo>
                    <a:pt x="3" y="204"/>
                  </a:lnTo>
                  <a:lnTo>
                    <a:pt x="1" y="198"/>
                  </a:lnTo>
                  <a:lnTo>
                    <a:pt x="2" y="193"/>
                  </a:lnTo>
                  <a:lnTo>
                    <a:pt x="1" y="186"/>
                  </a:lnTo>
                  <a:lnTo>
                    <a:pt x="1" y="170"/>
                  </a:lnTo>
                  <a:lnTo>
                    <a:pt x="0" y="154"/>
                  </a:lnTo>
                  <a:lnTo>
                    <a:pt x="1" y="138"/>
                  </a:lnTo>
                  <a:lnTo>
                    <a:pt x="3" y="122"/>
                  </a:lnTo>
                  <a:lnTo>
                    <a:pt x="8" y="107"/>
                  </a:lnTo>
                  <a:lnTo>
                    <a:pt x="16" y="82"/>
                  </a:lnTo>
                  <a:lnTo>
                    <a:pt x="24" y="58"/>
                  </a:lnTo>
                  <a:lnTo>
                    <a:pt x="30" y="40"/>
                  </a:lnTo>
                  <a:lnTo>
                    <a:pt x="35" y="36"/>
                  </a:lnTo>
                  <a:lnTo>
                    <a:pt x="39" y="32"/>
                  </a:lnTo>
                  <a:lnTo>
                    <a:pt x="43" y="28"/>
                  </a:lnTo>
                  <a:lnTo>
                    <a:pt x="47" y="25"/>
                  </a:lnTo>
                  <a:lnTo>
                    <a:pt x="52" y="23"/>
                  </a:lnTo>
                  <a:lnTo>
                    <a:pt x="56" y="19"/>
                  </a:lnTo>
                  <a:lnTo>
                    <a:pt x="61" y="16"/>
                  </a:lnTo>
                  <a:lnTo>
                    <a:pt x="65" y="13"/>
                  </a:lnTo>
                  <a:lnTo>
                    <a:pt x="70" y="11"/>
                  </a:lnTo>
                  <a:lnTo>
                    <a:pt x="75" y="8"/>
                  </a:lnTo>
                  <a:lnTo>
                    <a:pt x="81" y="5"/>
                  </a:lnTo>
                  <a:lnTo>
                    <a:pt x="87" y="3"/>
                  </a:lnTo>
                  <a:lnTo>
                    <a:pt x="92" y="1"/>
                  </a:lnTo>
                  <a:lnTo>
                    <a:pt x="97" y="0"/>
                  </a:lnTo>
                  <a:lnTo>
                    <a:pt x="102" y="0"/>
                  </a:lnTo>
                  <a:lnTo>
                    <a:pt x="109" y="1"/>
                  </a:lnTo>
                  <a:lnTo>
                    <a:pt x="114" y="0"/>
                  </a:lnTo>
                  <a:lnTo>
                    <a:pt x="122" y="1"/>
                  </a:lnTo>
                  <a:lnTo>
                    <a:pt x="130" y="3"/>
                  </a:lnTo>
                  <a:lnTo>
                    <a:pt x="135" y="5"/>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5" name="Freeform 15"/>
            <p:cNvSpPr>
              <a:spLocks/>
            </p:cNvSpPr>
            <p:nvPr/>
          </p:nvSpPr>
          <p:spPr bwMode="auto">
            <a:xfrm>
              <a:off x="829" y="3193"/>
              <a:ext cx="34" cy="44"/>
            </a:xfrm>
            <a:custGeom>
              <a:avLst/>
              <a:gdLst>
                <a:gd name="T0" fmla="*/ 0 w 103"/>
                <a:gd name="T1" fmla="*/ 0 h 222"/>
                <a:gd name="T2" fmla="*/ 0 w 103"/>
                <a:gd name="T3" fmla="*/ 0 h 222"/>
                <a:gd name="T4" fmla="*/ 0 w 103"/>
                <a:gd name="T5" fmla="*/ 0 h 222"/>
                <a:gd name="T6" fmla="*/ 0 w 103"/>
                <a:gd name="T7" fmla="*/ 0 h 222"/>
                <a:gd name="T8" fmla="*/ 0 w 103"/>
                <a:gd name="T9" fmla="*/ 0 h 222"/>
                <a:gd name="T10" fmla="*/ 0 w 103"/>
                <a:gd name="T11" fmla="*/ 0 h 222"/>
                <a:gd name="T12" fmla="*/ 0 w 103"/>
                <a:gd name="T13" fmla="*/ 0 h 222"/>
                <a:gd name="T14" fmla="*/ 0 w 103"/>
                <a:gd name="T15" fmla="*/ 0 h 222"/>
                <a:gd name="T16" fmla="*/ 0 w 103"/>
                <a:gd name="T17" fmla="*/ 0 h 222"/>
                <a:gd name="T18" fmla="*/ 0 w 103"/>
                <a:gd name="T19" fmla="*/ 0 h 222"/>
                <a:gd name="T20" fmla="*/ 0 w 103"/>
                <a:gd name="T21" fmla="*/ 0 h 222"/>
                <a:gd name="T22" fmla="*/ 0 w 103"/>
                <a:gd name="T23" fmla="*/ 0 h 222"/>
                <a:gd name="T24" fmla="*/ 0 w 103"/>
                <a:gd name="T25" fmla="*/ 0 h 222"/>
                <a:gd name="T26" fmla="*/ 0 w 103"/>
                <a:gd name="T27" fmla="*/ 0 h 222"/>
                <a:gd name="T28" fmla="*/ 0 w 103"/>
                <a:gd name="T29" fmla="*/ 0 h 222"/>
                <a:gd name="T30" fmla="*/ 0 w 103"/>
                <a:gd name="T31" fmla="*/ 0 h 222"/>
                <a:gd name="T32" fmla="*/ 0 w 103"/>
                <a:gd name="T33" fmla="*/ 0 h 222"/>
                <a:gd name="T34" fmla="*/ 0 w 103"/>
                <a:gd name="T35" fmla="*/ 0 h 222"/>
                <a:gd name="T36" fmla="*/ 0 w 103"/>
                <a:gd name="T37" fmla="*/ 0 h 222"/>
                <a:gd name="T38" fmla="*/ 0 w 103"/>
                <a:gd name="T39" fmla="*/ 0 h 222"/>
                <a:gd name="T40" fmla="*/ 0 w 103"/>
                <a:gd name="T41" fmla="*/ 0 h 222"/>
                <a:gd name="T42" fmla="*/ 0 w 103"/>
                <a:gd name="T43" fmla="*/ 0 h 222"/>
                <a:gd name="T44" fmla="*/ 0 w 103"/>
                <a:gd name="T45" fmla="*/ 0 h 222"/>
                <a:gd name="T46" fmla="*/ 0 w 103"/>
                <a:gd name="T47" fmla="*/ 0 h 222"/>
                <a:gd name="T48" fmla="*/ 0 w 103"/>
                <a:gd name="T49" fmla="*/ 0 h 222"/>
                <a:gd name="T50" fmla="*/ 0 w 103"/>
                <a:gd name="T51" fmla="*/ 0 h 222"/>
                <a:gd name="T52" fmla="*/ 0 w 103"/>
                <a:gd name="T53" fmla="*/ 0 h 222"/>
                <a:gd name="T54" fmla="*/ 0 w 103"/>
                <a:gd name="T55" fmla="*/ 0 h 222"/>
                <a:gd name="T56" fmla="*/ 0 w 103"/>
                <a:gd name="T57" fmla="*/ 0 h 222"/>
                <a:gd name="T58" fmla="*/ 0 w 103"/>
                <a:gd name="T59" fmla="*/ 0 h 222"/>
                <a:gd name="T60" fmla="*/ 0 w 103"/>
                <a:gd name="T61" fmla="*/ 0 h 222"/>
                <a:gd name="T62" fmla="*/ 0 w 103"/>
                <a:gd name="T63" fmla="*/ 0 h 222"/>
                <a:gd name="T64" fmla="*/ 0 w 103"/>
                <a:gd name="T65" fmla="*/ 0 h 222"/>
                <a:gd name="T66" fmla="*/ 0 w 103"/>
                <a:gd name="T67" fmla="*/ 0 h 222"/>
                <a:gd name="T68" fmla="*/ 0 w 103"/>
                <a:gd name="T69" fmla="*/ 0 h 222"/>
                <a:gd name="T70" fmla="*/ 0 w 103"/>
                <a:gd name="T71" fmla="*/ 0 h 222"/>
                <a:gd name="T72" fmla="*/ 0 w 103"/>
                <a:gd name="T73" fmla="*/ 0 h 222"/>
                <a:gd name="T74" fmla="*/ 0 w 103"/>
                <a:gd name="T75" fmla="*/ 0 h 222"/>
                <a:gd name="T76" fmla="*/ 0 w 103"/>
                <a:gd name="T77" fmla="*/ 0 h 222"/>
                <a:gd name="T78" fmla="*/ 0 w 103"/>
                <a:gd name="T79" fmla="*/ 0 h 222"/>
                <a:gd name="T80" fmla="*/ 0 w 103"/>
                <a:gd name="T81" fmla="*/ 0 h 222"/>
                <a:gd name="T82" fmla="*/ 0 w 103"/>
                <a:gd name="T83" fmla="*/ 0 h 222"/>
                <a:gd name="T84" fmla="*/ 0 w 103"/>
                <a:gd name="T85" fmla="*/ 0 h 222"/>
                <a:gd name="T86" fmla="*/ 0 w 103"/>
                <a:gd name="T87" fmla="*/ 0 h 222"/>
                <a:gd name="T88" fmla="*/ 0 w 103"/>
                <a:gd name="T89" fmla="*/ 0 h 222"/>
                <a:gd name="T90" fmla="*/ 0 w 103"/>
                <a:gd name="T91" fmla="*/ 0 h 222"/>
                <a:gd name="T92" fmla="*/ 0 w 103"/>
                <a:gd name="T93" fmla="*/ 0 h 222"/>
                <a:gd name="T94" fmla="*/ 0 w 103"/>
                <a:gd name="T95" fmla="*/ 0 h 222"/>
                <a:gd name="T96" fmla="*/ 0 w 103"/>
                <a:gd name="T97" fmla="*/ 0 h 222"/>
                <a:gd name="T98" fmla="*/ 0 w 103"/>
                <a:gd name="T99" fmla="*/ 0 h 222"/>
                <a:gd name="T100" fmla="*/ 0 w 103"/>
                <a:gd name="T101" fmla="*/ 0 h 222"/>
                <a:gd name="T102" fmla="*/ 0 w 103"/>
                <a:gd name="T103" fmla="*/ 0 h 222"/>
                <a:gd name="T104" fmla="*/ 0 w 103"/>
                <a:gd name="T105" fmla="*/ 0 h 222"/>
                <a:gd name="T106" fmla="*/ 0 w 103"/>
                <a:gd name="T107" fmla="*/ 0 h 2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3"/>
                <a:gd name="T163" fmla="*/ 0 h 222"/>
                <a:gd name="T164" fmla="*/ 103 w 103"/>
                <a:gd name="T165" fmla="*/ 222 h 2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3" h="222">
                  <a:moveTo>
                    <a:pt x="102" y="3"/>
                  </a:moveTo>
                  <a:lnTo>
                    <a:pt x="101" y="6"/>
                  </a:lnTo>
                  <a:lnTo>
                    <a:pt x="99" y="8"/>
                  </a:lnTo>
                  <a:lnTo>
                    <a:pt x="97" y="10"/>
                  </a:lnTo>
                  <a:lnTo>
                    <a:pt x="96" y="12"/>
                  </a:lnTo>
                  <a:lnTo>
                    <a:pt x="95" y="27"/>
                  </a:lnTo>
                  <a:lnTo>
                    <a:pt x="96" y="41"/>
                  </a:lnTo>
                  <a:lnTo>
                    <a:pt x="98" y="55"/>
                  </a:lnTo>
                  <a:lnTo>
                    <a:pt x="103" y="67"/>
                  </a:lnTo>
                  <a:lnTo>
                    <a:pt x="102" y="83"/>
                  </a:lnTo>
                  <a:lnTo>
                    <a:pt x="102" y="97"/>
                  </a:lnTo>
                  <a:lnTo>
                    <a:pt x="102" y="113"/>
                  </a:lnTo>
                  <a:lnTo>
                    <a:pt x="102" y="127"/>
                  </a:lnTo>
                  <a:lnTo>
                    <a:pt x="100" y="142"/>
                  </a:lnTo>
                  <a:lnTo>
                    <a:pt x="94" y="156"/>
                  </a:lnTo>
                  <a:lnTo>
                    <a:pt x="85" y="167"/>
                  </a:lnTo>
                  <a:lnTo>
                    <a:pt x="75" y="177"/>
                  </a:lnTo>
                  <a:lnTo>
                    <a:pt x="67" y="182"/>
                  </a:lnTo>
                  <a:lnTo>
                    <a:pt x="58" y="189"/>
                  </a:lnTo>
                  <a:lnTo>
                    <a:pt x="50" y="195"/>
                  </a:lnTo>
                  <a:lnTo>
                    <a:pt x="42" y="203"/>
                  </a:lnTo>
                  <a:lnTo>
                    <a:pt x="35" y="211"/>
                  </a:lnTo>
                  <a:lnTo>
                    <a:pt x="29" y="216"/>
                  </a:lnTo>
                  <a:lnTo>
                    <a:pt x="25" y="221"/>
                  </a:lnTo>
                  <a:lnTo>
                    <a:pt x="23" y="222"/>
                  </a:lnTo>
                  <a:lnTo>
                    <a:pt x="15" y="217"/>
                  </a:lnTo>
                  <a:lnTo>
                    <a:pt x="8" y="207"/>
                  </a:lnTo>
                  <a:lnTo>
                    <a:pt x="3" y="196"/>
                  </a:lnTo>
                  <a:lnTo>
                    <a:pt x="0" y="185"/>
                  </a:lnTo>
                  <a:lnTo>
                    <a:pt x="1" y="147"/>
                  </a:lnTo>
                  <a:lnTo>
                    <a:pt x="1" y="139"/>
                  </a:lnTo>
                  <a:lnTo>
                    <a:pt x="2" y="131"/>
                  </a:lnTo>
                  <a:lnTo>
                    <a:pt x="3" y="124"/>
                  </a:lnTo>
                  <a:lnTo>
                    <a:pt x="3" y="116"/>
                  </a:lnTo>
                  <a:lnTo>
                    <a:pt x="5" y="100"/>
                  </a:lnTo>
                  <a:lnTo>
                    <a:pt x="5" y="85"/>
                  </a:lnTo>
                  <a:lnTo>
                    <a:pt x="7" y="70"/>
                  </a:lnTo>
                  <a:lnTo>
                    <a:pt x="10" y="54"/>
                  </a:lnTo>
                  <a:lnTo>
                    <a:pt x="11" y="49"/>
                  </a:lnTo>
                  <a:lnTo>
                    <a:pt x="13" y="42"/>
                  </a:lnTo>
                  <a:lnTo>
                    <a:pt x="15" y="36"/>
                  </a:lnTo>
                  <a:lnTo>
                    <a:pt x="20" y="31"/>
                  </a:lnTo>
                  <a:lnTo>
                    <a:pt x="22" y="28"/>
                  </a:lnTo>
                  <a:lnTo>
                    <a:pt x="27" y="23"/>
                  </a:lnTo>
                  <a:lnTo>
                    <a:pt x="34" y="20"/>
                  </a:lnTo>
                  <a:lnTo>
                    <a:pt x="43" y="15"/>
                  </a:lnTo>
                  <a:lnTo>
                    <a:pt x="52" y="12"/>
                  </a:lnTo>
                  <a:lnTo>
                    <a:pt x="61" y="9"/>
                  </a:lnTo>
                  <a:lnTo>
                    <a:pt x="70" y="6"/>
                  </a:lnTo>
                  <a:lnTo>
                    <a:pt x="76" y="3"/>
                  </a:lnTo>
                  <a:lnTo>
                    <a:pt x="83" y="1"/>
                  </a:lnTo>
                  <a:lnTo>
                    <a:pt x="92" y="0"/>
                  </a:lnTo>
                  <a:lnTo>
                    <a:pt x="99" y="1"/>
                  </a:lnTo>
                  <a:lnTo>
                    <a:pt x="102" y="3"/>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6" name="Freeform 16"/>
            <p:cNvSpPr>
              <a:spLocks/>
            </p:cNvSpPr>
            <p:nvPr/>
          </p:nvSpPr>
          <p:spPr bwMode="auto">
            <a:xfrm>
              <a:off x="831" y="3236"/>
              <a:ext cx="35" cy="50"/>
            </a:xfrm>
            <a:custGeom>
              <a:avLst/>
              <a:gdLst>
                <a:gd name="T0" fmla="*/ 0 w 105"/>
                <a:gd name="T1" fmla="*/ 0 h 251"/>
                <a:gd name="T2" fmla="*/ 0 w 105"/>
                <a:gd name="T3" fmla="*/ 0 h 251"/>
                <a:gd name="T4" fmla="*/ 0 w 105"/>
                <a:gd name="T5" fmla="*/ 0 h 251"/>
                <a:gd name="T6" fmla="*/ 0 w 105"/>
                <a:gd name="T7" fmla="*/ 0 h 251"/>
                <a:gd name="T8" fmla="*/ 0 w 105"/>
                <a:gd name="T9" fmla="*/ 0 h 251"/>
                <a:gd name="T10" fmla="*/ 0 w 105"/>
                <a:gd name="T11" fmla="*/ 0 h 251"/>
                <a:gd name="T12" fmla="*/ 0 w 105"/>
                <a:gd name="T13" fmla="*/ 0 h 251"/>
                <a:gd name="T14" fmla="*/ 0 w 105"/>
                <a:gd name="T15" fmla="*/ 0 h 251"/>
                <a:gd name="T16" fmla="*/ 0 w 105"/>
                <a:gd name="T17" fmla="*/ 0 h 251"/>
                <a:gd name="T18" fmla="*/ 0 w 105"/>
                <a:gd name="T19" fmla="*/ 0 h 251"/>
                <a:gd name="T20" fmla="*/ 0 w 105"/>
                <a:gd name="T21" fmla="*/ 0 h 251"/>
                <a:gd name="T22" fmla="*/ 0 w 105"/>
                <a:gd name="T23" fmla="*/ 0 h 251"/>
                <a:gd name="T24" fmla="*/ 0 w 105"/>
                <a:gd name="T25" fmla="*/ 0 h 251"/>
                <a:gd name="T26" fmla="*/ 0 w 105"/>
                <a:gd name="T27" fmla="*/ 0 h 251"/>
                <a:gd name="T28" fmla="*/ 0 w 105"/>
                <a:gd name="T29" fmla="*/ 0 h 251"/>
                <a:gd name="T30" fmla="*/ 0 w 105"/>
                <a:gd name="T31" fmla="*/ 0 h 251"/>
                <a:gd name="T32" fmla="*/ 0 w 105"/>
                <a:gd name="T33" fmla="*/ 0 h 251"/>
                <a:gd name="T34" fmla="*/ 0 w 105"/>
                <a:gd name="T35" fmla="*/ 0 h 251"/>
                <a:gd name="T36" fmla="*/ 0 w 105"/>
                <a:gd name="T37" fmla="*/ 0 h 251"/>
                <a:gd name="T38" fmla="*/ 0 w 105"/>
                <a:gd name="T39" fmla="*/ 0 h 251"/>
                <a:gd name="T40" fmla="*/ 0 w 105"/>
                <a:gd name="T41" fmla="*/ 0 h 251"/>
                <a:gd name="T42" fmla="*/ 0 w 105"/>
                <a:gd name="T43" fmla="*/ 0 h 251"/>
                <a:gd name="T44" fmla="*/ 0 w 105"/>
                <a:gd name="T45" fmla="*/ 0 h 251"/>
                <a:gd name="T46" fmla="*/ 0 w 105"/>
                <a:gd name="T47" fmla="*/ 0 h 251"/>
                <a:gd name="T48" fmla="*/ 0 w 105"/>
                <a:gd name="T49" fmla="*/ 0 h 251"/>
                <a:gd name="T50" fmla="*/ 0 w 105"/>
                <a:gd name="T51" fmla="*/ 0 h 251"/>
                <a:gd name="T52" fmla="*/ 0 w 105"/>
                <a:gd name="T53" fmla="*/ 0 h 251"/>
                <a:gd name="T54" fmla="*/ 0 w 105"/>
                <a:gd name="T55" fmla="*/ 0 h 251"/>
                <a:gd name="T56" fmla="*/ 0 w 105"/>
                <a:gd name="T57" fmla="*/ 0 h 251"/>
                <a:gd name="T58" fmla="*/ 0 w 105"/>
                <a:gd name="T59" fmla="*/ 0 h 251"/>
                <a:gd name="T60" fmla="*/ 0 w 105"/>
                <a:gd name="T61" fmla="*/ 0 h 251"/>
                <a:gd name="T62" fmla="*/ 0 w 105"/>
                <a:gd name="T63" fmla="*/ 0 h 251"/>
                <a:gd name="T64" fmla="*/ 0 w 105"/>
                <a:gd name="T65" fmla="*/ 0 h 251"/>
                <a:gd name="T66" fmla="*/ 0 w 105"/>
                <a:gd name="T67" fmla="*/ 0 h 251"/>
                <a:gd name="T68" fmla="*/ 0 w 105"/>
                <a:gd name="T69" fmla="*/ 0 h 251"/>
                <a:gd name="T70" fmla="*/ 0 w 105"/>
                <a:gd name="T71" fmla="*/ 0 h 251"/>
                <a:gd name="T72" fmla="*/ 0 w 105"/>
                <a:gd name="T73" fmla="*/ 0 h 251"/>
                <a:gd name="T74" fmla="*/ 0 w 105"/>
                <a:gd name="T75" fmla="*/ 0 h 251"/>
                <a:gd name="T76" fmla="*/ 0 w 105"/>
                <a:gd name="T77" fmla="*/ 0 h 251"/>
                <a:gd name="T78" fmla="*/ 0 w 105"/>
                <a:gd name="T79" fmla="*/ 0 h 251"/>
                <a:gd name="T80" fmla="*/ 0 w 105"/>
                <a:gd name="T81" fmla="*/ 0 h 251"/>
                <a:gd name="T82" fmla="*/ 0 w 105"/>
                <a:gd name="T83" fmla="*/ 0 h 251"/>
                <a:gd name="T84" fmla="*/ 0 w 105"/>
                <a:gd name="T85" fmla="*/ 0 h 251"/>
                <a:gd name="T86" fmla="*/ 0 w 105"/>
                <a:gd name="T87" fmla="*/ 0 h 251"/>
                <a:gd name="T88" fmla="*/ 0 w 105"/>
                <a:gd name="T89" fmla="*/ 0 h 251"/>
                <a:gd name="T90" fmla="*/ 0 w 105"/>
                <a:gd name="T91" fmla="*/ 0 h 251"/>
                <a:gd name="T92" fmla="*/ 0 w 105"/>
                <a:gd name="T93" fmla="*/ 0 h 251"/>
                <a:gd name="T94" fmla="*/ 0 w 105"/>
                <a:gd name="T95" fmla="*/ 0 h 251"/>
                <a:gd name="T96" fmla="*/ 0 w 105"/>
                <a:gd name="T97" fmla="*/ 0 h 251"/>
                <a:gd name="T98" fmla="*/ 0 w 105"/>
                <a:gd name="T99" fmla="*/ 0 h 251"/>
                <a:gd name="T100" fmla="*/ 0 w 105"/>
                <a:gd name="T101" fmla="*/ 0 h 251"/>
                <a:gd name="T102" fmla="*/ 0 w 105"/>
                <a:gd name="T103" fmla="*/ 0 h 251"/>
                <a:gd name="T104" fmla="*/ 0 w 105"/>
                <a:gd name="T105" fmla="*/ 0 h 251"/>
                <a:gd name="T106" fmla="*/ 0 w 105"/>
                <a:gd name="T107" fmla="*/ 0 h 251"/>
                <a:gd name="T108" fmla="*/ 0 w 105"/>
                <a:gd name="T109" fmla="*/ 0 h 251"/>
                <a:gd name="T110" fmla="*/ 0 w 105"/>
                <a:gd name="T111" fmla="*/ 0 h 251"/>
                <a:gd name="T112" fmla="*/ 0 w 105"/>
                <a:gd name="T113" fmla="*/ 0 h 251"/>
                <a:gd name="T114" fmla="*/ 0 w 105"/>
                <a:gd name="T115" fmla="*/ 0 h 251"/>
                <a:gd name="T116" fmla="*/ 0 w 105"/>
                <a:gd name="T117" fmla="*/ 0 h 251"/>
                <a:gd name="T118" fmla="*/ 0 w 105"/>
                <a:gd name="T119" fmla="*/ 0 h 251"/>
                <a:gd name="T120" fmla="*/ 0 w 105"/>
                <a:gd name="T121" fmla="*/ 0 h 25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05"/>
                <a:gd name="T184" fmla="*/ 0 h 251"/>
                <a:gd name="T185" fmla="*/ 105 w 105"/>
                <a:gd name="T186" fmla="*/ 251 h 25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05" h="251">
                  <a:moveTo>
                    <a:pt x="86" y="3"/>
                  </a:moveTo>
                  <a:lnTo>
                    <a:pt x="86" y="17"/>
                  </a:lnTo>
                  <a:lnTo>
                    <a:pt x="86" y="30"/>
                  </a:lnTo>
                  <a:lnTo>
                    <a:pt x="87" y="45"/>
                  </a:lnTo>
                  <a:lnTo>
                    <a:pt x="88" y="58"/>
                  </a:lnTo>
                  <a:lnTo>
                    <a:pt x="93" y="75"/>
                  </a:lnTo>
                  <a:lnTo>
                    <a:pt x="99" y="93"/>
                  </a:lnTo>
                  <a:lnTo>
                    <a:pt x="104" y="111"/>
                  </a:lnTo>
                  <a:lnTo>
                    <a:pt x="105" y="128"/>
                  </a:lnTo>
                  <a:lnTo>
                    <a:pt x="104" y="138"/>
                  </a:lnTo>
                  <a:lnTo>
                    <a:pt x="101" y="149"/>
                  </a:lnTo>
                  <a:lnTo>
                    <a:pt x="97" y="159"/>
                  </a:lnTo>
                  <a:lnTo>
                    <a:pt x="92" y="168"/>
                  </a:lnTo>
                  <a:lnTo>
                    <a:pt x="89" y="174"/>
                  </a:lnTo>
                  <a:lnTo>
                    <a:pt x="86" y="180"/>
                  </a:lnTo>
                  <a:lnTo>
                    <a:pt x="81" y="186"/>
                  </a:lnTo>
                  <a:lnTo>
                    <a:pt x="73" y="187"/>
                  </a:lnTo>
                  <a:lnTo>
                    <a:pt x="67" y="191"/>
                  </a:lnTo>
                  <a:lnTo>
                    <a:pt x="61" y="196"/>
                  </a:lnTo>
                  <a:lnTo>
                    <a:pt x="54" y="200"/>
                  </a:lnTo>
                  <a:lnTo>
                    <a:pt x="48" y="207"/>
                  </a:lnTo>
                  <a:lnTo>
                    <a:pt x="43" y="212"/>
                  </a:lnTo>
                  <a:lnTo>
                    <a:pt x="39" y="219"/>
                  </a:lnTo>
                  <a:lnTo>
                    <a:pt x="35" y="225"/>
                  </a:lnTo>
                  <a:lnTo>
                    <a:pt x="31" y="233"/>
                  </a:lnTo>
                  <a:lnTo>
                    <a:pt x="30" y="239"/>
                  </a:lnTo>
                  <a:lnTo>
                    <a:pt x="27" y="244"/>
                  </a:lnTo>
                  <a:lnTo>
                    <a:pt x="25" y="250"/>
                  </a:lnTo>
                  <a:lnTo>
                    <a:pt x="23" y="251"/>
                  </a:lnTo>
                  <a:lnTo>
                    <a:pt x="21" y="249"/>
                  </a:lnTo>
                  <a:lnTo>
                    <a:pt x="17" y="241"/>
                  </a:lnTo>
                  <a:lnTo>
                    <a:pt x="14" y="231"/>
                  </a:lnTo>
                  <a:lnTo>
                    <a:pt x="13" y="223"/>
                  </a:lnTo>
                  <a:lnTo>
                    <a:pt x="12" y="211"/>
                  </a:lnTo>
                  <a:lnTo>
                    <a:pt x="9" y="200"/>
                  </a:lnTo>
                  <a:lnTo>
                    <a:pt x="5" y="190"/>
                  </a:lnTo>
                  <a:lnTo>
                    <a:pt x="2" y="179"/>
                  </a:lnTo>
                  <a:lnTo>
                    <a:pt x="3" y="165"/>
                  </a:lnTo>
                  <a:lnTo>
                    <a:pt x="2" y="150"/>
                  </a:lnTo>
                  <a:lnTo>
                    <a:pt x="1" y="137"/>
                  </a:lnTo>
                  <a:lnTo>
                    <a:pt x="0" y="123"/>
                  </a:lnTo>
                  <a:lnTo>
                    <a:pt x="2" y="112"/>
                  </a:lnTo>
                  <a:lnTo>
                    <a:pt x="3" y="100"/>
                  </a:lnTo>
                  <a:lnTo>
                    <a:pt x="4" y="88"/>
                  </a:lnTo>
                  <a:lnTo>
                    <a:pt x="6" y="78"/>
                  </a:lnTo>
                  <a:lnTo>
                    <a:pt x="9" y="63"/>
                  </a:lnTo>
                  <a:lnTo>
                    <a:pt x="12" y="48"/>
                  </a:lnTo>
                  <a:lnTo>
                    <a:pt x="16" y="34"/>
                  </a:lnTo>
                  <a:lnTo>
                    <a:pt x="27" y="24"/>
                  </a:lnTo>
                  <a:lnTo>
                    <a:pt x="32" y="21"/>
                  </a:lnTo>
                  <a:lnTo>
                    <a:pt x="37" y="19"/>
                  </a:lnTo>
                  <a:lnTo>
                    <a:pt x="42" y="17"/>
                  </a:lnTo>
                  <a:lnTo>
                    <a:pt x="46" y="14"/>
                  </a:lnTo>
                  <a:lnTo>
                    <a:pt x="51" y="10"/>
                  </a:lnTo>
                  <a:lnTo>
                    <a:pt x="55" y="8"/>
                  </a:lnTo>
                  <a:lnTo>
                    <a:pt x="61" y="6"/>
                  </a:lnTo>
                  <a:lnTo>
                    <a:pt x="66" y="5"/>
                  </a:lnTo>
                  <a:lnTo>
                    <a:pt x="73" y="2"/>
                  </a:lnTo>
                  <a:lnTo>
                    <a:pt x="81" y="0"/>
                  </a:lnTo>
                  <a:lnTo>
                    <a:pt x="86" y="0"/>
                  </a:lnTo>
                  <a:lnTo>
                    <a:pt x="86" y="3"/>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7" name="Freeform 17"/>
            <p:cNvSpPr>
              <a:spLocks/>
            </p:cNvSpPr>
            <p:nvPr/>
          </p:nvSpPr>
          <p:spPr bwMode="auto">
            <a:xfrm>
              <a:off x="840" y="3278"/>
              <a:ext cx="35" cy="57"/>
            </a:xfrm>
            <a:custGeom>
              <a:avLst/>
              <a:gdLst>
                <a:gd name="T0" fmla="*/ 0 w 103"/>
                <a:gd name="T1" fmla="*/ 0 h 286"/>
                <a:gd name="T2" fmla="*/ 0 w 103"/>
                <a:gd name="T3" fmla="*/ 0 h 286"/>
                <a:gd name="T4" fmla="*/ 0 w 103"/>
                <a:gd name="T5" fmla="*/ 0 h 286"/>
                <a:gd name="T6" fmla="*/ 0 w 103"/>
                <a:gd name="T7" fmla="*/ 0 h 286"/>
                <a:gd name="T8" fmla="*/ 0 w 103"/>
                <a:gd name="T9" fmla="*/ 0 h 286"/>
                <a:gd name="T10" fmla="*/ 0 w 103"/>
                <a:gd name="T11" fmla="*/ 0 h 286"/>
                <a:gd name="T12" fmla="*/ 0 w 103"/>
                <a:gd name="T13" fmla="*/ 0 h 286"/>
                <a:gd name="T14" fmla="*/ 0 w 103"/>
                <a:gd name="T15" fmla="*/ 0 h 286"/>
                <a:gd name="T16" fmla="*/ 0 w 103"/>
                <a:gd name="T17" fmla="*/ 0 h 286"/>
                <a:gd name="T18" fmla="*/ 0 w 103"/>
                <a:gd name="T19" fmla="*/ 0 h 286"/>
                <a:gd name="T20" fmla="*/ 0 w 103"/>
                <a:gd name="T21" fmla="*/ 0 h 286"/>
                <a:gd name="T22" fmla="*/ 0 w 103"/>
                <a:gd name="T23" fmla="*/ 0 h 286"/>
                <a:gd name="T24" fmla="*/ 0 w 103"/>
                <a:gd name="T25" fmla="*/ 0 h 286"/>
                <a:gd name="T26" fmla="*/ 0 w 103"/>
                <a:gd name="T27" fmla="*/ 0 h 286"/>
                <a:gd name="T28" fmla="*/ 0 w 103"/>
                <a:gd name="T29" fmla="*/ 0 h 286"/>
                <a:gd name="T30" fmla="*/ 0 w 103"/>
                <a:gd name="T31" fmla="*/ 0 h 286"/>
                <a:gd name="T32" fmla="*/ 0 w 103"/>
                <a:gd name="T33" fmla="*/ 0 h 286"/>
                <a:gd name="T34" fmla="*/ 0 w 103"/>
                <a:gd name="T35" fmla="*/ 0 h 286"/>
                <a:gd name="T36" fmla="*/ 0 w 103"/>
                <a:gd name="T37" fmla="*/ 0 h 286"/>
                <a:gd name="T38" fmla="*/ 0 w 103"/>
                <a:gd name="T39" fmla="*/ 0 h 286"/>
                <a:gd name="T40" fmla="*/ 0 w 103"/>
                <a:gd name="T41" fmla="*/ 0 h 286"/>
                <a:gd name="T42" fmla="*/ 0 w 103"/>
                <a:gd name="T43" fmla="*/ 0 h 286"/>
                <a:gd name="T44" fmla="*/ 0 w 103"/>
                <a:gd name="T45" fmla="*/ 0 h 286"/>
                <a:gd name="T46" fmla="*/ 0 w 103"/>
                <a:gd name="T47" fmla="*/ 0 h 286"/>
                <a:gd name="T48" fmla="*/ 0 w 103"/>
                <a:gd name="T49" fmla="*/ 0 h 286"/>
                <a:gd name="T50" fmla="*/ 0 w 103"/>
                <a:gd name="T51" fmla="*/ 0 h 286"/>
                <a:gd name="T52" fmla="*/ 0 w 103"/>
                <a:gd name="T53" fmla="*/ 0 h 286"/>
                <a:gd name="T54" fmla="*/ 0 w 103"/>
                <a:gd name="T55" fmla="*/ 0 h 286"/>
                <a:gd name="T56" fmla="*/ 0 w 103"/>
                <a:gd name="T57" fmla="*/ 0 h 286"/>
                <a:gd name="T58" fmla="*/ 0 w 103"/>
                <a:gd name="T59" fmla="*/ 0 h 286"/>
                <a:gd name="T60" fmla="*/ 0 w 103"/>
                <a:gd name="T61" fmla="*/ 0 h 286"/>
                <a:gd name="T62" fmla="*/ 0 w 103"/>
                <a:gd name="T63" fmla="*/ 0 h 286"/>
                <a:gd name="T64" fmla="*/ 0 w 103"/>
                <a:gd name="T65" fmla="*/ 0 h 286"/>
                <a:gd name="T66" fmla="*/ 0 w 103"/>
                <a:gd name="T67" fmla="*/ 0 h 286"/>
                <a:gd name="T68" fmla="*/ 0 w 103"/>
                <a:gd name="T69" fmla="*/ 0 h 286"/>
                <a:gd name="T70" fmla="*/ 0 w 103"/>
                <a:gd name="T71" fmla="*/ 0 h 286"/>
                <a:gd name="T72" fmla="*/ 0 w 103"/>
                <a:gd name="T73" fmla="*/ 0 h 286"/>
                <a:gd name="T74" fmla="*/ 0 w 103"/>
                <a:gd name="T75" fmla="*/ 0 h 286"/>
                <a:gd name="T76" fmla="*/ 0 w 103"/>
                <a:gd name="T77" fmla="*/ 0 h 286"/>
                <a:gd name="T78" fmla="*/ 0 w 103"/>
                <a:gd name="T79" fmla="*/ 0 h 286"/>
                <a:gd name="T80" fmla="*/ 0 w 103"/>
                <a:gd name="T81" fmla="*/ 0 h 286"/>
                <a:gd name="T82" fmla="*/ 0 w 103"/>
                <a:gd name="T83" fmla="*/ 0 h 286"/>
                <a:gd name="T84" fmla="*/ 0 w 103"/>
                <a:gd name="T85" fmla="*/ 0 h 286"/>
                <a:gd name="T86" fmla="*/ 0 w 103"/>
                <a:gd name="T87" fmla="*/ 0 h 286"/>
                <a:gd name="T88" fmla="*/ 0 w 103"/>
                <a:gd name="T89" fmla="*/ 0 h 286"/>
                <a:gd name="T90" fmla="*/ 0 w 103"/>
                <a:gd name="T91" fmla="*/ 0 h 286"/>
                <a:gd name="T92" fmla="*/ 0 w 103"/>
                <a:gd name="T93" fmla="*/ 0 h 286"/>
                <a:gd name="T94" fmla="*/ 0 w 103"/>
                <a:gd name="T95" fmla="*/ 0 h 286"/>
                <a:gd name="T96" fmla="*/ 0 w 103"/>
                <a:gd name="T97" fmla="*/ 0 h 286"/>
                <a:gd name="T98" fmla="*/ 0 w 103"/>
                <a:gd name="T99" fmla="*/ 0 h 286"/>
                <a:gd name="T100" fmla="*/ 0 w 103"/>
                <a:gd name="T101" fmla="*/ 0 h 286"/>
                <a:gd name="T102" fmla="*/ 0 w 103"/>
                <a:gd name="T103" fmla="*/ 0 h 286"/>
                <a:gd name="T104" fmla="*/ 0 w 103"/>
                <a:gd name="T105" fmla="*/ 0 h 286"/>
                <a:gd name="T106" fmla="*/ 0 w 103"/>
                <a:gd name="T107" fmla="*/ 0 h 286"/>
                <a:gd name="T108" fmla="*/ 0 w 103"/>
                <a:gd name="T109" fmla="*/ 0 h 286"/>
                <a:gd name="T110" fmla="*/ 0 w 103"/>
                <a:gd name="T111" fmla="*/ 0 h 286"/>
                <a:gd name="T112" fmla="*/ 0 w 103"/>
                <a:gd name="T113" fmla="*/ 0 h 28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03"/>
                <a:gd name="T172" fmla="*/ 0 h 286"/>
                <a:gd name="T173" fmla="*/ 103 w 103"/>
                <a:gd name="T174" fmla="*/ 286 h 28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03" h="286">
                  <a:moveTo>
                    <a:pt x="85" y="29"/>
                  </a:moveTo>
                  <a:lnTo>
                    <a:pt x="81" y="40"/>
                  </a:lnTo>
                  <a:lnTo>
                    <a:pt x="82" y="53"/>
                  </a:lnTo>
                  <a:lnTo>
                    <a:pt x="85" y="65"/>
                  </a:lnTo>
                  <a:lnTo>
                    <a:pt x="87" y="77"/>
                  </a:lnTo>
                  <a:lnTo>
                    <a:pt x="94" y="104"/>
                  </a:lnTo>
                  <a:lnTo>
                    <a:pt x="101" y="130"/>
                  </a:lnTo>
                  <a:lnTo>
                    <a:pt x="103" y="156"/>
                  </a:lnTo>
                  <a:lnTo>
                    <a:pt x="97" y="184"/>
                  </a:lnTo>
                  <a:lnTo>
                    <a:pt x="94" y="194"/>
                  </a:lnTo>
                  <a:lnTo>
                    <a:pt x="91" y="204"/>
                  </a:lnTo>
                  <a:lnTo>
                    <a:pt x="87" y="213"/>
                  </a:lnTo>
                  <a:lnTo>
                    <a:pt x="81" y="220"/>
                  </a:lnTo>
                  <a:lnTo>
                    <a:pt x="77" y="223"/>
                  </a:lnTo>
                  <a:lnTo>
                    <a:pt x="71" y="227"/>
                  </a:lnTo>
                  <a:lnTo>
                    <a:pt x="66" y="234"/>
                  </a:lnTo>
                  <a:lnTo>
                    <a:pt x="60" y="239"/>
                  </a:lnTo>
                  <a:lnTo>
                    <a:pt x="56" y="247"/>
                  </a:lnTo>
                  <a:lnTo>
                    <a:pt x="51" y="252"/>
                  </a:lnTo>
                  <a:lnTo>
                    <a:pt x="48" y="258"/>
                  </a:lnTo>
                  <a:lnTo>
                    <a:pt x="48" y="262"/>
                  </a:lnTo>
                  <a:lnTo>
                    <a:pt x="44" y="268"/>
                  </a:lnTo>
                  <a:lnTo>
                    <a:pt x="41" y="273"/>
                  </a:lnTo>
                  <a:lnTo>
                    <a:pt x="38" y="280"/>
                  </a:lnTo>
                  <a:lnTo>
                    <a:pt x="36" y="286"/>
                  </a:lnTo>
                  <a:lnTo>
                    <a:pt x="34" y="280"/>
                  </a:lnTo>
                  <a:lnTo>
                    <a:pt x="30" y="266"/>
                  </a:lnTo>
                  <a:lnTo>
                    <a:pt x="24" y="250"/>
                  </a:lnTo>
                  <a:lnTo>
                    <a:pt x="22" y="238"/>
                  </a:lnTo>
                  <a:lnTo>
                    <a:pt x="17" y="227"/>
                  </a:lnTo>
                  <a:lnTo>
                    <a:pt x="14" y="216"/>
                  </a:lnTo>
                  <a:lnTo>
                    <a:pt x="11" y="204"/>
                  </a:lnTo>
                  <a:lnTo>
                    <a:pt x="5" y="194"/>
                  </a:lnTo>
                  <a:lnTo>
                    <a:pt x="4" y="183"/>
                  </a:lnTo>
                  <a:lnTo>
                    <a:pt x="4" y="171"/>
                  </a:lnTo>
                  <a:lnTo>
                    <a:pt x="4" y="160"/>
                  </a:lnTo>
                  <a:lnTo>
                    <a:pt x="4" y="148"/>
                  </a:lnTo>
                  <a:lnTo>
                    <a:pt x="0" y="131"/>
                  </a:lnTo>
                  <a:lnTo>
                    <a:pt x="3" y="107"/>
                  </a:lnTo>
                  <a:lnTo>
                    <a:pt x="9" y="84"/>
                  </a:lnTo>
                  <a:lnTo>
                    <a:pt x="13" y="69"/>
                  </a:lnTo>
                  <a:lnTo>
                    <a:pt x="18" y="64"/>
                  </a:lnTo>
                  <a:lnTo>
                    <a:pt x="24" y="58"/>
                  </a:lnTo>
                  <a:lnTo>
                    <a:pt x="31" y="54"/>
                  </a:lnTo>
                  <a:lnTo>
                    <a:pt x="37" y="49"/>
                  </a:lnTo>
                  <a:lnTo>
                    <a:pt x="42" y="43"/>
                  </a:lnTo>
                  <a:lnTo>
                    <a:pt x="46" y="37"/>
                  </a:lnTo>
                  <a:lnTo>
                    <a:pt x="51" y="32"/>
                  </a:lnTo>
                  <a:lnTo>
                    <a:pt x="56" y="26"/>
                  </a:lnTo>
                  <a:lnTo>
                    <a:pt x="60" y="20"/>
                  </a:lnTo>
                  <a:lnTo>
                    <a:pt x="64" y="14"/>
                  </a:lnTo>
                  <a:lnTo>
                    <a:pt x="68" y="8"/>
                  </a:lnTo>
                  <a:lnTo>
                    <a:pt x="71" y="0"/>
                  </a:lnTo>
                  <a:lnTo>
                    <a:pt x="74" y="1"/>
                  </a:lnTo>
                  <a:lnTo>
                    <a:pt x="79" y="9"/>
                  </a:lnTo>
                  <a:lnTo>
                    <a:pt x="83" y="20"/>
                  </a:lnTo>
                  <a:lnTo>
                    <a:pt x="85" y="29"/>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8" name="Freeform 18"/>
            <p:cNvSpPr>
              <a:spLocks/>
            </p:cNvSpPr>
            <p:nvPr/>
          </p:nvSpPr>
          <p:spPr bwMode="auto">
            <a:xfrm>
              <a:off x="854" y="3326"/>
              <a:ext cx="32" cy="47"/>
            </a:xfrm>
            <a:custGeom>
              <a:avLst/>
              <a:gdLst>
                <a:gd name="T0" fmla="*/ 0 w 96"/>
                <a:gd name="T1" fmla="*/ 0 h 238"/>
                <a:gd name="T2" fmla="*/ 0 w 96"/>
                <a:gd name="T3" fmla="*/ 0 h 238"/>
                <a:gd name="T4" fmla="*/ 0 w 96"/>
                <a:gd name="T5" fmla="*/ 0 h 238"/>
                <a:gd name="T6" fmla="*/ 0 w 96"/>
                <a:gd name="T7" fmla="*/ 0 h 238"/>
                <a:gd name="T8" fmla="*/ 0 w 96"/>
                <a:gd name="T9" fmla="*/ 0 h 238"/>
                <a:gd name="T10" fmla="*/ 0 w 96"/>
                <a:gd name="T11" fmla="*/ 0 h 238"/>
                <a:gd name="T12" fmla="*/ 0 w 96"/>
                <a:gd name="T13" fmla="*/ 0 h 238"/>
                <a:gd name="T14" fmla="*/ 0 w 96"/>
                <a:gd name="T15" fmla="*/ 0 h 238"/>
                <a:gd name="T16" fmla="*/ 0 w 96"/>
                <a:gd name="T17" fmla="*/ 0 h 238"/>
                <a:gd name="T18" fmla="*/ 0 w 96"/>
                <a:gd name="T19" fmla="*/ 0 h 238"/>
                <a:gd name="T20" fmla="*/ 0 w 96"/>
                <a:gd name="T21" fmla="*/ 0 h 238"/>
                <a:gd name="T22" fmla="*/ 0 w 96"/>
                <a:gd name="T23" fmla="*/ 0 h 238"/>
                <a:gd name="T24" fmla="*/ 0 w 96"/>
                <a:gd name="T25" fmla="*/ 0 h 238"/>
                <a:gd name="T26" fmla="*/ 0 w 96"/>
                <a:gd name="T27" fmla="*/ 0 h 238"/>
                <a:gd name="T28" fmla="*/ 0 w 96"/>
                <a:gd name="T29" fmla="*/ 0 h 238"/>
                <a:gd name="T30" fmla="*/ 0 w 96"/>
                <a:gd name="T31" fmla="*/ 0 h 238"/>
                <a:gd name="T32" fmla="*/ 0 w 96"/>
                <a:gd name="T33" fmla="*/ 0 h 238"/>
                <a:gd name="T34" fmla="*/ 0 w 96"/>
                <a:gd name="T35" fmla="*/ 0 h 238"/>
                <a:gd name="T36" fmla="*/ 0 w 96"/>
                <a:gd name="T37" fmla="*/ 0 h 238"/>
                <a:gd name="T38" fmla="*/ 0 w 96"/>
                <a:gd name="T39" fmla="*/ 0 h 238"/>
                <a:gd name="T40" fmla="*/ 0 w 96"/>
                <a:gd name="T41" fmla="*/ 0 h 238"/>
                <a:gd name="T42" fmla="*/ 0 w 96"/>
                <a:gd name="T43" fmla="*/ 0 h 238"/>
                <a:gd name="T44" fmla="*/ 0 w 96"/>
                <a:gd name="T45" fmla="*/ 0 h 238"/>
                <a:gd name="T46" fmla="*/ 0 w 96"/>
                <a:gd name="T47" fmla="*/ 0 h 238"/>
                <a:gd name="T48" fmla="*/ 0 w 96"/>
                <a:gd name="T49" fmla="*/ 0 h 238"/>
                <a:gd name="T50" fmla="*/ 0 w 96"/>
                <a:gd name="T51" fmla="*/ 0 h 238"/>
                <a:gd name="T52" fmla="*/ 0 w 96"/>
                <a:gd name="T53" fmla="*/ 0 h 238"/>
                <a:gd name="T54" fmla="*/ 0 w 96"/>
                <a:gd name="T55" fmla="*/ 0 h 238"/>
                <a:gd name="T56" fmla="*/ 0 w 96"/>
                <a:gd name="T57" fmla="*/ 0 h 238"/>
                <a:gd name="T58" fmla="*/ 0 w 96"/>
                <a:gd name="T59" fmla="*/ 0 h 238"/>
                <a:gd name="T60" fmla="*/ 0 w 96"/>
                <a:gd name="T61" fmla="*/ 0 h 238"/>
                <a:gd name="T62" fmla="*/ 0 w 96"/>
                <a:gd name="T63" fmla="*/ 0 h 238"/>
                <a:gd name="T64" fmla="*/ 0 w 96"/>
                <a:gd name="T65" fmla="*/ 0 h 238"/>
                <a:gd name="T66" fmla="*/ 0 w 96"/>
                <a:gd name="T67" fmla="*/ 0 h 238"/>
                <a:gd name="T68" fmla="*/ 0 w 96"/>
                <a:gd name="T69" fmla="*/ 0 h 238"/>
                <a:gd name="T70" fmla="*/ 0 w 96"/>
                <a:gd name="T71" fmla="*/ 0 h 238"/>
                <a:gd name="T72" fmla="*/ 0 w 96"/>
                <a:gd name="T73" fmla="*/ 0 h 238"/>
                <a:gd name="T74" fmla="*/ 0 w 96"/>
                <a:gd name="T75" fmla="*/ 0 h 238"/>
                <a:gd name="T76" fmla="*/ 0 w 96"/>
                <a:gd name="T77" fmla="*/ 0 h 238"/>
                <a:gd name="T78" fmla="*/ 0 w 96"/>
                <a:gd name="T79" fmla="*/ 0 h 238"/>
                <a:gd name="T80" fmla="*/ 0 w 96"/>
                <a:gd name="T81" fmla="*/ 0 h 238"/>
                <a:gd name="T82" fmla="*/ 0 w 96"/>
                <a:gd name="T83" fmla="*/ 0 h 238"/>
                <a:gd name="T84" fmla="*/ 0 w 96"/>
                <a:gd name="T85" fmla="*/ 0 h 238"/>
                <a:gd name="T86" fmla="*/ 0 w 96"/>
                <a:gd name="T87" fmla="*/ 0 h 238"/>
                <a:gd name="T88" fmla="*/ 0 w 96"/>
                <a:gd name="T89" fmla="*/ 0 h 238"/>
                <a:gd name="T90" fmla="*/ 0 w 96"/>
                <a:gd name="T91" fmla="*/ 0 h 238"/>
                <a:gd name="T92" fmla="*/ 0 w 96"/>
                <a:gd name="T93" fmla="*/ 0 h 238"/>
                <a:gd name="T94" fmla="*/ 0 w 96"/>
                <a:gd name="T95" fmla="*/ 0 h 238"/>
                <a:gd name="T96" fmla="*/ 0 w 96"/>
                <a:gd name="T97" fmla="*/ 0 h 238"/>
                <a:gd name="T98" fmla="*/ 0 w 96"/>
                <a:gd name="T99" fmla="*/ 0 h 238"/>
                <a:gd name="T100" fmla="*/ 0 w 96"/>
                <a:gd name="T101" fmla="*/ 0 h 238"/>
                <a:gd name="T102" fmla="*/ 0 w 96"/>
                <a:gd name="T103" fmla="*/ 0 h 238"/>
                <a:gd name="T104" fmla="*/ 0 w 96"/>
                <a:gd name="T105" fmla="*/ 0 h 23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6"/>
                <a:gd name="T160" fmla="*/ 0 h 238"/>
                <a:gd name="T161" fmla="*/ 96 w 96"/>
                <a:gd name="T162" fmla="*/ 238 h 23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6" h="238">
                  <a:moveTo>
                    <a:pt x="69" y="1"/>
                  </a:moveTo>
                  <a:lnTo>
                    <a:pt x="73" y="22"/>
                  </a:lnTo>
                  <a:lnTo>
                    <a:pt x="78" y="41"/>
                  </a:lnTo>
                  <a:lnTo>
                    <a:pt x="84" y="61"/>
                  </a:lnTo>
                  <a:lnTo>
                    <a:pt x="88" y="81"/>
                  </a:lnTo>
                  <a:lnTo>
                    <a:pt x="92" y="90"/>
                  </a:lnTo>
                  <a:lnTo>
                    <a:pt x="94" y="98"/>
                  </a:lnTo>
                  <a:lnTo>
                    <a:pt x="96" y="108"/>
                  </a:lnTo>
                  <a:lnTo>
                    <a:pt x="96" y="118"/>
                  </a:lnTo>
                  <a:lnTo>
                    <a:pt x="96" y="134"/>
                  </a:lnTo>
                  <a:lnTo>
                    <a:pt x="94" y="148"/>
                  </a:lnTo>
                  <a:lnTo>
                    <a:pt x="89" y="162"/>
                  </a:lnTo>
                  <a:lnTo>
                    <a:pt x="85" y="176"/>
                  </a:lnTo>
                  <a:lnTo>
                    <a:pt x="82" y="181"/>
                  </a:lnTo>
                  <a:lnTo>
                    <a:pt x="77" y="187"/>
                  </a:lnTo>
                  <a:lnTo>
                    <a:pt x="74" y="192"/>
                  </a:lnTo>
                  <a:lnTo>
                    <a:pt x="70" y="197"/>
                  </a:lnTo>
                  <a:lnTo>
                    <a:pt x="66" y="202"/>
                  </a:lnTo>
                  <a:lnTo>
                    <a:pt x="62" y="206"/>
                  </a:lnTo>
                  <a:lnTo>
                    <a:pt x="56" y="210"/>
                  </a:lnTo>
                  <a:lnTo>
                    <a:pt x="51" y="212"/>
                  </a:lnTo>
                  <a:lnTo>
                    <a:pt x="48" y="216"/>
                  </a:lnTo>
                  <a:lnTo>
                    <a:pt x="44" y="221"/>
                  </a:lnTo>
                  <a:lnTo>
                    <a:pt x="38" y="225"/>
                  </a:lnTo>
                  <a:lnTo>
                    <a:pt x="32" y="230"/>
                  </a:lnTo>
                  <a:lnTo>
                    <a:pt x="27" y="234"/>
                  </a:lnTo>
                  <a:lnTo>
                    <a:pt x="23" y="236"/>
                  </a:lnTo>
                  <a:lnTo>
                    <a:pt x="20" y="238"/>
                  </a:lnTo>
                  <a:lnTo>
                    <a:pt x="14" y="227"/>
                  </a:lnTo>
                  <a:lnTo>
                    <a:pt x="8" y="216"/>
                  </a:lnTo>
                  <a:lnTo>
                    <a:pt x="6" y="204"/>
                  </a:lnTo>
                  <a:lnTo>
                    <a:pt x="6" y="191"/>
                  </a:lnTo>
                  <a:lnTo>
                    <a:pt x="5" y="184"/>
                  </a:lnTo>
                  <a:lnTo>
                    <a:pt x="3" y="178"/>
                  </a:lnTo>
                  <a:lnTo>
                    <a:pt x="2" y="171"/>
                  </a:lnTo>
                  <a:lnTo>
                    <a:pt x="0" y="165"/>
                  </a:lnTo>
                  <a:lnTo>
                    <a:pt x="0" y="145"/>
                  </a:lnTo>
                  <a:lnTo>
                    <a:pt x="0" y="115"/>
                  </a:lnTo>
                  <a:lnTo>
                    <a:pt x="2" y="87"/>
                  </a:lnTo>
                  <a:lnTo>
                    <a:pt x="4" y="69"/>
                  </a:lnTo>
                  <a:lnTo>
                    <a:pt x="8" y="63"/>
                  </a:lnTo>
                  <a:lnTo>
                    <a:pt x="13" y="58"/>
                  </a:lnTo>
                  <a:lnTo>
                    <a:pt x="18" y="52"/>
                  </a:lnTo>
                  <a:lnTo>
                    <a:pt x="24" y="50"/>
                  </a:lnTo>
                  <a:lnTo>
                    <a:pt x="29" y="43"/>
                  </a:lnTo>
                  <a:lnTo>
                    <a:pt x="36" y="35"/>
                  </a:lnTo>
                  <a:lnTo>
                    <a:pt x="43" y="27"/>
                  </a:lnTo>
                  <a:lnTo>
                    <a:pt x="50" y="17"/>
                  </a:lnTo>
                  <a:lnTo>
                    <a:pt x="56" y="9"/>
                  </a:lnTo>
                  <a:lnTo>
                    <a:pt x="62" y="4"/>
                  </a:lnTo>
                  <a:lnTo>
                    <a:pt x="66" y="0"/>
                  </a:lnTo>
                  <a:lnTo>
                    <a:pt x="69" y="1"/>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59" name="Freeform 19"/>
            <p:cNvSpPr>
              <a:spLocks/>
            </p:cNvSpPr>
            <p:nvPr/>
          </p:nvSpPr>
          <p:spPr bwMode="auto">
            <a:xfrm>
              <a:off x="860" y="3368"/>
              <a:ext cx="34" cy="51"/>
            </a:xfrm>
            <a:custGeom>
              <a:avLst/>
              <a:gdLst>
                <a:gd name="T0" fmla="*/ 0 w 104"/>
                <a:gd name="T1" fmla="*/ 0 h 256"/>
                <a:gd name="T2" fmla="*/ 0 w 104"/>
                <a:gd name="T3" fmla="*/ 0 h 256"/>
                <a:gd name="T4" fmla="*/ 0 w 104"/>
                <a:gd name="T5" fmla="*/ 0 h 256"/>
                <a:gd name="T6" fmla="*/ 0 w 104"/>
                <a:gd name="T7" fmla="*/ 0 h 256"/>
                <a:gd name="T8" fmla="*/ 0 w 104"/>
                <a:gd name="T9" fmla="*/ 0 h 256"/>
                <a:gd name="T10" fmla="*/ 0 w 104"/>
                <a:gd name="T11" fmla="*/ 0 h 256"/>
                <a:gd name="T12" fmla="*/ 0 w 104"/>
                <a:gd name="T13" fmla="*/ 0 h 256"/>
                <a:gd name="T14" fmla="*/ 0 w 104"/>
                <a:gd name="T15" fmla="*/ 0 h 256"/>
                <a:gd name="T16" fmla="*/ 0 w 104"/>
                <a:gd name="T17" fmla="*/ 0 h 256"/>
                <a:gd name="T18" fmla="*/ 0 w 104"/>
                <a:gd name="T19" fmla="*/ 0 h 256"/>
                <a:gd name="T20" fmla="*/ 0 w 104"/>
                <a:gd name="T21" fmla="*/ 0 h 256"/>
                <a:gd name="T22" fmla="*/ 0 w 104"/>
                <a:gd name="T23" fmla="*/ 0 h 256"/>
                <a:gd name="T24" fmla="*/ 0 w 104"/>
                <a:gd name="T25" fmla="*/ 0 h 256"/>
                <a:gd name="T26" fmla="*/ 0 w 104"/>
                <a:gd name="T27" fmla="*/ 0 h 256"/>
                <a:gd name="T28" fmla="*/ 0 w 104"/>
                <a:gd name="T29" fmla="*/ 0 h 256"/>
                <a:gd name="T30" fmla="*/ 0 w 104"/>
                <a:gd name="T31" fmla="*/ 0 h 256"/>
                <a:gd name="T32" fmla="*/ 0 w 104"/>
                <a:gd name="T33" fmla="*/ 0 h 256"/>
                <a:gd name="T34" fmla="*/ 0 w 104"/>
                <a:gd name="T35" fmla="*/ 0 h 256"/>
                <a:gd name="T36" fmla="*/ 0 w 104"/>
                <a:gd name="T37" fmla="*/ 0 h 256"/>
                <a:gd name="T38" fmla="*/ 0 w 104"/>
                <a:gd name="T39" fmla="*/ 0 h 256"/>
                <a:gd name="T40" fmla="*/ 0 w 104"/>
                <a:gd name="T41" fmla="*/ 0 h 256"/>
                <a:gd name="T42" fmla="*/ 0 w 104"/>
                <a:gd name="T43" fmla="*/ 0 h 256"/>
                <a:gd name="T44" fmla="*/ 0 w 104"/>
                <a:gd name="T45" fmla="*/ 0 h 256"/>
                <a:gd name="T46" fmla="*/ 0 w 104"/>
                <a:gd name="T47" fmla="*/ 0 h 256"/>
                <a:gd name="T48" fmla="*/ 0 w 104"/>
                <a:gd name="T49" fmla="*/ 0 h 256"/>
                <a:gd name="T50" fmla="*/ 0 w 104"/>
                <a:gd name="T51" fmla="*/ 0 h 256"/>
                <a:gd name="T52" fmla="*/ 0 w 104"/>
                <a:gd name="T53" fmla="*/ 0 h 256"/>
                <a:gd name="T54" fmla="*/ 0 w 104"/>
                <a:gd name="T55" fmla="*/ 0 h 256"/>
                <a:gd name="T56" fmla="*/ 0 w 104"/>
                <a:gd name="T57" fmla="*/ 0 h 256"/>
                <a:gd name="T58" fmla="*/ 0 w 104"/>
                <a:gd name="T59" fmla="*/ 0 h 256"/>
                <a:gd name="T60" fmla="*/ 0 w 104"/>
                <a:gd name="T61" fmla="*/ 0 h 256"/>
                <a:gd name="T62" fmla="*/ 0 w 104"/>
                <a:gd name="T63" fmla="*/ 0 h 256"/>
                <a:gd name="T64" fmla="*/ 0 w 104"/>
                <a:gd name="T65" fmla="*/ 0 h 256"/>
                <a:gd name="T66" fmla="*/ 0 w 104"/>
                <a:gd name="T67" fmla="*/ 0 h 256"/>
                <a:gd name="T68" fmla="*/ 0 w 104"/>
                <a:gd name="T69" fmla="*/ 0 h 256"/>
                <a:gd name="T70" fmla="*/ 0 w 104"/>
                <a:gd name="T71" fmla="*/ 0 h 256"/>
                <a:gd name="T72" fmla="*/ 0 w 104"/>
                <a:gd name="T73" fmla="*/ 0 h 256"/>
                <a:gd name="T74" fmla="*/ 0 w 104"/>
                <a:gd name="T75" fmla="*/ 0 h 256"/>
                <a:gd name="T76" fmla="*/ 0 w 104"/>
                <a:gd name="T77" fmla="*/ 0 h 256"/>
                <a:gd name="T78" fmla="*/ 0 w 104"/>
                <a:gd name="T79" fmla="*/ 0 h 256"/>
                <a:gd name="T80" fmla="*/ 0 w 104"/>
                <a:gd name="T81" fmla="*/ 0 h 256"/>
                <a:gd name="T82" fmla="*/ 0 w 104"/>
                <a:gd name="T83" fmla="*/ 0 h 256"/>
                <a:gd name="T84" fmla="*/ 0 w 104"/>
                <a:gd name="T85" fmla="*/ 0 h 256"/>
                <a:gd name="T86" fmla="*/ 0 w 104"/>
                <a:gd name="T87" fmla="*/ 0 h 256"/>
                <a:gd name="T88" fmla="*/ 0 w 104"/>
                <a:gd name="T89" fmla="*/ 0 h 256"/>
                <a:gd name="T90" fmla="*/ 0 w 104"/>
                <a:gd name="T91" fmla="*/ 0 h 256"/>
                <a:gd name="T92" fmla="*/ 0 w 104"/>
                <a:gd name="T93" fmla="*/ 0 h 256"/>
                <a:gd name="T94" fmla="*/ 0 w 104"/>
                <a:gd name="T95" fmla="*/ 0 h 256"/>
                <a:gd name="T96" fmla="*/ 0 w 104"/>
                <a:gd name="T97" fmla="*/ 0 h 256"/>
                <a:gd name="T98" fmla="*/ 0 w 104"/>
                <a:gd name="T99" fmla="*/ 0 h 256"/>
                <a:gd name="T100" fmla="*/ 0 w 104"/>
                <a:gd name="T101" fmla="*/ 0 h 256"/>
                <a:gd name="T102" fmla="*/ 0 w 104"/>
                <a:gd name="T103" fmla="*/ 0 h 256"/>
                <a:gd name="T104" fmla="*/ 0 w 104"/>
                <a:gd name="T105" fmla="*/ 0 h 256"/>
                <a:gd name="T106" fmla="*/ 0 w 104"/>
                <a:gd name="T107" fmla="*/ 0 h 25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04"/>
                <a:gd name="T163" fmla="*/ 0 h 256"/>
                <a:gd name="T164" fmla="*/ 104 w 104"/>
                <a:gd name="T165" fmla="*/ 256 h 25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04" h="256">
                  <a:moveTo>
                    <a:pt x="86" y="18"/>
                  </a:moveTo>
                  <a:lnTo>
                    <a:pt x="87" y="25"/>
                  </a:lnTo>
                  <a:lnTo>
                    <a:pt x="89" y="32"/>
                  </a:lnTo>
                  <a:lnTo>
                    <a:pt x="91" y="40"/>
                  </a:lnTo>
                  <a:lnTo>
                    <a:pt x="93" y="47"/>
                  </a:lnTo>
                  <a:lnTo>
                    <a:pt x="96" y="64"/>
                  </a:lnTo>
                  <a:lnTo>
                    <a:pt x="98" y="80"/>
                  </a:lnTo>
                  <a:lnTo>
                    <a:pt x="100" y="98"/>
                  </a:lnTo>
                  <a:lnTo>
                    <a:pt x="104" y="115"/>
                  </a:lnTo>
                  <a:lnTo>
                    <a:pt x="103" y="125"/>
                  </a:lnTo>
                  <a:lnTo>
                    <a:pt x="102" y="133"/>
                  </a:lnTo>
                  <a:lnTo>
                    <a:pt x="101" y="143"/>
                  </a:lnTo>
                  <a:lnTo>
                    <a:pt x="102" y="153"/>
                  </a:lnTo>
                  <a:lnTo>
                    <a:pt x="98" y="160"/>
                  </a:lnTo>
                  <a:lnTo>
                    <a:pt x="95" y="168"/>
                  </a:lnTo>
                  <a:lnTo>
                    <a:pt x="90" y="174"/>
                  </a:lnTo>
                  <a:lnTo>
                    <a:pt x="83" y="180"/>
                  </a:lnTo>
                  <a:lnTo>
                    <a:pt x="78" y="183"/>
                  </a:lnTo>
                  <a:lnTo>
                    <a:pt x="73" y="187"/>
                  </a:lnTo>
                  <a:lnTo>
                    <a:pt x="68" y="192"/>
                  </a:lnTo>
                  <a:lnTo>
                    <a:pt x="63" y="195"/>
                  </a:lnTo>
                  <a:lnTo>
                    <a:pt x="57" y="201"/>
                  </a:lnTo>
                  <a:lnTo>
                    <a:pt x="52" y="205"/>
                  </a:lnTo>
                  <a:lnTo>
                    <a:pt x="47" y="210"/>
                  </a:lnTo>
                  <a:lnTo>
                    <a:pt x="42" y="215"/>
                  </a:lnTo>
                  <a:lnTo>
                    <a:pt x="38" y="222"/>
                  </a:lnTo>
                  <a:lnTo>
                    <a:pt x="37" y="229"/>
                  </a:lnTo>
                  <a:lnTo>
                    <a:pt x="36" y="237"/>
                  </a:lnTo>
                  <a:lnTo>
                    <a:pt x="31" y="243"/>
                  </a:lnTo>
                  <a:lnTo>
                    <a:pt x="29" y="246"/>
                  </a:lnTo>
                  <a:lnTo>
                    <a:pt x="28" y="250"/>
                  </a:lnTo>
                  <a:lnTo>
                    <a:pt x="26" y="254"/>
                  </a:lnTo>
                  <a:lnTo>
                    <a:pt x="23" y="256"/>
                  </a:lnTo>
                  <a:lnTo>
                    <a:pt x="19" y="247"/>
                  </a:lnTo>
                  <a:lnTo>
                    <a:pt x="13" y="226"/>
                  </a:lnTo>
                  <a:lnTo>
                    <a:pt x="9" y="202"/>
                  </a:lnTo>
                  <a:lnTo>
                    <a:pt x="6" y="180"/>
                  </a:lnTo>
                  <a:lnTo>
                    <a:pt x="0" y="153"/>
                  </a:lnTo>
                  <a:lnTo>
                    <a:pt x="1" y="126"/>
                  </a:lnTo>
                  <a:lnTo>
                    <a:pt x="7" y="98"/>
                  </a:lnTo>
                  <a:lnTo>
                    <a:pt x="14" y="73"/>
                  </a:lnTo>
                  <a:lnTo>
                    <a:pt x="27" y="55"/>
                  </a:lnTo>
                  <a:lnTo>
                    <a:pt x="32" y="44"/>
                  </a:lnTo>
                  <a:lnTo>
                    <a:pt x="39" y="34"/>
                  </a:lnTo>
                  <a:lnTo>
                    <a:pt x="47" y="26"/>
                  </a:lnTo>
                  <a:lnTo>
                    <a:pt x="55" y="18"/>
                  </a:lnTo>
                  <a:lnTo>
                    <a:pt x="60" y="13"/>
                  </a:lnTo>
                  <a:lnTo>
                    <a:pt x="66" y="9"/>
                  </a:lnTo>
                  <a:lnTo>
                    <a:pt x="70" y="4"/>
                  </a:lnTo>
                  <a:lnTo>
                    <a:pt x="75" y="0"/>
                  </a:lnTo>
                  <a:lnTo>
                    <a:pt x="79" y="2"/>
                  </a:lnTo>
                  <a:lnTo>
                    <a:pt x="82" y="7"/>
                  </a:lnTo>
                  <a:lnTo>
                    <a:pt x="84" y="12"/>
                  </a:lnTo>
                  <a:lnTo>
                    <a:pt x="86" y="18"/>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0" name="Freeform 20"/>
            <p:cNvSpPr>
              <a:spLocks/>
            </p:cNvSpPr>
            <p:nvPr/>
          </p:nvSpPr>
          <p:spPr bwMode="auto">
            <a:xfrm>
              <a:off x="868" y="3410"/>
              <a:ext cx="31" cy="53"/>
            </a:xfrm>
            <a:custGeom>
              <a:avLst/>
              <a:gdLst>
                <a:gd name="T0" fmla="*/ 0 w 93"/>
                <a:gd name="T1" fmla="*/ 0 h 269"/>
                <a:gd name="T2" fmla="*/ 0 w 93"/>
                <a:gd name="T3" fmla="*/ 0 h 269"/>
                <a:gd name="T4" fmla="*/ 0 w 93"/>
                <a:gd name="T5" fmla="*/ 0 h 269"/>
                <a:gd name="T6" fmla="*/ 0 w 93"/>
                <a:gd name="T7" fmla="*/ 0 h 269"/>
                <a:gd name="T8" fmla="*/ 0 w 93"/>
                <a:gd name="T9" fmla="*/ 0 h 269"/>
                <a:gd name="T10" fmla="*/ 0 w 93"/>
                <a:gd name="T11" fmla="*/ 0 h 269"/>
                <a:gd name="T12" fmla="*/ 0 w 93"/>
                <a:gd name="T13" fmla="*/ 0 h 269"/>
                <a:gd name="T14" fmla="*/ 0 w 93"/>
                <a:gd name="T15" fmla="*/ 0 h 269"/>
                <a:gd name="T16" fmla="*/ 0 w 93"/>
                <a:gd name="T17" fmla="*/ 0 h 269"/>
                <a:gd name="T18" fmla="*/ 0 w 93"/>
                <a:gd name="T19" fmla="*/ 0 h 269"/>
                <a:gd name="T20" fmla="*/ 0 w 93"/>
                <a:gd name="T21" fmla="*/ 0 h 269"/>
                <a:gd name="T22" fmla="*/ 0 w 93"/>
                <a:gd name="T23" fmla="*/ 0 h 269"/>
                <a:gd name="T24" fmla="*/ 0 w 93"/>
                <a:gd name="T25" fmla="*/ 0 h 269"/>
                <a:gd name="T26" fmla="*/ 0 w 93"/>
                <a:gd name="T27" fmla="*/ 0 h 269"/>
                <a:gd name="T28" fmla="*/ 0 w 93"/>
                <a:gd name="T29" fmla="*/ 0 h 269"/>
                <a:gd name="T30" fmla="*/ 0 w 93"/>
                <a:gd name="T31" fmla="*/ 0 h 269"/>
                <a:gd name="T32" fmla="*/ 0 w 93"/>
                <a:gd name="T33" fmla="*/ 0 h 269"/>
                <a:gd name="T34" fmla="*/ 0 w 93"/>
                <a:gd name="T35" fmla="*/ 0 h 269"/>
                <a:gd name="T36" fmla="*/ 0 w 93"/>
                <a:gd name="T37" fmla="*/ 0 h 269"/>
                <a:gd name="T38" fmla="*/ 0 w 93"/>
                <a:gd name="T39" fmla="*/ 0 h 269"/>
                <a:gd name="T40" fmla="*/ 0 w 93"/>
                <a:gd name="T41" fmla="*/ 0 h 269"/>
                <a:gd name="T42" fmla="*/ 0 w 93"/>
                <a:gd name="T43" fmla="*/ 0 h 269"/>
                <a:gd name="T44" fmla="*/ 0 w 93"/>
                <a:gd name="T45" fmla="*/ 0 h 269"/>
                <a:gd name="T46" fmla="*/ 0 w 93"/>
                <a:gd name="T47" fmla="*/ 0 h 269"/>
                <a:gd name="T48" fmla="*/ 0 w 93"/>
                <a:gd name="T49" fmla="*/ 0 h 269"/>
                <a:gd name="T50" fmla="*/ 0 w 93"/>
                <a:gd name="T51" fmla="*/ 0 h 269"/>
                <a:gd name="T52" fmla="*/ 0 w 93"/>
                <a:gd name="T53" fmla="*/ 0 h 269"/>
                <a:gd name="T54" fmla="*/ 0 w 93"/>
                <a:gd name="T55" fmla="*/ 0 h 269"/>
                <a:gd name="T56" fmla="*/ 0 w 93"/>
                <a:gd name="T57" fmla="*/ 0 h 269"/>
                <a:gd name="T58" fmla="*/ 0 w 93"/>
                <a:gd name="T59" fmla="*/ 0 h 269"/>
                <a:gd name="T60" fmla="*/ 0 w 93"/>
                <a:gd name="T61" fmla="*/ 0 h 269"/>
                <a:gd name="T62" fmla="*/ 0 w 93"/>
                <a:gd name="T63" fmla="*/ 0 h 269"/>
                <a:gd name="T64" fmla="*/ 0 w 93"/>
                <a:gd name="T65" fmla="*/ 0 h 269"/>
                <a:gd name="T66" fmla="*/ 0 w 93"/>
                <a:gd name="T67" fmla="*/ 0 h 269"/>
                <a:gd name="T68" fmla="*/ 0 w 93"/>
                <a:gd name="T69" fmla="*/ 0 h 269"/>
                <a:gd name="T70" fmla="*/ 0 w 93"/>
                <a:gd name="T71" fmla="*/ 0 h 269"/>
                <a:gd name="T72" fmla="*/ 0 w 93"/>
                <a:gd name="T73" fmla="*/ 0 h 269"/>
                <a:gd name="T74" fmla="*/ 0 w 93"/>
                <a:gd name="T75" fmla="*/ 0 h 269"/>
                <a:gd name="T76" fmla="*/ 0 w 93"/>
                <a:gd name="T77" fmla="*/ 0 h 269"/>
                <a:gd name="T78" fmla="*/ 0 w 93"/>
                <a:gd name="T79" fmla="*/ 0 h 269"/>
                <a:gd name="T80" fmla="*/ 0 w 93"/>
                <a:gd name="T81" fmla="*/ 0 h 269"/>
                <a:gd name="T82" fmla="*/ 0 w 93"/>
                <a:gd name="T83" fmla="*/ 0 h 269"/>
                <a:gd name="T84" fmla="*/ 0 w 93"/>
                <a:gd name="T85" fmla="*/ 0 h 269"/>
                <a:gd name="T86" fmla="*/ 0 w 93"/>
                <a:gd name="T87" fmla="*/ 0 h 269"/>
                <a:gd name="T88" fmla="*/ 0 w 93"/>
                <a:gd name="T89" fmla="*/ 0 h 269"/>
                <a:gd name="T90" fmla="*/ 0 w 93"/>
                <a:gd name="T91" fmla="*/ 0 h 269"/>
                <a:gd name="T92" fmla="*/ 0 w 93"/>
                <a:gd name="T93" fmla="*/ 0 h 269"/>
                <a:gd name="T94" fmla="*/ 0 w 93"/>
                <a:gd name="T95" fmla="*/ 0 h 269"/>
                <a:gd name="T96" fmla="*/ 0 w 93"/>
                <a:gd name="T97" fmla="*/ 0 h 269"/>
                <a:gd name="T98" fmla="*/ 0 w 93"/>
                <a:gd name="T99" fmla="*/ 0 h 269"/>
                <a:gd name="T100" fmla="*/ 0 w 93"/>
                <a:gd name="T101" fmla="*/ 0 h 269"/>
                <a:gd name="T102" fmla="*/ 0 w 93"/>
                <a:gd name="T103" fmla="*/ 0 h 269"/>
                <a:gd name="T104" fmla="*/ 0 w 93"/>
                <a:gd name="T105" fmla="*/ 0 h 26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93"/>
                <a:gd name="T160" fmla="*/ 0 h 269"/>
                <a:gd name="T161" fmla="*/ 93 w 93"/>
                <a:gd name="T162" fmla="*/ 269 h 26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93" h="269">
                  <a:moveTo>
                    <a:pt x="73" y="0"/>
                  </a:moveTo>
                  <a:lnTo>
                    <a:pt x="74" y="7"/>
                  </a:lnTo>
                  <a:lnTo>
                    <a:pt x="74" y="18"/>
                  </a:lnTo>
                  <a:lnTo>
                    <a:pt x="74" y="28"/>
                  </a:lnTo>
                  <a:lnTo>
                    <a:pt x="74" y="32"/>
                  </a:lnTo>
                  <a:lnTo>
                    <a:pt x="80" y="44"/>
                  </a:lnTo>
                  <a:lnTo>
                    <a:pt x="86" y="57"/>
                  </a:lnTo>
                  <a:lnTo>
                    <a:pt x="90" y="70"/>
                  </a:lnTo>
                  <a:lnTo>
                    <a:pt x="92" y="83"/>
                  </a:lnTo>
                  <a:lnTo>
                    <a:pt x="93" y="92"/>
                  </a:lnTo>
                  <a:lnTo>
                    <a:pt x="92" y="102"/>
                  </a:lnTo>
                  <a:lnTo>
                    <a:pt x="90" y="112"/>
                  </a:lnTo>
                  <a:lnTo>
                    <a:pt x="88" y="121"/>
                  </a:lnTo>
                  <a:lnTo>
                    <a:pt x="87" y="134"/>
                  </a:lnTo>
                  <a:lnTo>
                    <a:pt x="86" y="148"/>
                  </a:lnTo>
                  <a:lnTo>
                    <a:pt x="86" y="162"/>
                  </a:lnTo>
                  <a:lnTo>
                    <a:pt x="85" y="176"/>
                  </a:lnTo>
                  <a:lnTo>
                    <a:pt x="79" y="182"/>
                  </a:lnTo>
                  <a:lnTo>
                    <a:pt x="75" y="187"/>
                  </a:lnTo>
                  <a:lnTo>
                    <a:pt x="70" y="192"/>
                  </a:lnTo>
                  <a:lnTo>
                    <a:pt x="65" y="198"/>
                  </a:lnTo>
                  <a:lnTo>
                    <a:pt x="57" y="208"/>
                  </a:lnTo>
                  <a:lnTo>
                    <a:pt x="49" y="219"/>
                  </a:lnTo>
                  <a:lnTo>
                    <a:pt x="42" y="231"/>
                  </a:lnTo>
                  <a:lnTo>
                    <a:pt x="33" y="243"/>
                  </a:lnTo>
                  <a:lnTo>
                    <a:pt x="26" y="254"/>
                  </a:lnTo>
                  <a:lnTo>
                    <a:pt x="21" y="263"/>
                  </a:lnTo>
                  <a:lnTo>
                    <a:pt x="17" y="268"/>
                  </a:lnTo>
                  <a:lnTo>
                    <a:pt x="15" y="269"/>
                  </a:lnTo>
                  <a:lnTo>
                    <a:pt x="13" y="262"/>
                  </a:lnTo>
                  <a:lnTo>
                    <a:pt x="11" y="250"/>
                  </a:lnTo>
                  <a:lnTo>
                    <a:pt x="10" y="237"/>
                  </a:lnTo>
                  <a:lnTo>
                    <a:pt x="9" y="231"/>
                  </a:lnTo>
                  <a:lnTo>
                    <a:pt x="7" y="219"/>
                  </a:lnTo>
                  <a:lnTo>
                    <a:pt x="7" y="205"/>
                  </a:lnTo>
                  <a:lnTo>
                    <a:pt x="7" y="193"/>
                  </a:lnTo>
                  <a:lnTo>
                    <a:pt x="5" y="182"/>
                  </a:lnTo>
                  <a:lnTo>
                    <a:pt x="1" y="160"/>
                  </a:lnTo>
                  <a:lnTo>
                    <a:pt x="0" y="138"/>
                  </a:lnTo>
                  <a:lnTo>
                    <a:pt x="0" y="116"/>
                  </a:lnTo>
                  <a:lnTo>
                    <a:pt x="1" y="94"/>
                  </a:lnTo>
                  <a:lnTo>
                    <a:pt x="4" y="81"/>
                  </a:lnTo>
                  <a:lnTo>
                    <a:pt x="11" y="68"/>
                  </a:lnTo>
                  <a:lnTo>
                    <a:pt x="19" y="55"/>
                  </a:lnTo>
                  <a:lnTo>
                    <a:pt x="25" y="43"/>
                  </a:lnTo>
                  <a:lnTo>
                    <a:pt x="31" y="38"/>
                  </a:lnTo>
                  <a:lnTo>
                    <a:pt x="39" y="30"/>
                  </a:lnTo>
                  <a:lnTo>
                    <a:pt x="46" y="22"/>
                  </a:lnTo>
                  <a:lnTo>
                    <a:pt x="54" y="15"/>
                  </a:lnTo>
                  <a:lnTo>
                    <a:pt x="60" y="8"/>
                  </a:lnTo>
                  <a:lnTo>
                    <a:pt x="67" y="4"/>
                  </a:lnTo>
                  <a:lnTo>
                    <a:pt x="71" y="0"/>
                  </a:lnTo>
                  <a:lnTo>
                    <a:pt x="73" y="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1" name="Freeform 21"/>
            <p:cNvSpPr>
              <a:spLocks/>
            </p:cNvSpPr>
            <p:nvPr/>
          </p:nvSpPr>
          <p:spPr bwMode="auto">
            <a:xfrm>
              <a:off x="872" y="3452"/>
              <a:ext cx="35" cy="51"/>
            </a:xfrm>
            <a:custGeom>
              <a:avLst/>
              <a:gdLst>
                <a:gd name="T0" fmla="*/ 0 w 106"/>
                <a:gd name="T1" fmla="*/ 0 h 252"/>
                <a:gd name="T2" fmla="*/ 0 w 106"/>
                <a:gd name="T3" fmla="*/ 0 h 252"/>
                <a:gd name="T4" fmla="*/ 0 w 106"/>
                <a:gd name="T5" fmla="*/ 0 h 252"/>
                <a:gd name="T6" fmla="*/ 0 w 106"/>
                <a:gd name="T7" fmla="*/ 0 h 252"/>
                <a:gd name="T8" fmla="*/ 0 w 106"/>
                <a:gd name="T9" fmla="*/ 0 h 252"/>
                <a:gd name="T10" fmla="*/ 0 w 106"/>
                <a:gd name="T11" fmla="*/ 0 h 252"/>
                <a:gd name="T12" fmla="*/ 0 w 106"/>
                <a:gd name="T13" fmla="*/ 0 h 252"/>
                <a:gd name="T14" fmla="*/ 0 w 106"/>
                <a:gd name="T15" fmla="*/ 0 h 252"/>
                <a:gd name="T16" fmla="*/ 0 w 106"/>
                <a:gd name="T17" fmla="*/ 0 h 252"/>
                <a:gd name="T18" fmla="*/ 0 w 106"/>
                <a:gd name="T19" fmla="*/ 0 h 252"/>
                <a:gd name="T20" fmla="*/ 0 w 106"/>
                <a:gd name="T21" fmla="*/ 0 h 252"/>
                <a:gd name="T22" fmla="*/ 0 w 106"/>
                <a:gd name="T23" fmla="*/ 0 h 252"/>
                <a:gd name="T24" fmla="*/ 0 w 106"/>
                <a:gd name="T25" fmla="*/ 0 h 252"/>
                <a:gd name="T26" fmla="*/ 0 w 106"/>
                <a:gd name="T27" fmla="*/ 0 h 252"/>
                <a:gd name="T28" fmla="*/ 0 w 106"/>
                <a:gd name="T29" fmla="*/ 0 h 252"/>
                <a:gd name="T30" fmla="*/ 0 w 106"/>
                <a:gd name="T31" fmla="*/ 0 h 252"/>
                <a:gd name="T32" fmla="*/ 0 w 106"/>
                <a:gd name="T33" fmla="*/ 0 h 252"/>
                <a:gd name="T34" fmla="*/ 0 w 106"/>
                <a:gd name="T35" fmla="*/ 0 h 252"/>
                <a:gd name="T36" fmla="*/ 0 w 106"/>
                <a:gd name="T37" fmla="*/ 0 h 252"/>
                <a:gd name="T38" fmla="*/ 0 w 106"/>
                <a:gd name="T39" fmla="*/ 0 h 252"/>
                <a:gd name="T40" fmla="*/ 0 w 106"/>
                <a:gd name="T41" fmla="*/ 0 h 252"/>
                <a:gd name="T42" fmla="*/ 0 w 106"/>
                <a:gd name="T43" fmla="*/ 0 h 252"/>
                <a:gd name="T44" fmla="*/ 0 w 106"/>
                <a:gd name="T45" fmla="*/ 0 h 252"/>
                <a:gd name="T46" fmla="*/ 0 w 106"/>
                <a:gd name="T47" fmla="*/ 0 h 252"/>
                <a:gd name="T48" fmla="*/ 0 w 106"/>
                <a:gd name="T49" fmla="*/ 0 h 252"/>
                <a:gd name="T50" fmla="*/ 0 w 106"/>
                <a:gd name="T51" fmla="*/ 0 h 252"/>
                <a:gd name="T52" fmla="*/ 0 w 106"/>
                <a:gd name="T53" fmla="*/ 0 h 252"/>
                <a:gd name="T54" fmla="*/ 0 w 106"/>
                <a:gd name="T55" fmla="*/ 0 h 252"/>
                <a:gd name="T56" fmla="*/ 0 w 106"/>
                <a:gd name="T57" fmla="*/ 0 h 252"/>
                <a:gd name="T58" fmla="*/ 0 w 106"/>
                <a:gd name="T59" fmla="*/ 0 h 252"/>
                <a:gd name="T60" fmla="*/ 0 w 106"/>
                <a:gd name="T61" fmla="*/ 0 h 252"/>
                <a:gd name="T62" fmla="*/ 0 w 106"/>
                <a:gd name="T63" fmla="*/ 0 h 252"/>
                <a:gd name="T64" fmla="*/ 0 w 106"/>
                <a:gd name="T65" fmla="*/ 0 h 252"/>
                <a:gd name="T66" fmla="*/ 0 w 106"/>
                <a:gd name="T67" fmla="*/ 0 h 252"/>
                <a:gd name="T68" fmla="*/ 0 w 106"/>
                <a:gd name="T69" fmla="*/ 0 h 252"/>
                <a:gd name="T70" fmla="*/ 0 w 106"/>
                <a:gd name="T71" fmla="*/ 0 h 252"/>
                <a:gd name="T72" fmla="*/ 0 w 106"/>
                <a:gd name="T73" fmla="*/ 0 h 252"/>
                <a:gd name="T74" fmla="*/ 0 w 106"/>
                <a:gd name="T75" fmla="*/ 0 h 252"/>
                <a:gd name="T76" fmla="*/ 0 w 106"/>
                <a:gd name="T77" fmla="*/ 0 h 252"/>
                <a:gd name="T78" fmla="*/ 0 w 106"/>
                <a:gd name="T79" fmla="*/ 0 h 252"/>
                <a:gd name="T80" fmla="*/ 0 w 106"/>
                <a:gd name="T81" fmla="*/ 0 h 252"/>
                <a:gd name="T82" fmla="*/ 0 w 106"/>
                <a:gd name="T83" fmla="*/ 0 h 252"/>
                <a:gd name="T84" fmla="*/ 0 w 106"/>
                <a:gd name="T85" fmla="*/ 0 h 252"/>
                <a:gd name="T86" fmla="*/ 0 w 106"/>
                <a:gd name="T87" fmla="*/ 0 h 252"/>
                <a:gd name="T88" fmla="*/ 0 w 106"/>
                <a:gd name="T89" fmla="*/ 0 h 252"/>
                <a:gd name="T90" fmla="*/ 0 w 106"/>
                <a:gd name="T91" fmla="*/ 0 h 252"/>
                <a:gd name="T92" fmla="*/ 0 w 106"/>
                <a:gd name="T93" fmla="*/ 0 h 252"/>
                <a:gd name="T94" fmla="*/ 0 w 106"/>
                <a:gd name="T95" fmla="*/ 0 h 252"/>
                <a:gd name="T96" fmla="*/ 0 w 106"/>
                <a:gd name="T97" fmla="*/ 0 h 25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252"/>
                <a:gd name="T149" fmla="*/ 106 w 106"/>
                <a:gd name="T150" fmla="*/ 252 h 25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252">
                  <a:moveTo>
                    <a:pt x="85" y="23"/>
                  </a:moveTo>
                  <a:lnTo>
                    <a:pt x="90" y="41"/>
                  </a:lnTo>
                  <a:lnTo>
                    <a:pt x="96" y="58"/>
                  </a:lnTo>
                  <a:lnTo>
                    <a:pt x="101" y="74"/>
                  </a:lnTo>
                  <a:lnTo>
                    <a:pt x="106" y="92"/>
                  </a:lnTo>
                  <a:lnTo>
                    <a:pt x="105" y="108"/>
                  </a:lnTo>
                  <a:lnTo>
                    <a:pt x="102" y="124"/>
                  </a:lnTo>
                  <a:lnTo>
                    <a:pt x="99" y="139"/>
                  </a:lnTo>
                  <a:lnTo>
                    <a:pt x="96" y="155"/>
                  </a:lnTo>
                  <a:lnTo>
                    <a:pt x="92" y="163"/>
                  </a:lnTo>
                  <a:lnTo>
                    <a:pt x="91" y="173"/>
                  </a:lnTo>
                  <a:lnTo>
                    <a:pt x="88" y="181"/>
                  </a:lnTo>
                  <a:lnTo>
                    <a:pt x="80" y="186"/>
                  </a:lnTo>
                  <a:lnTo>
                    <a:pt x="73" y="192"/>
                  </a:lnTo>
                  <a:lnTo>
                    <a:pt x="66" y="199"/>
                  </a:lnTo>
                  <a:lnTo>
                    <a:pt x="59" y="205"/>
                  </a:lnTo>
                  <a:lnTo>
                    <a:pt x="53" y="212"/>
                  </a:lnTo>
                  <a:lnTo>
                    <a:pt x="45" y="219"/>
                  </a:lnTo>
                  <a:lnTo>
                    <a:pt x="39" y="225"/>
                  </a:lnTo>
                  <a:lnTo>
                    <a:pt x="33" y="232"/>
                  </a:lnTo>
                  <a:lnTo>
                    <a:pt x="27" y="238"/>
                  </a:lnTo>
                  <a:lnTo>
                    <a:pt x="23" y="244"/>
                  </a:lnTo>
                  <a:lnTo>
                    <a:pt x="18" y="248"/>
                  </a:lnTo>
                  <a:lnTo>
                    <a:pt x="13" y="252"/>
                  </a:lnTo>
                  <a:lnTo>
                    <a:pt x="11" y="252"/>
                  </a:lnTo>
                  <a:lnTo>
                    <a:pt x="7" y="233"/>
                  </a:lnTo>
                  <a:lnTo>
                    <a:pt x="2" y="214"/>
                  </a:lnTo>
                  <a:lnTo>
                    <a:pt x="0" y="197"/>
                  </a:lnTo>
                  <a:lnTo>
                    <a:pt x="2" y="177"/>
                  </a:lnTo>
                  <a:lnTo>
                    <a:pt x="4" y="158"/>
                  </a:lnTo>
                  <a:lnTo>
                    <a:pt x="8" y="126"/>
                  </a:lnTo>
                  <a:lnTo>
                    <a:pt x="14" y="94"/>
                  </a:lnTo>
                  <a:lnTo>
                    <a:pt x="21" y="71"/>
                  </a:lnTo>
                  <a:lnTo>
                    <a:pt x="28" y="62"/>
                  </a:lnTo>
                  <a:lnTo>
                    <a:pt x="32" y="51"/>
                  </a:lnTo>
                  <a:lnTo>
                    <a:pt x="36" y="41"/>
                  </a:lnTo>
                  <a:lnTo>
                    <a:pt x="43" y="32"/>
                  </a:lnTo>
                  <a:lnTo>
                    <a:pt x="46" y="28"/>
                  </a:lnTo>
                  <a:lnTo>
                    <a:pt x="51" y="23"/>
                  </a:lnTo>
                  <a:lnTo>
                    <a:pt x="56" y="18"/>
                  </a:lnTo>
                  <a:lnTo>
                    <a:pt x="61" y="12"/>
                  </a:lnTo>
                  <a:lnTo>
                    <a:pt x="66" y="7"/>
                  </a:lnTo>
                  <a:lnTo>
                    <a:pt x="70" y="4"/>
                  </a:lnTo>
                  <a:lnTo>
                    <a:pt x="74" y="1"/>
                  </a:lnTo>
                  <a:lnTo>
                    <a:pt x="76" y="0"/>
                  </a:lnTo>
                  <a:lnTo>
                    <a:pt x="78" y="5"/>
                  </a:lnTo>
                  <a:lnTo>
                    <a:pt x="81" y="10"/>
                  </a:lnTo>
                  <a:lnTo>
                    <a:pt x="83" y="17"/>
                  </a:lnTo>
                  <a:lnTo>
                    <a:pt x="85" y="23"/>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2" name="Freeform 22"/>
            <p:cNvSpPr>
              <a:spLocks/>
            </p:cNvSpPr>
            <p:nvPr/>
          </p:nvSpPr>
          <p:spPr bwMode="auto">
            <a:xfrm>
              <a:off x="871" y="3497"/>
              <a:ext cx="37" cy="46"/>
            </a:xfrm>
            <a:custGeom>
              <a:avLst/>
              <a:gdLst>
                <a:gd name="T0" fmla="*/ 0 w 111"/>
                <a:gd name="T1" fmla="*/ 0 h 230"/>
                <a:gd name="T2" fmla="*/ 0 w 111"/>
                <a:gd name="T3" fmla="*/ 0 h 230"/>
                <a:gd name="T4" fmla="*/ 0 w 111"/>
                <a:gd name="T5" fmla="*/ 0 h 230"/>
                <a:gd name="T6" fmla="*/ 0 w 111"/>
                <a:gd name="T7" fmla="*/ 0 h 230"/>
                <a:gd name="T8" fmla="*/ 0 w 111"/>
                <a:gd name="T9" fmla="*/ 0 h 230"/>
                <a:gd name="T10" fmla="*/ 0 w 111"/>
                <a:gd name="T11" fmla="*/ 0 h 230"/>
                <a:gd name="T12" fmla="*/ 0 w 111"/>
                <a:gd name="T13" fmla="*/ 0 h 230"/>
                <a:gd name="T14" fmla="*/ 0 w 111"/>
                <a:gd name="T15" fmla="*/ 0 h 230"/>
                <a:gd name="T16" fmla="*/ 0 w 111"/>
                <a:gd name="T17" fmla="*/ 0 h 230"/>
                <a:gd name="T18" fmla="*/ 0 w 111"/>
                <a:gd name="T19" fmla="*/ 0 h 230"/>
                <a:gd name="T20" fmla="*/ 0 w 111"/>
                <a:gd name="T21" fmla="*/ 0 h 230"/>
                <a:gd name="T22" fmla="*/ 0 w 111"/>
                <a:gd name="T23" fmla="*/ 0 h 230"/>
                <a:gd name="T24" fmla="*/ 0 w 111"/>
                <a:gd name="T25" fmla="*/ 0 h 230"/>
                <a:gd name="T26" fmla="*/ 0 w 111"/>
                <a:gd name="T27" fmla="*/ 0 h 230"/>
                <a:gd name="T28" fmla="*/ 0 w 111"/>
                <a:gd name="T29" fmla="*/ 0 h 230"/>
                <a:gd name="T30" fmla="*/ 0 w 111"/>
                <a:gd name="T31" fmla="*/ 0 h 230"/>
                <a:gd name="T32" fmla="*/ 0 w 111"/>
                <a:gd name="T33" fmla="*/ 0 h 230"/>
                <a:gd name="T34" fmla="*/ 0 w 111"/>
                <a:gd name="T35" fmla="*/ 0 h 230"/>
                <a:gd name="T36" fmla="*/ 0 w 111"/>
                <a:gd name="T37" fmla="*/ 0 h 230"/>
                <a:gd name="T38" fmla="*/ 0 w 111"/>
                <a:gd name="T39" fmla="*/ 0 h 230"/>
                <a:gd name="T40" fmla="*/ 0 w 111"/>
                <a:gd name="T41" fmla="*/ 0 h 230"/>
                <a:gd name="T42" fmla="*/ 0 w 111"/>
                <a:gd name="T43" fmla="*/ 0 h 230"/>
                <a:gd name="T44" fmla="*/ 0 w 111"/>
                <a:gd name="T45" fmla="*/ 0 h 230"/>
                <a:gd name="T46" fmla="*/ 0 w 111"/>
                <a:gd name="T47" fmla="*/ 0 h 230"/>
                <a:gd name="T48" fmla="*/ 0 w 111"/>
                <a:gd name="T49" fmla="*/ 0 h 230"/>
                <a:gd name="T50" fmla="*/ 0 w 111"/>
                <a:gd name="T51" fmla="*/ 0 h 230"/>
                <a:gd name="T52" fmla="*/ 0 w 111"/>
                <a:gd name="T53" fmla="*/ 0 h 230"/>
                <a:gd name="T54" fmla="*/ 0 w 111"/>
                <a:gd name="T55" fmla="*/ 0 h 230"/>
                <a:gd name="T56" fmla="*/ 0 w 111"/>
                <a:gd name="T57" fmla="*/ 0 h 230"/>
                <a:gd name="T58" fmla="*/ 0 w 111"/>
                <a:gd name="T59" fmla="*/ 0 h 230"/>
                <a:gd name="T60" fmla="*/ 0 w 111"/>
                <a:gd name="T61" fmla="*/ 0 h 230"/>
                <a:gd name="T62" fmla="*/ 0 w 111"/>
                <a:gd name="T63" fmla="*/ 0 h 230"/>
                <a:gd name="T64" fmla="*/ 0 w 111"/>
                <a:gd name="T65" fmla="*/ 0 h 230"/>
                <a:gd name="T66" fmla="*/ 0 w 111"/>
                <a:gd name="T67" fmla="*/ 0 h 230"/>
                <a:gd name="T68" fmla="*/ 0 w 111"/>
                <a:gd name="T69" fmla="*/ 0 h 230"/>
                <a:gd name="T70" fmla="*/ 0 w 111"/>
                <a:gd name="T71" fmla="*/ 0 h 230"/>
                <a:gd name="T72" fmla="*/ 0 w 111"/>
                <a:gd name="T73" fmla="*/ 0 h 230"/>
                <a:gd name="T74" fmla="*/ 0 w 111"/>
                <a:gd name="T75" fmla="*/ 0 h 230"/>
                <a:gd name="T76" fmla="*/ 0 w 111"/>
                <a:gd name="T77" fmla="*/ 0 h 230"/>
                <a:gd name="T78" fmla="*/ 0 w 111"/>
                <a:gd name="T79" fmla="*/ 0 h 230"/>
                <a:gd name="T80" fmla="*/ 0 w 111"/>
                <a:gd name="T81" fmla="*/ 0 h 230"/>
                <a:gd name="T82" fmla="*/ 0 w 111"/>
                <a:gd name="T83" fmla="*/ 0 h 230"/>
                <a:gd name="T84" fmla="*/ 0 w 111"/>
                <a:gd name="T85" fmla="*/ 0 h 230"/>
                <a:gd name="T86" fmla="*/ 0 w 111"/>
                <a:gd name="T87" fmla="*/ 0 h 230"/>
                <a:gd name="T88" fmla="*/ 0 w 111"/>
                <a:gd name="T89" fmla="*/ 0 h 230"/>
                <a:gd name="T90" fmla="*/ 0 w 111"/>
                <a:gd name="T91" fmla="*/ 0 h 23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1"/>
                <a:gd name="T139" fmla="*/ 0 h 230"/>
                <a:gd name="T140" fmla="*/ 111 w 111"/>
                <a:gd name="T141" fmla="*/ 230 h 23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1" h="230">
                  <a:moveTo>
                    <a:pt x="110" y="9"/>
                  </a:moveTo>
                  <a:lnTo>
                    <a:pt x="111" y="20"/>
                  </a:lnTo>
                  <a:lnTo>
                    <a:pt x="110" y="41"/>
                  </a:lnTo>
                  <a:lnTo>
                    <a:pt x="108" y="64"/>
                  </a:lnTo>
                  <a:lnTo>
                    <a:pt x="104" y="81"/>
                  </a:lnTo>
                  <a:lnTo>
                    <a:pt x="104" y="92"/>
                  </a:lnTo>
                  <a:lnTo>
                    <a:pt x="104" y="104"/>
                  </a:lnTo>
                  <a:lnTo>
                    <a:pt x="105" y="115"/>
                  </a:lnTo>
                  <a:lnTo>
                    <a:pt x="104" y="126"/>
                  </a:lnTo>
                  <a:lnTo>
                    <a:pt x="97" y="154"/>
                  </a:lnTo>
                  <a:lnTo>
                    <a:pt x="92" y="163"/>
                  </a:lnTo>
                  <a:lnTo>
                    <a:pt x="88" y="173"/>
                  </a:lnTo>
                  <a:lnTo>
                    <a:pt x="82" y="181"/>
                  </a:lnTo>
                  <a:lnTo>
                    <a:pt x="72" y="185"/>
                  </a:lnTo>
                  <a:lnTo>
                    <a:pt x="65" y="188"/>
                  </a:lnTo>
                  <a:lnTo>
                    <a:pt x="58" y="192"/>
                  </a:lnTo>
                  <a:lnTo>
                    <a:pt x="50" y="196"/>
                  </a:lnTo>
                  <a:lnTo>
                    <a:pt x="44" y="201"/>
                  </a:lnTo>
                  <a:lnTo>
                    <a:pt x="40" y="207"/>
                  </a:lnTo>
                  <a:lnTo>
                    <a:pt x="36" y="215"/>
                  </a:lnTo>
                  <a:lnTo>
                    <a:pt x="32" y="222"/>
                  </a:lnTo>
                  <a:lnTo>
                    <a:pt x="30" y="230"/>
                  </a:lnTo>
                  <a:lnTo>
                    <a:pt x="24" y="223"/>
                  </a:lnTo>
                  <a:lnTo>
                    <a:pt x="16" y="203"/>
                  </a:lnTo>
                  <a:lnTo>
                    <a:pt x="6" y="176"/>
                  </a:lnTo>
                  <a:lnTo>
                    <a:pt x="0" y="152"/>
                  </a:lnTo>
                  <a:lnTo>
                    <a:pt x="0" y="138"/>
                  </a:lnTo>
                  <a:lnTo>
                    <a:pt x="5" y="124"/>
                  </a:lnTo>
                  <a:lnTo>
                    <a:pt x="12" y="110"/>
                  </a:lnTo>
                  <a:lnTo>
                    <a:pt x="17" y="96"/>
                  </a:lnTo>
                  <a:lnTo>
                    <a:pt x="23" y="86"/>
                  </a:lnTo>
                  <a:lnTo>
                    <a:pt x="28" y="75"/>
                  </a:lnTo>
                  <a:lnTo>
                    <a:pt x="34" y="64"/>
                  </a:lnTo>
                  <a:lnTo>
                    <a:pt x="42" y="56"/>
                  </a:lnTo>
                  <a:lnTo>
                    <a:pt x="46" y="49"/>
                  </a:lnTo>
                  <a:lnTo>
                    <a:pt x="53" y="42"/>
                  </a:lnTo>
                  <a:lnTo>
                    <a:pt x="60" y="33"/>
                  </a:lnTo>
                  <a:lnTo>
                    <a:pt x="69" y="24"/>
                  </a:lnTo>
                  <a:lnTo>
                    <a:pt x="78" y="15"/>
                  </a:lnTo>
                  <a:lnTo>
                    <a:pt x="86" y="8"/>
                  </a:lnTo>
                  <a:lnTo>
                    <a:pt x="93" y="3"/>
                  </a:lnTo>
                  <a:lnTo>
                    <a:pt x="100" y="0"/>
                  </a:lnTo>
                  <a:lnTo>
                    <a:pt x="103" y="1"/>
                  </a:lnTo>
                  <a:lnTo>
                    <a:pt x="106" y="2"/>
                  </a:lnTo>
                  <a:lnTo>
                    <a:pt x="108" y="5"/>
                  </a:lnTo>
                  <a:lnTo>
                    <a:pt x="110" y="9"/>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3" name="Freeform 23"/>
            <p:cNvSpPr>
              <a:spLocks/>
            </p:cNvSpPr>
            <p:nvPr/>
          </p:nvSpPr>
          <p:spPr bwMode="auto">
            <a:xfrm>
              <a:off x="866" y="3538"/>
              <a:ext cx="39" cy="41"/>
            </a:xfrm>
            <a:custGeom>
              <a:avLst/>
              <a:gdLst>
                <a:gd name="T0" fmla="*/ 0 w 116"/>
                <a:gd name="T1" fmla="*/ 0 h 205"/>
                <a:gd name="T2" fmla="*/ 0 w 116"/>
                <a:gd name="T3" fmla="*/ 0 h 205"/>
                <a:gd name="T4" fmla="*/ 0 w 116"/>
                <a:gd name="T5" fmla="*/ 0 h 205"/>
                <a:gd name="T6" fmla="*/ 0 w 116"/>
                <a:gd name="T7" fmla="*/ 0 h 205"/>
                <a:gd name="T8" fmla="*/ 0 w 116"/>
                <a:gd name="T9" fmla="*/ 0 h 205"/>
                <a:gd name="T10" fmla="*/ 0 w 116"/>
                <a:gd name="T11" fmla="*/ 0 h 205"/>
                <a:gd name="T12" fmla="*/ 0 w 116"/>
                <a:gd name="T13" fmla="*/ 0 h 205"/>
                <a:gd name="T14" fmla="*/ 0 w 116"/>
                <a:gd name="T15" fmla="*/ 0 h 205"/>
                <a:gd name="T16" fmla="*/ 0 w 116"/>
                <a:gd name="T17" fmla="*/ 0 h 205"/>
                <a:gd name="T18" fmla="*/ 0 w 116"/>
                <a:gd name="T19" fmla="*/ 0 h 205"/>
                <a:gd name="T20" fmla="*/ 0 w 116"/>
                <a:gd name="T21" fmla="*/ 0 h 205"/>
                <a:gd name="T22" fmla="*/ 0 w 116"/>
                <a:gd name="T23" fmla="*/ 0 h 205"/>
                <a:gd name="T24" fmla="*/ 0 w 116"/>
                <a:gd name="T25" fmla="*/ 0 h 205"/>
                <a:gd name="T26" fmla="*/ 0 w 116"/>
                <a:gd name="T27" fmla="*/ 0 h 205"/>
                <a:gd name="T28" fmla="*/ 0 w 116"/>
                <a:gd name="T29" fmla="*/ 0 h 205"/>
                <a:gd name="T30" fmla="*/ 0 w 116"/>
                <a:gd name="T31" fmla="*/ 0 h 205"/>
                <a:gd name="T32" fmla="*/ 0 w 116"/>
                <a:gd name="T33" fmla="*/ 0 h 205"/>
                <a:gd name="T34" fmla="*/ 0 w 116"/>
                <a:gd name="T35" fmla="*/ 0 h 205"/>
                <a:gd name="T36" fmla="*/ 0 w 116"/>
                <a:gd name="T37" fmla="*/ 0 h 205"/>
                <a:gd name="T38" fmla="*/ 0 w 116"/>
                <a:gd name="T39" fmla="*/ 0 h 205"/>
                <a:gd name="T40" fmla="*/ 0 w 116"/>
                <a:gd name="T41" fmla="*/ 0 h 205"/>
                <a:gd name="T42" fmla="*/ 0 w 116"/>
                <a:gd name="T43" fmla="*/ 0 h 205"/>
                <a:gd name="T44" fmla="*/ 0 w 116"/>
                <a:gd name="T45" fmla="*/ 0 h 205"/>
                <a:gd name="T46" fmla="*/ 0 w 116"/>
                <a:gd name="T47" fmla="*/ 0 h 205"/>
                <a:gd name="T48" fmla="*/ 0 w 116"/>
                <a:gd name="T49" fmla="*/ 0 h 205"/>
                <a:gd name="T50" fmla="*/ 0 w 116"/>
                <a:gd name="T51" fmla="*/ 0 h 205"/>
                <a:gd name="T52" fmla="*/ 0 w 116"/>
                <a:gd name="T53" fmla="*/ 0 h 205"/>
                <a:gd name="T54" fmla="*/ 0 w 116"/>
                <a:gd name="T55" fmla="*/ 0 h 205"/>
                <a:gd name="T56" fmla="*/ 0 w 116"/>
                <a:gd name="T57" fmla="*/ 0 h 205"/>
                <a:gd name="T58" fmla="*/ 0 w 116"/>
                <a:gd name="T59" fmla="*/ 0 h 205"/>
                <a:gd name="T60" fmla="*/ 0 w 116"/>
                <a:gd name="T61" fmla="*/ 0 h 205"/>
                <a:gd name="T62" fmla="*/ 0 w 116"/>
                <a:gd name="T63" fmla="*/ 0 h 205"/>
                <a:gd name="T64" fmla="*/ 0 w 116"/>
                <a:gd name="T65" fmla="*/ 0 h 205"/>
                <a:gd name="T66" fmla="*/ 0 w 116"/>
                <a:gd name="T67" fmla="*/ 0 h 205"/>
                <a:gd name="T68" fmla="*/ 0 w 116"/>
                <a:gd name="T69" fmla="*/ 0 h 205"/>
                <a:gd name="T70" fmla="*/ 0 w 116"/>
                <a:gd name="T71" fmla="*/ 0 h 205"/>
                <a:gd name="T72" fmla="*/ 0 w 116"/>
                <a:gd name="T73" fmla="*/ 0 h 205"/>
                <a:gd name="T74" fmla="*/ 0 w 116"/>
                <a:gd name="T75" fmla="*/ 0 h 205"/>
                <a:gd name="T76" fmla="*/ 0 w 116"/>
                <a:gd name="T77" fmla="*/ 0 h 205"/>
                <a:gd name="T78" fmla="*/ 0 w 116"/>
                <a:gd name="T79" fmla="*/ 0 h 205"/>
                <a:gd name="T80" fmla="*/ 0 w 116"/>
                <a:gd name="T81" fmla="*/ 0 h 205"/>
                <a:gd name="T82" fmla="*/ 0 w 116"/>
                <a:gd name="T83" fmla="*/ 0 h 205"/>
                <a:gd name="T84" fmla="*/ 0 w 116"/>
                <a:gd name="T85" fmla="*/ 0 h 205"/>
                <a:gd name="T86" fmla="*/ 0 w 116"/>
                <a:gd name="T87" fmla="*/ 0 h 205"/>
                <a:gd name="T88" fmla="*/ 0 w 116"/>
                <a:gd name="T89" fmla="*/ 0 h 205"/>
                <a:gd name="T90" fmla="*/ 0 w 116"/>
                <a:gd name="T91" fmla="*/ 0 h 2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16"/>
                <a:gd name="T139" fmla="*/ 0 h 205"/>
                <a:gd name="T140" fmla="*/ 116 w 116"/>
                <a:gd name="T141" fmla="*/ 205 h 2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16" h="205">
                  <a:moveTo>
                    <a:pt x="115" y="2"/>
                  </a:moveTo>
                  <a:lnTo>
                    <a:pt x="115" y="20"/>
                  </a:lnTo>
                  <a:lnTo>
                    <a:pt x="116" y="35"/>
                  </a:lnTo>
                  <a:lnTo>
                    <a:pt x="115" y="51"/>
                  </a:lnTo>
                  <a:lnTo>
                    <a:pt x="112" y="67"/>
                  </a:lnTo>
                  <a:lnTo>
                    <a:pt x="114" y="86"/>
                  </a:lnTo>
                  <a:lnTo>
                    <a:pt x="113" y="105"/>
                  </a:lnTo>
                  <a:lnTo>
                    <a:pt x="109" y="124"/>
                  </a:lnTo>
                  <a:lnTo>
                    <a:pt x="108" y="142"/>
                  </a:lnTo>
                  <a:lnTo>
                    <a:pt x="104" y="152"/>
                  </a:lnTo>
                  <a:lnTo>
                    <a:pt x="101" y="162"/>
                  </a:lnTo>
                  <a:lnTo>
                    <a:pt x="96" y="171"/>
                  </a:lnTo>
                  <a:lnTo>
                    <a:pt x="86" y="176"/>
                  </a:lnTo>
                  <a:lnTo>
                    <a:pt x="81" y="180"/>
                  </a:lnTo>
                  <a:lnTo>
                    <a:pt x="75" y="182"/>
                  </a:lnTo>
                  <a:lnTo>
                    <a:pt x="68" y="184"/>
                  </a:lnTo>
                  <a:lnTo>
                    <a:pt x="61" y="184"/>
                  </a:lnTo>
                  <a:lnTo>
                    <a:pt x="54" y="184"/>
                  </a:lnTo>
                  <a:lnTo>
                    <a:pt x="47" y="187"/>
                  </a:lnTo>
                  <a:lnTo>
                    <a:pt x="40" y="189"/>
                  </a:lnTo>
                  <a:lnTo>
                    <a:pt x="35" y="193"/>
                  </a:lnTo>
                  <a:lnTo>
                    <a:pt x="23" y="205"/>
                  </a:lnTo>
                  <a:lnTo>
                    <a:pt x="12" y="203"/>
                  </a:lnTo>
                  <a:lnTo>
                    <a:pt x="7" y="193"/>
                  </a:lnTo>
                  <a:lnTo>
                    <a:pt x="4" y="182"/>
                  </a:lnTo>
                  <a:lnTo>
                    <a:pt x="1" y="172"/>
                  </a:lnTo>
                  <a:lnTo>
                    <a:pt x="0" y="160"/>
                  </a:lnTo>
                  <a:lnTo>
                    <a:pt x="2" y="149"/>
                  </a:lnTo>
                  <a:lnTo>
                    <a:pt x="5" y="137"/>
                  </a:lnTo>
                  <a:lnTo>
                    <a:pt x="7" y="126"/>
                  </a:lnTo>
                  <a:lnTo>
                    <a:pt x="11" y="113"/>
                  </a:lnTo>
                  <a:lnTo>
                    <a:pt x="17" y="102"/>
                  </a:lnTo>
                  <a:lnTo>
                    <a:pt x="24" y="90"/>
                  </a:lnTo>
                  <a:lnTo>
                    <a:pt x="25" y="75"/>
                  </a:lnTo>
                  <a:lnTo>
                    <a:pt x="29" y="67"/>
                  </a:lnTo>
                  <a:lnTo>
                    <a:pt x="35" y="61"/>
                  </a:lnTo>
                  <a:lnTo>
                    <a:pt x="40" y="55"/>
                  </a:lnTo>
                  <a:lnTo>
                    <a:pt x="45" y="48"/>
                  </a:lnTo>
                  <a:lnTo>
                    <a:pt x="50" y="43"/>
                  </a:lnTo>
                  <a:lnTo>
                    <a:pt x="58" y="35"/>
                  </a:lnTo>
                  <a:lnTo>
                    <a:pt x="69" y="27"/>
                  </a:lnTo>
                  <a:lnTo>
                    <a:pt x="80" y="17"/>
                  </a:lnTo>
                  <a:lnTo>
                    <a:pt x="92" y="9"/>
                  </a:lnTo>
                  <a:lnTo>
                    <a:pt x="102" y="2"/>
                  </a:lnTo>
                  <a:lnTo>
                    <a:pt x="109" y="0"/>
                  </a:lnTo>
                  <a:lnTo>
                    <a:pt x="115" y="2"/>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4" name="Freeform 24"/>
            <p:cNvSpPr>
              <a:spLocks/>
            </p:cNvSpPr>
            <p:nvPr/>
          </p:nvSpPr>
          <p:spPr bwMode="auto">
            <a:xfrm>
              <a:off x="863" y="3580"/>
              <a:ext cx="36" cy="45"/>
            </a:xfrm>
            <a:custGeom>
              <a:avLst/>
              <a:gdLst>
                <a:gd name="T0" fmla="*/ 0 w 108"/>
                <a:gd name="T1" fmla="*/ 0 h 227"/>
                <a:gd name="T2" fmla="*/ 0 w 108"/>
                <a:gd name="T3" fmla="*/ 0 h 227"/>
                <a:gd name="T4" fmla="*/ 0 w 108"/>
                <a:gd name="T5" fmla="*/ 0 h 227"/>
                <a:gd name="T6" fmla="*/ 0 w 108"/>
                <a:gd name="T7" fmla="*/ 0 h 227"/>
                <a:gd name="T8" fmla="*/ 0 w 108"/>
                <a:gd name="T9" fmla="*/ 0 h 227"/>
                <a:gd name="T10" fmla="*/ 0 w 108"/>
                <a:gd name="T11" fmla="*/ 0 h 227"/>
                <a:gd name="T12" fmla="*/ 0 w 108"/>
                <a:gd name="T13" fmla="*/ 0 h 227"/>
                <a:gd name="T14" fmla="*/ 0 w 108"/>
                <a:gd name="T15" fmla="*/ 0 h 227"/>
                <a:gd name="T16" fmla="*/ 0 w 108"/>
                <a:gd name="T17" fmla="*/ 0 h 227"/>
                <a:gd name="T18" fmla="*/ 0 w 108"/>
                <a:gd name="T19" fmla="*/ 0 h 227"/>
                <a:gd name="T20" fmla="*/ 0 w 108"/>
                <a:gd name="T21" fmla="*/ 0 h 227"/>
                <a:gd name="T22" fmla="*/ 0 w 108"/>
                <a:gd name="T23" fmla="*/ 0 h 227"/>
                <a:gd name="T24" fmla="*/ 0 w 108"/>
                <a:gd name="T25" fmla="*/ 0 h 227"/>
                <a:gd name="T26" fmla="*/ 0 w 108"/>
                <a:gd name="T27" fmla="*/ 0 h 227"/>
                <a:gd name="T28" fmla="*/ 0 w 108"/>
                <a:gd name="T29" fmla="*/ 0 h 227"/>
                <a:gd name="T30" fmla="*/ 0 w 108"/>
                <a:gd name="T31" fmla="*/ 0 h 227"/>
                <a:gd name="T32" fmla="*/ 0 w 108"/>
                <a:gd name="T33" fmla="*/ 0 h 227"/>
                <a:gd name="T34" fmla="*/ 0 w 108"/>
                <a:gd name="T35" fmla="*/ 0 h 227"/>
                <a:gd name="T36" fmla="*/ 0 w 108"/>
                <a:gd name="T37" fmla="*/ 0 h 227"/>
                <a:gd name="T38" fmla="*/ 0 w 108"/>
                <a:gd name="T39" fmla="*/ 0 h 227"/>
                <a:gd name="T40" fmla="*/ 0 w 108"/>
                <a:gd name="T41" fmla="*/ 0 h 227"/>
                <a:gd name="T42" fmla="*/ 0 w 108"/>
                <a:gd name="T43" fmla="*/ 0 h 227"/>
                <a:gd name="T44" fmla="*/ 0 w 108"/>
                <a:gd name="T45" fmla="*/ 0 h 227"/>
                <a:gd name="T46" fmla="*/ 0 w 108"/>
                <a:gd name="T47" fmla="*/ 0 h 227"/>
                <a:gd name="T48" fmla="*/ 0 w 108"/>
                <a:gd name="T49" fmla="*/ 0 h 227"/>
                <a:gd name="T50" fmla="*/ 0 w 108"/>
                <a:gd name="T51" fmla="*/ 0 h 227"/>
                <a:gd name="T52" fmla="*/ 0 w 108"/>
                <a:gd name="T53" fmla="*/ 0 h 227"/>
                <a:gd name="T54" fmla="*/ 0 w 108"/>
                <a:gd name="T55" fmla="*/ 0 h 227"/>
                <a:gd name="T56" fmla="*/ 0 w 108"/>
                <a:gd name="T57" fmla="*/ 0 h 227"/>
                <a:gd name="T58" fmla="*/ 0 w 108"/>
                <a:gd name="T59" fmla="*/ 0 h 227"/>
                <a:gd name="T60" fmla="*/ 0 w 108"/>
                <a:gd name="T61" fmla="*/ 0 h 227"/>
                <a:gd name="T62" fmla="*/ 0 w 108"/>
                <a:gd name="T63" fmla="*/ 0 h 227"/>
                <a:gd name="T64" fmla="*/ 0 w 108"/>
                <a:gd name="T65" fmla="*/ 0 h 227"/>
                <a:gd name="T66" fmla="*/ 0 w 108"/>
                <a:gd name="T67" fmla="*/ 0 h 227"/>
                <a:gd name="T68" fmla="*/ 0 w 108"/>
                <a:gd name="T69" fmla="*/ 0 h 227"/>
                <a:gd name="T70" fmla="*/ 0 w 108"/>
                <a:gd name="T71" fmla="*/ 0 h 227"/>
                <a:gd name="T72" fmla="*/ 0 w 108"/>
                <a:gd name="T73" fmla="*/ 0 h 227"/>
                <a:gd name="T74" fmla="*/ 0 w 108"/>
                <a:gd name="T75" fmla="*/ 0 h 227"/>
                <a:gd name="T76" fmla="*/ 0 w 108"/>
                <a:gd name="T77" fmla="*/ 0 h 227"/>
                <a:gd name="T78" fmla="*/ 0 w 108"/>
                <a:gd name="T79" fmla="*/ 0 h 227"/>
                <a:gd name="T80" fmla="*/ 0 w 108"/>
                <a:gd name="T81" fmla="*/ 0 h 227"/>
                <a:gd name="T82" fmla="*/ 0 w 108"/>
                <a:gd name="T83" fmla="*/ 0 h 227"/>
                <a:gd name="T84" fmla="*/ 0 w 108"/>
                <a:gd name="T85" fmla="*/ 0 h 227"/>
                <a:gd name="T86" fmla="*/ 0 w 108"/>
                <a:gd name="T87" fmla="*/ 0 h 227"/>
                <a:gd name="T88" fmla="*/ 0 w 108"/>
                <a:gd name="T89" fmla="*/ 0 h 227"/>
                <a:gd name="T90" fmla="*/ 0 w 108"/>
                <a:gd name="T91" fmla="*/ 0 h 227"/>
                <a:gd name="T92" fmla="*/ 0 w 108"/>
                <a:gd name="T93" fmla="*/ 0 h 227"/>
                <a:gd name="T94" fmla="*/ 0 w 108"/>
                <a:gd name="T95" fmla="*/ 0 h 227"/>
                <a:gd name="T96" fmla="*/ 0 w 108"/>
                <a:gd name="T97" fmla="*/ 0 h 227"/>
                <a:gd name="T98" fmla="*/ 0 w 108"/>
                <a:gd name="T99" fmla="*/ 0 h 227"/>
                <a:gd name="T100" fmla="*/ 0 w 108"/>
                <a:gd name="T101" fmla="*/ 0 h 227"/>
                <a:gd name="T102" fmla="*/ 0 w 108"/>
                <a:gd name="T103" fmla="*/ 0 h 227"/>
                <a:gd name="T104" fmla="*/ 0 w 108"/>
                <a:gd name="T105" fmla="*/ 0 h 227"/>
                <a:gd name="T106" fmla="*/ 0 w 108"/>
                <a:gd name="T107" fmla="*/ 0 h 227"/>
                <a:gd name="T108" fmla="*/ 0 w 108"/>
                <a:gd name="T109" fmla="*/ 0 h 227"/>
                <a:gd name="T110" fmla="*/ 0 w 108"/>
                <a:gd name="T111" fmla="*/ 0 h 227"/>
                <a:gd name="T112" fmla="*/ 0 w 108"/>
                <a:gd name="T113" fmla="*/ 0 h 227"/>
                <a:gd name="T114" fmla="*/ 0 w 108"/>
                <a:gd name="T115" fmla="*/ 0 h 227"/>
                <a:gd name="T116" fmla="*/ 0 w 108"/>
                <a:gd name="T117" fmla="*/ 0 h 227"/>
                <a:gd name="T118" fmla="*/ 0 w 108"/>
                <a:gd name="T119" fmla="*/ 0 h 227"/>
                <a:gd name="T120" fmla="*/ 0 w 108"/>
                <a:gd name="T121" fmla="*/ 0 h 227"/>
                <a:gd name="T122" fmla="*/ 0 w 108"/>
                <a:gd name="T123" fmla="*/ 0 h 22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08"/>
                <a:gd name="T187" fmla="*/ 0 h 227"/>
                <a:gd name="T188" fmla="*/ 108 w 108"/>
                <a:gd name="T189" fmla="*/ 227 h 22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08" h="227">
                  <a:moveTo>
                    <a:pt x="108" y="4"/>
                  </a:moveTo>
                  <a:lnTo>
                    <a:pt x="99" y="28"/>
                  </a:lnTo>
                  <a:lnTo>
                    <a:pt x="99" y="41"/>
                  </a:lnTo>
                  <a:lnTo>
                    <a:pt x="101" y="52"/>
                  </a:lnTo>
                  <a:lnTo>
                    <a:pt x="102" y="64"/>
                  </a:lnTo>
                  <a:lnTo>
                    <a:pt x="102" y="76"/>
                  </a:lnTo>
                  <a:lnTo>
                    <a:pt x="99" y="92"/>
                  </a:lnTo>
                  <a:lnTo>
                    <a:pt x="95" y="108"/>
                  </a:lnTo>
                  <a:lnTo>
                    <a:pt x="92" y="124"/>
                  </a:lnTo>
                  <a:lnTo>
                    <a:pt x="89" y="141"/>
                  </a:lnTo>
                  <a:lnTo>
                    <a:pt x="89" y="144"/>
                  </a:lnTo>
                  <a:lnTo>
                    <a:pt x="91" y="149"/>
                  </a:lnTo>
                  <a:lnTo>
                    <a:pt x="91" y="152"/>
                  </a:lnTo>
                  <a:lnTo>
                    <a:pt x="90" y="156"/>
                  </a:lnTo>
                  <a:lnTo>
                    <a:pt x="86" y="163"/>
                  </a:lnTo>
                  <a:lnTo>
                    <a:pt x="83" y="170"/>
                  </a:lnTo>
                  <a:lnTo>
                    <a:pt x="79" y="175"/>
                  </a:lnTo>
                  <a:lnTo>
                    <a:pt x="78" y="183"/>
                  </a:lnTo>
                  <a:lnTo>
                    <a:pt x="71" y="188"/>
                  </a:lnTo>
                  <a:lnTo>
                    <a:pt x="65" y="193"/>
                  </a:lnTo>
                  <a:lnTo>
                    <a:pt x="58" y="196"/>
                  </a:lnTo>
                  <a:lnTo>
                    <a:pt x="51" y="199"/>
                  </a:lnTo>
                  <a:lnTo>
                    <a:pt x="43" y="203"/>
                  </a:lnTo>
                  <a:lnTo>
                    <a:pt x="36" y="205"/>
                  </a:lnTo>
                  <a:lnTo>
                    <a:pt x="28" y="207"/>
                  </a:lnTo>
                  <a:lnTo>
                    <a:pt x="21" y="209"/>
                  </a:lnTo>
                  <a:lnTo>
                    <a:pt x="17" y="214"/>
                  </a:lnTo>
                  <a:lnTo>
                    <a:pt x="13" y="218"/>
                  </a:lnTo>
                  <a:lnTo>
                    <a:pt x="9" y="224"/>
                  </a:lnTo>
                  <a:lnTo>
                    <a:pt x="4" y="227"/>
                  </a:lnTo>
                  <a:lnTo>
                    <a:pt x="2" y="224"/>
                  </a:lnTo>
                  <a:lnTo>
                    <a:pt x="1" y="214"/>
                  </a:lnTo>
                  <a:lnTo>
                    <a:pt x="0" y="204"/>
                  </a:lnTo>
                  <a:lnTo>
                    <a:pt x="0" y="197"/>
                  </a:lnTo>
                  <a:lnTo>
                    <a:pt x="3" y="184"/>
                  </a:lnTo>
                  <a:lnTo>
                    <a:pt x="3" y="170"/>
                  </a:lnTo>
                  <a:lnTo>
                    <a:pt x="2" y="154"/>
                  </a:lnTo>
                  <a:lnTo>
                    <a:pt x="4" y="140"/>
                  </a:lnTo>
                  <a:lnTo>
                    <a:pt x="5" y="123"/>
                  </a:lnTo>
                  <a:lnTo>
                    <a:pt x="10" y="107"/>
                  </a:lnTo>
                  <a:lnTo>
                    <a:pt x="13" y="90"/>
                  </a:lnTo>
                  <a:lnTo>
                    <a:pt x="17" y="74"/>
                  </a:lnTo>
                  <a:lnTo>
                    <a:pt x="20" y="58"/>
                  </a:lnTo>
                  <a:lnTo>
                    <a:pt x="26" y="43"/>
                  </a:lnTo>
                  <a:lnTo>
                    <a:pt x="35" y="30"/>
                  </a:lnTo>
                  <a:lnTo>
                    <a:pt x="47" y="20"/>
                  </a:lnTo>
                  <a:lnTo>
                    <a:pt x="53" y="17"/>
                  </a:lnTo>
                  <a:lnTo>
                    <a:pt x="58" y="15"/>
                  </a:lnTo>
                  <a:lnTo>
                    <a:pt x="63" y="14"/>
                  </a:lnTo>
                  <a:lnTo>
                    <a:pt x="68" y="13"/>
                  </a:lnTo>
                  <a:lnTo>
                    <a:pt x="73" y="12"/>
                  </a:lnTo>
                  <a:lnTo>
                    <a:pt x="79" y="11"/>
                  </a:lnTo>
                  <a:lnTo>
                    <a:pt x="85" y="11"/>
                  </a:lnTo>
                  <a:lnTo>
                    <a:pt x="90" y="10"/>
                  </a:lnTo>
                  <a:lnTo>
                    <a:pt x="92" y="6"/>
                  </a:lnTo>
                  <a:lnTo>
                    <a:pt x="94" y="4"/>
                  </a:lnTo>
                  <a:lnTo>
                    <a:pt x="99" y="2"/>
                  </a:lnTo>
                  <a:lnTo>
                    <a:pt x="102" y="0"/>
                  </a:lnTo>
                  <a:lnTo>
                    <a:pt x="104" y="0"/>
                  </a:lnTo>
                  <a:lnTo>
                    <a:pt x="106" y="1"/>
                  </a:lnTo>
                  <a:lnTo>
                    <a:pt x="107" y="2"/>
                  </a:lnTo>
                  <a:lnTo>
                    <a:pt x="108" y="4"/>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5" name="Freeform 25"/>
            <p:cNvSpPr>
              <a:spLocks/>
            </p:cNvSpPr>
            <p:nvPr/>
          </p:nvSpPr>
          <p:spPr bwMode="auto">
            <a:xfrm>
              <a:off x="851" y="3623"/>
              <a:ext cx="42" cy="47"/>
            </a:xfrm>
            <a:custGeom>
              <a:avLst/>
              <a:gdLst>
                <a:gd name="T0" fmla="*/ 0 w 124"/>
                <a:gd name="T1" fmla="*/ 0 h 233"/>
                <a:gd name="T2" fmla="*/ 0 w 124"/>
                <a:gd name="T3" fmla="*/ 0 h 233"/>
                <a:gd name="T4" fmla="*/ 0 w 124"/>
                <a:gd name="T5" fmla="*/ 0 h 233"/>
                <a:gd name="T6" fmla="*/ 0 w 124"/>
                <a:gd name="T7" fmla="*/ 0 h 233"/>
                <a:gd name="T8" fmla="*/ 0 w 124"/>
                <a:gd name="T9" fmla="*/ 0 h 233"/>
                <a:gd name="T10" fmla="*/ 0 w 124"/>
                <a:gd name="T11" fmla="*/ 0 h 233"/>
                <a:gd name="T12" fmla="*/ 0 w 124"/>
                <a:gd name="T13" fmla="*/ 0 h 233"/>
                <a:gd name="T14" fmla="*/ 0 w 124"/>
                <a:gd name="T15" fmla="*/ 0 h 233"/>
                <a:gd name="T16" fmla="*/ 0 w 124"/>
                <a:gd name="T17" fmla="*/ 0 h 233"/>
                <a:gd name="T18" fmla="*/ 0 w 124"/>
                <a:gd name="T19" fmla="*/ 0 h 233"/>
                <a:gd name="T20" fmla="*/ 0 w 124"/>
                <a:gd name="T21" fmla="*/ 0 h 233"/>
                <a:gd name="T22" fmla="*/ 0 w 124"/>
                <a:gd name="T23" fmla="*/ 0 h 233"/>
                <a:gd name="T24" fmla="*/ 0 w 124"/>
                <a:gd name="T25" fmla="*/ 0 h 233"/>
                <a:gd name="T26" fmla="*/ 0 w 124"/>
                <a:gd name="T27" fmla="*/ 0 h 233"/>
                <a:gd name="T28" fmla="*/ 0 w 124"/>
                <a:gd name="T29" fmla="*/ 0 h 233"/>
                <a:gd name="T30" fmla="*/ 0 w 124"/>
                <a:gd name="T31" fmla="*/ 0 h 233"/>
                <a:gd name="T32" fmla="*/ 0 w 124"/>
                <a:gd name="T33" fmla="*/ 0 h 233"/>
                <a:gd name="T34" fmla="*/ 0 w 124"/>
                <a:gd name="T35" fmla="*/ 0 h 233"/>
                <a:gd name="T36" fmla="*/ 0 w 124"/>
                <a:gd name="T37" fmla="*/ 0 h 233"/>
                <a:gd name="T38" fmla="*/ 0 w 124"/>
                <a:gd name="T39" fmla="*/ 0 h 233"/>
                <a:gd name="T40" fmla="*/ 0 w 124"/>
                <a:gd name="T41" fmla="*/ 0 h 233"/>
                <a:gd name="T42" fmla="*/ 0 w 124"/>
                <a:gd name="T43" fmla="*/ 0 h 233"/>
                <a:gd name="T44" fmla="*/ 0 w 124"/>
                <a:gd name="T45" fmla="*/ 0 h 233"/>
                <a:gd name="T46" fmla="*/ 0 w 124"/>
                <a:gd name="T47" fmla="*/ 0 h 233"/>
                <a:gd name="T48" fmla="*/ 0 w 124"/>
                <a:gd name="T49" fmla="*/ 0 h 233"/>
                <a:gd name="T50" fmla="*/ 0 w 124"/>
                <a:gd name="T51" fmla="*/ 0 h 233"/>
                <a:gd name="T52" fmla="*/ 0 w 124"/>
                <a:gd name="T53" fmla="*/ 0 h 233"/>
                <a:gd name="T54" fmla="*/ 0 w 124"/>
                <a:gd name="T55" fmla="*/ 0 h 233"/>
                <a:gd name="T56" fmla="*/ 0 w 124"/>
                <a:gd name="T57" fmla="*/ 0 h 233"/>
                <a:gd name="T58" fmla="*/ 0 w 124"/>
                <a:gd name="T59" fmla="*/ 0 h 233"/>
                <a:gd name="T60" fmla="*/ 1 w 124"/>
                <a:gd name="T61" fmla="*/ 0 h 233"/>
                <a:gd name="T62" fmla="*/ 1 w 124"/>
                <a:gd name="T63" fmla="*/ 0 h 23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4"/>
                <a:gd name="T97" fmla="*/ 0 h 233"/>
                <a:gd name="T98" fmla="*/ 124 w 124"/>
                <a:gd name="T99" fmla="*/ 233 h 23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4" h="233">
                  <a:moveTo>
                    <a:pt x="116" y="25"/>
                  </a:moveTo>
                  <a:lnTo>
                    <a:pt x="116" y="31"/>
                  </a:lnTo>
                  <a:lnTo>
                    <a:pt x="115" y="36"/>
                  </a:lnTo>
                  <a:lnTo>
                    <a:pt x="115" y="42"/>
                  </a:lnTo>
                  <a:lnTo>
                    <a:pt x="113" y="47"/>
                  </a:lnTo>
                  <a:lnTo>
                    <a:pt x="112" y="67"/>
                  </a:lnTo>
                  <a:lnTo>
                    <a:pt x="109" y="90"/>
                  </a:lnTo>
                  <a:lnTo>
                    <a:pt x="107" y="109"/>
                  </a:lnTo>
                  <a:lnTo>
                    <a:pt x="106" y="117"/>
                  </a:lnTo>
                  <a:lnTo>
                    <a:pt x="106" y="129"/>
                  </a:lnTo>
                  <a:lnTo>
                    <a:pt x="105" y="140"/>
                  </a:lnTo>
                  <a:lnTo>
                    <a:pt x="103" y="151"/>
                  </a:lnTo>
                  <a:lnTo>
                    <a:pt x="98" y="162"/>
                  </a:lnTo>
                  <a:lnTo>
                    <a:pt x="94" y="172"/>
                  </a:lnTo>
                  <a:lnTo>
                    <a:pt x="91" y="182"/>
                  </a:lnTo>
                  <a:lnTo>
                    <a:pt x="85" y="191"/>
                  </a:lnTo>
                  <a:lnTo>
                    <a:pt x="78" y="199"/>
                  </a:lnTo>
                  <a:lnTo>
                    <a:pt x="72" y="202"/>
                  </a:lnTo>
                  <a:lnTo>
                    <a:pt x="66" y="205"/>
                  </a:lnTo>
                  <a:lnTo>
                    <a:pt x="59" y="207"/>
                  </a:lnTo>
                  <a:lnTo>
                    <a:pt x="52" y="210"/>
                  </a:lnTo>
                  <a:lnTo>
                    <a:pt x="46" y="213"/>
                  </a:lnTo>
                  <a:lnTo>
                    <a:pt x="38" y="215"/>
                  </a:lnTo>
                  <a:lnTo>
                    <a:pt x="33" y="218"/>
                  </a:lnTo>
                  <a:lnTo>
                    <a:pt x="27" y="222"/>
                  </a:lnTo>
                  <a:lnTo>
                    <a:pt x="22" y="225"/>
                  </a:lnTo>
                  <a:lnTo>
                    <a:pt x="16" y="229"/>
                  </a:lnTo>
                  <a:lnTo>
                    <a:pt x="11" y="233"/>
                  </a:lnTo>
                  <a:lnTo>
                    <a:pt x="5" y="231"/>
                  </a:lnTo>
                  <a:lnTo>
                    <a:pt x="3" y="223"/>
                  </a:lnTo>
                  <a:lnTo>
                    <a:pt x="1" y="208"/>
                  </a:lnTo>
                  <a:lnTo>
                    <a:pt x="0" y="194"/>
                  </a:lnTo>
                  <a:lnTo>
                    <a:pt x="3" y="183"/>
                  </a:lnTo>
                  <a:lnTo>
                    <a:pt x="3" y="165"/>
                  </a:lnTo>
                  <a:lnTo>
                    <a:pt x="4" y="142"/>
                  </a:lnTo>
                  <a:lnTo>
                    <a:pt x="7" y="120"/>
                  </a:lnTo>
                  <a:lnTo>
                    <a:pt x="11" y="107"/>
                  </a:lnTo>
                  <a:lnTo>
                    <a:pt x="12" y="99"/>
                  </a:lnTo>
                  <a:lnTo>
                    <a:pt x="14" y="92"/>
                  </a:lnTo>
                  <a:lnTo>
                    <a:pt x="16" y="83"/>
                  </a:lnTo>
                  <a:lnTo>
                    <a:pt x="18" y="76"/>
                  </a:lnTo>
                  <a:lnTo>
                    <a:pt x="21" y="68"/>
                  </a:lnTo>
                  <a:lnTo>
                    <a:pt x="23" y="62"/>
                  </a:lnTo>
                  <a:lnTo>
                    <a:pt x="26" y="55"/>
                  </a:lnTo>
                  <a:lnTo>
                    <a:pt x="30" y="50"/>
                  </a:lnTo>
                  <a:lnTo>
                    <a:pt x="34" y="44"/>
                  </a:lnTo>
                  <a:lnTo>
                    <a:pt x="39" y="40"/>
                  </a:lnTo>
                  <a:lnTo>
                    <a:pt x="46" y="35"/>
                  </a:lnTo>
                  <a:lnTo>
                    <a:pt x="52" y="32"/>
                  </a:lnTo>
                  <a:lnTo>
                    <a:pt x="57" y="31"/>
                  </a:lnTo>
                  <a:lnTo>
                    <a:pt x="64" y="30"/>
                  </a:lnTo>
                  <a:lnTo>
                    <a:pt x="72" y="26"/>
                  </a:lnTo>
                  <a:lnTo>
                    <a:pt x="80" y="24"/>
                  </a:lnTo>
                  <a:lnTo>
                    <a:pt x="88" y="21"/>
                  </a:lnTo>
                  <a:lnTo>
                    <a:pt x="94" y="18"/>
                  </a:lnTo>
                  <a:lnTo>
                    <a:pt x="98" y="15"/>
                  </a:lnTo>
                  <a:lnTo>
                    <a:pt x="101" y="14"/>
                  </a:lnTo>
                  <a:lnTo>
                    <a:pt x="105" y="10"/>
                  </a:lnTo>
                  <a:lnTo>
                    <a:pt x="111" y="7"/>
                  </a:lnTo>
                  <a:lnTo>
                    <a:pt x="115" y="3"/>
                  </a:lnTo>
                  <a:lnTo>
                    <a:pt x="120" y="0"/>
                  </a:lnTo>
                  <a:lnTo>
                    <a:pt x="124" y="6"/>
                  </a:lnTo>
                  <a:lnTo>
                    <a:pt x="123" y="12"/>
                  </a:lnTo>
                  <a:lnTo>
                    <a:pt x="119" y="19"/>
                  </a:lnTo>
                  <a:lnTo>
                    <a:pt x="116" y="25"/>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6" name="Freeform 26"/>
            <p:cNvSpPr>
              <a:spLocks/>
            </p:cNvSpPr>
            <p:nvPr/>
          </p:nvSpPr>
          <p:spPr bwMode="auto">
            <a:xfrm>
              <a:off x="835" y="3669"/>
              <a:ext cx="47" cy="41"/>
            </a:xfrm>
            <a:custGeom>
              <a:avLst/>
              <a:gdLst>
                <a:gd name="T0" fmla="*/ 1 w 142"/>
                <a:gd name="T1" fmla="*/ 0 h 206"/>
                <a:gd name="T2" fmla="*/ 1 w 142"/>
                <a:gd name="T3" fmla="*/ 0 h 206"/>
                <a:gd name="T4" fmla="*/ 1 w 142"/>
                <a:gd name="T5" fmla="*/ 0 h 206"/>
                <a:gd name="T6" fmla="*/ 1 w 142"/>
                <a:gd name="T7" fmla="*/ 0 h 206"/>
                <a:gd name="T8" fmla="*/ 0 w 142"/>
                <a:gd name="T9" fmla="*/ 0 h 206"/>
                <a:gd name="T10" fmla="*/ 0 w 142"/>
                <a:gd name="T11" fmla="*/ 0 h 206"/>
                <a:gd name="T12" fmla="*/ 0 w 142"/>
                <a:gd name="T13" fmla="*/ 0 h 206"/>
                <a:gd name="T14" fmla="*/ 0 w 142"/>
                <a:gd name="T15" fmla="*/ 0 h 206"/>
                <a:gd name="T16" fmla="*/ 0 w 142"/>
                <a:gd name="T17" fmla="*/ 0 h 206"/>
                <a:gd name="T18" fmla="*/ 0 w 142"/>
                <a:gd name="T19" fmla="*/ 0 h 206"/>
                <a:gd name="T20" fmla="*/ 0 w 142"/>
                <a:gd name="T21" fmla="*/ 0 h 206"/>
                <a:gd name="T22" fmla="*/ 0 w 142"/>
                <a:gd name="T23" fmla="*/ 0 h 206"/>
                <a:gd name="T24" fmla="*/ 0 w 142"/>
                <a:gd name="T25" fmla="*/ 0 h 206"/>
                <a:gd name="T26" fmla="*/ 0 w 142"/>
                <a:gd name="T27" fmla="*/ 0 h 206"/>
                <a:gd name="T28" fmla="*/ 0 w 142"/>
                <a:gd name="T29" fmla="*/ 0 h 206"/>
                <a:gd name="T30" fmla="*/ 0 w 142"/>
                <a:gd name="T31" fmla="*/ 0 h 206"/>
                <a:gd name="T32" fmla="*/ 0 w 142"/>
                <a:gd name="T33" fmla="*/ 0 h 206"/>
                <a:gd name="T34" fmla="*/ 0 w 142"/>
                <a:gd name="T35" fmla="*/ 0 h 206"/>
                <a:gd name="T36" fmla="*/ 0 w 142"/>
                <a:gd name="T37" fmla="*/ 0 h 206"/>
                <a:gd name="T38" fmla="*/ 0 w 142"/>
                <a:gd name="T39" fmla="*/ 0 h 206"/>
                <a:gd name="T40" fmla="*/ 0 w 142"/>
                <a:gd name="T41" fmla="*/ 0 h 206"/>
                <a:gd name="T42" fmla="*/ 0 w 142"/>
                <a:gd name="T43" fmla="*/ 0 h 206"/>
                <a:gd name="T44" fmla="*/ 0 w 142"/>
                <a:gd name="T45" fmla="*/ 0 h 206"/>
                <a:gd name="T46" fmla="*/ 0 w 142"/>
                <a:gd name="T47" fmla="*/ 0 h 206"/>
                <a:gd name="T48" fmla="*/ 0 w 142"/>
                <a:gd name="T49" fmla="*/ 0 h 206"/>
                <a:gd name="T50" fmla="*/ 0 w 142"/>
                <a:gd name="T51" fmla="*/ 0 h 206"/>
                <a:gd name="T52" fmla="*/ 0 w 142"/>
                <a:gd name="T53" fmla="*/ 0 h 206"/>
                <a:gd name="T54" fmla="*/ 0 w 142"/>
                <a:gd name="T55" fmla="*/ 0 h 206"/>
                <a:gd name="T56" fmla="*/ 0 w 142"/>
                <a:gd name="T57" fmla="*/ 0 h 206"/>
                <a:gd name="T58" fmla="*/ 0 w 142"/>
                <a:gd name="T59" fmla="*/ 0 h 206"/>
                <a:gd name="T60" fmla="*/ 0 w 142"/>
                <a:gd name="T61" fmla="*/ 0 h 206"/>
                <a:gd name="T62" fmla="*/ 0 w 142"/>
                <a:gd name="T63" fmla="*/ 0 h 206"/>
                <a:gd name="T64" fmla="*/ 0 w 142"/>
                <a:gd name="T65" fmla="*/ 0 h 206"/>
                <a:gd name="T66" fmla="*/ 0 w 142"/>
                <a:gd name="T67" fmla="*/ 0 h 206"/>
                <a:gd name="T68" fmla="*/ 0 w 142"/>
                <a:gd name="T69" fmla="*/ 0 h 206"/>
                <a:gd name="T70" fmla="*/ 0 w 142"/>
                <a:gd name="T71" fmla="*/ 0 h 206"/>
                <a:gd name="T72" fmla="*/ 0 w 142"/>
                <a:gd name="T73" fmla="*/ 0 h 206"/>
                <a:gd name="T74" fmla="*/ 0 w 142"/>
                <a:gd name="T75" fmla="*/ 0 h 206"/>
                <a:gd name="T76" fmla="*/ 0 w 142"/>
                <a:gd name="T77" fmla="*/ 0 h 206"/>
                <a:gd name="T78" fmla="*/ 0 w 142"/>
                <a:gd name="T79" fmla="*/ 0 h 206"/>
                <a:gd name="T80" fmla="*/ 0 w 142"/>
                <a:gd name="T81" fmla="*/ 0 h 206"/>
                <a:gd name="T82" fmla="*/ 0 w 142"/>
                <a:gd name="T83" fmla="*/ 0 h 206"/>
                <a:gd name="T84" fmla="*/ 0 w 142"/>
                <a:gd name="T85" fmla="*/ 0 h 206"/>
                <a:gd name="T86" fmla="*/ 0 w 142"/>
                <a:gd name="T87" fmla="*/ 0 h 206"/>
                <a:gd name="T88" fmla="*/ 0 w 142"/>
                <a:gd name="T89" fmla="*/ 0 h 206"/>
                <a:gd name="T90" fmla="*/ 0 w 142"/>
                <a:gd name="T91" fmla="*/ 0 h 206"/>
                <a:gd name="T92" fmla="*/ 0 w 142"/>
                <a:gd name="T93" fmla="*/ 0 h 206"/>
                <a:gd name="T94" fmla="*/ 0 w 142"/>
                <a:gd name="T95" fmla="*/ 0 h 206"/>
                <a:gd name="T96" fmla="*/ 0 w 142"/>
                <a:gd name="T97" fmla="*/ 0 h 206"/>
                <a:gd name="T98" fmla="*/ 0 w 142"/>
                <a:gd name="T99" fmla="*/ 0 h 206"/>
                <a:gd name="T100" fmla="*/ 0 w 142"/>
                <a:gd name="T101" fmla="*/ 0 h 206"/>
                <a:gd name="T102" fmla="*/ 0 w 142"/>
                <a:gd name="T103" fmla="*/ 0 h 206"/>
                <a:gd name="T104" fmla="*/ 0 w 142"/>
                <a:gd name="T105" fmla="*/ 0 h 206"/>
                <a:gd name="T106" fmla="*/ 0 w 142"/>
                <a:gd name="T107" fmla="*/ 0 h 206"/>
                <a:gd name="T108" fmla="*/ 0 w 142"/>
                <a:gd name="T109" fmla="*/ 0 h 206"/>
                <a:gd name="T110" fmla="*/ 0 w 142"/>
                <a:gd name="T111" fmla="*/ 0 h 206"/>
                <a:gd name="T112" fmla="*/ 0 w 142"/>
                <a:gd name="T113" fmla="*/ 0 h 206"/>
                <a:gd name="T114" fmla="*/ 0 w 142"/>
                <a:gd name="T115" fmla="*/ 0 h 206"/>
                <a:gd name="T116" fmla="*/ 1 w 142"/>
                <a:gd name="T117" fmla="*/ 0 h 206"/>
                <a:gd name="T118" fmla="*/ 1 w 142"/>
                <a:gd name="T119" fmla="*/ 0 h 206"/>
                <a:gd name="T120" fmla="*/ 1 w 142"/>
                <a:gd name="T121" fmla="*/ 0 h 20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2"/>
                <a:gd name="T184" fmla="*/ 0 h 206"/>
                <a:gd name="T185" fmla="*/ 142 w 142"/>
                <a:gd name="T186" fmla="*/ 206 h 20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2" h="206">
                  <a:moveTo>
                    <a:pt x="142" y="5"/>
                  </a:moveTo>
                  <a:lnTo>
                    <a:pt x="139" y="21"/>
                  </a:lnTo>
                  <a:lnTo>
                    <a:pt x="133" y="38"/>
                  </a:lnTo>
                  <a:lnTo>
                    <a:pt x="126" y="53"/>
                  </a:lnTo>
                  <a:lnTo>
                    <a:pt x="119" y="68"/>
                  </a:lnTo>
                  <a:lnTo>
                    <a:pt x="116" y="87"/>
                  </a:lnTo>
                  <a:lnTo>
                    <a:pt x="115" y="105"/>
                  </a:lnTo>
                  <a:lnTo>
                    <a:pt x="112" y="124"/>
                  </a:lnTo>
                  <a:lnTo>
                    <a:pt x="112" y="141"/>
                  </a:lnTo>
                  <a:lnTo>
                    <a:pt x="108" y="147"/>
                  </a:lnTo>
                  <a:lnTo>
                    <a:pt x="104" y="151"/>
                  </a:lnTo>
                  <a:lnTo>
                    <a:pt x="100" y="157"/>
                  </a:lnTo>
                  <a:lnTo>
                    <a:pt x="96" y="161"/>
                  </a:lnTo>
                  <a:lnTo>
                    <a:pt x="92" y="167"/>
                  </a:lnTo>
                  <a:lnTo>
                    <a:pt x="88" y="171"/>
                  </a:lnTo>
                  <a:lnTo>
                    <a:pt x="83" y="177"/>
                  </a:lnTo>
                  <a:lnTo>
                    <a:pt x="79" y="181"/>
                  </a:lnTo>
                  <a:lnTo>
                    <a:pt x="76" y="182"/>
                  </a:lnTo>
                  <a:lnTo>
                    <a:pt x="70" y="183"/>
                  </a:lnTo>
                  <a:lnTo>
                    <a:pt x="62" y="185"/>
                  </a:lnTo>
                  <a:lnTo>
                    <a:pt x="55" y="188"/>
                  </a:lnTo>
                  <a:lnTo>
                    <a:pt x="47" y="189"/>
                  </a:lnTo>
                  <a:lnTo>
                    <a:pt x="39" y="191"/>
                  </a:lnTo>
                  <a:lnTo>
                    <a:pt x="32" y="193"/>
                  </a:lnTo>
                  <a:lnTo>
                    <a:pt x="27" y="194"/>
                  </a:lnTo>
                  <a:lnTo>
                    <a:pt x="24" y="196"/>
                  </a:lnTo>
                  <a:lnTo>
                    <a:pt x="19" y="200"/>
                  </a:lnTo>
                  <a:lnTo>
                    <a:pt x="14" y="202"/>
                  </a:lnTo>
                  <a:lnTo>
                    <a:pt x="9" y="204"/>
                  </a:lnTo>
                  <a:lnTo>
                    <a:pt x="5" y="205"/>
                  </a:lnTo>
                  <a:lnTo>
                    <a:pt x="1" y="206"/>
                  </a:lnTo>
                  <a:lnTo>
                    <a:pt x="0" y="206"/>
                  </a:lnTo>
                  <a:lnTo>
                    <a:pt x="1" y="204"/>
                  </a:lnTo>
                  <a:lnTo>
                    <a:pt x="3" y="199"/>
                  </a:lnTo>
                  <a:lnTo>
                    <a:pt x="4" y="192"/>
                  </a:lnTo>
                  <a:lnTo>
                    <a:pt x="4" y="185"/>
                  </a:lnTo>
                  <a:lnTo>
                    <a:pt x="5" y="179"/>
                  </a:lnTo>
                  <a:lnTo>
                    <a:pt x="7" y="169"/>
                  </a:lnTo>
                  <a:lnTo>
                    <a:pt x="8" y="158"/>
                  </a:lnTo>
                  <a:lnTo>
                    <a:pt x="9" y="147"/>
                  </a:lnTo>
                  <a:lnTo>
                    <a:pt x="10" y="137"/>
                  </a:lnTo>
                  <a:lnTo>
                    <a:pt x="15" y="119"/>
                  </a:lnTo>
                  <a:lnTo>
                    <a:pt x="23" y="96"/>
                  </a:lnTo>
                  <a:lnTo>
                    <a:pt x="31" y="75"/>
                  </a:lnTo>
                  <a:lnTo>
                    <a:pt x="37" y="63"/>
                  </a:lnTo>
                  <a:lnTo>
                    <a:pt x="40" y="54"/>
                  </a:lnTo>
                  <a:lnTo>
                    <a:pt x="46" y="45"/>
                  </a:lnTo>
                  <a:lnTo>
                    <a:pt x="52" y="39"/>
                  </a:lnTo>
                  <a:lnTo>
                    <a:pt x="58" y="32"/>
                  </a:lnTo>
                  <a:lnTo>
                    <a:pt x="62" y="24"/>
                  </a:lnTo>
                  <a:lnTo>
                    <a:pt x="69" y="19"/>
                  </a:lnTo>
                  <a:lnTo>
                    <a:pt x="76" y="16"/>
                  </a:lnTo>
                  <a:lnTo>
                    <a:pt x="83" y="14"/>
                  </a:lnTo>
                  <a:lnTo>
                    <a:pt x="92" y="13"/>
                  </a:lnTo>
                  <a:lnTo>
                    <a:pt x="100" y="12"/>
                  </a:lnTo>
                  <a:lnTo>
                    <a:pt x="108" y="10"/>
                  </a:lnTo>
                  <a:lnTo>
                    <a:pt x="116" y="7"/>
                  </a:lnTo>
                  <a:lnTo>
                    <a:pt x="121" y="2"/>
                  </a:lnTo>
                  <a:lnTo>
                    <a:pt x="128" y="0"/>
                  </a:lnTo>
                  <a:lnTo>
                    <a:pt x="135" y="0"/>
                  </a:lnTo>
                  <a:lnTo>
                    <a:pt x="142" y="5"/>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7" name="Freeform 27"/>
            <p:cNvSpPr>
              <a:spLocks/>
            </p:cNvSpPr>
            <p:nvPr/>
          </p:nvSpPr>
          <p:spPr bwMode="auto">
            <a:xfrm>
              <a:off x="819" y="3709"/>
              <a:ext cx="51" cy="45"/>
            </a:xfrm>
            <a:custGeom>
              <a:avLst/>
              <a:gdLst>
                <a:gd name="T0" fmla="*/ 1 w 152"/>
                <a:gd name="T1" fmla="*/ 0 h 227"/>
                <a:gd name="T2" fmla="*/ 1 w 152"/>
                <a:gd name="T3" fmla="*/ 0 h 227"/>
                <a:gd name="T4" fmla="*/ 1 w 152"/>
                <a:gd name="T5" fmla="*/ 0 h 227"/>
                <a:gd name="T6" fmla="*/ 1 w 152"/>
                <a:gd name="T7" fmla="*/ 0 h 227"/>
                <a:gd name="T8" fmla="*/ 1 w 152"/>
                <a:gd name="T9" fmla="*/ 0 h 227"/>
                <a:gd name="T10" fmla="*/ 1 w 152"/>
                <a:gd name="T11" fmla="*/ 0 h 227"/>
                <a:gd name="T12" fmla="*/ 1 w 152"/>
                <a:gd name="T13" fmla="*/ 0 h 227"/>
                <a:gd name="T14" fmla="*/ 1 w 152"/>
                <a:gd name="T15" fmla="*/ 0 h 227"/>
                <a:gd name="T16" fmla="*/ 1 w 152"/>
                <a:gd name="T17" fmla="*/ 0 h 227"/>
                <a:gd name="T18" fmla="*/ 1 w 152"/>
                <a:gd name="T19" fmla="*/ 0 h 227"/>
                <a:gd name="T20" fmla="*/ 1 w 152"/>
                <a:gd name="T21" fmla="*/ 0 h 227"/>
                <a:gd name="T22" fmla="*/ 1 w 152"/>
                <a:gd name="T23" fmla="*/ 0 h 227"/>
                <a:gd name="T24" fmla="*/ 1 w 152"/>
                <a:gd name="T25" fmla="*/ 0 h 227"/>
                <a:gd name="T26" fmla="*/ 0 w 152"/>
                <a:gd name="T27" fmla="*/ 0 h 227"/>
                <a:gd name="T28" fmla="*/ 0 w 152"/>
                <a:gd name="T29" fmla="*/ 0 h 227"/>
                <a:gd name="T30" fmla="*/ 0 w 152"/>
                <a:gd name="T31" fmla="*/ 0 h 227"/>
                <a:gd name="T32" fmla="*/ 0 w 152"/>
                <a:gd name="T33" fmla="*/ 0 h 227"/>
                <a:gd name="T34" fmla="*/ 0 w 152"/>
                <a:gd name="T35" fmla="*/ 0 h 227"/>
                <a:gd name="T36" fmla="*/ 0 w 152"/>
                <a:gd name="T37" fmla="*/ 0 h 227"/>
                <a:gd name="T38" fmla="*/ 0 w 152"/>
                <a:gd name="T39" fmla="*/ 0 h 227"/>
                <a:gd name="T40" fmla="*/ 0 w 152"/>
                <a:gd name="T41" fmla="*/ 0 h 227"/>
                <a:gd name="T42" fmla="*/ 0 w 152"/>
                <a:gd name="T43" fmla="*/ 0 h 227"/>
                <a:gd name="T44" fmla="*/ 0 w 152"/>
                <a:gd name="T45" fmla="*/ 0 h 227"/>
                <a:gd name="T46" fmla="*/ 0 w 152"/>
                <a:gd name="T47" fmla="*/ 0 h 227"/>
                <a:gd name="T48" fmla="*/ 0 w 152"/>
                <a:gd name="T49" fmla="*/ 0 h 227"/>
                <a:gd name="T50" fmla="*/ 0 w 152"/>
                <a:gd name="T51" fmla="*/ 0 h 227"/>
                <a:gd name="T52" fmla="*/ 0 w 152"/>
                <a:gd name="T53" fmla="*/ 0 h 227"/>
                <a:gd name="T54" fmla="*/ 0 w 152"/>
                <a:gd name="T55" fmla="*/ 0 h 227"/>
                <a:gd name="T56" fmla="*/ 0 w 152"/>
                <a:gd name="T57" fmla="*/ 0 h 227"/>
                <a:gd name="T58" fmla="*/ 0 w 152"/>
                <a:gd name="T59" fmla="*/ 0 h 227"/>
                <a:gd name="T60" fmla="*/ 0 w 152"/>
                <a:gd name="T61" fmla="*/ 0 h 227"/>
                <a:gd name="T62" fmla="*/ 0 w 152"/>
                <a:gd name="T63" fmla="*/ 0 h 227"/>
                <a:gd name="T64" fmla="*/ 0 w 152"/>
                <a:gd name="T65" fmla="*/ 0 h 227"/>
                <a:gd name="T66" fmla="*/ 0 w 152"/>
                <a:gd name="T67" fmla="*/ 0 h 227"/>
                <a:gd name="T68" fmla="*/ 0 w 152"/>
                <a:gd name="T69" fmla="*/ 0 h 227"/>
                <a:gd name="T70" fmla="*/ 0 w 152"/>
                <a:gd name="T71" fmla="*/ 0 h 227"/>
                <a:gd name="T72" fmla="*/ 0 w 152"/>
                <a:gd name="T73" fmla="*/ 0 h 227"/>
                <a:gd name="T74" fmla="*/ 0 w 152"/>
                <a:gd name="T75" fmla="*/ 0 h 227"/>
                <a:gd name="T76" fmla="*/ 0 w 152"/>
                <a:gd name="T77" fmla="*/ 0 h 227"/>
                <a:gd name="T78" fmla="*/ 0 w 152"/>
                <a:gd name="T79" fmla="*/ 0 h 227"/>
                <a:gd name="T80" fmla="*/ 0 w 152"/>
                <a:gd name="T81" fmla="*/ 0 h 227"/>
                <a:gd name="T82" fmla="*/ 0 w 152"/>
                <a:gd name="T83" fmla="*/ 0 h 227"/>
                <a:gd name="T84" fmla="*/ 0 w 152"/>
                <a:gd name="T85" fmla="*/ 0 h 227"/>
                <a:gd name="T86" fmla="*/ 0 w 152"/>
                <a:gd name="T87" fmla="*/ 0 h 227"/>
                <a:gd name="T88" fmla="*/ 0 w 152"/>
                <a:gd name="T89" fmla="*/ 0 h 227"/>
                <a:gd name="T90" fmla="*/ 0 w 152"/>
                <a:gd name="T91" fmla="*/ 0 h 227"/>
                <a:gd name="T92" fmla="*/ 0 w 152"/>
                <a:gd name="T93" fmla="*/ 0 h 227"/>
                <a:gd name="T94" fmla="*/ 0 w 152"/>
                <a:gd name="T95" fmla="*/ 0 h 227"/>
                <a:gd name="T96" fmla="*/ 0 w 152"/>
                <a:gd name="T97" fmla="*/ 0 h 227"/>
                <a:gd name="T98" fmla="*/ 0 w 152"/>
                <a:gd name="T99" fmla="*/ 0 h 227"/>
                <a:gd name="T100" fmla="*/ 0 w 152"/>
                <a:gd name="T101" fmla="*/ 0 h 227"/>
                <a:gd name="T102" fmla="*/ 0 w 152"/>
                <a:gd name="T103" fmla="*/ 0 h 227"/>
                <a:gd name="T104" fmla="*/ 0 w 152"/>
                <a:gd name="T105" fmla="*/ 0 h 227"/>
                <a:gd name="T106" fmla="*/ 0 w 152"/>
                <a:gd name="T107" fmla="*/ 0 h 227"/>
                <a:gd name="T108" fmla="*/ 0 w 152"/>
                <a:gd name="T109" fmla="*/ 0 h 227"/>
                <a:gd name="T110" fmla="*/ 1 w 152"/>
                <a:gd name="T111" fmla="*/ 0 h 227"/>
                <a:gd name="T112" fmla="*/ 1 w 152"/>
                <a:gd name="T113" fmla="*/ 0 h 227"/>
                <a:gd name="T114" fmla="*/ 1 w 152"/>
                <a:gd name="T115" fmla="*/ 0 h 227"/>
                <a:gd name="T116" fmla="*/ 1 w 152"/>
                <a:gd name="T117" fmla="*/ 0 h 227"/>
                <a:gd name="T118" fmla="*/ 1 w 152"/>
                <a:gd name="T119" fmla="*/ 0 h 227"/>
                <a:gd name="T120" fmla="*/ 1 w 152"/>
                <a:gd name="T121" fmla="*/ 0 h 22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2"/>
                <a:gd name="T184" fmla="*/ 0 h 227"/>
                <a:gd name="T185" fmla="*/ 152 w 152"/>
                <a:gd name="T186" fmla="*/ 227 h 22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2" h="227">
                  <a:moveTo>
                    <a:pt x="152" y="1"/>
                  </a:moveTo>
                  <a:lnTo>
                    <a:pt x="150" y="11"/>
                  </a:lnTo>
                  <a:lnTo>
                    <a:pt x="146" y="25"/>
                  </a:lnTo>
                  <a:lnTo>
                    <a:pt x="141" y="41"/>
                  </a:lnTo>
                  <a:lnTo>
                    <a:pt x="137" y="53"/>
                  </a:lnTo>
                  <a:lnTo>
                    <a:pt x="136" y="63"/>
                  </a:lnTo>
                  <a:lnTo>
                    <a:pt x="135" y="74"/>
                  </a:lnTo>
                  <a:lnTo>
                    <a:pt x="133" y="84"/>
                  </a:lnTo>
                  <a:lnTo>
                    <a:pt x="129" y="92"/>
                  </a:lnTo>
                  <a:lnTo>
                    <a:pt x="129" y="107"/>
                  </a:lnTo>
                  <a:lnTo>
                    <a:pt x="127" y="120"/>
                  </a:lnTo>
                  <a:lnTo>
                    <a:pt x="125" y="133"/>
                  </a:lnTo>
                  <a:lnTo>
                    <a:pt x="121" y="147"/>
                  </a:lnTo>
                  <a:lnTo>
                    <a:pt x="116" y="160"/>
                  </a:lnTo>
                  <a:lnTo>
                    <a:pt x="108" y="171"/>
                  </a:lnTo>
                  <a:lnTo>
                    <a:pt x="101" y="183"/>
                  </a:lnTo>
                  <a:lnTo>
                    <a:pt x="91" y="193"/>
                  </a:lnTo>
                  <a:lnTo>
                    <a:pt x="88" y="194"/>
                  </a:lnTo>
                  <a:lnTo>
                    <a:pt x="82" y="196"/>
                  </a:lnTo>
                  <a:lnTo>
                    <a:pt x="74" y="197"/>
                  </a:lnTo>
                  <a:lnTo>
                    <a:pt x="65" y="199"/>
                  </a:lnTo>
                  <a:lnTo>
                    <a:pt x="55" y="202"/>
                  </a:lnTo>
                  <a:lnTo>
                    <a:pt x="47" y="205"/>
                  </a:lnTo>
                  <a:lnTo>
                    <a:pt x="38" y="208"/>
                  </a:lnTo>
                  <a:lnTo>
                    <a:pt x="33" y="213"/>
                  </a:lnTo>
                  <a:lnTo>
                    <a:pt x="25" y="215"/>
                  </a:lnTo>
                  <a:lnTo>
                    <a:pt x="17" y="220"/>
                  </a:lnTo>
                  <a:lnTo>
                    <a:pt x="11" y="226"/>
                  </a:lnTo>
                  <a:lnTo>
                    <a:pt x="3" y="227"/>
                  </a:lnTo>
                  <a:lnTo>
                    <a:pt x="0" y="223"/>
                  </a:lnTo>
                  <a:lnTo>
                    <a:pt x="0" y="213"/>
                  </a:lnTo>
                  <a:lnTo>
                    <a:pt x="3" y="199"/>
                  </a:lnTo>
                  <a:lnTo>
                    <a:pt x="4" y="190"/>
                  </a:lnTo>
                  <a:lnTo>
                    <a:pt x="5" y="175"/>
                  </a:lnTo>
                  <a:lnTo>
                    <a:pt x="6" y="160"/>
                  </a:lnTo>
                  <a:lnTo>
                    <a:pt x="6" y="145"/>
                  </a:lnTo>
                  <a:lnTo>
                    <a:pt x="6" y="131"/>
                  </a:lnTo>
                  <a:lnTo>
                    <a:pt x="8" y="119"/>
                  </a:lnTo>
                  <a:lnTo>
                    <a:pt x="12" y="102"/>
                  </a:lnTo>
                  <a:lnTo>
                    <a:pt x="16" y="86"/>
                  </a:lnTo>
                  <a:lnTo>
                    <a:pt x="20" y="75"/>
                  </a:lnTo>
                  <a:lnTo>
                    <a:pt x="26" y="69"/>
                  </a:lnTo>
                  <a:lnTo>
                    <a:pt x="33" y="65"/>
                  </a:lnTo>
                  <a:lnTo>
                    <a:pt x="40" y="59"/>
                  </a:lnTo>
                  <a:lnTo>
                    <a:pt x="44" y="52"/>
                  </a:lnTo>
                  <a:lnTo>
                    <a:pt x="51" y="44"/>
                  </a:lnTo>
                  <a:lnTo>
                    <a:pt x="58" y="37"/>
                  </a:lnTo>
                  <a:lnTo>
                    <a:pt x="65" y="32"/>
                  </a:lnTo>
                  <a:lnTo>
                    <a:pt x="74" y="25"/>
                  </a:lnTo>
                  <a:lnTo>
                    <a:pt x="78" y="24"/>
                  </a:lnTo>
                  <a:lnTo>
                    <a:pt x="84" y="22"/>
                  </a:lnTo>
                  <a:lnTo>
                    <a:pt x="91" y="21"/>
                  </a:lnTo>
                  <a:lnTo>
                    <a:pt x="100" y="19"/>
                  </a:lnTo>
                  <a:lnTo>
                    <a:pt x="108" y="17"/>
                  </a:lnTo>
                  <a:lnTo>
                    <a:pt x="116" y="15"/>
                  </a:lnTo>
                  <a:lnTo>
                    <a:pt x="122" y="13"/>
                  </a:lnTo>
                  <a:lnTo>
                    <a:pt x="126" y="11"/>
                  </a:lnTo>
                  <a:lnTo>
                    <a:pt x="131" y="8"/>
                  </a:lnTo>
                  <a:lnTo>
                    <a:pt x="140" y="3"/>
                  </a:lnTo>
                  <a:lnTo>
                    <a:pt x="147" y="0"/>
                  </a:lnTo>
                  <a:lnTo>
                    <a:pt x="152" y="1"/>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8" name="Freeform 28"/>
            <p:cNvSpPr>
              <a:spLocks/>
            </p:cNvSpPr>
            <p:nvPr/>
          </p:nvSpPr>
          <p:spPr bwMode="auto">
            <a:xfrm>
              <a:off x="805" y="3757"/>
              <a:ext cx="49" cy="49"/>
            </a:xfrm>
            <a:custGeom>
              <a:avLst/>
              <a:gdLst>
                <a:gd name="T0" fmla="*/ 1 w 149"/>
                <a:gd name="T1" fmla="*/ 0 h 249"/>
                <a:gd name="T2" fmla="*/ 1 w 149"/>
                <a:gd name="T3" fmla="*/ 0 h 249"/>
                <a:gd name="T4" fmla="*/ 1 w 149"/>
                <a:gd name="T5" fmla="*/ 0 h 249"/>
                <a:gd name="T6" fmla="*/ 1 w 149"/>
                <a:gd name="T7" fmla="*/ 0 h 249"/>
                <a:gd name="T8" fmla="*/ 1 w 149"/>
                <a:gd name="T9" fmla="*/ 0 h 249"/>
                <a:gd name="T10" fmla="*/ 1 w 149"/>
                <a:gd name="T11" fmla="*/ 0 h 249"/>
                <a:gd name="T12" fmla="*/ 0 w 149"/>
                <a:gd name="T13" fmla="*/ 0 h 249"/>
                <a:gd name="T14" fmla="*/ 0 w 149"/>
                <a:gd name="T15" fmla="*/ 0 h 249"/>
                <a:gd name="T16" fmla="*/ 0 w 149"/>
                <a:gd name="T17" fmla="*/ 0 h 249"/>
                <a:gd name="T18" fmla="*/ 0 w 149"/>
                <a:gd name="T19" fmla="*/ 0 h 249"/>
                <a:gd name="T20" fmla="*/ 0 w 149"/>
                <a:gd name="T21" fmla="*/ 0 h 249"/>
                <a:gd name="T22" fmla="*/ 0 w 149"/>
                <a:gd name="T23" fmla="*/ 0 h 249"/>
                <a:gd name="T24" fmla="*/ 0 w 149"/>
                <a:gd name="T25" fmla="*/ 0 h 249"/>
                <a:gd name="T26" fmla="*/ 0 w 149"/>
                <a:gd name="T27" fmla="*/ 0 h 249"/>
                <a:gd name="T28" fmla="*/ 0 w 149"/>
                <a:gd name="T29" fmla="*/ 0 h 249"/>
                <a:gd name="T30" fmla="*/ 0 w 149"/>
                <a:gd name="T31" fmla="*/ 0 h 249"/>
                <a:gd name="T32" fmla="*/ 0 w 149"/>
                <a:gd name="T33" fmla="*/ 0 h 249"/>
                <a:gd name="T34" fmla="*/ 0 w 149"/>
                <a:gd name="T35" fmla="*/ 0 h 249"/>
                <a:gd name="T36" fmla="*/ 0 w 149"/>
                <a:gd name="T37" fmla="*/ 0 h 249"/>
                <a:gd name="T38" fmla="*/ 0 w 149"/>
                <a:gd name="T39" fmla="*/ 0 h 249"/>
                <a:gd name="T40" fmla="*/ 0 w 149"/>
                <a:gd name="T41" fmla="*/ 0 h 249"/>
                <a:gd name="T42" fmla="*/ 0 w 149"/>
                <a:gd name="T43" fmla="*/ 0 h 249"/>
                <a:gd name="T44" fmla="*/ 0 w 149"/>
                <a:gd name="T45" fmla="*/ 0 h 249"/>
                <a:gd name="T46" fmla="*/ 0 w 149"/>
                <a:gd name="T47" fmla="*/ 0 h 249"/>
                <a:gd name="T48" fmla="*/ 0 w 149"/>
                <a:gd name="T49" fmla="*/ 0 h 249"/>
                <a:gd name="T50" fmla="*/ 0 w 149"/>
                <a:gd name="T51" fmla="*/ 0 h 249"/>
                <a:gd name="T52" fmla="*/ 0 w 149"/>
                <a:gd name="T53" fmla="*/ 0 h 249"/>
                <a:gd name="T54" fmla="*/ 0 w 149"/>
                <a:gd name="T55" fmla="*/ 0 h 249"/>
                <a:gd name="T56" fmla="*/ 0 w 149"/>
                <a:gd name="T57" fmla="*/ 0 h 249"/>
                <a:gd name="T58" fmla="*/ 0 w 149"/>
                <a:gd name="T59" fmla="*/ 0 h 249"/>
                <a:gd name="T60" fmla="*/ 0 w 149"/>
                <a:gd name="T61" fmla="*/ 0 h 249"/>
                <a:gd name="T62" fmla="*/ 0 w 149"/>
                <a:gd name="T63" fmla="*/ 0 h 249"/>
                <a:gd name="T64" fmla="*/ 0 w 149"/>
                <a:gd name="T65" fmla="*/ 0 h 249"/>
                <a:gd name="T66" fmla="*/ 0 w 149"/>
                <a:gd name="T67" fmla="*/ 0 h 249"/>
                <a:gd name="T68" fmla="*/ 0 w 149"/>
                <a:gd name="T69" fmla="*/ 0 h 249"/>
                <a:gd name="T70" fmla="*/ 0 w 149"/>
                <a:gd name="T71" fmla="*/ 0 h 249"/>
                <a:gd name="T72" fmla="*/ 0 w 149"/>
                <a:gd name="T73" fmla="*/ 0 h 249"/>
                <a:gd name="T74" fmla="*/ 0 w 149"/>
                <a:gd name="T75" fmla="*/ 0 h 249"/>
                <a:gd name="T76" fmla="*/ 0 w 149"/>
                <a:gd name="T77" fmla="*/ 0 h 249"/>
                <a:gd name="T78" fmla="*/ 0 w 149"/>
                <a:gd name="T79" fmla="*/ 0 h 249"/>
                <a:gd name="T80" fmla="*/ 0 w 149"/>
                <a:gd name="T81" fmla="*/ 0 h 249"/>
                <a:gd name="T82" fmla="*/ 0 w 149"/>
                <a:gd name="T83" fmla="*/ 0 h 249"/>
                <a:gd name="T84" fmla="*/ 0 w 149"/>
                <a:gd name="T85" fmla="*/ 0 h 249"/>
                <a:gd name="T86" fmla="*/ 0 w 149"/>
                <a:gd name="T87" fmla="*/ 0 h 249"/>
                <a:gd name="T88" fmla="*/ 0 w 149"/>
                <a:gd name="T89" fmla="*/ 0 h 249"/>
                <a:gd name="T90" fmla="*/ 0 w 149"/>
                <a:gd name="T91" fmla="*/ 0 h 249"/>
                <a:gd name="T92" fmla="*/ 0 w 149"/>
                <a:gd name="T93" fmla="*/ 0 h 249"/>
                <a:gd name="T94" fmla="*/ 0 w 149"/>
                <a:gd name="T95" fmla="*/ 0 h 249"/>
                <a:gd name="T96" fmla="*/ 0 w 149"/>
                <a:gd name="T97" fmla="*/ 0 h 249"/>
                <a:gd name="T98" fmla="*/ 0 w 149"/>
                <a:gd name="T99" fmla="*/ 0 h 249"/>
                <a:gd name="T100" fmla="*/ 0 w 149"/>
                <a:gd name="T101" fmla="*/ 0 h 249"/>
                <a:gd name="T102" fmla="*/ 0 w 149"/>
                <a:gd name="T103" fmla="*/ 0 h 249"/>
                <a:gd name="T104" fmla="*/ 0 w 149"/>
                <a:gd name="T105" fmla="*/ 0 h 249"/>
                <a:gd name="T106" fmla="*/ 0 w 149"/>
                <a:gd name="T107" fmla="*/ 0 h 249"/>
                <a:gd name="T108" fmla="*/ 0 w 149"/>
                <a:gd name="T109" fmla="*/ 0 h 249"/>
                <a:gd name="T110" fmla="*/ 0 w 149"/>
                <a:gd name="T111" fmla="*/ 0 h 249"/>
                <a:gd name="T112" fmla="*/ 1 w 149"/>
                <a:gd name="T113" fmla="*/ 0 h 249"/>
                <a:gd name="T114" fmla="*/ 1 w 149"/>
                <a:gd name="T115" fmla="*/ 0 h 249"/>
                <a:gd name="T116" fmla="*/ 1 w 149"/>
                <a:gd name="T117" fmla="*/ 0 h 249"/>
                <a:gd name="T118" fmla="*/ 1 w 149"/>
                <a:gd name="T119" fmla="*/ 0 h 249"/>
                <a:gd name="T120" fmla="*/ 1 w 149"/>
                <a:gd name="T121" fmla="*/ 0 h 24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49"/>
                <a:gd name="T184" fmla="*/ 0 h 249"/>
                <a:gd name="T185" fmla="*/ 149 w 149"/>
                <a:gd name="T186" fmla="*/ 249 h 24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49" h="249">
                  <a:moveTo>
                    <a:pt x="149" y="2"/>
                  </a:moveTo>
                  <a:lnTo>
                    <a:pt x="146" y="13"/>
                  </a:lnTo>
                  <a:lnTo>
                    <a:pt x="139" y="30"/>
                  </a:lnTo>
                  <a:lnTo>
                    <a:pt x="132" y="49"/>
                  </a:lnTo>
                  <a:lnTo>
                    <a:pt x="130" y="62"/>
                  </a:lnTo>
                  <a:lnTo>
                    <a:pt x="129" y="71"/>
                  </a:lnTo>
                  <a:lnTo>
                    <a:pt x="125" y="84"/>
                  </a:lnTo>
                  <a:lnTo>
                    <a:pt x="121" y="98"/>
                  </a:lnTo>
                  <a:lnTo>
                    <a:pt x="120" y="109"/>
                  </a:lnTo>
                  <a:lnTo>
                    <a:pt x="118" y="117"/>
                  </a:lnTo>
                  <a:lnTo>
                    <a:pt x="117" y="126"/>
                  </a:lnTo>
                  <a:lnTo>
                    <a:pt x="117" y="134"/>
                  </a:lnTo>
                  <a:lnTo>
                    <a:pt x="116" y="142"/>
                  </a:lnTo>
                  <a:lnTo>
                    <a:pt x="109" y="155"/>
                  </a:lnTo>
                  <a:lnTo>
                    <a:pt x="103" y="167"/>
                  </a:lnTo>
                  <a:lnTo>
                    <a:pt x="97" y="180"/>
                  </a:lnTo>
                  <a:lnTo>
                    <a:pt x="87" y="191"/>
                  </a:lnTo>
                  <a:lnTo>
                    <a:pt x="83" y="194"/>
                  </a:lnTo>
                  <a:lnTo>
                    <a:pt x="76" y="198"/>
                  </a:lnTo>
                  <a:lnTo>
                    <a:pt x="69" y="202"/>
                  </a:lnTo>
                  <a:lnTo>
                    <a:pt x="60" y="207"/>
                  </a:lnTo>
                  <a:lnTo>
                    <a:pt x="52" y="212"/>
                  </a:lnTo>
                  <a:lnTo>
                    <a:pt x="44" y="216"/>
                  </a:lnTo>
                  <a:lnTo>
                    <a:pt x="38" y="221"/>
                  </a:lnTo>
                  <a:lnTo>
                    <a:pt x="34" y="224"/>
                  </a:lnTo>
                  <a:lnTo>
                    <a:pt x="27" y="230"/>
                  </a:lnTo>
                  <a:lnTo>
                    <a:pt x="21" y="236"/>
                  </a:lnTo>
                  <a:lnTo>
                    <a:pt x="16" y="243"/>
                  </a:lnTo>
                  <a:lnTo>
                    <a:pt x="10" y="249"/>
                  </a:lnTo>
                  <a:lnTo>
                    <a:pt x="7" y="241"/>
                  </a:lnTo>
                  <a:lnTo>
                    <a:pt x="4" y="220"/>
                  </a:lnTo>
                  <a:lnTo>
                    <a:pt x="1" y="194"/>
                  </a:lnTo>
                  <a:lnTo>
                    <a:pt x="0" y="173"/>
                  </a:lnTo>
                  <a:lnTo>
                    <a:pt x="1" y="162"/>
                  </a:lnTo>
                  <a:lnTo>
                    <a:pt x="1" y="149"/>
                  </a:lnTo>
                  <a:lnTo>
                    <a:pt x="2" y="136"/>
                  </a:lnTo>
                  <a:lnTo>
                    <a:pt x="2" y="128"/>
                  </a:lnTo>
                  <a:lnTo>
                    <a:pt x="4" y="108"/>
                  </a:lnTo>
                  <a:lnTo>
                    <a:pt x="9" y="87"/>
                  </a:lnTo>
                  <a:lnTo>
                    <a:pt x="13" y="71"/>
                  </a:lnTo>
                  <a:lnTo>
                    <a:pt x="15" y="64"/>
                  </a:lnTo>
                  <a:lnTo>
                    <a:pt x="17" y="62"/>
                  </a:lnTo>
                  <a:lnTo>
                    <a:pt x="23" y="59"/>
                  </a:lnTo>
                  <a:lnTo>
                    <a:pt x="29" y="53"/>
                  </a:lnTo>
                  <a:lnTo>
                    <a:pt x="35" y="48"/>
                  </a:lnTo>
                  <a:lnTo>
                    <a:pt x="42" y="41"/>
                  </a:lnTo>
                  <a:lnTo>
                    <a:pt x="50" y="34"/>
                  </a:lnTo>
                  <a:lnTo>
                    <a:pt x="55" y="29"/>
                  </a:lnTo>
                  <a:lnTo>
                    <a:pt x="58" y="24"/>
                  </a:lnTo>
                  <a:lnTo>
                    <a:pt x="63" y="21"/>
                  </a:lnTo>
                  <a:lnTo>
                    <a:pt x="72" y="17"/>
                  </a:lnTo>
                  <a:lnTo>
                    <a:pt x="82" y="12"/>
                  </a:lnTo>
                  <a:lnTo>
                    <a:pt x="94" y="9"/>
                  </a:lnTo>
                  <a:lnTo>
                    <a:pt x="105" y="5"/>
                  </a:lnTo>
                  <a:lnTo>
                    <a:pt x="117" y="2"/>
                  </a:lnTo>
                  <a:lnTo>
                    <a:pt x="126" y="0"/>
                  </a:lnTo>
                  <a:lnTo>
                    <a:pt x="132" y="0"/>
                  </a:lnTo>
                  <a:lnTo>
                    <a:pt x="137" y="0"/>
                  </a:lnTo>
                  <a:lnTo>
                    <a:pt x="141" y="0"/>
                  </a:lnTo>
                  <a:lnTo>
                    <a:pt x="146" y="1"/>
                  </a:lnTo>
                  <a:lnTo>
                    <a:pt x="149" y="2"/>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69" name="Freeform 29"/>
            <p:cNvSpPr>
              <a:spLocks/>
            </p:cNvSpPr>
            <p:nvPr/>
          </p:nvSpPr>
          <p:spPr bwMode="auto">
            <a:xfrm>
              <a:off x="800" y="3799"/>
              <a:ext cx="40" cy="56"/>
            </a:xfrm>
            <a:custGeom>
              <a:avLst/>
              <a:gdLst>
                <a:gd name="T0" fmla="*/ 0 w 120"/>
                <a:gd name="T1" fmla="*/ 0 h 278"/>
                <a:gd name="T2" fmla="*/ 0 w 120"/>
                <a:gd name="T3" fmla="*/ 0 h 278"/>
                <a:gd name="T4" fmla="*/ 0 w 120"/>
                <a:gd name="T5" fmla="*/ 0 h 278"/>
                <a:gd name="T6" fmla="*/ 0 w 120"/>
                <a:gd name="T7" fmla="*/ 0 h 278"/>
                <a:gd name="T8" fmla="*/ 0 w 120"/>
                <a:gd name="T9" fmla="*/ 0 h 278"/>
                <a:gd name="T10" fmla="*/ 0 w 120"/>
                <a:gd name="T11" fmla="*/ 0 h 278"/>
                <a:gd name="T12" fmla="*/ 0 w 120"/>
                <a:gd name="T13" fmla="*/ 0 h 278"/>
                <a:gd name="T14" fmla="*/ 0 w 120"/>
                <a:gd name="T15" fmla="*/ 0 h 278"/>
                <a:gd name="T16" fmla="*/ 0 w 120"/>
                <a:gd name="T17" fmla="*/ 0 h 278"/>
                <a:gd name="T18" fmla="*/ 0 w 120"/>
                <a:gd name="T19" fmla="*/ 0 h 278"/>
                <a:gd name="T20" fmla="*/ 0 w 120"/>
                <a:gd name="T21" fmla="*/ 0 h 278"/>
                <a:gd name="T22" fmla="*/ 0 w 120"/>
                <a:gd name="T23" fmla="*/ 0 h 278"/>
                <a:gd name="T24" fmla="*/ 0 w 120"/>
                <a:gd name="T25" fmla="*/ 0 h 278"/>
                <a:gd name="T26" fmla="*/ 0 w 120"/>
                <a:gd name="T27" fmla="*/ 0 h 278"/>
                <a:gd name="T28" fmla="*/ 0 w 120"/>
                <a:gd name="T29" fmla="*/ 0 h 278"/>
                <a:gd name="T30" fmla="*/ 0 w 120"/>
                <a:gd name="T31" fmla="*/ 0 h 278"/>
                <a:gd name="T32" fmla="*/ 0 w 120"/>
                <a:gd name="T33" fmla="*/ 0 h 278"/>
                <a:gd name="T34" fmla="*/ 0 w 120"/>
                <a:gd name="T35" fmla="*/ 0 h 278"/>
                <a:gd name="T36" fmla="*/ 0 w 120"/>
                <a:gd name="T37" fmla="*/ 0 h 278"/>
                <a:gd name="T38" fmla="*/ 0 w 120"/>
                <a:gd name="T39" fmla="*/ 0 h 278"/>
                <a:gd name="T40" fmla="*/ 0 w 120"/>
                <a:gd name="T41" fmla="*/ 0 h 278"/>
                <a:gd name="T42" fmla="*/ 0 w 120"/>
                <a:gd name="T43" fmla="*/ 0 h 278"/>
                <a:gd name="T44" fmla="*/ 0 w 120"/>
                <a:gd name="T45" fmla="*/ 0 h 278"/>
                <a:gd name="T46" fmla="*/ 0 w 120"/>
                <a:gd name="T47" fmla="*/ 0 h 278"/>
                <a:gd name="T48" fmla="*/ 0 w 120"/>
                <a:gd name="T49" fmla="*/ 0 h 278"/>
                <a:gd name="T50" fmla="*/ 0 w 120"/>
                <a:gd name="T51" fmla="*/ 0 h 278"/>
                <a:gd name="T52" fmla="*/ 0 w 120"/>
                <a:gd name="T53" fmla="*/ 0 h 278"/>
                <a:gd name="T54" fmla="*/ 0 w 120"/>
                <a:gd name="T55" fmla="*/ 0 h 278"/>
                <a:gd name="T56" fmla="*/ 0 w 120"/>
                <a:gd name="T57" fmla="*/ 0 h 278"/>
                <a:gd name="T58" fmla="*/ 0 w 120"/>
                <a:gd name="T59" fmla="*/ 0 h 278"/>
                <a:gd name="T60" fmla="*/ 0 w 120"/>
                <a:gd name="T61" fmla="*/ 0 h 278"/>
                <a:gd name="T62" fmla="*/ 0 w 120"/>
                <a:gd name="T63" fmla="*/ 0 h 278"/>
                <a:gd name="T64" fmla="*/ 0 w 120"/>
                <a:gd name="T65" fmla="*/ 0 h 278"/>
                <a:gd name="T66" fmla="*/ 0 w 120"/>
                <a:gd name="T67" fmla="*/ 0 h 278"/>
                <a:gd name="T68" fmla="*/ 0 w 120"/>
                <a:gd name="T69" fmla="*/ 0 h 278"/>
                <a:gd name="T70" fmla="*/ 0 w 120"/>
                <a:gd name="T71" fmla="*/ 0 h 278"/>
                <a:gd name="T72" fmla="*/ 0 w 120"/>
                <a:gd name="T73" fmla="*/ 0 h 278"/>
                <a:gd name="T74" fmla="*/ 0 w 120"/>
                <a:gd name="T75" fmla="*/ 0 h 278"/>
                <a:gd name="T76" fmla="*/ 0 w 120"/>
                <a:gd name="T77" fmla="*/ 0 h 278"/>
                <a:gd name="T78" fmla="*/ 0 w 120"/>
                <a:gd name="T79" fmla="*/ 0 h 278"/>
                <a:gd name="T80" fmla="*/ 0 w 120"/>
                <a:gd name="T81" fmla="*/ 0 h 278"/>
                <a:gd name="T82" fmla="*/ 0 w 120"/>
                <a:gd name="T83" fmla="*/ 0 h 278"/>
                <a:gd name="T84" fmla="*/ 0 w 120"/>
                <a:gd name="T85" fmla="*/ 0 h 278"/>
                <a:gd name="T86" fmla="*/ 0 w 120"/>
                <a:gd name="T87" fmla="*/ 0 h 278"/>
                <a:gd name="T88" fmla="*/ 0 w 120"/>
                <a:gd name="T89" fmla="*/ 0 h 278"/>
                <a:gd name="T90" fmla="*/ 0 w 120"/>
                <a:gd name="T91" fmla="*/ 0 h 278"/>
                <a:gd name="T92" fmla="*/ 0 w 120"/>
                <a:gd name="T93" fmla="*/ 0 h 278"/>
                <a:gd name="T94" fmla="*/ 0 w 120"/>
                <a:gd name="T95" fmla="*/ 0 h 278"/>
                <a:gd name="T96" fmla="*/ 0 w 120"/>
                <a:gd name="T97" fmla="*/ 0 h 278"/>
                <a:gd name="T98" fmla="*/ 0 w 120"/>
                <a:gd name="T99" fmla="*/ 0 h 278"/>
                <a:gd name="T100" fmla="*/ 0 w 120"/>
                <a:gd name="T101" fmla="*/ 0 h 278"/>
                <a:gd name="T102" fmla="*/ 0 w 120"/>
                <a:gd name="T103" fmla="*/ 0 h 278"/>
                <a:gd name="T104" fmla="*/ 0 w 120"/>
                <a:gd name="T105" fmla="*/ 0 h 27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0"/>
                <a:gd name="T160" fmla="*/ 0 h 278"/>
                <a:gd name="T161" fmla="*/ 120 w 120"/>
                <a:gd name="T162" fmla="*/ 278 h 27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0" h="278">
                  <a:moveTo>
                    <a:pt x="116" y="23"/>
                  </a:moveTo>
                  <a:lnTo>
                    <a:pt x="116" y="40"/>
                  </a:lnTo>
                  <a:lnTo>
                    <a:pt x="117" y="56"/>
                  </a:lnTo>
                  <a:lnTo>
                    <a:pt x="118" y="73"/>
                  </a:lnTo>
                  <a:lnTo>
                    <a:pt x="120" y="90"/>
                  </a:lnTo>
                  <a:lnTo>
                    <a:pt x="118" y="106"/>
                  </a:lnTo>
                  <a:lnTo>
                    <a:pt x="117" y="120"/>
                  </a:lnTo>
                  <a:lnTo>
                    <a:pt x="115" y="136"/>
                  </a:lnTo>
                  <a:lnTo>
                    <a:pt x="110" y="150"/>
                  </a:lnTo>
                  <a:lnTo>
                    <a:pt x="110" y="158"/>
                  </a:lnTo>
                  <a:lnTo>
                    <a:pt x="109" y="164"/>
                  </a:lnTo>
                  <a:lnTo>
                    <a:pt x="110" y="172"/>
                  </a:lnTo>
                  <a:lnTo>
                    <a:pt x="111" y="179"/>
                  </a:lnTo>
                  <a:lnTo>
                    <a:pt x="105" y="193"/>
                  </a:lnTo>
                  <a:lnTo>
                    <a:pt x="98" y="206"/>
                  </a:lnTo>
                  <a:lnTo>
                    <a:pt x="91" y="218"/>
                  </a:lnTo>
                  <a:lnTo>
                    <a:pt x="84" y="231"/>
                  </a:lnTo>
                  <a:lnTo>
                    <a:pt x="76" y="237"/>
                  </a:lnTo>
                  <a:lnTo>
                    <a:pt x="69" y="243"/>
                  </a:lnTo>
                  <a:lnTo>
                    <a:pt x="62" y="249"/>
                  </a:lnTo>
                  <a:lnTo>
                    <a:pt x="54" y="255"/>
                  </a:lnTo>
                  <a:lnTo>
                    <a:pt x="47" y="260"/>
                  </a:lnTo>
                  <a:lnTo>
                    <a:pt x="41" y="266"/>
                  </a:lnTo>
                  <a:lnTo>
                    <a:pt x="33" y="272"/>
                  </a:lnTo>
                  <a:lnTo>
                    <a:pt x="26" y="278"/>
                  </a:lnTo>
                  <a:lnTo>
                    <a:pt x="21" y="269"/>
                  </a:lnTo>
                  <a:lnTo>
                    <a:pt x="11" y="246"/>
                  </a:lnTo>
                  <a:lnTo>
                    <a:pt x="3" y="222"/>
                  </a:lnTo>
                  <a:lnTo>
                    <a:pt x="0" y="206"/>
                  </a:lnTo>
                  <a:lnTo>
                    <a:pt x="3" y="191"/>
                  </a:lnTo>
                  <a:lnTo>
                    <a:pt x="6" y="175"/>
                  </a:lnTo>
                  <a:lnTo>
                    <a:pt x="8" y="160"/>
                  </a:lnTo>
                  <a:lnTo>
                    <a:pt x="8" y="144"/>
                  </a:lnTo>
                  <a:lnTo>
                    <a:pt x="10" y="126"/>
                  </a:lnTo>
                  <a:lnTo>
                    <a:pt x="16" y="108"/>
                  </a:lnTo>
                  <a:lnTo>
                    <a:pt x="23" y="90"/>
                  </a:lnTo>
                  <a:lnTo>
                    <a:pt x="32" y="75"/>
                  </a:lnTo>
                  <a:lnTo>
                    <a:pt x="41" y="67"/>
                  </a:lnTo>
                  <a:lnTo>
                    <a:pt x="49" y="61"/>
                  </a:lnTo>
                  <a:lnTo>
                    <a:pt x="59" y="55"/>
                  </a:lnTo>
                  <a:lnTo>
                    <a:pt x="68" y="50"/>
                  </a:lnTo>
                  <a:lnTo>
                    <a:pt x="77" y="44"/>
                  </a:lnTo>
                  <a:lnTo>
                    <a:pt x="86" y="39"/>
                  </a:lnTo>
                  <a:lnTo>
                    <a:pt x="93" y="31"/>
                  </a:lnTo>
                  <a:lnTo>
                    <a:pt x="99" y="21"/>
                  </a:lnTo>
                  <a:lnTo>
                    <a:pt x="100" y="15"/>
                  </a:lnTo>
                  <a:lnTo>
                    <a:pt x="104" y="7"/>
                  </a:lnTo>
                  <a:lnTo>
                    <a:pt x="107" y="1"/>
                  </a:lnTo>
                  <a:lnTo>
                    <a:pt x="112" y="0"/>
                  </a:lnTo>
                  <a:lnTo>
                    <a:pt x="115" y="6"/>
                  </a:lnTo>
                  <a:lnTo>
                    <a:pt x="115" y="11"/>
                  </a:lnTo>
                  <a:lnTo>
                    <a:pt x="115" y="18"/>
                  </a:lnTo>
                  <a:lnTo>
                    <a:pt x="116" y="23"/>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0" name="Freeform 30"/>
            <p:cNvSpPr>
              <a:spLocks/>
            </p:cNvSpPr>
            <p:nvPr/>
          </p:nvSpPr>
          <p:spPr bwMode="auto">
            <a:xfrm>
              <a:off x="808" y="3849"/>
              <a:ext cx="35" cy="57"/>
            </a:xfrm>
            <a:custGeom>
              <a:avLst/>
              <a:gdLst>
                <a:gd name="T0" fmla="*/ 0 w 105"/>
                <a:gd name="T1" fmla="*/ 0 h 282"/>
                <a:gd name="T2" fmla="*/ 0 w 105"/>
                <a:gd name="T3" fmla="*/ 0 h 282"/>
                <a:gd name="T4" fmla="*/ 0 w 105"/>
                <a:gd name="T5" fmla="*/ 0 h 282"/>
                <a:gd name="T6" fmla="*/ 0 w 105"/>
                <a:gd name="T7" fmla="*/ 0 h 282"/>
                <a:gd name="T8" fmla="*/ 0 w 105"/>
                <a:gd name="T9" fmla="*/ 0 h 282"/>
                <a:gd name="T10" fmla="*/ 0 w 105"/>
                <a:gd name="T11" fmla="*/ 0 h 282"/>
                <a:gd name="T12" fmla="*/ 0 w 105"/>
                <a:gd name="T13" fmla="*/ 0 h 282"/>
                <a:gd name="T14" fmla="*/ 0 w 105"/>
                <a:gd name="T15" fmla="*/ 0 h 282"/>
                <a:gd name="T16" fmla="*/ 0 w 105"/>
                <a:gd name="T17" fmla="*/ 0 h 282"/>
                <a:gd name="T18" fmla="*/ 0 w 105"/>
                <a:gd name="T19" fmla="*/ 0 h 282"/>
                <a:gd name="T20" fmla="*/ 0 w 105"/>
                <a:gd name="T21" fmla="*/ 0 h 282"/>
                <a:gd name="T22" fmla="*/ 0 w 105"/>
                <a:gd name="T23" fmla="*/ 0 h 282"/>
                <a:gd name="T24" fmla="*/ 0 w 105"/>
                <a:gd name="T25" fmla="*/ 0 h 282"/>
                <a:gd name="T26" fmla="*/ 0 w 105"/>
                <a:gd name="T27" fmla="*/ 0 h 282"/>
                <a:gd name="T28" fmla="*/ 0 w 105"/>
                <a:gd name="T29" fmla="*/ 0 h 282"/>
                <a:gd name="T30" fmla="*/ 0 w 105"/>
                <a:gd name="T31" fmla="*/ 0 h 282"/>
                <a:gd name="T32" fmla="*/ 0 w 105"/>
                <a:gd name="T33" fmla="*/ 0 h 282"/>
                <a:gd name="T34" fmla="*/ 0 w 105"/>
                <a:gd name="T35" fmla="*/ 0 h 282"/>
                <a:gd name="T36" fmla="*/ 0 w 105"/>
                <a:gd name="T37" fmla="*/ 0 h 282"/>
                <a:gd name="T38" fmla="*/ 0 w 105"/>
                <a:gd name="T39" fmla="*/ 0 h 282"/>
                <a:gd name="T40" fmla="*/ 0 w 105"/>
                <a:gd name="T41" fmla="*/ 0 h 282"/>
                <a:gd name="T42" fmla="*/ 0 w 105"/>
                <a:gd name="T43" fmla="*/ 0 h 282"/>
                <a:gd name="T44" fmla="*/ 0 w 105"/>
                <a:gd name="T45" fmla="*/ 0 h 282"/>
                <a:gd name="T46" fmla="*/ 0 w 105"/>
                <a:gd name="T47" fmla="*/ 0 h 282"/>
                <a:gd name="T48" fmla="*/ 0 w 105"/>
                <a:gd name="T49" fmla="*/ 0 h 282"/>
                <a:gd name="T50" fmla="*/ 0 w 105"/>
                <a:gd name="T51" fmla="*/ 0 h 282"/>
                <a:gd name="T52" fmla="*/ 0 w 105"/>
                <a:gd name="T53" fmla="*/ 0 h 282"/>
                <a:gd name="T54" fmla="*/ 0 w 105"/>
                <a:gd name="T55" fmla="*/ 0 h 282"/>
                <a:gd name="T56" fmla="*/ 0 w 105"/>
                <a:gd name="T57" fmla="*/ 0 h 282"/>
                <a:gd name="T58" fmla="*/ 0 w 105"/>
                <a:gd name="T59" fmla="*/ 0 h 282"/>
                <a:gd name="T60" fmla="*/ 0 w 105"/>
                <a:gd name="T61" fmla="*/ 0 h 282"/>
                <a:gd name="T62" fmla="*/ 0 w 105"/>
                <a:gd name="T63" fmla="*/ 0 h 2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05"/>
                <a:gd name="T97" fmla="*/ 0 h 282"/>
                <a:gd name="T98" fmla="*/ 105 w 105"/>
                <a:gd name="T99" fmla="*/ 282 h 2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05" h="282">
                  <a:moveTo>
                    <a:pt x="76" y="40"/>
                  </a:moveTo>
                  <a:lnTo>
                    <a:pt x="78" y="48"/>
                  </a:lnTo>
                  <a:lnTo>
                    <a:pt x="83" y="53"/>
                  </a:lnTo>
                  <a:lnTo>
                    <a:pt x="88" y="59"/>
                  </a:lnTo>
                  <a:lnTo>
                    <a:pt x="92" y="64"/>
                  </a:lnTo>
                  <a:lnTo>
                    <a:pt x="95" y="76"/>
                  </a:lnTo>
                  <a:lnTo>
                    <a:pt x="97" y="90"/>
                  </a:lnTo>
                  <a:lnTo>
                    <a:pt x="99" y="102"/>
                  </a:lnTo>
                  <a:lnTo>
                    <a:pt x="103" y="115"/>
                  </a:lnTo>
                  <a:lnTo>
                    <a:pt x="105" y="125"/>
                  </a:lnTo>
                  <a:lnTo>
                    <a:pt x="105" y="135"/>
                  </a:lnTo>
                  <a:lnTo>
                    <a:pt x="102" y="145"/>
                  </a:lnTo>
                  <a:lnTo>
                    <a:pt x="98" y="155"/>
                  </a:lnTo>
                  <a:lnTo>
                    <a:pt x="95" y="171"/>
                  </a:lnTo>
                  <a:lnTo>
                    <a:pt x="93" y="188"/>
                  </a:lnTo>
                  <a:lnTo>
                    <a:pt x="90" y="203"/>
                  </a:lnTo>
                  <a:lnTo>
                    <a:pt x="82" y="218"/>
                  </a:lnTo>
                  <a:lnTo>
                    <a:pt x="73" y="222"/>
                  </a:lnTo>
                  <a:lnTo>
                    <a:pt x="67" y="228"/>
                  </a:lnTo>
                  <a:lnTo>
                    <a:pt x="62" y="235"/>
                  </a:lnTo>
                  <a:lnTo>
                    <a:pt x="58" y="244"/>
                  </a:lnTo>
                  <a:lnTo>
                    <a:pt x="58" y="254"/>
                  </a:lnTo>
                  <a:lnTo>
                    <a:pt x="58" y="266"/>
                  </a:lnTo>
                  <a:lnTo>
                    <a:pt x="58" y="277"/>
                  </a:lnTo>
                  <a:lnTo>
                    <a:pt x="57" y="282"/>
                  </a:lnTo>
                  <a:lnTo>
                    <a:pt x="54" y="281"/>
                  </a:lnTo>
                  <a:lnTo>
                    <a:pt x="51" y="279"/>
                  </a:lnTo>
                  <a:lnTo>
                    <a:pt x="49" y="276"/>
                  </a:lnTo>
                  <a:lnTo>
                    <a:pt x="47" y="274"/>
                  </a:lnTo>
                  <a:lnTo>
                    <a:pt x="41" y="262"/>
                  </a:lnTo>
                  <a:lnTo>
                    <a:pt x="34" y="250"/>
                  </a:lnTo>
                  <a:lnTo>
                    <a:pt x="29" y="237"/>
                  </a:lnTo>
                  <a:lnTo>
                    <a:pt x="24" y="225"/>
                  </a:lnTo>
                  <a:lnTo>
                    <a:pt x="19" y="213"/>
                  </a:lnTo>
                  <a:lnTo>
                    <a:pt x="14" y="200"/>
                  </a:lnTo>
                  <a:lnTo>
                    <a:pt x="9" y="188"/>
                  </a:lnTo>
                  <a:lnTo>
                    <a:pt x="4" y="175"/>
                  </a:lnTo>
                  <a:lnTo>
                    <a:pt x="6" y="166"/>
                  </a:lnTo>
                  <a:lnTo>
                    <a:pt x="7" y="156"/>
                  </a:lnTo>
                  <a:lnTo>
                    <a:pt x="7" y="146"/>
                  </a:lnTo>
                  <a:lnTo>
                    <a:pt x="4" y="136"/>
                  </a:lnTo>
                  <a:lnTo>
                    <a:pt x="2" y="126"/>
                  </a:lnTo>
                  <a:lnTo>
                    <a:pt x="0" y="116"/>
                  </a:lnTo>
                  <a:lnTo>
                    <a:pt x="0" y="106"/>
                  </a:lnTo>
                  <a:lnTo>
                    <a:pt x="1" y="95"/>
                  </a:lnTo>
                  <a:lnTo>
                    <a:pt x="1" y="89"/>
                  </a:lnTo>
                  <a:lnTo>
                    <a:pt x="5" y="76"/>
                  </a:lnTo>
                  <a:lnTo>
                    <a:pt x="10" y="63"/>
                  </a:lnTo>
                  <a:lnTo>
                    <a:pt x="15" y="52"/>
                  </a:lnTo>
                  <a:lnTo>
                    <a:pt x="20" y="47"/>
                  </a:lnTo>
                  <a:lnTo>
                    <a:pt x="26" y="42"/>
                  </a:lnTo>
                  <a:lnTo>
                    <a:pt x="32" y="39"/>
                  </a:lnTo>
                  <a:lnTo>
                    <a:pt x="39" y="35"/>
                  </a:lnTo>
                  <a:lnTo>
                    <a:pt x="42" y="31"/>
                  </a:lnTo>
                  <a:lnTo>
                    <a:pt x="47" y="27"/>
                  </a:lnTo>
                  <a:lnTo>
                    <a:pt x="51" y="21"/>
                  </a:lnTo>
                  <a:lnTo>
                    <a:pt x="56" y="16"/>
                  </a:lnTo>
                  <a:lnTo>
                    <a:pt x="61" y="10"/>
                  </a:lnTo>
                  <a:lnTo>
                    <a:pt x="65" y="5"/>
                  </a:lnTo>
                  <a:lnTo>
                    <a:pt x="69" y="1"/>
                  </a:lnTo>
                  <a:lnTo>
                    <a:pt x="71" y="0"/>
                  </a:lnTo>
                  <a:lnTo>
                    <a:pt x="74" y="5"/>
                  </a:lnTo>
                  <a:lnTo>
                    <a:pt x="76" y="16"/>
                  </a:lnTo>
                  <a:lnTo>
                    <a:pt x="77" y="29"/>
                  </a:lnTo>
                  <a:lnTo>
                    <a:pt x="76" y="4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1" name="Freeform 31"/>
            <p:cNvSpPr>
              <a:spLocks/>
            </p:cNvSpPr>
            <p:nvPr/>
          </p:nvSpPr>
          <p:spPr bwMode="auto">
            <a:xfrm>
              <a:off x="831" y="3892"/>
              <a:ext cx="38" cy="51"/>
            </a:xfrm>
            <a:custGeom>
              <a:avLst/>
              <a:gdLst>
                <a:gd name="T0" fmla="*/ 0 w 114"/>
                <a:gd name="T1" fmla="*/ 0 h 258"/>
                <a:gd name="T2" fmla="*/ 0 w 114"/>
                <a:gd name="T3" fmla="*/ 0 h 258"/>
                <a:gd name="T4" fmla="*/ 0 w 114"/>
                <a:gd name="T5" fmla="*/ 0 h 258"/>
                <a:gd name="T6" fmla="*/ 0 w 114"/>
                <a:gd name="T7" fmla="*/ 0 h 258"/>
                <a:gd name="T8" fmla="*/ 0 w 114"/>
                <a:gd name="T9" fmla="*/ 0 h 258"/>
                <a:gd name="T10" fmla="*/ 0 w 114"/>
                <a:gd name="T11" fmla="*/ 0 h 258"/>
                <a:gd name="T12" fmla="*/ 0 w 114"/>
                <a:gd name="T13" fmla="*/ 0 h 258"/>
                <a:gd name="T14" fmla="*/ 0 w 114"/>
                <a:gd name="T15" fmla="*/ 0 h 258"/>
                <a:gd name="T16" fmla="*/ 0 w 114"/>
                <a:gd name="T17" fmla="*/ 0 h 258"/>
                <a:gd name="T18" fmla="*/ 0 w 114"/>
                <a:gd name="T19" fmla="*/ 0 h 258"/>
                <a:gd name="T20" fmla="*/ 0 w 114"/>
                <a:gd name="T21" fmla="*/ 0 h 258"/>
                <a:gd name="T22" fmla="*/ 0 w 114"/>
                <a:gd name="T23" fmla="*/ 0 h 258"/>
                <a:gd name="T24" fmla="*/ 0 w 114"/>
                <a:gd name="T25" fmla="*/ 0 h 258"/>
                <a:gd name="T26" fmla="*/ 0 w 114"/>
                <a:gd name="T27" fmla="*/ 0 h 258"/>
                <a:gd name="T28" fmla="*/ 0 w 114"/>
                <a:gd name="T29" fmla="*/ 0 h 258"/>
                <a:gd name="T30" fmla="*/ 0 w 114"/>
                <a:gd name="T31" fmla="*/ 0 h 258"/>
                <a:gd name="T32" fmla="*/ 0 w 114"/>
                <a:gd name="T33" fmla="*/ 0 h 258"/>
                <a:gd name="T34" fmla="*/ 0 w 114"/>
                <a:gd name="T35" fmla="*/ 0 h 258"/>
                <a:gd name="T36" fmla="*/ 0 w 114"/>
                <a:gd name="T37" fmla="*/ 0 h 258"/>
                <a:gd name="T38" fmla="*/ 0 w 114"/>
                <a:gd name="T39" fmla="*/ 0 h 258"/>
                <a:gd name="T40" fmla="*/ 0 w 114"/>
                <a:gd name="T41" fmla="*/ 0 h 258"/>
                <a:gd name="T42" fmla="*/ 0 w 114"/>
                <a:gd name="T43" fmla="*/ 0 h 258"/>
                <a:gd name="T44" fmla="*/ 0 w 114"/>
                <a:gd name="T45" fmla="*/ 0 h 258"/>
                <a:gd name="T46" fmla="*/ 0 w 114"/>
                <a:gd name="T47" fmla="*/ 0 h 258"/>
                <a:gd name="T48" fmla="*/ 0 w 114"/>
                <a:gd name="T49" fmla="*/ 0 h 258"/>
                <a:gd name="T50" fmla="*/ 0 w 114"/>
                <a:gd name="T51" fmla="*/ 0 h 258"/>
                <a:gd name="T52" fmla="*/ 0 w 114"/>
                <a:gd name="T53" fmla="*/ 0 h 258"/>
                <a:gd name="T54" fmla="*/ 0 w 114"/>
                <a:gd name="T55" fmla="*/ 0 h 258"/>
                <a:gd name="T56" fmla="*/ 0 w 114"/>
                <a:gd name="T57" fmla="*/ 0 h 258"/>
                <a:gd name="T58" fmla="*/ 0 w 114"/>
                <a:gd name="T59" fmla="*/ 0 h 258"/>
                <a:gd name="T60" fmla="*/ 0 w 114"/>
                <a:gd name="T61" fmla="*/ 0 h 258"/>
                <a:gd name="T62" fmla="*/ 0 w 114"/>
                <a:gd name="T63" fmla="*/ 0 h 258"/>
                <a:gd name="T64" fmla="*/ 0 w 114"/>
                <a:gd name="T65" fmla="*/ 0 h 258"/>
                <a:gd name="T66" fmla="*/ 0 w 114"/>
                <a:gd name="T67" fmla="*/ 0 h 258"/>
                <a:gd name="T68" fmla="*/ 0 w 114"/>
                <a:gd name="T69" fmla="*/ 0 h 258"/>
                <a:gd name="T70" fmla="*/ 0 w 114"/>
                <a:gd name="T71" fmla="*/ 0 h 258"/>
                <a:gd name="T72" fmla="*/ 0 w 114"/>
                <a:gd name="T73" fmla="*/ 0 h 258"/>
                <a:gd name="T74" fmla="*/ 0 w 114"/>
                <a:gd name="T75" fmla="*/ 0 h 258"/>
                <a:gd name="T76" fmla="*/ 0 w 114"/>
                <a:gd name="T77" fmla="*/ 0 h 258"/>
                <a:gd name="T78" fmla="*/ 0 w 114"/>
                <a:gd name="T79" fmla="*/ 0 h 258"/>
                <a:gd name="T80" fmla="*/ 0 w 114"/>
                <a:gd name="T81" fmla="*/ 0 h 258"/>
                <a:gd name="T82" fmla="*/ 0 w 114"/>
                <a:gd name="T83" fmla="*/ 0 h 258"/>
                <a:gd name="T84" fmla="*/ 0 w 114"/>
                <a:gd name="T85" fmla="*/ 0 h 258"/>
                <a:gd name="T86" fmla="*/ 0 w 114"/>
                <a:gd name="T87" fmla="*/ 0 h 258"/>
                <a:gd name="T88" fmla="*/ 0 w 114"/>
                <a:gd name="T89" fmla="*/ 0 h 258"/>
                <a:gd name="T90" fmla="*/ 0 w 114"/>
                <a:gd name="T91" fmla="*/ 0 h 258"/>
                <a:gd name="T92" fmla="*/ 0 w 114"/>
                <a:gd name="T93" fmla="*/ 0 h 258"/>
                <a:gd name="T94" fmla="*/ 0 w 114"/>
                <a:gd name="T95" fmla="*/ 0 h 258"/>
                <a:gd name="T96" fmla="*/ 0 w 114"/>
                <a:gd name="T97" fmla="*/ 0 h 258"/>
                <a:gd name="T98" fmla="*/ 0 w 114"/>
                <a:gd name="T99" fmla="*/ 0 h 258"/>
                <a:gd name="T100" fmla="*/ 0 w 114"/>
                <a:gd name="T101" fmla="*/ 0 h 258"/>
                <a:gd name="T102" fmla="*/ 0 w 114"/>
                <a:gd name="T103" fmla="*/ 0 h 258"/>
                <a:gd name="T104" fmla="*/ 0 w 114"/>
                <a:gd name="T105" fmla="*/ 0 h 258"/>
                <a:gd name="T106" fmla="*/ 0 w 114"/>
                <a:gd name="T107" fmla="*/ 0 h 258"/>
                <a:gd name="T108" fmla="*/ 0 w 114"/>
                <a:gd name="T109" fmla="*/ 0 h 258"/>
                <a:gd name="T110" fmla="*/ 0 w 114"/>
                <a:gd name="T111" fmla="*/ 0 h 258"/>
                <a:gd name="T112" fmla="*/ 0 w 114"/>
                <a:gd name="T113" fmla="*/ 0 h 258"/>
                <a:gd name="T114" fmla="*/ 0 w 114"/>
                <a:gd name="T115" fmla="*/ 0 h 258"/>
                <a:gd name="T116" fmla="*/ 0 w 114"/>
                <a:gd name="T117" fmla="*/ 0 h 258"/>
                <a:gd name="T118" fmla="*/ 0 w 114"/>
                <a:gd name="T119" fmla="*/ 0 h 258"/>
                <a:gd name="T120" fmla="*/ 0 w 114"/>
                <a:gd name="T121" fmla="*/ 0 h 25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14"/>
                <a:gd name="T184" fmla="*/ 0 h 258"/>
                <a:gd name="T185" fmla="*/ 114 w 114"/>
                <a:gd name="T186" fmla="*/ 258 h 25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14" h="258">
                  <a:moveTo>
                    <a:pt x="51" y="0"/>
                  </a:moveTo>
                  <a:lnTo>
                    <a:pt x="53" y="9"/>
                  </a:lnTo>
                  <a:lnTo>
                    <a:pt x="57" y="18"/>
                  </a:lnTo>
                  <a:lnTo>
                    <a:pt x="60" y="27"/>
                  </a:lnTo>
                  <a:lnTo>
                    <a:pt x="62" y="37"/>
                  </a:lnTo>
                  <a:lnTo>
                    <a:pt x="67" y="41"/>
                  </a:lnTo>
                  <a:lnTo>
                    <a:pt x="72" y="49"/>
                  </a:lnTo>
                  <a:lnTo>
                    <a:pt x="77" y="58"/>
                  </a:lnTo>
                  <a:lnTo>
                    <a:pt x="84" y="68"/>
                  </a:lnTo>
                  <a:lnTo>
                    <a:pt x="88" y="77"/>
                  </a:lnTo>
                  <a:lnTo>
                    <a:pt x="92" y="86"/>
                  </a:lnTo>
                  <a:lnTo>
                    <a:pt x="95" y="93"/>
                  </a:lnTo>
                  <a:lnTo>
                    <a:pt x="96" y="97"/>
                  </a:lnTo>
                  <a:lnTo>
                    <a:pt x="103" y="113"/>
                  </a:lnTo>
                  <a:lnTo>
                    <a:pt x="108" y="138"/>
                  </a:lnTo>
                  <a:lnTo>
                    <a:pt x="112" y="162"/>
                  </a:lnTo>
                  <a:lnTo>
                    <a:pt x="114" y="173"/>
                  </a:lnTo>
                  <a:lnTo>
                    <a:pt x="109" y="187"/>
                  </a:lnTo>
                  <a:lnTo>
                    <a:pt x="104" y="199"/>
                  </a:lnTo>
                  <a:lnTo>
                    <a:pt x="98" y="212"/>
                  </a:lnTo>
                  <a:lnTo>
                    <a:pt x="93" y="225"/>
                  </a:lnTo>
                  <a:lnTo>
                    <a:pt x="94" y="233"/>
                  </a:lnTo>
                  <a:lnTo>
                    <a:pt x="95" y="244"/>
                  </a:lnTo>
                  <a:lnTo>
                    <a:pt x="95" y="253"/>
                  </a:lnTo>
                  <a:lnTo>
                    <a:pt x="93" y="257"/>
                  </a:lnTo>
                  <a:lnTo>
                    <a:pt x="87" y="258"/>
                  </a:lnTo>
                  <a:lnTo>
                    <a:pt x="83" y="255"/>
                  </a:lnTo>
                  <a:lnTo>
                    <a:pt x="80" y="251"/>
                  </a:lnTo>
                  <a:lnTo>
                    <a:pt x="76" y="246"/>
                  </a:lnTo>
                  <a:lnTo>
                    <a:pt x="73" y="242"/>
                  </a:lnTo>
                  <a:lnTo>
                    <a:pt x="69" y="236"/>
                  </a:lnTo>
                  <a:lnTo>
                    <a:pt x="63" y="230"/>
                  </a:lnTo>
                  <a:lnTo>
                    <a:pt x="57" y="223"/>
                  </a:lnTo>
                  <a:lnTo>
                    <a:pt x="50" y="216"/>
                  </a:lnTo>
                  <a:lnTo>
                    <a:pt x="45" y="211"/>
                  </a:lnTo>
                  <a:lnTo>
                    <a:pt x="42" y="205"/>
                  </a:lnTo>
                  <a:lnTo>
                    <a:pt x="40" y="203"/>
                  </a:lnTo>
                  <a:lnTo>
                    <a:pt x="36" y="195"/>
                  </a:lnTo>
                  <a:lnTo>
                    <a:pt x="30" y="187"/>
                  </a:lnTo>
                  <a:lnTo>
                    <a:pt x="25" y="179"/>
                  </a:lnTo>
                  <a:lnTo>
                    <a:pt x="21" y="170"/>
                  </a:lnTo>
                  <a:lnTo>
                    <a:pt x="14" y="159"/>
                  </a:lnTo>
                  <a:lnTo>
                    <a:pt x="9" y="146"/>
                  </a:lnTo>
                  <a:lnTo>
                    <a:pt x="7" y="133"/>
                  </a:lnTo>
                  <a:lnTo>
                    <a:pt x="6" y="119"/>
                  </a:lnTo>
                  <a:lnTo>
                    <a:pt x="3" y="113"/>
                  </a:lnTo>
                  <a:lnTo>
                    <a:pt x="2" y="106"/>
                  </a:lnTo>
                  <a:lnTo>
                    <a:pt x="2" y="98"/>
                  </a:lnTo>
                  <a:lnTo>
                    <a:pt x="0" y="92"/>
                  </a:lnTo>
                  <a:lnTo>
                    <a:pt x="0" y="85"/>
                  </a:lnTo>
                  <a:lnTo>
                    <a:pt x="0" y="77"/>
                  </a:lnTo>
                  <a:lnTo>
                    <a:pt x="1" y="70"/>
                  </a:lnTo>
                  <a:lnTo>
                    <a:pt x="5" y="64"/>
                  </a:lnTo>
                  <a:lnTo>
                    <a:pt x="9" y="54"/>
                  </a:lnTo>
                  <a:lnTo>
                    <a:pt x="16" y="44"/>
                  </a:lnTo>
                  <a:lnTo>
                    <a:pt x="22" y="37"/>
                  </a:lnTo>
                  <a:lnTo>
                    <a:pt x="28" y="28"/>
                  </a:lnTo>
                  <a:lnTo>
                    <a:pt x="34" y="18"/>
                  </a:lnTo>
                  <a:lnTo>
                    <a:pt x="41" y="7"/>
                  </a:lnTo>
                  <a:lnTo>
                    <a:pt x="48" y="0"/>
                  </a:lnTo>
                  <a:lnTo>
                    <a:pt x="51" y="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2" name="Freeform 32"/>
            <p:cNvSpPr>
              <a:spLocks/>
            </p:cNvSpPr>
            <p:nvPr/>
          </p:nvSpPr>
          <p:spPr bwMode="auto">
            <a:xfrm>
              <a:off x="873" y="3927"/>
              <a:ext cx="45" cy="49"/>
            </a:xfrm>
            <a:custGeom>
              <a:avLst/>
              <a:gdLst>
                <a:gd name="T0" fmla="*/ 0 w 135"/>
                <a:gd name="T1" fmla="*/ 0 h 241"/>
                <a:gd name="T2" fmla="*/ 0 w 135"/>
                <a:gd name="T3" fmla="*/ 0 h 241"/>
                <a:gd name="T4" fmla="*/ 0 w 135"/>
                <a:gd name="T5" fmla="*/ 0 h 241"/>
                <a:gd name="T6" fmla="*/ 0 w 135"/>
                <a:gd name="T7" fmla="*/ 0 h 241"/>
                <a:gd name="T8" fmla="*/ 0 w 135"/>
                <a:gd name="T9" fmla="*/ 0 h 241"/>
                <a:gd name="T10" fmla="*/ 0 w 135"/>
                <a:gd name="T11" fmla="*/ 0 h 241"/>
                <a:gd name="T12" fmla="*/ 0 w 135"/>
                <a:gd name="T13" fmla="*/ 0 h 241"/>
                <a:gd name="T14" fmla="*/ 0 w 135"/>
                <a:gd name="T15" fmla="*/ 0 h 241"/>
                <a:gd name="T16" fmla="*/ 0 w 135"/>
                <a:gd name="T17" fmla="*/ 0 h 241"/>
                <a:gd name="T18" fmla="*/ 0 w 135"/>
                <a:gd name="T19" fmla="*/ 0 h 241"/>
                <a:gd name="T20" fmla="*/ 0 w 135"/>
                <a:gd name="T21" fmla="*/ 0 h 241"/>
                <a:gd name="T22" fmla="*/ 0 w 135"/>
                <a:gd name="T23" fmla="*/ 0 h 241"/>
                <a:gd name="T24" fmla="*/ 0 w 135"/>
                <a:gd name="T25" fmla="*/ 0 h 241"/>
                <a:gd name="T26" fmla="*/ 0 w 135"/>
                <a:gd name="T27" fmla="*/ 0 h 241"/>
                <a:gd name="T28" fmla="*/ 0 w 135"/>
                <a:gd name="T29" fmla="*/ 0 h 241"/>
                <a:gd name="T30" fmla="*/ 0 w 135"/>
                <a:gd name="T31" fmla="*/ 0 h 241"/>
                <a:gd name="T32" fmla="*/ 0 w 135"/>
                <a:gd name="T33" fmla="*/ 0 h 241"/>
                <a:gd name="T34" fmla="*/ 1 w 135"/>
                <a:gd name="T35" fmla="*/ 0 h 241"/>
                <a:gd name="T36" fmla="*/ 1 w 135"/>
                <a:gd name="T37" fmla="*/ 0 h 241"/>
                <a:gd name="T38" fmla="*/ 1 w 135"/>
                <a:gd name="T39" fmla="*/ 0 h 241"/>
                <a:gd name="T40" fmla="*/ 1 w 135"/>
                <a:gd name="T41" fmla="*/ 0 h 241"/>
                <a:gd name="T42" fmla="*/ 1 w 135"/>
                <a:gd name="T43" fmla="*/ 0 h 241"/>
                <a:gd name="T44" fmla="*/ 1 w 135"/>
                <a:gd name="T45" fmla="*/ 0 h 241"/>
                <a:gd name="T46" fmla="*/ 0 w 135"/>
                <a:gd name="T47" fmla="*/ 0 h 241"/>
                <a:gd name="T48" fmla="*/ 0 w 135"/>
                <a:gd name="T49" fmla="*/ 0 h 241"/>
                <a:gd name="T50" fmla="*/ 0 w 135"/>
                <a:gd name="T51" fmla="*/ 0 h 241"/>
                <a:gd name="T52" fmla="*/ 0 w 135"/>
                <a:gd name="T53" fmla="*/ 0 h 241"/>
                <a:gd name="T54" fmla="*/ 0 w 135"/>
                <a:gd name="T55" fmla="*/ 0 h 241"/>
                <a:gd name="T56" fmla="*/ 0 w 135"/>
                <a:gd name="T57" fmla="*/ 0 h 241"/>
                <a:gd name="T58" fmla="*/ 0 w 135"/>
                <a:gd name="T59" fmla="*/ 0 h 241"/>
                <a:gd name="T60" fmla="*/ 0 w 135"/>
                <a:gd name="T61" fmla="*/ 0 h 241"/>
                <a:gd name="T62" fmla="*/ 0 w 135"/>
                <a:gd name="T63" fmla="*/ 0 h 241"/>
                <a:gd name="T64" fmla="*/ 0 w 135"/>
                <a:gd name="T65" fmla="*/ 0 h 241"/>
                <a:gd name="T66" fmla="*/ 0 w 135"/>
                <a:gd name="T67" fmla="*/ 0 h 241"/>
                <a:gd name="T68" fmla="*/ 0 w 135"/>
                <a:gd name="T69" fmla="*/ 0 h 241"/>
                <a:gd name="T70" fmla="*/ 0 w 135"/>
                <a:gd name="T71" fmla="*/ 0 h 241"/>
                <a:gd name="T72" fmla="*/ 0 w 135"/>
                <a:gd name="T73" fmla="*/ 0 h 241"/>
                <a:gd name="T74" fmla="*/ 0 w 135"/>
                <a:gd name="T75" fmla="*/ 0 h 241"/>
                <a:gd name="T76" fmla="*/ 0 w 135"/>
                <a:gd name="T77" fmla="*/ 0 h 241"/>
                <a:gd name="T78" fmla="*/ 0 w 135"/>
                <a:gd name="T79" fmla="*/ 0 h 241"/>
                <a:gd name="T80" fmla="*/ 0 w 135"/>
                <a:gd name="T81" fmla="*/ 0 h 241"/>
                <a:gd name="T82" fmla="*/ 0 w 135"/>
                <a:gd name="T83" fmla="*/ 0 h 241"/>
                <a:gd name="T84" fmla="*/ 0 w 135"/>
                <a:gd name="T85" fmla="*/ 0 h 241"/>
                <a:gd name="T86" fmla="*/ 0 w 135"/>
                <a:gd name="T87" fmla="*/ 0 h 241"/>
                <a:gd name="T88" fmla="*/ 0 w 135"/>
                <a:gd name="T89" fmla="*/ 0 h 241"/>
                <a:gd name="T90" fmla="*/ 0 w 135"/>
                <a:gd name="T91" fmla="*/ 0 h 241"/>
                <a:gd name="T92" fmla="*/ 0 w 135"/>
                <a:gd name="T93" fmla="*/ 0 h 241"/>
                <a:gd name="T94" fmla="*/ 0 w 135"/>
                <a:gd name="T95" fmla="*/ 0 h 241"/>
                <a:gd name="T96" fmla="*/ 0 w 135"/>
                <a:gd name="T97" fmla="*/ 0 h 241"/>
                <a:gd name="T98" fmla="*/ 0 w 135"/>
                <a:gd name="T99" fmla="*/ 0 h 241"/>
                <a:gd name="T100" fmla="*/ 0 w 135"/>
                <a:gd name="T101" fmla="*/ 0 h 241"/>
                <a:gd name="T102" fmla="*/ 0 w 135"/>
                <a:gd name="T103" fmla="*/ 0 h 241"/>
                <a:gd name="T104" fmla="*/ 0 w 135"/>
                <a:gd name="T105" fmla="*/ 0 h 241"/>
                <a:gd name="T106" fmla="*/ 0 w 135"/>
                <a:gd name="T107" fmla="*/ 0 h 241"/>
                <a:gd name="T108" fmla="*/ 0 w 135"/>
                <a:gd name="T109" fmla="*/ 0 h 241"/>
                <a:gd name="T110" fmla="*/ 0 w 135"/>
                <a:gd name="T111" fmla="*/ 0 h 241"/>
                <a:gd name="T112" fmla="*/ 0 w 135"/>
                <a:gd name="T113" fmla="*/ 0 h 2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5"/>
                <a:gd name="T172" fmla="*/ 0 h 241"/>
                <a:gd name="T173" fmla="*/ 135 w 135"/>
                <a:gd name="T174" fmla="*/ 241 h 2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5" h="241">
                  <a:moveTo>
                    <a:pt x="42" y="39"/>
                  </a:moveTo>
                  <a:lnTo>
                    <a:pt x="47" y="43"/>
                  </a:lnTo>
                  <a:lnTo>
                    <a:pt x="52" y="46"/>
                  </a:lnTo>
                  <a:lnTo>
                    <a:pt x="56" y="49"/>
                  </a:lnTo>
                  <a:lnTo>
                    <a:pt x="60" y="54"/>
                  </a:lnTo>
                  <a:lnTo>
                    <a:pt x="64" y="57"/>
                  </a:lnTo>
                  <a:lnTo>
                    <a:pt x="67" y="62"/>
                  </a:lnTo>
                  <a:lnTo>
                    <a:pt x="72" y="66"/>
                  </a:lnTo>
                  <a:lnTo>
                    <a:pt x="76" y="69"/>
                  </a:lnTo>
                  <a:lnTo>
                    <a:pt x="79" y="74"/>
                  </a:lnTo>
                  <a:lnTo>
                    <a:pt x="83" y="80"/>
                  </a:lnTo>
                  <a:lnTo>
                    <a:pt x="90" y="87"/>
                  </a:lnTo>
                  <a:lnTo>
                    <a:pt x="97" y="96"/>
                  </a:lnTo>
                  <a:lnTo>
                    <a:pt x="104" y="105"/>
                  </a:lnTo>
                  <a:lnTo>
                    <a:pt x="109" y="112"/>
                  </a:lnTo>
                  <a:lnTo>
                    <a:pt x="113" y="120"/>
                  </a:lnTo>
                  <a:lnTo>
                    <a:pt x="116" y="126"/>
                  </a:lnTo>
                  <a:lnTo>
                    <a:pt x="125" y="156"/>
                  </a:lnTo>
                  <a:lnTo>
                    <a:pt x="132" y="193"/>
                  </a:lnTo>
                  <a:lnTo>
                    <a:pt x="135" y="226"/>
                  </a:lnTo>
                  <a:lnTo>
                    <a:pt x="135" y="241"/>
                  </a:lnTo>
                  <a:lnTo>
                    <a:pt x="131" y="241"/>
                  </a:lnTo>
                  <a:lnTo>
                    <a:pt x="125" y="238"/>
                  </a:lnTo>
                  <a:lnTo>
                    <a:pt x="119" y="235"/>
                  </a:lnTo>
                  <a:lnTo>
                    <a:pt x="113" y="231"/>
                  </a:lnTo>
                  <a:lnTo>
                    <a:pt x="107" y="228"/>
                  </a:lnTo>
                  <a:lnTo>
                    <a:pt x="101" y="225"/>
                  </a:lnTo>
                  <a:lnTo>
                    <a:pt x="94" y="223"/>
                  </a:lnTo>
                  <a:lnTo>
                    <a:pt x="86" y="220"/>
                  </a:lnTo>
                  <a:lnTo>
                    <a:pt x="80" y="218"/>
                  </a:lnTo>
                  <a:lnTo>
                    <a:pt x="74" y="215"/>
                  </a:lnTo>
                  <a:lnTo>
                    <a:pt x="67" y="212"/>
                  </a:lnTo>
                  <a:lnTo>
                    <a:pt x="62" y="207"/>
                  </a:lnTo>
                  <a:lnTo>
                    <a:pt x="56" y="199"/>
                  </a:lnTo>
                  <a:lnTo>
                    <a:pt x="51" y="193"/>
                  </a:lnTo>
                  <a:lnTo>
                    <a:pt x="45" y="185"/>
                  </a:lnTo>
                  <a:lnTo>
                    <a:pt x="40" y="177"/>
                  </a:lnTo>
                  <a:lnTo>
                    <a:pt x="35" y="170"/>
                  </a:lnTo>
                  <a:lnTo>
                    <a:pt x="30" y="162"/>
                  </a:lnTo>
                  <a:lnTo>
                    <a:pt x="24" y="155"/>
                  </a:lnTo>
                  <a:lnTo>
                    <a:pt x="16" y="149"/>
                  </a:lnTo>
                  <a:lnTo>
                    <a:pt x="12" y="137"/>
                  </a:lnTo>
                  <a:lnTo>
                    <a:pt x="8" y="123"/>
                  </a:lnTo>
                  <a:lnTo>
                    <a:pt x="5" y="110"/>
                  </a:lnTo>
                  <a:lnTo>
                    <a:pt x="0" y="98"/>
                  </a:lnTo>
                  <a:lnTo>
                    <a:pt x="2" y="75"/>
                  </a:lnTo>
                  <a:lnTo>
                    <a:pt x="3" y="52"/>
                  </a:lnTo>
                  <a:lnTo>
                    <a:pt x="6" y="30"/>
                  </a:lnTo>
                  <a:lnTo>
                    <a:pt x="12" y="9"/>
                  </a:lnTo>
                  <a:lnTo>
                    <a:pt x="16" y="5"/>
                  </a:lnTo>
                  <a:lnTo>
                    <a:pt x="18" y="2"/>
                  </a:lnTo>
                  <a:lnTo>
                    <a:pt x="21" y="0"/>
                  </a:lnTo>
                  <a:lnTo>
                    <a:pt x="26" y="0"/>
                  </a:lnTo>
                  <a:lnTo>
                    <a:pt x="30" y="6"/>
                  </a:lnTo>
                  <a:lnTo>
                    <a:pt x="35" y="21"/>
                  </a:lnTo>
                  <a:lnTo>
                    <a:pt x="40" y="34"/>
                  </a:lnTo>
                  <a:lnTo>
                    <a:pt x="42" y="39"/>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3" name="Freeform 33"/>
            <p:cNvSpPr>
              <a:spLocks/>
            </p:cNvSpPr>
            <p:nvPr/>
          </p:nvSpPr>
          <p:spPr bwMode="auto">
            <a:xfrm>
              <a:off x="924" y="3956"/>
              <a:ext cx="55" cy="38"/>
            </a:xfrm>
            <a:custGeom>
              <a:avLst/>
              <a:gdLst>
                <a:gd name="T0" fmla="*/ 0 w 164"/>
                <a:gd name="T1" fmla="*/ 0 h 194"/>
                <a:gd name="T2" fmla="*/ 0 w 164"/>
                <a:gd name="T3" fmla="*/ 0 h 194"/>
                <a:gd name="T4" fmla="*/ 0 w 164"/>
                <a:gd name="T5" fmla="*/ 0 h 194"/>
                <a:gd name="T6" fmla="*/ 0 w 164"/>
                <a:gd name="T7" fmla="*/ 0 h 194"/>
                <a:gd name="T8" fmla="*/ 0 w 164"/>
                <a:gd name="T9" fmla="*/ 0 h 194"/>
                <a:gd name="T10" fmla="*/ 0 w 164"/>
                <a:gd name="T11" fmla="*/ 0 h 194"/>
                <a:gd name="T12" fmla="*/ 0 w 164"/>
                <a:gd name="T13" fmla="*/ 0 h 194"/>
                <a:gd name="T14" fmla="*/ 0 w 164"/>
                <a:gd name="T15" fmla="*/ 0 h 194"/>
                <a:gd name="T16" fmla="*/ 0 w 164"/>
                <a:gd name="T17" fmla="*/ 0 h 194"/>
                <a:gd name="T18" fmla="*/ 0 w 164"/>
                <a:gd name="T19" fmla="*/ 0 h 194"/>
                <a:gd name="T20" fmla="*/ 0 w 164"/>
                <a:gd name="T21" fmla="*/ 0 h 194"/>
                <a:gd name="T22" fmla="*/ 0 w 164"/>
                <a:gd name="T23" fmla="*/ 0 h 194"/>
                <a:gd name="T24" fmla="*/ 0 w 164"/>
                <a:gd name="T25" fmla="*/ 0 h 194"/>
                <a:gd name="T26" fmla="*/ 1 w 164"/>
                <a:gd name="T27" fmla="*/ 0 h 194"/>
                <a:gd name="T28" fmla="*/ 1 w 164"/>
                <a:gd name="T29" fmla="*/ 0 h 194"/>
                <a:gd name="T30" fmla="*/ 1 w 164"/>
                <a:gd name="T31" fmla="*/ 0 h 194"/>
                <a:gd name="T32" fmla="*/ 1 w 164"/>
                <a:gd name="T33" fmla="*/ 0 h 194"/>
                <a:gd name="T34" fmla="*/ 1 w 164"/>
                <a:gd name="T35" fmla="*/ 0 h 194"/>
                <a:gd name="T36" fmla="*/ 1 w 164"/>
                <a:gd name="T37" fmla="*/ 0 h 194"/>
                <a:gd name="T38" fmla="*/ 1 w 164"/>
                <a:gd name="T39" fmla="*/ 0 h 194"/>
                <a:gd name="T40" fmla="*/ 1 w 164"/>
                <a:gd name="T41" fmla="*/ 0 h 194"/>
                <a:gd name="T42" fmla="*/ 1 w 164"/>
                <a:gd name="T43" fmla="*/ 0 h 194"/>
                <a:gd name="T44" fmla="*/ 1 w 164"/>
                <a:gd name="T45" fmla="*/ 0 h 194"/>
                <a:gd name="T46" fmla="*/ 1 w 164"/>
                <a:gd name="T47" fmla="*/ 0 h 194"/>
                <a:gd name="T48" fmla="*/ 1 w 164"/>
                <a:gd name="T49" fmla="*/ 0 h 194"/>
                <a:gd name="T50" fmla="*/ 1 w 164"/>
                <a:gd name="T51" fmla="*/ 0 h 194"/>
                <a:gd name="T52" fmla="*/ 1 w 164"/>
                <a:gd name="T53" fmla="*/ 0 h 194"/>
                <a:gd name="T54" fmla="*/ 1 w 164"/>
                <a:gd name="T55" fmla="*/ 0 h 194"/>
                <a:gd name="T56" fmla="*/ 0 w 164"/>
                <a:gd name="T57" fmla="*/ 0 h 194"/>
                <a:gd name="T58" fmla="*/ 0 w 164"/>
                <a:gd name="T59" fmla="*/ 0 h 194"/>
                <a:gd name="T60" fmla="*/ 0 w 164"/>
                <a:gd name="T61" fmla="*/ 0 h 194"/>
                <a:gd name="T62" fmla="*/ 0 w 164"/>
                <a:gd name="T63" fmla="*/ 0 h 194"/>
                <a:gd name="T64" fmla="*/ 0 w 164"/>
                <a:gd name="T65" fmla="*/ 0 h 194"/>
                <a:gd name="T66" fmla="*/ 0 w 164"/>
                <a:gd name="T67" fmla="*/ 0 h 194"/>
                <a:gd name="T68" fmla="*/ 0 w 164"/>
                <a:gd name="T69" fmla="*/ 0 h 194"/>
                <a:gd name="T70" fmla="*/ 0 w 164"/>
                <a:gd name="T71" fmla="*/ 0 h 194"/>
                <a:gd name="T72" fmla="*/ 0 w 164"/>
                <a:gd name="T73" fmla="*/ 0 h 194"/>
                <a:gd name="T74" fmla="*/ 0 w 164"/>
                <a:gd name="T75" fmla="*/ 0 h 194"/>
                <a:gd name="T76" fmla="*/ 0 w 164"/>
                <a:gd name="T77" fmla="*/ 0 h 194"/>
                <a:gd name="T78" fmla="*/ 0 w 164"/>
                <a:gd name="T79" fmla="*/ 0 h 194"/>
                <a:gd name="T80" fmla="*/ 0 w 164"/>
                <a:gd name="T81" fmla="*/ 0 h 194"/>
                <a:gd name="T82" fmla="*/ 0 w 164"/>
                <a:gd name="T83" fmla="*/ 0 h 194"/>
                <a:gd name="T84" fmla="*/ 0 w 164"/>
                <a:gd name="T85" fmla="*/ 0 h 194"/>
                <a:gd name="T86" fmla="*/ 0 w 164"/>
                <a:gd name="T87" fmla="*/ 0 h 194"/>
                <a:gd name="T88" fmla="*/ 0 w 164"/>
                <a:gd name="T89" fmla="*/ 0 h 194"/>
                <a:gd name="T90" fmla="*/ 0 w 164"/>
                <a:gd name="T91" fmla="*/ 0 h 194"/>
                <a:gd name="T92" fmla="*/ 0 w 164"/>
                <a:gd name="T93" fmla="*/ 0 h 194"/>
                <a:gd name="T94" fmla="*/ 0 w 164"/>
                <a:gd name="T95" fmla="*/ 0 h 194"/>
                <a:gd name="T96" fmla="*/ 0 w 164"/>
                <a:gd name="T97" fmla="*/ 0 h 194"/>
                <a:gd name="T98" fmla="*/ 0 w 164"/>
                <a:gd name="T99" fmla="*/ 0 h 194"/>
                <a:gd name="T100" fmla="*/ 0 w 164"/>
                <a:gd name="T101" fmla="*/ 0 h 194"/>
                <a:gd name="T102" fmla="*/ 0 w 164"/>
                <a:gd name="T103" fmla="*/ 0 h 194"/>
                <a:gd name="T104" fmla="*/ 0 w 164"/>
                <a:gd name="T105" fmla="*/ 0 h 194"/>
                <a:gd name="T106" fmla="*/ 0 w 164"/>
                <a:gd name="T107" fmla="*/ 0 h 194"/>
                <a:gd name="T108" fmla="*/ 0 w 164"/>
                <a:gd name="T109" fmla="*/ 0 h 194"/>
                <a:gd name="T110" fmla="*/ 0 w 164"/>
                <a:gd name="T111" fmla="*/ 0 h 194"/>
                <a:gd name="T112" fmla="*/ 0 w 164"/>
                <a:gd name="T113" fmla="*/ 0 h 1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64"/>
                <a:gd name="T172" fmla="*/ 0 h 194"/>
                <a:gd name="T173" fmla="*/ 164 w 164"/>
                <a:gd name="T174" fmla="*/ 194 h 1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64" h="194">
                  <a:moveTo>
                    <a:pt x="19" y="17"/>
                  </a:moveTo>
                  <a:lnTo>
                    <a:pt x="24" y="22"/>
                  </a:lnTo>
                  <a:lnTo>
                    <a:pt x="31" y="29"/>
                  </a:lnTo>
                  <a:lnTo>
                    <a:pt x="40" y="36"/>
                  </a:lnTo>
                  <a:lnTo>
                    <a:pt x="50" y="43"/>
                  </a:lnTo>
                  <a:lnTo>
                    <a:pt x="60" y="50"/>
                  </a:lnTo>
                  <a:lnTo>
                    <a:pt x="69" y="55"/>
                  </a:lnTo>
                  <a:lnTo>
                    <a:pt x="77" y="60"/>
                  </a:lnTo>
                  <a:lnTo>
                    <a:pt x="82" y="62"/>
                  </a:lnTo>
                  <a:lnTo>
                    <a:pt x="90" y="71"/>
                  </a:lnTo>
                  <a:lnTo>
                    <a:pt x="100" y="78"/>
                  </a:lnTo>
                  <a:lnTo>
                    <a:pt x="109" y="85"/>
                  </a:lnTo>
                  <a:lnTo>
                    <a:pt x="120" y="90"/>
                  </a:lnTo>
                  <a:lnTo>
                    <a:pt x="129" y="97"/>
                  </a:lnTo>
                  <a:lnTo>
                    <a:pt x="137" y="105"/>
                  </a:lnTo>
                  <a:lnTo>
                    <a:pt x="144" y="115"/>
                  </a:lnTo>
                  <a:lnTo>
                    <a:pt x="148" y="128"/>
                  </a:lnTo>
                  <a:lnTo>
                    <a:pt x="150" y="144"/>
                  </a:lnTo>
                  <a:lnTo>
                    <a:pt x="152" y="162"/>
                  </a:lnTo>
                  <a:lnTo>
                    <a:pt x="155" y="179"/>
                  </a:lnTo>
                  <a:lnTo>
                    <a:pt x="164" y="193"/>
                  </a:lnTo>
                  <a:lnTo>
                    <a:pt x="163" y="194"/>
                  </a:lnTo>
                  <a:lnTo>
                    <a:pt x="159" y="194"/>
                  </a:lnTo>
                  <a:lnTo>
                    <a:pt x="154" y="194"/>
                  </a:lnTo>
                  <a:lnTo>
                    <a:pt x="147" y="193"/>
                  </a:lnTo>
                  <a:lnTo>
                    <a:pt x="139" y="192"/>
                  </a:lnTo>
                  <a:lnTo>
                    <a:pt x="131" y="191"/>
                  </a:lnTo>
                  <a:lnTo>
                    <a:pt x="123" y="189"/>
                  </a:lnTo>
                  <a:lnTo>
                    <a:pt x="115" y="187"/>
                  </a:lnTo>
                  <a:lnTo>
                    <a:pt x="106" y="187"/>
                  </a:lnTo>
                  <a:lnTo>
                    <a:pt x="98" y="186"/>
                  </a:lnTo>
                  <a:lnTo>
                    <a:pt x="90" y="183"/>
                  </a:lnTo>
                  <a:lnTo>
                    <a:pt x="83" y="180"/>
                  </a:lnTo>
                  <a:lnTo>
                    <a:pt x="76" y="174"/>
                  </a:lnTo>
                  <a:lnTo>
                    <a:pt x="69" y="170"/>
                  </a:lnTo>
                  <a:lnTo>
                    <a:pt x="62" y="164"/>
                  </a:lnTo>
                  <a:lnTo>
                    <a:pt x="55" y="160"/>
                  </a:lnTo>
                  <a:lnTo>
                    <a:pt x="52" y="158"/>
                  </a:lnTo>
                  <a:lnTo>
                    <a:pt x="47" y="154"/>
                  </a:lnTo>
                  <a:lnTo>
                    <a:pt x="42" y="151"/>
                  </a:lnTo>
                  <a:lnTo>
                    <a:pt x="37" y="146"/>
                  </a:lnTo>
                  <a:lnTo>
                    <a:pt x="32" y="140"/>
                  </a:lnTo>
                  <a:lnTo>
                    <a:pt x="26" y="136"/>
                  </a:lnTo>
                  <a:lnTo>
                    <a:pt x="23" y="130"/>
                  </a:lnTo>
                  <a:lnTo>
                    <a:pt x="21" y="126"/>
                  </a:lnTo>
                  <a:lnTo>
                    <a:pt x="18" y="119"/>
                  </a:lnTo>
                  <a:lnTo>
                    <a:pt x="16" y="111"/>
                  </a:lnTo>
                  <a:lnTo>
                    <a:pt x="13" y="105"/>
                  </a:lnTo>
                  <a:lnTo>
                    <a:pt x="9" y="98"/>
                  </a:lnTo>
                  <a:lnTo>
                    <a:pt x="4" y="72"/>
                  </a:lnTo>
                  <a:lnTo>
                    <a:pt x="2" y="40"/>
                  </a:lnTo>
                  <a:lnTo>
                    <a:pt x="0" y="12"/>
                  </a:lnTo>
                  <a:lnTo>
                    <a:pt x="1" y="0"/>
                  </a:lnTo>
                  <a:lnTo>
                    <a:pt x="7" y="3"/>
                  </a:lnTo>
                  <a:lnTo>
                    <a:pt x="11" y="8"/>
                  </a:lnTo>
                  <a:lnTo>
                    <a:pt x="14" y="12"/>
                  </a:lnTo>
                  <a:lnTo>
                    <a:pt x="19" y="17"/>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4" name="Freeform 34"/>
            <p:cNvSpPr>
              <a:spLocks/>
            </p:cNvSpPr>
            <p:nvPr/>
          </p:nvSpPr>
          <p:spPr bwMode="auto">
            <a:xfrm>
              <a:off x="982" y="3978"/>
              <a:ext cx="65" cy="35"/>
            </a:xfrm>
            <a:custGeom>
              <a:avLst/>
              <a:gdLst>
                <a:gd name="T0" fmla="*/ 0 w 195"/>
                <a:gd name="T1" fmla="*/ 0 h 174"/>
                <a:gd name="T2" fmla="*/ 0 w 195"/>
                <a:gd name="T3" fmla="*/ 0 h 174"/>
                <a:gd name="T4" fmla="*/ 0 w 195"/>
                <a:gd name="T5" fmla="*/ 0 h 174"/>
                <a:gd name="T6" fmla="*/ 0 w 195"/>
                <a:gd name="T7" fmla="*/ 0 h 174"/>
                <a:gd name="T8" fmla="*/ 0 w 195"/>
                <a:gd name="T9" fmla="*/ 0 h 174"/>
                <a:gd name="T10" fmla="*/ 0 w 195"/>
                <a:gd name="T11" fmla="*/ 0 h 174"/>
                <a:gd name="T12" fmla="*/ 0 w 195"/>
                <a:gd name="T13" fmla="*/ 0 h 174"/>
                <a:gd name="T14" fmla="*/ 0 w 195"/>
                <a:gd name="T15" fmla="*/ 0 h 174"/>
                <a:gd name="T16" fmla="*/ 0 w 195"/>
                <a:gd name="T17" fmla="*/ 0 h 174"/>
                <a:gd name="T18" fmla="*/ 0 w 195"/>
                <a:gd name="T19" fmla="*/ 0 h 174"/>
                <a:gd name="T20" fmla="*/ 1 w 195"/>
                <a:gd name="T21" fmla="*/ 0 h 174"/>
                <a:gd name="T22" fmla="*/ 1 w 195"/>
                <a:gd name="T23" fmla="*/ 0 h 174"/>
                <a:gd name="T24" fmla="*/ 1 w 195"/>
                <a:gd name="T25" fmla="*/ 0 h 174"/>
                <a:gd name="T26" fmla="*/ 1 w 195"/>
                <a:gd name="T27" fmla="*/ 0 h 174"/>
                <a:gd name="T28" fmla="*/ 1 w 195"/>
                <a:gd name="T29" fmla="*/ 0 h 174"/>
                <a:gd name="T30" fmla="*/ 1 w 195"/>
                <a:gd name="T31" fmla="*/ 0 h 174"/>
                <a:gd name="T32" fmla="*/ 1 w 195"/>
                <a:gd name="T33" fmla="*/ 0 h 174"/>
                <a:gd name="T34" fmla="*/ 1 w 195"/>
                <a:gd name="T35" fmla="*/ 0 h 174"/>
                <a:gd name="T36" fmla="*/ 1 w 195"/>
                <a:gd name="T37" fmla="*/ 0 h 174"/>
                <a:gd name="T38" fmla="*/ 1 w 195"/>
                <a:gd name="T39" fmla="*/ 0 h 174"/>
                <a:gd name="T40" fmla="*/ 1 w 195"/>
                <a:gd name="T41" fmla="*/ 0 h 174"/>
                <a:gd name="T42" fmla="*/ 1 w 195"/>
                <a:gd name="T43" fmla="*/ 0 h 174"/>
                <a:gd name="T44" fmla="*/ 1 w 195"/>
                <a:gd name="T45" fmla="*/ 0 h 174"/>
                <a:gd name="T46" fmla="*/ 1 w 195"/>
                <a:gd name="T47" fmla="*/ 0 h 174"/>
                <a:gd name="T48" fmla="*/ 1 w 195"/>
                <a:gd name="T49" fmla="*/ 0 h 174"/>
                <a:gd name="T50" fmla="*/ 0 w 195"/>
                <a:gd name="T51" fmla="*/ 0 h 174"/>
                <a:gd name="T52" fmla="*/ 0 w 195"/>
                <a:gd name="T53" fmla="*/ 0 h 174"/>
                <a:gd name="T54" fmla="*/ 0 w 195"/>
                <a:gd name="T55" fmla="*/ 0 h 174"/>
                <a:gd name="T56" fmla="*/ 0 w 195"/>
                <a:gd name="T57" fmla="*/ 0 h 174"/>
                <a:gd name="T58" fmla="*/ 0 w 195"/>
                <a:gd name="T59" fmla="*/ 0 h 174"/>
                <a:gd name="T60" fmla="*/ 0 w 195"/>
                <a:gd name="T61" fmla="*/ 0 h 174"/>
                <a:gd name="T62" fmla="*/ 0 w 195"/>
                <a:gd name="T63" fmla="*/ 0 h 174"/>
                <a:gd name="T64" fmla="*/ 0 w 195"/>
                <a:gd name="T65" fmla="*/ 0 h 174"/>
                <a:gd name="T66" fmla="*/ 0 w 195"/>
                <a:gd name="T67" fmla="*/ 0 h 174"/>
                <a:gd name="T68" fmla="*/ 0 w 195"/>
                <a:gd name="T69" fmla="*/ 0 h 174"/>
                <a:gd name="T70" fmla="*/ 0 w 195"/>
                <a:gd name="T71" fmla="*/ 0 h 174"/>
                <a:gd name="T72" fmla="*/ 0 w 195"/>
                <a:gd name="T73" fmla="*/ 0 h 174"/>
                <a:gd name="T74" fmla="*/ 0 w 195"/>
                <a:gd name="T75" fmla="*/ 0 h 17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5"/>
                <a:gd name="T115" fmla="*/ 0 h 174"/>
                <a:gd name="T116" fmla="*/ 195 w 195"/>
                <a:gd name="T117" fmla="*/ 174 h 17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5" h="174">
                  <a:moveTo>
                    <a:pt x="13" y="2"/>
                  </a:moveTo>
                  <a:lnTo>
                    <a:pt x="19" y="4"/>
                  </a:lnTo>
                  <a:lnTo>
                    <a:pt x="24" y="6"/>
                  </a:lnTo>
                  <a:lnTo>
                    <a:pt x="29" y="8"/>
                  </a:lnTo>
                  <a:lnTo>
                    <a:pt x="34" y="11"/>
                  </a:lnTo>
                  <a:lnTo>
                    <a:pt x="40" y="13"/>
                  </a:lnTo>
                  <a:lnTo>
                    <a:pt x="45" y="16"/>
                  </a:lnTo>
                  <a:lnTo>
                    <a:pt x="49" y="21"/>
                  </a:lnTo>
                  <a:lnTo>
                    <a:pt x="52" y="26"/>
                  </a:lnTo>
                  <a:lnTo>
                    <a:pt x="57" y="29"/>
                  </a:lnTo>
                  <a:lnTo>
                    <a:pt x="63" y="33"/>
                  </a:lnTo>
                  <a:lnTo>
                    <a:pt x="67" y="37"/>
                  </a:lnTo>
                  <a:lnTo>
                    <a:pt x="72" y="40"/>
                  </a:lnTo>
                  <a:lnTo>
                    <a:pt x="77" y="44"/>
                  </a:lnTo>
                  <a:lnTo>
                    <a:pt x="82" y="47"/>
                  </a:lnTo>
                  <a:lnTo>
                    <a:pt x="89" y="48"/>
                  </a:lnTo>
                  <a:lnTo>
                    <a:pt x="96" y="47"/>
                  </a:lnTo>
                  <a:lnTo>
                    <a:pt x="102" y="47"/>
                  </a:lnTo>
                  <a:lnTo>
                    <a:pt x="110" y="47"/>
                  </a:lnTo>
                  <a:lnTo>
                    <a:pt x="116" y="46"/>
                  </a:lnTo>
                  <a:lnTo>
                    <a:pt x="122" y="47"/>
                  </a:lnTo>
                  <a:lnTo>
                    <a:pt x="128" y="50"/>
                  </a:lnTo>
                  <a:lnTo>
                    <a:pt x="135" y="54"/>
                  </a:lnTo>
                  <a:lnTo>
                    <a:pt x="142" y="57"/>
                  </a:lnTo>
                  <a:lnTo>
                    <a:pt x="148" y="60"/>
                  </a:lnTo>
                  <a:lnTo>
                    <a:pt x="155" y="65"/>
                  </a:lnTo>
                  <a:lnTo>
                    <a:pt x="160" y="69"/>
                  </a:lnTo>
                  <a:lnTo>
                    <a:pt x="166" y="73"/>
                  </a:lnTo>
                  <a:lnTo>
                    <a:pt x="170" y="80"/>
                  </a:lnTo>
                  <a:lnTo>
                    <a:pt x="177" y="93"/>
                  </a:lnTo>
                  <a:lnTo>
                    <a:pt x="181" y="109"/>
                  </a:lnTo>
                  <a:lnTo>
                    <a:pt x="184" y="123"/>
                  </a:lnTo>
                  <a:lnTo>
                    <a:pt x="186" y="137"/>
                  </a:lnTo>
                  <a:lnTo>
                    <a:pt x="187" y="142"/>
                  </a:lnTo>
                  <a:lnTo>
                    <a:pt x="190" y="153"/>
                  </a:lnTo>
                  <a:lnTo>
                    <a:pt x="193" y="164"/>
                  </a:lnTo>
                  <a:lnTo>
                    <a:pt x="195" y="172"/>
                  </a:lnTo>
                  <a:lnTo>
                    <a:pt x="191" y="174"/>
                  </a:lnTo>
                  <a:lnTo>
                    <a:pt x="186" y="172"/>
                  </a:lnTo>
                  <a:lnTo>
                    <a:pt x="182" y="168"/>
                  </a:lnTo>
                  <a:lnTo>
                    <a:pt x="177" y="166"/>
                  </a:lnTo>
                  <a:lnTo>
                    <a:pt x="170" y="164"/>
                  </a:lnTo>
                  <a:lnTo>
                    <a:pt x="164" y="162"/>
                  </a:lnTo>
                  <a:lnTo>
                    <a:pt x="158" y="159"/>
                  </a:lnTo>
                  <a:lnTo>
                    <a:pt x="151" y="158"/>
                  </a:lnTo>
                  <a:lnTo>
                    <a:pt x="146" y="161"/>
                  </a:lnTo>
                  <a:lnTo>
                    <a:pt x="141" y="162"/>
                  </a:lnTo>
                  <a:lnTo>
                    <a:pt x="136" y="162"/>
                  </a:lnTo>
                  <a:lnTo>
                    <a:pt x="131" y="161"/>
                  </a:lnTo>
                  <a:lnTo>
                    <a:pt x="126" y="159"/>
                  </a:lnTo>
                  <a:lnTo>
                    <a:pt x="121" y="157"/>
                  </a:lnTo>
                  <a:lnTo>
                    <a:pt x="117" y="155"/>
                  </a:lnTo>
                  <a:lnTo>
                    <a:pt x="113" y="151"/>
                  </a:lnTo>
                  <a:lnTo>
                    <a:pt x="106" y="147"/>
                  </a:lnTo>
                  <a:lnTo>
                    <a:pt x="98" y="145"/>
                  </a:lnTo>
                  <a:lnTo>
                    <a:pt x="88" y="143"/>
                  </a:lnTo>
                  <a:lnTo>
                    <a:pt x="77" y="140"/>
                  </a:lnTo>
                  <a:lnTo>
                    <a:pt x="68" y="137"/>
                  </a:lnTo>
                  <a:lnTo>
                    <a:pt x="58" y="135"/>
                  </a:lnTo>
                  <a:lnTo>
                    <a:pt x="52" y="134"/>
                  </a:lnTo>
                  <a:lnTo>
                    <a:pt x="48" y="132"/>
                  </a:lnTo>
                  <a:lnTo>
                    <a:pt x="43" y="125"/>
                  </a:lnTo>
                  <a:lnTo>
                    <a:pt x="36" y="118"/>
                  </a:lnTo>
                  <a:lnTo>
                    <a:pt x="30" y="111"/>
                  </a:lnTo>
                  <a:lnTo>
                    <a:pt x="25" y="103"/>
                  </a:lnTo>
                  <a:lnTo>
                    <a:pt x="20" y="96"/>
                  </a:lnTo>
                  <a:lnTo>
                    <a:pt x="15" y="88"/>
                  </a:lnTo>
                  <a:lnTo>
                    <a:pt x="13" y="79"/>
                  </a:lnTo>
                  <a:lnTo>
                    <a:pt x="11" y="70"/>
                  </a:lnTo>
                  <a:lnTo>
                    <a:pt x="7" y="51"/>
                  </a:lnTo>
                  <a:lnTo>
                    <a:pt x="4" y="29"/>
                  </a:lnTo>
                  <a:lnTo>
                    <a:pt x="1" y="11"/>
                  </a:lnTo>
                  <a:lnTo>
                    <a:pt x="0" y="1"/>
                  </a:lnTo>
                  <a:lnTo>
                    <a:pt x="3" y="0"/>
                  </a:lnTo>
                  <a:lnTo>
                    <a:pt x="7" y="0"/>
                  </a:lnTo>
                  <a:lnTo>
                    <a:pt x="11" y="1"/>
                  </a:lnTo>
                  <a:lnTo>
                    <a:pt x="13" y="2"/>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5" name="Freeform 35"/>
            <p:cNvSpPr>
              <a:spLocks/>
            </p:cNvSpPr>
            <p:nvPr/>
          </p:nvSpPr>
          <p:spPr bwMode="auto">
            <a:xfrm>
              <a:off x="1471" y="3993"/>
              <a:ext cx="79" cy="19"/>
            </a:xfrm>
            <a:custGeom>
              <a:avLst/>
              <a:gdLst>
                <a:gd name="T0" fmla="*/ 1 w 238"/>
                <a:gd name="T1" fmla="*/ 0 h 98"/>
                <a:gd name="T2" fmla="*/ 1 w 238"/>
                <a:gd name="T3" fmla="*/ 0 h 98"/>
                <a:gd name="T4" fmla="*/ 1 w 238"/>
                <a:gd name="T5" fmla="*/ 0 h 98"/>
                <a:gd name="T6" fmla="*/ 1 w 238"/>
                <a:gd name="T7" fmla="*/ 0 h 98"/>
                <a:gd name="T8" fmla="*/ 1 w 238"/>
                <a:gd name="T9" fmla="*/ 0 h 98"/>
                <a:gd name="T10" fmla="*/ 1 w 238"/>
                <a:gd name="T11" fmla="*/ 0 h 98"/>
                <a:gd name="T12" fmla="*/ 1 w 238"/>
                <a:gd name="T13" fmla="*/ 0 h 98"/>
                <a:gd name="T14" fmla="*/ 1 w 238"/>
                <a:gd name="T15" fmla="*/ 0 h 98"/>
                <a:gd name="T16" fmla="*/ 1 w 238"/>
                <a:gd name="T17" fmla="*/ 0 h 98"/>
                <a:gd name="T18" fmla="*/ 1 w 238"/>
                <a:gd name="T19" fmla="*/ 0 h 98"/>
                <a:gd name="T20" fmla="*/ 1 w 238"/>
                <a:gd name="T21" fmla="*/ 0 h 98"/>
                <a:gd name="T22" fmla="*/ 0 w 238"/>
                <a:gd name="T23" fmla="*/ 0 h 98"/>
                <a:gd name="T24" fmla="*/ 0 w 238"/>
                <a:gd name="T25" fmla="*/ 0 h 98"/>
                <a:gd name="T26" fmla="*/ 0 w 238"/>
                <a:gd name="T27" fmla="*/ 0 h 98"/>
                <a:gd name="T28" fmla="*/ 0 w 238"/>
                <a:gd name="T29" fmla="*/ 0 h 98"/>
                <a:gd name="T30" fmla="*/ 0 w 238"/>
                <a:gd name="T31" fmla="*/ 0 h 98"/>
                <a:gd name="T32" fmla="*/ 0 w 238"/>
                <a:gd name="T33" fmla="*/ 0 h 98"/>
                <a:gd name="T34" fmla="*/ 0 w 238"/>
                <a:gd name="T35" fmla="*/ 0 h 98"/>
                <a:gd name="T36" fmla="*/ 0 w 238"/>
                <a:gd name="T37" fmla="*/ 0 h 98"/>
                <a:gd name="T38" fmla="*/ 0 w 238"/>
                <a:gd name="T39" fmla="*/ 0 h 98"/>
                <a:gd name="T40" fmla="*/ 0 w 238"/>
                <a:gd name="T41" fmla="*/ 0 h 98"/>
                <a:gd name="T42" fmla="*/ 0 w 238"/>
                <a:gd name="T43" fmla="*/ 0 h 98"/>
                <a:gd name="T44" fmla="*/ 0 w 238"/>
                <a:gd name="T45" fmla="*/ 0 h 98"/>
                <a:gd name="T46" fmla="*/ 0 w 238"/>
                <a:gd name="T47" fmla="*/ 0 h 98"/>
                <a:gd name="T48" fmla="*/ 0 w 238"/>
                <a:gd name="T49" fmla="*/ 0 h 98"/>
                <a:gd name="T50" fmla="*/ 0 w 238"/>
                <a:gd name="T51" fmla="*/ 0 h 98"/>
                <a:gd name="T52" fmla="*/ 0 w 238"/>
                <a:gd name="T53" fmla="*/ 0 h 98"/>
                <a:gd name="T54" fmla="*/ 0 w 238"/>
                <a:gd name="T55" fmla="*/ 0 h 98"/>
                <a:gd name="T56" fmla="*/ 0 w 238"/>
                <a:gd name="T57" fmla="*/ 0 h 98"/>
                <a:gd name="T58" fmla="*/ 0 w 238"/>
                <a:gd name="T59" fmla="*/ 0 h 98"/>
                <a:gd name="T60" fmla="*/ 0 w 238"/>
                <a:gd name="T61" fmla="*/ 0 h 98"/>
                <a:gd name="T62" fmla="*/ 0 w 238"/>
                <a:gd name="T63" fmla="*/ 0 h 98"/>
                <a:gd name="T64" fmla="*/ 1 w 238"/>
                <a:gd name="T65" fmla="*/ 0 h 98"/>
                <a:gd name="T66" fmla="*/ 1 w 238"/>
                <a:gd name="T67" fmla="*/ 0 h 98"/>
                <a:gd name="T68" fmla="*/ 1 w 238"/>
                <a:gd name="T69" fmla="*/ 0 h 9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38"/>
                <a:gd name="T106" fmla="*/ 0 h 98"/>
                <a:gd name="T107" fmla="*/ 238 w 238"/>
                <a:gd name="T108" fmla="*/ 98 h 9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38" h="98">
                  <a:moveTo>
                    <a:pt x="190" y="16"/>
                  </a:moveTo>
                  <a:lnTo>
                    <a:pt x="197" y="19"/>
                  </a:lnTo>
                  <a:lnTo>
                    <a:pt x="203" y="25"/>
                  </a:lnTo>
                  <a:lnTo>
                    <a:pt x="210" y="32"/>
                  </a:lnTo>
                  <a:lnTo>
                    <a:pt x="218" y="41"/>
                  </a:lnTo>
                  <a:lnTo>
                    <a:pt x="225" y="51"/>
                  </a:lnTo>
                  <a:lnTo>
                    <a:pt x="231" y="60"/>
                  </a:lnTo>
                  <a:lnTo>
                    <a:pt x="235" y="66"/>
                  </a:lnTo>
                  <a:lnTo>
                    <a:pt x="238" y="71"/>
                  </a:lnTo>
                  <a:lnTo>
                    <a:pt x="235" y="73"/>
                  </a:lnTo>
                  <a:lnTo>
                    <a:pt x="232" y="74"/>
                  </a:lnTo>
                  <a:lnTo>
                    <a:pt x="227" y="76"/>
                  </a:lnTo>
                  <a:lnTo>
                    <a:pt x="221" y="79"/>
                  </a:lnTo>
                  <a:lnTo>
                    <a:pt x="215" y="80"/>
                  </a:lnTo>
                  <a:lnTo>
                    <a:pt x="208" y="82"/>
                  </a:lnTo>
                  <a:lnTo>
                    <a:pt x="202" y="83"/>
                  </a:lnTo>
                  <a:lnTo>
                    <a:pt x="198" y="84"/>
                  </a:lnTo>
                  <a:lnTo>
                    <a:pt x="185" y="88"/>
                  </a:lnTo>
                  <a:lnTo>
                    <a:pt x="173" y="92"/>
                  </a:lnTo>
                  <a:lnTo>
                    <a:pt x="160" y="95"/>
                  </a:lnTo>
                  <a:lnTo>
                    <a:pt x="148" y="97"/>
                  </a:lnTo>
                  <a:lnTo>
                    <a:pt x="134" y="98"/>
                  </a:lnTo>
                  <a:lnTo>
                    <a:pt x="121" y="98"/>
                  </a:lnTo>
                  <a:lnTo>
                    <a:pt x="108" y="97"/>
                  </a:lnTo>
                  <a:lnTo>
                    <a:pt x="95" y="94"/>
                  </a:lnTo>
                  <a:lnTo>
                    <a:pt x="91" y="91"/>
                  </a:lnTo>
                  <a:lnTo>
                    <a:pt x="84" y="87"/>
                  </a:lnTo>
                  <a:lnTo>
                    <a:pt x="76" y="83"/>
                  </a:lnTo>
                  <a:lnTo>
                    <a:pt x="68" y="79"/>
                  </a:lnTo>
                  <a:lnTo>
                    <a:pt x="60" y="75"/>
                  </a:lnTo>
                  <a:lnTo>
                    <a:pt x="52" y="72"/>
                  </a:lnTo>
                  <a:lnTo>
                    <a:pt x="48" y="70"/>
                  </a:lnTo>
                  <a:lnTo>
                    <a:pt x="46" y="69"/>
                  </a:lnTo>
                  <a:lnTo>
                    <a:pt x="43" y="64"/>
                  </a:lnTo>
                  <a:lnTo>
                    <a:pt x="40" y="59"/>
                  </a:lnTo>
                  <a:lnTo>
                    <a:pt x="37" y="54"/>
                  </a:lnTo>
                  <a:lnTo>
                    <a:pt x="33" y="49"/>
                  </a:lnTo>
                  <a:lnTo>
                    <a:pt x="28" y="45"/>
                  </a:lnTo>
                  <a:lnTo>
                    <a:pt x="24" y="42"/>
                  </a:lnTo>
                  <a:lnTo>
                    <a:pt x="19" y="40"/>
                  </a:lnTo>
                  <a:lnTo>
                    <a:pt x="13" y="39"/>
                  </a:lnTo>
                  <a:lnTo>
                    <a:pt x="8" y="38"/>
                  </a:lnTo>
                  <a:lnTo>
                    <a:pt x="4" y="38"/>
                  </a:lnTo>
                  <a:lnTo>
                    <a:pt x="1" y="36"/>
                  </a:lnTo>
                  <a:lnTo>
                    <a:pt x="0" y="32"/>
                  </a:lnTo>
                  <a:lnTo>
                    <a:pt x="2" y="31"/>
                  </a:lnTo>
                  <a:lnTo>
                    <a:pt x="7" y="29"/>
                  </a:lnTo>
                  <a:lnTo>
                    <a:pt x="14" y="26"/>
                  </a:lnTo>
                  <a:lnTo>
                    <a:pt x="22" y="23"/>
                  </a:lnTo>
                  <a:lnTo>
                    <a:pt x="31" y="21"/>
                  </a:lnTo>
                  <a:lnTo>
                    <a:pt x="41" y="19"/>
                  </a:lnTo>
                  <a:lnTo>
                    <a:pt x="49" y="17"/>
                  </a:lnTo>
                  <a:lnTo>
                    <a:pt x="57" y="16"/>
                  </a:lnTo>
                  <a:lnTo>
                    <a:pt x="62" y="18"/>
                  </a:lnTo>
                  <a:lnTo>
                    <a:pt x="68" y="19"/>
                  </a:lnTo>
                  <a:lnTo>
                    <a:pt x="74" y="19"/>
                  </a:lnTo>
                  <a:lnTo>
                    <a:pt x="81" y="20"/>
                  </a:lnTo>
                  <a:lnTo>
                    <a:pt x="87" y="19"/>
                  </a:lnTo>
                  <a:lnTo>
                    <a:pt x="93" y="18"/>
                  </a:lnTo>
                  <a:lnTo>
                    <a:pt x="99" y="17"/>
                  </a:lnTo>
                  <a:lnTo>
                    <a:pt x="105" y="15"/>
                  </a:lnTo>
                  <a:lnTo>
                    <a:pt x="111" y="12"/>
                  </a:lnTo>
                  <a:lnTo>
                    <a:pt x="116" y="10"/>
                  </a:lnTo>
                  <a:lnTo>
                    <a:pt x="122" y="8"/>
                  </a:lnTo>
                  <a:lnTo>
                    <a:pt x="128" y="5"/>
                  </a:lnTo>
                  <a:lnTo>
                    <a:pt x="160" y="0"/>
                  </a:lnTo>
                  <a:lnTo>
                    <a:pt x="167" y="4"/>
                  </a:lnTo>
                  <a:lnTo>
                    <a:pt x="176" y="7"/>
                  </a:lnTo>
                  <a:lnTo>
                    <a:pt x="183" y="10"/>
                  </a:lnTo>
                  <a:lnTo>
                    <a:pt x="190" y="16"/>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6" name="Freeform 36"/>
            <p:cNvSpPr>
              <a:spLocks/>
            </p:cNvSpPr>
            <p:nvPr/>
          </p:nvSpPr>
          <p:spPr bwMode="auto">
            <a:xfrm>
              <a:off x="1049" y="3994"/>
              <a:ext cx="71" cy="26"/>
            </a:xfrm>
            <a:custGeom>
              <a:avLst/>
              <a:gdLst>
                <a:gd name="T0" fmla="*/ 0 w 214"/>
                <a:gd name="T1" fmla="*/ 0 h 132"/>
                <a:gd name="T2" fmla="*/ 0 w 214"/>
                <a:gd name="T3" fmla="*/ 0 h 132"/>
                <a:gd name="T4" fmla="*/ 0 w 214"/>
                <a:gd name="T5" fmla="*/ 0 h 132"/>
                <a:gd name="T6" fmla="*/ 0 w 214"/>
                <a:gd name="T7" fmla="*/ 0 h 132"/>
                <a:gd name="T8" fmla="*/ 0 w 214"/>
                <a:gd name="T9" fmla="*/ 0 h 132"/>
                <a:gd name="T10" fmla="*/ 1 w 214"/>
                <a:gd name="T11" fmla="*/ 0 h 132"/>
                <a:gd name="T12" fmla="*/ 1 w 214"/>
                <a:gd name="T13" fmla="*/ 0 h 132"/>
                <a:gd name="T14" fmla="*/ 1 w 214"/>
                <a:gd name="T15" fmla="*/ 0 h 132"/>
                <a:gd name="T16" fmla="*/ 1 w 214"/>
                <a:gd name="T17" fmla="*/ 0 h 132"/>
                <a:gd name="T18" fmla="*/ 1 w 214"/>
                <a:gd name="T19" fmla="*/ 0 h 132"/>
                <a:gd name="T20" fmla="*/ 1 w 214"/>
                <a:gd name="T21" fmla="*/ 0 h 132"/>
                <a:gd name="T22" fmla="*/ 1 w 214"/>
                <a:gd name="T23" fmla="*/ 0 h 132"/>
                <a:gd name="T24" fmla="*/ 1 w 214"/>
                <a:gd name="T25" fmla="*/ 0 h 132"/>
                <a:gd name="T26" fmla="*/ 1 w 214"/>
                <a:gd name="T27" fmla="*/ 0 h 132"/>
                <a:gd name="T28" fmla="*/ 1 w 214"/>
                <a:gd name="T29" fmla="*/ 0 h 132"/>
                <a:gd name="T30" fmla="*/ 1 w 214"/>
                <a:gd name="T31" fmla="*/ 0 h 132"/>
                <a:gd name="T32" fmla="*/ 1 w 214"/>
                <a:gd name="T33" fmla="*/ 0 h 132"/>
                <a:gd name="T34" fmla="*/ 1 w 214"/>
                <a:gd name="T35" fmla="*/ 0 h 132"/>
                <a:gd name="T36" fmla="*/ 1 w 214"/>
                <a:gd name="T37" fmla="*/ 0 h 132"/>
                <a:gd name="T38" fmla="*/ 0 w 214"/>
                <a:gd name="T39" fmla="*/ 0 h 132"/>
                <a:gd name="T40" fmla="*/ 0 w 214"/>
                <a:gd name="T41" fmla="*/ 0 h 132"/>
                <a:gd name="T42" fmla="*/ 0 w 214"/>
                <a:gd name="T43" fmla="*/ 0 h 132"/>
                <a:gd name="T44" fmla="*/ 0 w 214"/>
                <a:gd name="T45" fmla="*/ 0 h 132"/>
                <a:gd name="T46" fmla="*/ 0 w 214"/>
                <a:gd name="T47" fmla="*/ 0 h 132"/>
                <a:gd name="T48" fmla="*/ 0 w 214"/>
                <a:gd name="T49" fmla="*/ 0 h 132"/>
                <a:gd name="T50" fmla="*/ 0 w 214"/>
                <a:gd name="T51" fmla="*/ 0 h 132"/>
                <a:gd name="T52" fmla="*/ 0 w 214"/>
                <a:gd name="T53" fmla="*/ 0 h 132"/>
                <a:gd name="T54" fmla="*/ 0 w 214"/>
                <a:gd name="T55" fmla="*/ 0 h 132"/>
                <a:gd name="T56" fmla="*/ 0 w 214"/>
                <a:gd name="T57" fmla="*/ 0 h 132"/>
                <a:gd name="T58" fmla="*/ 0 w 214"/>
                <a:gd name="T59" fmla="*/ 0 h 132"/>
                <a:gd name="T60" fmla="*/ 0 w 214"/>
                <a:gd name="T61" fmla="*/ 0 h 132"/>
                <a:gd name="T62" fmla="*/ 0 w 214"/>
                <a:gd name="T63" fmla="*/ 0 h 132"/>
                <a:gd name="T64" fmla="*/ 0 w 214"/>
                <a:gd name="T65" fmla="*/ 0 h 132"/>
                <a:gd name="T66" fmla="*/ 0 w 214"/>
                <a:gd name="T67" fmla="*/ 0 h 132"/>
                <a:gd name="T68" fmla="*/ 0 w 214"/>
                <a:gd name="T69" fmla="*/ 0 h 132"/>
                <a:gd name="T70" fmla="*/ 0 w 214"/>
                <a:gd name="T71" fmla="*/ 0 h 1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4"/>
                <a:gd name="T109" fmla="*/ 0 h 132"/>
                <a:gd name="T110" fmla="*/ 214 w 214"/>
                <a:gd name="T111" fmla="*/ 132 h 1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4" h="132">
                  <a:moveTo>
                    <a:pt x="39" y="10"/>
                  </a:moveTo>
                  <a:lnTo>
                    <a:pt x="48" y="12"/>
                  </a:lnTo>
                  <a:lnTo>
                    <a:pt x="57" y="15"/>
                  </a:lnTo>
                  <a:lnTo>
                    <a:pt x="66" y="19"/>
                  </a:lnTo>
                  <a:lnTo>
                    <a:pt x="74" y="22"/>
                  </a:lnTo>
                  <a:lnTo>
                    <a:pt x="82" y="26"/>
                  </a:lnTo>
                  <a:lnTo>
                    <a:pt x="92" y="29"/>
                  </a:lnTo>
                  <a:lnTo>
                    <a:pt x="101" y="31"/>
                  </a:lnTo>
                  <a:lnTo>
                    <a:pt x="111" y="32"/>
                  </a:lnTo>
                  <a:lnTo>
                    <a:pt x="121" y="30"/>
                  </a:lnTo>
                  <a:lnTo>
                    <a:pt x="130" y="30"/>
                  </a:lnTo>
                  <a:lnTo>
                    <a:pt x="141" y="30"/>
                  </a:lnTo>
                  <a:lnTo>
                    <a:pt x="151" y="31"/>
                  </a:lnTo>
                  <a:lnTo>
                    <a:pt x="162" y="33"/>
                  </a:lnTo>
                  <a:lnTo>
                    <a:pt x="171" y="36"/>
                  </a:lnTo>
                  <a:lnTo>
                    <a:pt x="181" y="41"/>
                  </a:lnTo>
                  <a:lnTo>
                    <a:pt x="189" y="45"/>
                  </a:lnTo>
                  <a:lnTo>
                    <a:pt x="194" y="51"/>
                  </a:lnTo>
                  <a:lnTo>
                    <a:pt x="200" y="59"/>
                  </a:lnTo>
                  <a:lnTo>
                    <a:pt x="205" y="70"/>
                  </a:lnTo>
                  <a:lnTo>
                    <a:pt x="208" y="78"/>
                  </a:lnTo>
                  <a:lnTo>
                    <a:pt x="207" y="90"/>
                  </a:lnTo>
                  <a:lnTo>
                    <a:pt x="210" y="102"/>
                  </a:lnTo>
                  <a:lnTo>
                    <a:pt x="213" y="113"/>
                  </a:lnTo>
                  <a:lnTo>
                    <a:pt x="214" y="126"/>
                  </a:lnTo>
                  <a:lnTo>
                    <a:pt x="207" y="127"/>
                  </a:lnTo>
                  <a:lnTo>
                    <a:pt x="200" y="123"/>
                  </a:lnTo>
                  <a:lnTo>
                    <a:pt x="193" y="121"/>
                  </a:lnTo>
                  <a:lnTo>
                    <a:pt x="185" y="122"/>
                  </a:lnTo>
                  <a:lnTo>
                    <a:pt x="178" y="123"/>
                  </a:lnTo>
                  <a:lnTo>
                    <a:pt x="172" y="124"/>
                  </a:lnTo>
                  <a:lnTo>
                    <a:pt x="166" y="126"/>
                  </a:lnTo>
                  <a:lnTo>
                    <a:pt x="160" y="126"/>
                  </a:lnTo>
                  <a:lnTo>
                    <a:pt x="153" y="127"/>
                  </a:lnTo>
                  <a:lnTo>
                    <a:pt x="147" y="128"/>
                  </a:lnTo>
                  <a:lnTo>
                    <a:pt x="141" y="130"/>
                  </a:lnTo>
                  <a:lnTo>
                    <a:pt x="135" y="132"/>
                  </a:lnTo>
                  <a:lnTo>
                    <a:pt x="129" y="130"/>
                  </a:lnTo>
                  <a:lnTo>
                    <a:pt x="123" y="130"/>
                  </a:lnTo>
                  <a:lnTo>
                    <a:pt x="117" y="129"/>
                  </a:lnTo>
                  <a:lnTo>
                    <a:pt x="111" y="128"/>
                  </a:lnTo>
                  <a:lnTo>
                    <a:pt x="105" y="127"/>
                  </a:lnTo>
                  <a:lnTo>
                    <a:pt x="100" y="124"/>
                  </a:lnTo>
                  <a:lnTo>
                    <a:pt x="95" y="120"/>
                  </a:lnTo>
                  <a:lnTo>
                    <a:pt x="92" y="116"/>
                  </a:lnTo>
                  <a:lnTo>
                    <a:pt x="87" y="115"/>
                  </a:lnTo>
                  <a:lnTo>
                    <a:pt x="82" y="113"/>
                  </a:lnTo>
                  <a:lnTo>
                    <a:pt x="75" y="111"/>
                  </a:lnTo>
                  <a:lnTo>
                    <a:pt x="67" y="108"/>
                  </a:lnTo>
                  <a:lnTo>
                    <a:pt x="57" y="105"/>
                  </a:lnTo>
                  <a:lnTo>
                    <a:pt x="49" y="101"/>
                  </a:lnTo>
                  <a:lnTo>
                    <a:pt x="41" y="98"/>
                  </a:lnTo>
                  <a:lnTo>
                    <a:pt x="35" y="95"/>
                  </a:lnTo>
                  <a:lnTo>
                    <a:pt x="30" y="88"/>
                  </a:lnTo>
                  <a:lnTo>
                    <a:pt x="29" y="80"/>
                  </a:lnTo>
                  <a:lnTo>
                    <a:pt x="28" y="72"/>
                  </a:lnTo>
                  <a:lnTo>
                    <a:pt x="26" y="64"/>
                  </a:lnTo>
                  <a:lnTo>
                    <a:pt x="21" y="58"/>
                  </a:lnTo>
                  <a:lnTo>
                    <a:pt x="13" y="52"/>
                  </a:lnTo>
                  <a:lnTo>
                    <a:pt x="9" y="44"/>
                  </a:lnTo>
                  <a:lnTo>
                    <a:pt x="7" y="34"/>
                  </a:lnTo>
                  <a:lnTo>
                    <a:pt x="6" y="26"/>
                  </a:lnTo>
                  <a:lnTo>
                    <a:pt x="3" y="16"/>
                  </a:lnTo>
                  <a:lnTo>
                    <a:pt x="0" y="8"/>
                  </a:lnTo>
                  <a:lnTo>
                    <a:pt x="0" y="1"/>
                  </a:lnTo>
                  <a:lnTo>
                    <a:pt x="2" y="0"/>
                  </a:lnTo>
                  <a:lnTo>
                    <a:pt x="6" y="0"/>
                  </a:lnTo>
                  <a:lnTo>
                    <a:pt x="10" y="2"/>
                  </a:lnTo>
                  <a:lnTo>
                    <a:pt x="16" y="3"/>
                  </a:lnTo>
                  <a:lnTo>
                    <a:pt x="23" y="5"/>
                  </a:lnTo>
                  <a:lnTo>
                    <a:pt x="29" y="8"/>
                  </a:lnTo>
                  <a:lnTo>
                    <a:pt x="34" y="9"/>
                  </a:lnTo>
                  <a:lnTo>
                    <a:pt x="39" y="1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7" name="Freeform 37"/>
            <p:cNvSpPr>
              <a:spLocks/>
            </p:cNvSpPr>
            <p:nvPr/>
          </p:nvSpPr>
          <p:spPr bwMode="auto">
            <a:xfrm>
              <a:off x="1402" y="3999"/>
              <a:ext cx="81" cy="19"/>
            </a:xfrm>
            <a:custGeom>
              <a:avLst/>
              <a:gdLst>
                <a:gd name="T0" fmla="*/ 1 w 244"/>
                <a:gd name="T1" fmla="*/ 0 h 93"/>
                <a:gd name="T2" fmla="*/ 1 w 244"/>
                <a:gd name="T3" fmla="*/ 0 h 93"/>
                <a:gd name="T4" fmla="*/ 1 w 244"/>
                <a:gd name="T5" fmla="*/ 0 h 93"/>
                <a:gd name="T6" fmla="*/ 1 w 244"/>
                <a:gd name="T7" fmla="*/ 0 h 93"/>
                <a:gd name="T8" fmla="*/ 1 w 244"/>
                <a:gd name="T9" fmla="*/ 0 h 93"/>
                <a:gd name="T10" fmla="*/ 1 w 244"/>
                <a:gd name="T11" fmla="*/ 0 h 93"/>
                <a:gd name="T12" fmla="*/ 1 w 244"/>
                <a:gd name="T13" fmla="*/ 0 h 93"/>
                <a:gd name="T14" fmla="*/ 1 w 244"/>
                <a:gd name="T15" fmla="*/ 0 h 93"/>
                <a:gd name="T16" fmla="*/ 1 w 244"/>
                <a:gd name="T17" fmla="*/ 0 h 93"/>
                <a:gd name="T18" fmla="*/ 1 w 244"/>
                <a:gd name="T19" fmla="*/ 0 h 93"/>
                <a:gd name="T20" fmla="*/ 1 w 244"/>
                <a:gd name="T21" fmla="*/ 0 h 93"/>
                <a:gd name="T22" fmla="*/ 1 w 244"/>
                <a:gd name="T23" fmla="*/ 0 h 93"/>
                <a:gd name="T24" fmla="*/ 1 w 244"/>
                <a:gd name="T25" fmla="*/ 0 h 93"/>
                <a:gd name="T26" fmla="*/ 1 w 244"/>
                <a:gd name="T27" fmla="*/ 0 h 93"/>
                <a:gd name="T28" fmla="*/ 1 w 244"/>
                <a:gd name="T29" fmla="*/ 0 h 93"/>
                <a:gd name="T30" fmla="*/ 0 w 244"/>
                <a:gd name="T31" fmla="*/ 0 h 93"/>
                <a:gd name="T32" fmla="*/ 0 w 244"/>
                <a:gd name="T33" fmla="*/ 0 h 93"/>
                <a:gd name="T34" fmla="*/ 0 w 244"/>
                <a:gd name="T35" fmla="*/ 0 h 93"/>
                <a:gd name="T36" fmla="*/ 0 w 244"/>
                <a:gd name="T37" fmla="*/ 0 h 93"/>
                <a:gd name="T38" fmla="*/ 0 w 244"/>
                <a:gd name="T39" fmla="*/ 0 h 93"/>
                <a:gd name="T40" fmla="*/ 0 w 244"/>
                <a:gd name="T41" fmla="*/ 0 h 93"/>
                <a:gd name="T42" fmla="*/ 0 w 244"/>
                <a:gd name="T43" fmla="*/ 0 h 93"/>
                <a:gd name="T44" fmla="*/ 0 w 244"/>
                <a:gd name="T45" fmla="*/ 0 h 93"/>
                <a:gd name="T46" fmla="*/ 0 w 244"/>
                <a:gd name="T47" fmla="*/ 0 h 93"/>
                <a:gd name="T48" fmla="*/ 0 w 244"/>
                <a:gd name="T49" fmla="*/ 0 h 93"/>
                <a:gd name="T50" fmla="*/ 0 w 244"/>
                <a:gd name="T51" fmla="*/ 0 h 93"/>
                <a:gd name="T52" fmla="*/ 0 w 244"/>
                <a:gd name="T53" fmla="*/ 0 h 93"/>
                <a:gd name="T54" fmla="*/ 0 w 244"/>
                <a:gd name="T55" fmla="*/ 0 h 93"/>
                <a:gd name="T56" fmla="*/ 0 w 244"/>
                <a:gd name="T57" fmla="*/ 0 h 93"/>
                <a:gd name="T58" fmla="*/ 0 w 244"/>
                <a:gd name="T59" fmla="*/ 0 h 93"/>
                <a:gd name="T60" fmla="*/ 0 w 244"/>
                <a:gd name="T61" fmla="*/ 0 h 93"/>
                <a:gd name="T62" fmla="*/ 0 w 244"/>
                <a:gd name="T63" fmla="*/ 0 h 93"/>
                <a:gd name="T64" fmla="*/ 0 w 244"/>
                <a:gd name="T65" fmla="*/ 0 h 93"/>
                <a:gd name="T66" fmla="*/ 0 w 244"/>
                <a:gd name="T67" fmla="*/ 0 h 93"/>
                <a:gd name="T68" fmla="*/ 0 w 244"/>
                <a:gd name="T69" fmla="*/ 0 h 93"/>
                <a:gd name="T70" fmla="*/ 1 w 244"/>
                <a:gd name="T71" fmla="*/ 0 h 93"/>
                <a:gd name="T72" fmla="*/ 1 w 244"/>
                <a:gd name="T73" fmla="*/ 0 h 93"/>
                <a:gd name="T74" fmla="*/ 1 w 244"/>
                <a:gd name="T75" fmla="*/ 0 h 9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44"/>
                <a:gd name="T115" fmla="*/ 0 h 93"/>
                <a:gd name="T116" fmla="*/ 244 w 244"/>
                <a:gd name="T117" fmla="*/ 93 h 9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44" h="93">
                  <a:moveTo>
                    <a:pt x="171" y="10"/>
                  </a:moveTo>
                  <a:lnTo>
                    <a:pt x="178" y="12"/>
                  </a:lnTo>
                  <a:lnTo>
                    <a:pt x="187" y="18"/>
                  </a:lnTo>
                  <a:lnTo>
                    <a:pt x="199" y="26"/>
                  </a:lnTo>
                  <a:lnTo>
                    <a:pt x="211" y="33"/>
                  </a:lnTo>
                  <a:lnTo>
                    <a:pt x="223" y="42"/>
                  </a:lnTo>
                  <a:lnTo>
                    <a:pt x="233" y="50"/>
                  </a:lnTo>
                  <a:lnTo>
                    <a:pt x="241" y="55"/>
                  </a:lnTo>
                  <a:lnTo>
                    <a:pt x="244" y="59"/>
                  </a:lnTo>
                  <a:lnTo>
                    <a:pt x="242" y="64"/>
                  </a:lnTo>
                  <a:lnTo>
                    <a:pt x="236" y="65"/>
                  </a:lnTo>
                  <a:lnTo>
                    <a:pt x="231" y="64"/>
                  </a:lnTo>
                  <a:lnTo>
                    <a:pt x="226" y="65"/>
                  </a:lnTo>
                  <a:lnTo>
                    <a:pt x="220" y="68"/>
                  </a:lnTo>
                  <a:lnTo>
                    <a:pt x="213" y="71"/>
                  </a:lnTo>
                  <a:lnTo>
                    <a:pt x="207" y="73"/>
                  </a:lnTo>
                  <a:lnTo>
                    <a:pt x="201" y="76"/>
                  </a:lnTo>
                  <a:lnTo>
                    <a:pt x="195" y="79"/>
                  </a:lnTo>
                  <a:lnTo>
                    <a:pt x="187" y="80"/>
                  </a:lnTo>
                  <a:lnTo>
                    <a:pt x="181" y="81"/>
                  </a:lnTo>
                  <a:lnTo>
                    <a:pt x="174" y="81"/>
                  </a:lnTo>
                  <a:lnTo>
                    <a:pt x="168" y="83"/>
                  </a:lnTo>
                  <a:lnTo>
                    <a:pt x="163" y="84"/>
                  </a:lnTo>
                  <a:lnTo>
                    <a:pt x="158" y="85"/>
                  </a:lnTo>
                  <a:lnTo>
                    <a:pt x="152" y="86"/>
                  </a:lnTo>
                  <a:lnTo>
                    <a:pt x="146" y="87"/>
                  </a:lnTo>
                  <a:lnTo>
                    <a:pt x="141" y="88"/>
                  </a:lnTo>
                  <a:lnTo>
                    <a:pt x="136" y="90"/>
                  </a:lnTo>
                  <a:lnTo>
                    <a:pt x="132" y="93"/>
                  </a:lnTo>
                  <a:lnTo>
                    <a:pt x="127" y="93"/>
                  </a:lnTo>
                  <a:lnTo>
                    <a:pt x="122" y="92"/>
                  </a:lnTo>
                  <a:lnTo>
                    <a:pt x="117" y="92"/>
                  </a:lnTo>
                  <a:lnTo>
                    <a:pt x="112" y="93"/>
                  </a:lnTo>
                  <a:lnTo>
                    <a:pt x="106" y="93"/>
                  </a:lnTo>
                  <a:lnTo>
                    <a:pt x="100" y="92"/>
                  </a:lnTo>
                  <a:lnTo>
                    <a:pt x="96" y="91"/>
                  </a:lnTo>
                  <a:lnTo>
                    <a:pt x="91" y="90"/>
                  </a:lnTo>
                  <a:lnTo>
                    <a:pt x="88" y="88"/>
                  </a:lnTo>
                  <a:lnTo>
                    <a:pt x="83" y="86"/>
                  </a:lnTo>
                  <a:lnTo>
                    <a:pt x="76" y="84"/>
                  </a:lnTo>
                  <a:lnTo>
                    <a:pt x="70" y="82"/>
                  </a:lnTo>
                  <a:lnTo>
                    <a:pt x="64" y="79"/>
                  </a:lnTo>
                  <a:lnTo>
                    <a:pt x="58" y="75"/>
                  </a:lnTo>
                  <a:lnTo>
                    <a:pt x="53" y="71"/>
                  </a:lnTo>
                  <a:lnTo>
                    <a:pt x="50" y="68"/>
                  </a:lnTo>
                  <a:lnTo>
                    <a:pt x="42" y="62"/>
                  </a:lnTo>
                  <a:lnTo>
                    <a:pt x="37" y="53"/>
                  </a:lnTo>
                  <a:lnTo>
                    <a:pt x="30" y="45"/>
                  </a:lnTo>
                  <a:lnTo>
                    <a:pt x="22" y="40"/>
                  </a:lnTo>
                  <a:lnTo>
                    <a:pt x="15" y="38"/>
                  </a:lnTo>
                  <a:lnTo>
                    <a:pt x="6" y="31"/>
                  </a:lnTo>
                  <a:lnTo>
                    <a:pt x="0" y="23"/>
                  </a:lnTo>
                  <a:lnTo>
                    <a:pt x="1" y="19"/>
                  </a:lnTo>
                  <a:lnTo>
                    <a:pt x="9" y="16"/>
                  </a:lnTo>
                  <a:lnTo>
                    <a:pt x="18" y="12"/>
                  </a:lnTo>
                  <a:lnTo>
                    <a:pt x="26" y="9"/>
                  </a:lnTo>
                  <a:lnTo>
                    <a:pt x="35" y="7"/>
                  </a:lnTo>
                  <a:lnTo>
                    <a:pt x="44" y="6"/>
                  </a:lnTo>
                  <a:lnTo>
                    <a:pt x="52" y="5"/>
                  </a:lnTo>
                  <a:lnTo>
                    <a:pt x="62" y="6"/>
                  </a:lnTo>
                  <a:lnTo>
                    <a:pt x="71" y="9"/>
                  </a:lnTo>
                  <a:lnTo>
                    <a:pt x="75" y="10"/>
                  </a:lnTo>
                  <a:lnTo>
                    <a:pt x="81" y="11"/>
                  </a:lnTo>
                  <a:lnTo>
                    <a:pt x="85" y="11"/>
                  </a:lnTo>
                  <a:lnTo>
                    <a:pt x="90" y="11"/>
                  </a:lnTo>
                  <a:lnTo>
                    <a:pt x="94" y="10"/>
                  </a:lnTo>
                  <a:lnTo>
                    <a:pt x="98" y="9"/>
                  </a:lnTo>
                  <a:lnTo>
                    <a:pt x="103" y="7"/>
                  </a:lnTo>
                  <a:lnTo>
                    <a:pt x="107" y="5"/>
                  </a:lnTo>
                  <a:lnTo>
                    <a:pt x="115" y="4"/>
                  </a:lnTo>
                  <a:lnTo>
                    <a:pt x="122" y="1"/>
                  </a:lnTo>
                  <a:lnTo>
                    <a:pt x="131" y="1"/>
                  </a:lnTo>
                  <a:lnTo>
                    <a:pt x="139" y="0"/>
                  </a:lnTo>
                  <a:lnTo>
                    <a:pt x="147" y="1"/>
                  </a:lnTo>
                  <a:lnTo>
                    <a:pt x="156" y="4"/>
                  </a:lnTo>
                  <a:lnTo>
                    <a:pt x="163" y="6"/>
                  </a:lnTo>
                  <a:lnTo>
                    <a:pt x="171" y="10"/>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8" name="Freeform 38"/>
            <p:cNvSpPr>
              <a:spLocks/>
            </p:cNvSpPr>
            <p:nvPr/>
          </p:nvSpPr>
          <p:spPr bwMode="auto">
            <a:xfrm>
              <a:off x="1328" y="4002"/>
              <a:ext cx="78" cy="18"/>
            </a:xfrm>
            <a:custGeom>
              <a:avLst/>
              <a:gdLst>
                <a:gd name="T0" fmla="*/ 1 w 234"/>
                <a:gd name="T1" fmla="*/ 0 h 91"/>
                <a:gd name="T2" fmla="*/ 1 w 234"/>
                <a:gd name="T3" fmla="*/ 0 h 91"/>
                <a:gd name="T4" fmla="*/ 1 w 234"/>
                <a:gd name="T5" fmla="*/ 0 h 91"/>
                <a:gd name="T6" fmla="*/ 1 w 234"/>
                <a:gd name="T7" fmla="*/ 0 h 91"/>
                <a:gd name="T8" fmla="*/ 1 w 234"/>
                <a:gd name="T9" fmla="*/ 0 h 91"/>
                <a:gd name="T10" fmla="*/ 1 w 234"/>
                <a:gd name="T11" fmla="*/ 0 h 91"/>
                <a:gd name="T12" fmla="*/ 1 w 234"/>
                <a:gd name="T13" fmla="*/ 0 h 91"/>
                <a:gd name="T14" fmla="*/ 1 w 234"/>
                <a:gd name="T15" fmla="*/ 0 h 91"/>
                <a:gd name="T16" fmla="*/ 1 w 234"/>
                <a:gd name="T17" fmla="*/ 0 h 91"/>
                <a:gd name="T18" fmla="*/ 1 w 234"/>
                <a:gd name="T19" fmla="*/ 0 h 91"/>
                <a:gd name="T20" fmla="*/ 1 w 234"/>
                <a:gd name="T21" fmla="*/ 0 h 91"/>
                <a:gd name="T22" fmla="*/ 1 w 234"/>
                <a:gd name="T23" fmla="*/ 0 h 91"/>
                <a:gd name="T24" fmla="*/ 1 w 234"/>
                <a:gd name="T25" fmla="*/ 0 h 91"/>
                <a:gd name="T26" fmla="*/ 1 w 234"/>
                <a:gd name="T27" fmla="*/ 0 h 91"/>
                <a:gd name="T28" fmla="*/ 1 w 234"/>
                <a:gd name="T29" fmla="*/ 0 h 91"/>
                <a:gd name="T30" fmla="*/ 1 w 234"/>
                <a:gd name="T31" fmla="*/ 0 h 91"/>
                <a:gd name="T32" fmla="*/ 1 w 234"/>
                <a:gd name="T33" fmla="*/ 0 h 91"/>
                <a:gd name="T34" fmla="*/ 1 w 234"/>
                <a:gd name="T35" fmla="*/ 0 h 91"/>
                <a:gd name="T36" fmla="*/ 0 w 234"/>
                <a:gd name="T37" fmla="*/ 0 h 91"/>
                <a:gd name="T38" fmla="*/ 0 w 234"/>
                <a:gd name="T39" fmla="*/ 0 h 91"/>
                <a:gd name="T40" fmla="*/ 0 w 234"/>
                <a:gd name="T41" fmla="*/ 0 h 91"/>
                <a:gd name="T42" fmla="*/ 0 w 234"/>
                <a:gd name="T43" fmla="*/ 0 h 91"/>
                <a:gd name="T44" fmla="*/ 0 w 234"/>
                <a:gd name="T45" fmla="*/ 0 h 91"/>
                <a:gd name="T46" fmla="*/ 0 w 234"/>
                <a:gd name="T47" fmla="*/ 0 h 91"/>
                <a:gd name="T48" fmla="*/ 0 w 234"/>
                <a:gd name="T49" fmla="*/ 0 h 91"/>
                <a:gd name="T50" fmla="*/ 0 w 234"/>
                <a:gd name="T51" fmla="*/ 0 h 91"/>
                <a:gd name="T52" fmla="*/ 0 w 234"/>
                <a:gd name="T53" fmla="*/ 0 h 91"/>
                <a:gd name="T54" fmla="*/ 0 w 234"/>
                <a:gd name="T55" fmla="*/ 0 h 91"/>
                <a:gd name="T56" fmla="*/ 0 w 234"/>
                <a:gd name="T57" fmla="*/ 0 h 91"/>
                <a:gd name="T58" fmla="*/ 0 w 234"/>
                <a:gd name="T59" fmla="*/ 0 h 91"/>
                <a:gd name="T60" fmla="*/ 0 w 234"/>
                <a:gd name="T61" fmla="*/ 0 h 91"/>
                <a:gd name="T62" fmla="*/ 0 w 234"/>
                <a:gd name="T63" fmla="*/ 0 h 91"/>
                <a:gd name="T64" fmla="*/ 0 w 234"/>
                <a:gd name="T65" fmla="*/ 0 h 91"/>
                <a:gd name="T66" fmla="*/ 0 w 234"/>
                <a:gd name="T67" fmla="*/ 0 h 91"/>
                <a:gd name="T68" fmla="*/ 0 w 234"/>
                <a:gd name="T69" fmla="*/ 0 h 91"/>
                <a:gd name="T70" fmla="*/ 0 w 234"/>
                <a:gd name="T71" fmla="*/ 0 h 91"/>
                <a:gd name="T72" fmla="*/ 0 w 234"/>
                <a:gd name="T73" fmla="*/ 0 h 91"/>
                <a:gd name="T74" fmla="*/ 0 w 234"/>
                <a:gd name="T75" fmla="*/ 0 h 9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34"/>
                <a:gd name="T115" fmla="*/ 0 h 91"/>
                <a:gd name="T116" fmla="*/ 234 w 234"/>
                <a:gd name="T117" fmla="*/ 91 h 9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34" h="91">
                  <a:moveTo>
                    <a:pt x="124" y="2"/>
                  </a:moveTo>
                  <a:lnTo>
                    <a:pt x="131" y="3"/>
                  </a:lnTo>
                  <a:lnTo>
                    <a:pt x="140" y="4"/>
                  </a:lnTo>
                  <a:lnTo>
                    <a:pt x="147" y="5"/>
                  </a:lnTo>
                  <a:lnTo>
                    <a:pt x="154" y="6"/>
                  </a:lnTo>
                  <a:lnTo>
                    <a:pt x="161" y="8"/>
                  </a:lnTo>
                  <a:lnTo>
                    <a:pt x="169" y="10"/>
                  </a:lnTo>
                  <a:lnTo>
                    <a:pt x="176" y="12"/>
                  </a:lnTo>
                  <a:lnTo>
                    <a:pt x="183" y="15"/>
                  </a:lnTo>
                  <a:lnTo>
                    <a:pt x="190" y="17"/>
                  </a:lnTo>
                  <a:lnTo>
                    <a:pt x="195" y="21"/>
                  </a:lnTo>
                  <a:lnTo>
                    <a:pt x="201" y="24"/>
                  </a:lnTo>
                  <a:lnTo>
                    <a:pt x="206" y="27"/>
                  </a:lnTo>
                  <a:lnTo>
                    <a:pt x="213" y="32"/>
                  </a:lnTo>
                  <a:lnTo>
                    <a:pt x="217" y="36"/>
                  </a:lnTo>
                  <a:lnTo>
                    <a:pt x="222" y="40"/>
                  </a:lnTo>
                  <a:lnTo>
                    <a:pt x="226" y="46"/>
                  </a:lnTo>
                  <a:lnTo>
                    <a:pt x="228" y="48"/>
                  </a:lnTo>
                  <a:lnTo>
                    <a:pt x="232" y="53"/>
                  </a:lnTo>
                  <a:lnTo>
                    <a:pt x="234" y="58"/>
                  </a:lnTo>
                  <a:lnTo>
                    <a:pt x="233" y="60"/>
                  </a:lnTo>
                  <a:lnTo>
                    <a:pt x="225" y="63"/>
                  </a:lnTo>
                  <a:lnTo>
                    <a:pt x="219" y="66"/>
                  </a:lnTo>
                  <a:lnTo>
                    <a:pt x="213" y="69"/>
                  </a:lnTo>
                  <a:lnTo>
                    <a:pt x="206" y="74"/>
                  </a:lnTo>
                  <a:lnTo>
                    <a:pt x="200" y="78"/>
                  </a:lnTo>
                  <a:lnTo>
                    <a:pt x="194" y="81"/>
                  </a:lnTo>
                  <a:lnTo>
                    <a:pt x="187" y="85"/>
                  </a:lnTo>
                  <a:lnTo>
                    <a:pt x="179" y="86"/>
                  </a:lnTo>
                  <a:lnTo>
                    <a:pt x="172" y="86"/>
                  </a:lnTo>
                  <a:lnTo>
                    <a:pt x="166" y="86"/>
                  </a:lnTo>
                  <a:lnTo>
                    <a:pt x="159" y="87"/>
                  </a:lnTo>
                  <a:lnTo>
                    <a:pt x="153" y="88"/>
                  </a:lnTo>
                  <a:lnTo>
                    <a:pt x="147" y="89"/>
                  </a:lnTo>
                  <a:lnTo>
                    <a:pt x="140" y="90"/>
                  </a:lnTo>
                  <a:lnTo>
                    <a:pt x="133" y="91"/>
                  </a:lnTo>
                  <a:lnTo>
                    <a:pt x="127" y="91"/>
                  </a:lnTo>
                  <a:lnTo>
                    <a:pt x="120" y="90"/>
                  </a:lnTo>
                  <a:lnTo>
                    <a:pt x="111" y="90"/>
                  </a:lnTo>
                  <a:lnTo>
                    <a:pt x="104" y="90"/>
                  </a:lnTo>
                  <a:lnTo>
                    <a:pt x="96" y="90"/>
                  </a:lnTo>
                  <a:lnTo>
                    <a:pt x="88" y="90"/>
                  </a:lnTo>
                  <a:lnTo>
                    <a:pt x="80" y="90"/>
                  </a:lnTo>
                  <a:lnTo>
                    <a:pt x="73" y="88"/>
                  </a:lnTo>
                  <a:lnTo>
                    <a:pt x="64" y="86"/>
                  </a:lnTo>
                  <a:lnTo>
                    <a:pt x="60" y="81"/>
                  </a:lnTo>
                  <a:lnTo>
                    <a:pt x="54" y="76"/>
                  </a:lnTo>
                  <a:lnTo>
                    <a:pt x="47" y="68"/>
                  </a:lnTo>
                  <a:lnTo>
                    <a:pt x="40" y="59"/>
                  </a:lnTo>
                  <a:lnTo>
                    <a:pt x="33" y="52"/>
                  </a:lnTo>
                  <a:lnTo>
                    <a:pt x="27" y="45"/>
                  </a:lnTo>
                  <a:lnTo>
                    <a:pt x="22" y="40"/>
                  </a:lnTo>
                  <a:lnTo>
                    <a:pt x="21" y="38"/>
                  </a:lnTo>
                  <a:lnTo>
                    <a:pt x="14" y="33"/>
                  </a:lnTo>
                  <a:lnTo>
                    <a:pt x="7" y="26"/>
                  </a:lnTo>
                  <a:lnTo>
                    <a:pt x="0" y="20"/>
                  </a:lnTo>
                  <a:lnTo>
                    <a:pt x="0" y="17"/>
                  </a:lnTo>
                  <a:lnTo>
                    <a:pt x="7" y="15"/>
                  </a:lnTo>
                  <a:lnTo>
                    <a:pt x="13" y="15"/>
                  </a:lnTo>
                  <a:lnTo>
                    <a:pt x="19" y="16"/>
                  </a:lnTo>
                  <a:lnTo>
                    <a:pt x="26" y="15"/>
                  </a:lnTo>
                  <a:lnTo>
                    <a:pt x="33" y="15"/>
                  </a:lnTo>
                  <a:lnTo>
                    <a:pt x="40" y="13"/>
                  </a:lnTo>
                  <a:lnTo>
                    <a:pt x="46" y="10"/>
                  </a:lnTo>
                  <a:lnTo>
                    <a:pt x="53" y="6"/>
                  </a:lnTo>
                  <a:lnTo>
                    <a:pt x="58" y="3"/>
                  </a:lnTo>
                  <a:lnTo>
                    <a:pt x="64" y="1"/>
                  </a:lnTo>
                  <a:lnTo>
                    <a:pt x="72" y="0"/>
                  </a:lnTo>
                  <a:lnTo>
                    <a:pt x="79" y="0"/>
                  </a:lnTo>
                  <a:lnTo>
                    <a:pt x="83" y="0"/>
                  </a:lnTo>
                  <a:lnTo>
                    <a:pt x="88" y="0"/>
                  </a:lnTo>
                  <a:lnTo>
                    <a:pt x="95" y="1"/>
                  </a:lnTo>
                  <a:lnTo>
                    <a:pt x="102" y="1"/>
                  </a:lnTo>
                  <a:lnTo>
                    <a:pt x="108" y="1"/>
                  </a:lnTo>
                  <a:lnTo>
                    <a:pt x="114" y="2"/>
                  </a:lnTo>
                  <a:lnTo>
                    <a:pt x="120" y="2"/>
                  </a:lnTo>
                  <a:lnTo>
                    <a:pt x="124" y="2"/>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79" name="Freeform 39"/>
            <p:cNvSpPr>
              <a:spLocks/>
            </p:cNvSpPr>
            <p:nvPr/>
          </p:nvSpPr>
          <p:spPr bwMode="auto">
            <a:xfrm>
              <a:off x="1123" y="4004"/>
              <a:ext cx="76" cy="20"/>
            </a:xfrm>
            <a:custGeom>
              <a:avLst/>
              <a:gdLst>
                <a:gd name="T0" fmla="*/ 0 w 228"/>
                <a:gd name="T1" fmla="*/ 0 h 99"/>
                <a:gd name="T2" fmla="*/ 0 w 228"/>
                <a:gd name="T3" fmla="*/ 0 h 99"/>
                <a:gd name="T4" fmla="*/ 1 w 228"/>
                <a:gd name="T5" fmla="*/ 0 h 99"/>
                <a:gd name="T6" fmla="*/ 1 w 228"/>
                <a:gd name="T7" fmla="*/ 0 h 99"/>
                <a:gd name="T8" fmla="*/ 1 w 228"/>
                <a:gd name="T9" fmla="*/ 0 h 99"/>
                <a:gd name="T10" fmla="*/ 1 w 228"/>
                <a:gd name="T11" fmla="*/ 0 h 99"/>
                <a:gd name="T12" fmla="*/ 1 w 228"/>
                <a:gd name="T13" fmla="*/ 0 h 99"/>
                <a:gd name="T14" fmla="*/ 1 w 228"/>
                <a:gd name="T15" fmla="*/ 0 h 99"/>
                <a:gd name="T16" fmla="*/ 1 w 228"/>
                <a:gd name="T17" fmla="*/ 0 h 99"/>
                <a:gd name="T18" fmla="*/ 1 w 228"/>
                <a:gd name="T19" fmla="*/ 0 h 99"/>
                <a:gd name="T20" fmla="*/ 1 w 228"/>
                <a:gd name="T21" fmla="*/ 0 h 99"/>
                <a:gd name="T22" fmla="*/ 1 w 228"/>
                <a:gd name="T23" fmla="*/ 0 h 99"/>
                <a:gd name="T24" fmla="*/ 1 w 228"/>
                <a:gd name="T25" fmla="*/ 0 h 99"/>
                <a:gd name="T26" fmla="*/ 1 w 228"/>
                <a:gd name="T27" fmla="*/ 0 h 99"/>
                <a:gd name="T28" fmla="*/ 1 w 228"/>
                <a:gd name="T29" fmla="*/ 0 h 99"/>
                <a:gd name="T30" fmla="*/ 1 w 228"/>
                <a:gd name="T31" fmla="*/ 0 h 99"/>
                <a:gd name="T32" fmla="*/ 1 w 228"/>
                <a:gd name="T33" fmla="*/ 0 h 99"/>
                <a:gd name="T34" fmla="*/ 1 w 228"/>
                <a:gd name="T35" fmla="*/ 0 h 99"/>
                <a:gd name="T36" fmla="*/ 1 w 228"/>
                <a:gd name="T37" fmla="*/ 0 h 99"/>
                <a:gd name="T38" fmla="*/ 1 w 228"/>
                <a:gd name="T39" fmla="*/ 0 h 99"/>
                <a:gd name="T40" fmla="*/ 1 w 228"/>
                <a:gd name="T41" fmla="*/ 0 h 99"/>
                <a:gd name="T42" fmla="*/ 0 w 228"/>
                <a:gd name="T43" fmla="*/ 0 h 99"/>
                <a:gd name="T44" fmla="*/ 0 w 228"/>
                <a:gd name="T45" fmla="*/ 0 h 99"/>
                <a:gd name="T46" fmla="*/ 0 w 228"/>
                <a:gd name="T47" fmla="*/ 0 h 99"/>
                <a:gd name="T48" fmla="*/ 0 w 228"/>
                <a:gd name="T49" fmla="*/ 0 h 99"/>
                <a:gd name="T50" fmla="*/ 0 w 228"/>
                <a:gd name="T51" fmla="*/ 0 h 99"/>
                <a:gd name="T52" fmla="*/ 0 w 228"/>
                <a:gd name="T53" fmla="*/ 0 h 99"/>
                <a:gd name="T54" fmla="*/ 0 w 228"/>
                <a:gd name="T55" fmla="*/ 0 h 99"/>
                <a:gd name="T56" fmla="*/ 0 w 228"/>
                <a:gd name="T57" fmla="*/ 0 h 99"/>
                <a:gd name="T58" fmla="*/ 0 w 228"/>
                <a:gd name="T59" fmla="*/ 0 h 99"/>
                <a:gd name="T60" fmla="*/ 0 w 228"/>
                <a:gd name="T61" fmla="*/ 0 h 99"/>
                <a:gd name="T62" fmla="*/ 0 w 228"/>
                <a:gd name="T63" fmla="*/ 0 h 99"/>
                <a:gd name="T64" fmla="*/ 0 w 228"/>
                <a:gd name="T65" fmla="*/ 0 h 99"/>
                <a:gd name="T66" fmla="*/ 0 w 228"/>
                <a:gd name="T67" fmla="*/ 0 h 99"/>
                <a:gd name="T68" fmla="*/ 0 w 228"/>
                <a:gd name="T69" fmla="*/ 0 h 99"/>
                <a:gd name="T70" fmla="*/ 0 w 228"/>
                <a:gd name="T71" fmla="*/ 0 h 99"/>
                <a:gd name="T72" fmla="*/ 0 w 228"/>
                <a:gd name="T73" fmla="*/ 0 h 99"/>
                <a:gd name="T74" fmla="*/ 0 w 228"/>
                <a:gd name="T75" fmla="*/ 0 h 99"/>
                <a:gd name="T76" fmla="*/ 0 w 228"/>
                <a:gd name="T77" fmla="*/ 0 h 99"/>
                <a:gd name="T78" fmla="*/ 0 w 228"/>
                <a:gd name="T79" fmla="*/ 0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228"/>
                <a:gd name="T121" fmla="*/ 0 h 99"/>
                <a:gd name="T122" fmla="*/ 228 w 228"/>
                <a:gd name="T123" fmla="*/ 99 h 99"/>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228" h="99">
                  <a:moveTo>
                    <a:pt x="78" y="13"/>
                  </a:moveTo>
                  <a:lnTo>
                    <a:pt x="88" y="13"/>
                  </a:lnTo>
                  <a:lnTo>
                    <a:pt x="99" y="12"/>
                  </a:lnTo>
                  <a:lnTo>
                    <a:pt x="109" y="9"/>
                  </a:lnTo>
                  <a:lnTo>
                    <a:pt x="119" y="7"/>
                  </a:lnTo>
                  <a:lnTo>
                    <a:pt x="129" y="6"/>
                  </a:lnTo>
                  <a:lnTo>
                    <a:pt x="138" y="6"/>
                  </a:lnTo>
                  <a:lnTo>
                    <a:pt x="149" y="8"/>
                  </a:lnTo>
                  <a:lnTo>
                    <a:pt x="158" y="13"/>
                  </a:lnTo>
                  <a:lnTo>
                    <a:pt x="166" y="15"/>
                  </a:lnTo>
                  <a:lnTo>
                    <a:pt x="172" y="17"/>
                  </a:lnTo>
                  <a:lnTo>
                    <a:pt x="177" y="21"/>
                  </a:lnTo>
                  <a:lnTo>
                    <a:pt x="183" y="25"/>
                  </a:lnTo>
                  <a:lnTo>
                    <a:pt x="189" y="30"/>
                  </a:lnTo>
                  <a:lnTo>
                    <a:pt x="193" y="36"/>
                  </a:lnTo>
                  <a:lnTo>
                    <a:pt x="197" y="41"/>
                  </a:lnTo>
                  <a:lnTo>
                    <a:pt x="200" y="48"/>
                  </a:lnTo>
                  <a:lnTo>
                    <a:pt x="205" y="53"/>
                  </a:lnTo>
                  <a:lnTo>
                    <a:pt x="211" y="61"/>
                  </a:lnTo>
                  <a:lnTo>
                    <a:pt x="216" y="69"/>
                  </a:lnTo>
                  <a:lnTo>
                    <a:pt x="220" y="78"/>
                  </a:lnTo>
                  <a:lnTo>
                    <a:pt x="224" y="85"/>
                  </a:lnTo>
                  <a:lnTo>
                    <a:pt x="227" y="92"/>
                  </a:lnTo>
                  <a:lnTo>
                    <a:pt x="228" y="96"/>
                  </a:lnTo>
                  <a:lnTo>
                    <a:pt x="227" y="99"/>
                  </a:lnTo>
                  <a:lnTo>
                    <a:pt x="223" y="99"/>
                  </a:lnTo>
                  <a:lnTo>
                    <a:pt x="219" y="98"/>
                  </a:lnTo>
                  <a:lnTo>
                    <a:pt x="216" y="96"/>
                  </a:lnTo>
                  <a:lnTo>
                    <a:pt x="212" y="95"/>
                  </a:lnTo>
                  <a:lnTo>
                    <a:pt x="207" y="95"/>
                  </a:lnTo>
                  <a:lnTo>
                    <a:pt x="203" y="95"/>
                  </a:lnTo>
                  <a:lnTo>
                    <a:pt x="199" y="95"/>
                  </a:lnTo>
                  <a:lnTo>
                    <a:pt x="195" y="96"/>
                  </a:lnTo>
                  <a:lnTo>
                    <a:pt x="191" y="95"/>
                  </a:lnTo>
                  <a:lnTo>
                    <a:pt x="183" y="94"/>
                  </a:lnTo>
                  <a:lnTo>
                    <a:pt x="174" y="94"/>
                  </a:lnTo>
                  <a:lnTo>
                    <a:pt x="164" y="93"/>
                  </a:lnTo>
                  <a:lnTo>
                    <a:pt x="153" y="94"/>
                  </a:lnTo>
                  <a:lnTo>
                    <a:pt x="144" y="94"/>
                  </a:lnTo>
                  <a:lnTo>
                    <a:pt x="134" y="94"/>
                  </a:lnTo>
                  <a:lnTo>
                    <a:pt x="128" y="94"/>
                  </a:lnTo>
                  <a:lnTo>
                    <a:pt x="124" y="93"/>
                  </a:lnTo>
                  <a:lnTo>
                    <a:pt x="120" y="93"/>
                  </a:lnTo>
                  <a:lnTo>
                    <a:pt x="115" y="93"/>
                  </a:lnTo>
                  <a:lnTo>
                    <a:pt x="111" y="94"/>
                  </a:lnTo>
                  <a:lnTo>
                    <a:pt x="106" y="95"/>
                  </a:lnTo>
                  <a:lnTo>
                    <a:pt x="102" y="96"/>
                  </a:lnTo>
                  <a:lnTo>
                    <a:pt x="98" y="98"/>
                  </a:lnTo>
                  <a:lnTo>
                    <a:pt x="93" y="99"/>
                  </a:lnTo>
                  <a:lnTo>
                    <a:pt x="86" y="98"/>
                  </a:lnTo>
                  <a:lnTo>
                    <a:pt x="78" y="95"/>
                  </a:lnTo>
                  <a:lnTo>
                    <a:pt x="67" y="92"/>
                  </a:lnTo>
                  <a:lnTo>
                    <a:pt x="57" y="88"/>
                  </a:lnTo>
                  <a:lnTo>
                    <a:pt x="46" y="83"/>
                  </a:lnTo>
                  <a:lnTo>
                    <a:pt x="37" y="78"/>
                  </a:lnTo>
                  <a:lnTo>
                    <a:pt x="31" y="74"/>
                  </a:lnTo>
                  <a:lnTo>
                    <a:pt x="27" y="71"/>
                  </a:lnTo>
                  <a:lnTo>
                    <a:pt x="21" y="67"/>
                  </a:lnTo>
                  <a:lnTo>
                    <a:pt x="17" y="61"/>
                  </a:lnTo>
                  <a:lnTo>
                    <a:pt x="15" y="55"/>
                  </a:lnTo>
                  <a:lnTo>
                    <a:pt x="14" y="48"/>
                  </a:lnTo>
                  <a:lnTo>
                    <a:pt x="14" y="39"/>
                  </a:lnTo>
                  <a:lnTo>
                    <a:pt x="10" y="27"/>
                  </a:lnTo>
                  <a:lnTo>
                    <a:pt x="3" y="16"/>
                  </a:lnTo>
                  <a:lnTo>
                    <a:pt x="0" y="9"/>
                  </a:lnTo>
                  <a:lnTo>
                    <a:pt x="3" y="5"/>
                  </a:lnTo>
                  <a:lnTo>
                    <a:pt x="9" y="2"/>
                  </a:lnTo>
                  <a:lnTo>
                    <a:pt x="13" y="0"/>
                  </a:lnTo>
                  <a:lnTo>
                    <a:pt x="19" y="0"/>
                  </a:lnTo>
                  <a:lnTo>
                    <a:pt x="24" y="2"/>
                  </a:lnTo>
                  <a:lnTo>
                    <a:pt x="31" y="3"/>
                  </a:lnTo>
                  <a:lnTo>
                    <a:pt x="36" y="3"/>
                  </a:lnTo>
                  <a:lnTo>
                    <a:pt x="41" y="3"/>
                  </a:lnTo>
                  <a:lnTo>
                    <a:pt x="45" y="4"/>
                  </a:lnTo>
                  <a:lnTo>
                    <a:pt x="50" y="5"/>
                  </a:lnTo>
                  <a:lnTo>
                    <a:pt x="55" y="6"/>
                  </a:lnTo>
                  <a:lnTo>
                    <a:pt x="59" y="7"/>
                  </a:lnTo>
                  <a:lnTo>
                    <a:pt x="64" y="8"/>
                  </a:lnTo>
                  <a:lnTo>
                    <a:pt x="68" y="10"/>
                  </a:lnTo>
                  <a:lnTo>
                    <a:pt x="74" y="12"/>
                  </a:lnTo>
                  <a:lnTo>
                    <a:pt x="78" y="13"/>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80" name="Freeform 40"/>
            <p:cNvSpPr>
              <a:spLocks/>
            </p:cNvSpPr>
            <p:nvPr/>
          </p:nvSpPr>
          <p:spPr bwMode="auto">
            <a:xfrm>
              <a:off x="1189" y="4005"/>
              <a:ext cx="75" cy="19"/>
            </a:xfrm>
            <a:custGeom>
              <a:avLst/>
              <a:gdLst>
                <a:gd name="T0" fmla="*/ 0 w 225"/>
                <a:gd name="T1" fmla="*/ 0 h 97"/>
                <a:gd name="T2" fmla="*/ 0 w 225"/>
                <a:gd name="T3" fmla="*/ 0 h 97"/>
                <a:gd name="T4" fmla="*/ 0 w 225"/>
                <a:gd name="T5" fmla="*/ 0 h 97"/>
                <a:gd name="T6" fmla="*/ 0 w 225"/>
                <a:gd name="T7" fmla="*/ 0 h 97"/>
                <a:gd name="T8" fmla="*/ 0 w 225"/>
                <a:gd name="T9" fmla="*/ 0 h 97"/>
                <a:gd name="T10" fmla="*/ 1 w 225"/>
                <a:gd name="T11" fmla="*/ 0 h 97"/>
                <a:gd name="T12" fmla="*/ 1 w 225"/>
                <a:gd name="T13" fmla="*/ 0 h 97"/>
                <a:gd name="T14" fmla="*/ 1 w 225"/>
                <a:gd name="T15" fmla="*/ 0 h 97"/>
                <a:gd name="T16" fmla="*/ 1 w 225"/>
                <a:gd name="T17" fmla="*/ 0 h 97"/>
                <a:gd name="T18" fmla="*/ 1 w 225"/>
                <a:gd name="T19" fmla="*/ 0 h 97"/>
                <a:gd name="T20" fmla="*/ 1 w 225"/>
                <a:gd name="T21" fmla="*/ 0 h 97"/>
                <a:gd name="T22" fmla="*/ 1 w 225"/>
                <a:gd name="T23" fmla="*/ 0 h 97"/>
                <a:gd name="T24" fmla="*/ 1 w 225"/>
                <a:gd name="T25" fmla="*/ 0 h 97"/>
                <a:gd name="T26" fmla="*/ 1 w 225"/>
                <a:gd name="T27" fmla="*/ 0 h 97"/>
                <a:gd name="T28" fmla="*/ 1 w 225"/>
                <a:gd name="T29" fmla="*/ 0 h 97"/>
                <a:gd name="T30" fmla="*/ 1 w 225"/>
                <a:gd name="T31" fmla="*/ 0 h 97"/>
                <a:gd name="T32" fmla="*/ 1 w 225"/>
                <a:gd name="T33" fmla="*/ 0 h 97"/>
                <a:gd name="T34" fmla="*/ 1 w 225"/>
                <a:gd name="T35" fmla="*/ 0 h 97"/>
                <a:gd name="T36" fmla="*/ 1 w 225"/>
                <a:gd name="T37" fmla="*/ 0 h 97"/>
                <a:gd name="T38" fmla="*/ 1 w 225"/>
                <a:gd name="T39" fmla="*/ 0 h 97"/>
                <a:gd name="T40" fmla="*/ 1 w 225"/>
                <a:gd name="T41" fmla="*/ 0 h 97"/>
                <a:gd name="T42" fmla="*/ 1 w 225"/>
                <a:gd name="T43" fmla="*/ 0 h 97"/>
                <a:gd name="T44" fmla="*/ 1 w 225"/>
                <a:gd name="T45" fmla="*/ 0 h 97"/>
                <a:gd name="T46" fmla="*/ 1 w 225"/>
                <a:gd name="T47" fmla="*/ 0 h 97"/>
                <a:gd name="T48" fmla="*/ 1 w 225"/>
                <a:gd name="T49" fmla="*/ 0 h 97"/>
                <a:gd name="T50" fmla="*/ 1 w 225"/>
                <a:gd name="T51" fmla="*/ 0 h 97"/>
                <a:gd name="T52" fmla="*/ 1 w 225"/>
                <a:gd name="T53" fmla="*/ 0 h 97"/>
                <a:gd name="T54" fmla="*/ 1 w 225"/>
                <a:gd name="T55" fmla="*/ 0 h 97"/>
                <a:gd name="T56" fmla="*/ 1 w 225"/>
                <a:gd name="T57" fmla="*/ 0 h 97"/>
                <a:gd name="T58" fmla="*/ 1 w 225"/>
                <a:gd name="T59" fmla="*/ 0 h 97"/>
                <a:gd name="T60" fmla="*/ 1 w 225"/>
                <a:gd name="T61" fmla="*/ 0 h 97"/>
                <a:gd name="T62" fmla="*/ 1 w 225"/>
                <a:gd name="T63" fmla="*/ 0 h 97"/>
                <a:gd name="T64" fmla="*/ 1 w 225"/>
                <a:gd name="T65" fmla="*/ 0 h 97"/>
                <a:gd name="T66" fmla="*/ 0 w 225"/>
                <a:gd name="T67" fmla="*/ 0 h 97"/>
                <a:gd name="T68" fmla="*/ 0 w 225"/>
                <a:gd name="T69" fmla="*/ 0 h 97"/>
                <a:gd name="T70" fmla="*/ 0 w 225"/>
                <a:gd name="T71" fmla="*/ 0 h 97"/>
                <a:gd name="T72" fmla="*/ 0 w 225"/>
                <a:gd name="T73" fmla="*/ 0 h 97"/>
                <a:gd name="T74" fmla="*/ 0 w 225"/>
                <a:gd name="T75" fmla="*/ 0 h 97"/>
                <a:gd name="T76" fmla="*/ 0 w 225"/>
                <a:gd name="T77" fmla="*/ 0 h 97"/>
                <a:gd name="T78" fmla="*/ 0 w 225"/>
                <a:gd name="T79" fmla="*/ 0 h 97"/>
                <a:gd name="T80" fmla="*/ 0 w 225"/>
                <a:gd name="T81" fmla="*/ 0 h 97"/>
                <a:gd name="T82" fmla="*/ 0 w 225"/>
                <a:gd name="T83" fmla="*/ 0 h 97"/>
                <a:gd name="T84" fmla="*/ 0 w 225"/>
                <a:gd name="T85" fmla="*/ 0 h 97"/>
                <a:gd name="T86" fmla="*/ 0 w 225"/>
                <a:gd name="T87" fmla="*/ 0 h 97"/>
                <a:gd name="T88" fmla="*/ 0 w 225"/>
                <a:gd name="T89" fmla="*/ 0 h 97"/>
                <a:gd name="T90" fmla="*/ 0 w 225"/>
                <a:gd name="T91" fmla="*/ 0 h 97"/>
                <a:gd name="T92" fmla="*/ 0 w 225"/>
                <a:gd name="T93" fmla="*/ 0 h 97"/>
                <a:gd name="T94" fmla="*/ 0 w 225"/>
                <a:gd name="T95" fmla="*/ 0 h 97"/>
                <a:gd name="T96" fmla="*/ 0 w 225"/>
                <a:gd name="T97" fmla="*/ 0 h 97"/>
                <a:gd name="T98" fmla="*/ 0 w 225"/>
                <a:gd name="T99" fmla="*/ 0 h 97"/>
                <a:gd name="T100" fmla="*/ 0 w 225"/>
                <a:gd name="T101" fmla="*/ 0 h 97"/>
                <a:gd name="T102" fmla="*/ 0 w 225"/>
                <a:gd name="T103" fmla="*/ 0 h 97"/>
                <a:gd name="T104" fmla="*/ 0 w 225"/>
                <a:gd name="T105" fmla="*/ 0 h 97"/>
                <a:gd name="T106" fmla="*/ 0 w 225"/>
                <a:gd name="T107" fmla="*/ 0 h 97"/>
                <a:gd name="T108" fmla="*/ 0 w 225"/>
                <a:gd name="T109" fmla="*/ 0 h 97"/>
                <a:gd name="T110" fmla="*/ 0 w 225"/>
                <a:gd name="T111" fmla="*/ 0 h 97"/>
                <a:gd name="T112" fmla="*/ 0 w 225"/>
                <a:gd name="T113" fmla="*/ 0 h 97"/>
                <a:gd name="T114" fmla="*/ 0 w 225"/>
                <a:gd name="T115" fmla="*/ 0 h 97"/>
                <a:gd name="T116" fmla="*/ 0 w 225"/>
                <a:gd name="T117" fmla="*/ 0 h 97"/>
                <a:gd name="T118" fmla="*/ 0 w 225"/>
                <a:gd name="T119" fmla="*/ 0 h 97"/>
                <a:gd name="T120" fmla="*/ 0 w 225"/>
                <a:gd name="T121" fmla="*/ 0 h 97"/>
                <a:gd name="T122" fmla="*/ 0 w 225"/>
                <a:gd name="T123" fmla="*/ 0 h 9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5"/>
                <a:gd name="T187" fmla="*/ 0 h 97"/>
                <a:gd name="T188" fmla="*/ 225 w 225"/>
                <a:gd name="T189" fmla="*/ 97 h 9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5" h="97">
                  <a:moveTo>
                    <a:pt x="86" y="6"/>
                  </a:moveTo>
                  <a:lnTo>
                    <a:pt x="90" y="4"/>
                  </a:lnTo>
                  <a:lnTo>
                    <a:pt x="97" y="4"/>
                  </a:lnTo>
                  <a:lnTo>
                    <a:pt x="107" y="4"/>
                  </a:lnTo>
                  <a:lnTo>
                    <a:pt x="117" y="4"/>
                  </a:lnTo>
                  <a:lnTo>
                    <a:pt x="129" y="4"/>
                  </a:lnTo>
                  <a:lnTo>
                    <a:pt x="139" y="6"/>
                  </a:lnTo>
                  <a:lnTo>
                    <a:pt x="148" y="7"/>
                  </a:lnTo>
                  <a:lnTo>
                    <a:pt x="155" y="9"/>
                  </a:lnTo>
                  <a:lnTo>
                    <a:pt x="162" y="11"/>
                  </a:lnTo>
                  <a:lnTo>
                    <a:pt x="170" y="13"/>
                  </a:lnTo>
                  <a:lnTo>
                    <a:pt x="177" y="15"/>
                  </a:lnTo>
                  <a:lnTo>
                    <a:pt x="183" y="19"/>
                  </a:lnTo>
                  <a:lnTo>
                    <a:pt x="189" y="22"/>
                  </a:lnTo>
                  <a:lnTo>
                    <a:pt x="195" y="26"/>
                  </a:lnTo>
                  <a:lnTo>
                    <a:pt x="200" y="33"/>
                  </a:lnTo>
                  <a:lnTo>
                    <a:pt x="203" y="40"/>
                  </a:lnTo>
                  <a:lnTo>
                    <a:pt x="207" y="51"/>
                  </a:lnTo>
                  <a:lnTo>
                    <a:pt x="212" y="62"/>
                  </a:lnTo>
                  <a:lnTo>
                    <a:pt x="219" y="72"/>
                  </a:lnTo>
                  <a:lnTo>
                    <a:pt x="225" y="82"/>
                  </a:lnTo>
                  <a:lnTo>
                    <a:pt x="222" y="88"/>
                  </a:lnTo>
                  <a:lnTo>
                    <a:pt x="216" y="89"/>
                  </a:lnTo>
                  <a:lnTo>
                    <a:pt x="209" y="89"/>
                  </a:lnTo>
                  <a:lnTo>
                    <a:pt x="202" y="90"/>
                  </a:lnTo>
                  <a:lnTo>
                    <a:pt x="196" y="92"/>
                  </a:lnTo>
                  <a:lnTo>
                    <a:pt x="187" y="92"/>
                  </a:lnTo>
                  <a:lnTo>
                    <a:pt x="178" y="92"/>
                  </a:lnTo>
                  <a:lnTo>
                    <a:pt x="167" y="93"/>
                  </a:lnTo>
                  <a:lnTo>
                    <a:pt x="157" y="93"/>
                  </a:lnTo>
                  <a:lnTo>
                    <a:pt x="147" y="94"/>
                  </a:lnTo>
                  <a:lnTo>
                    <a:pt x="139" y="95"/>
                  </a:lnTo>
                  <a:lnTo>
                    <a:pt x="134" y="96"/>
                  </a:lnTo>
                  <a:lnTo>
                    <a:pt x="94" y="97"/>
                  </a:lnTo>
                  <a:lnTo>
                    <a:pt x="88" y="96"/>
                  </a:lnTo>
                  <a:lnTo>
                    <a:pt x="80" y="92"/>
                  </a:lnTo>
                  <a:lnTo>
                    <a:pt x="71" y="86"/>
                  </a:lnTo>
                  <a:lnTo>
                    <a:pt x="66" y="81"/>
                  </a:lnTo>
                  <a:lnTo>
                    <a:pt x="54" y="71"/>
                  </a:lnTo>
                  <a:lnTo>
                    <a:pt x="47" y="56"/>
                  </a:lnTo>
                  <a:lnTo>
                    <a:pt x="43" y="43"/>
                  </a:lnTo>
                  <a:lnTo>
                    <a:pt x="42" y="38"/>
                  </a:lnTo>
                  <a:lnTo>
                    <a:pt x="37" y="33"/>
                  </a:lnTo>
                  <a:lnTo>
                    <a:pt x="33" y="30"/>
                  </a:lnTo>
                  <a:lnTo>
                    <a:pt x="27" y="25"/>
                  </a:lnTo>
                  <a:lnTo>
                    <a:pt x="22" y="22"/>
                  </a:lnTo>
                  <a:lnTo>
                    <a:pt x="17" y="19"/>
                  </a:lnTo>
                  <a:lnTo>
                    <a:pt x="12" y="15"/>
                  </a:lnTo>
                  <a:lnTo>
                    <a:pt x="6" y="13"/>
                  </a:lnTo>
                  <a:lnTo>
                    <a:pt x="0" y="11"/>
                  </a:lnTo>
                  <a:lnTo>
                    <a:pt x="3" y="7"/>
                  </a:lnTo>
                  <a:lnTo>
                    <a:pt x="11" y="4"/>
                  </a:lnTo>
                  <a:lnTo>
                    <a:pt x="19" y="3"/>
                  </a:lnTo>
                  <a:lnTo>
                    <a:pt x="25" y="2"/>
                  </a:lnTo>
                  <a:lnTo>
                    <a:pt x="34" y="1"/>
                  </a:lnTo>
                  <a:lnTo>
                    <a:pt x="41" y="1"/>
                  </a:lnTo>
                  <a:lnTo>
                    <a:pt x="49" y="0"/>
                  </a:lnTo>
                  <a:lnTo>
                    <a:pt x="58" y="0"/>
                  </a:lnTo>
                  <a:lnTo>
                    <a:pt x="65" y="0"/>
                  </a:lnTo>
                  <a:lnTo>
                    <a:pt x="72" y="1"/>
                  </a:lnTo>
                  <a:lnTo>
                    <a:pt x="80" y="2"/>
                  </a:lnTo>
                  <a:lnTo>
                    <a:pt x="86" y="6"/>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81" name="Freeform 41"/>
            <p:cNvSpPr>
              <a:spLocks/>
            </p:cNvSpPr>
            <p:nvPr/>
          </p:nvSpPr>
          <p:spPr bwMode="auto">
            <a:xfrm>
              <a:off x="1257" y="4005"/>
              <a:ext cx="79" cy="20"/>
            </a:xfrm>
            <a:custGeom>
              <a:avLst/>
              <a:gdLst>
                <a:gd name="T0" fmla="*/ 1 w 235"/>
                <a:gd name="T1" fmla="*/ 0 h 98"/>
                <a:gd name="T2" fmla="*/ 1 w 235"/>
                <a:gd name="T3" fmla="*/ 0 h 98"/>
                <a:gd name="T4" fmla="*/ 1 w 235"/>
                <a:gd name="T5" fmla="*/ 0 h 98"/>
                <a:gd name="T6" fmla="*/ 1 w 235"/>
                <a:gd name="T7" fmla="*/ 0 h 98"/>
                <a:gd name="T8" fmla="*/ 1 w 235"/>
                <a:gd name="T9" fmla="*/ 0 h 98"/>
                <a:gd name="T10" fmla="*/ 1 w 235"/>
                <a:gd name="T11" fmla="*/ 0 h 98"/>
                <a:gd name="T12" fmla="*/ 1 w 235"/>
                <a:gd name="T13" fmla="*/ 0 h 98"/>
                <a:gd name="T14" fmla="*/ 0 w 235"/>
                <a:gd name="T15" fmla="*/ 0 h 98"/>
                <a:gd name="T16" fmla="*/ 0 w 235"/>
                <a:gd name="T17" fmla="*/ 0 h 98"/>
                <a:gd name="T18" fmla="*/ 0 w 235"/>
                <a:gd name="T19" fmla="*/ 0 h 98"/>
                <a:gd name="T20" fmla="*/ 0 w 235"/>
                <a:gd name="T21" fmla="*/ 0 h 98"/>
                <a:gd name="T22" fmla="*/ 0 w 235"/>
                <a:gd name="T23" fmla="*/ 0 h 98"/>
                <a:gd name="T24" fmla="*/ 0 w 235"/>
                <a:gd name="T25" fmla="*/ 0 h 98"/>
                <a:gd name="T26" fmla="*/ 0 w 235"/>
                <a:gd name="T27" fmla="*/ 0 h 98"/>
                <a:gd name="T28" fmla="*/ 0 w 235"/>
                <a:gd name="T29" fmla="*/ 0 h 98"/>
                <a:gd name="T30" fmla="*/ 0 w 235"/>
                <a:gd name="T31" fmla="*/ 0 h 98"/>
                <a:gd name="T32" fmla="*/ 0 w 235"/>
                <a:gd name="T33" fmla="*/ 0 h 98"/>
                <a:gd name="T34" fmla="*/ 0 w 235"/>
                <a:gd name="T35" fmla="*/ 0 h 98"/>
                <a:gd name="T36" fmla="*/ 0 w 235"/>
                <a:gd name="T37" fmla="*/ 0 h 98"/>
                <a:gd name="T38" fmla="*/ 0 w 235"/>
                <a:gd name="T39" fmla="*/ 0 h 98"/>
                <a:gd name="T40" fmla="*/ 0 w 235"/>
                <a:gd name="T41" fmla="*/ 0 h 98"/>
                <a:gd name="T42" fmla="*/ 0 w 235"/>
                <a:gd name="T43" fmla="*/ 0 h 98"/>
                <a:gd name="T44" fmla="*/ 0 w 235"/>
                <a:gd name="T45" fmla="*/ 0 h 98"/>
                <a:gd name="T46" fmla="*/ 0 w 235"/>
                <a:gd name="T47" fmla="*/ 0 h 98"/>
                <a:gd name="T48" fmla="*/ 0 w 235"/>
                <a:gd name="T49" fmla="*/ 0 h 98"/>
                <a:gd name="T50" fmla="*/ 0 w 235"/>
                <a:gd name="T51" fmla="*/ 0 h 98"/>
                <a:gd name="T52" fmla="*/ 0 w 235"/>
                <a:gd name="T53" fmla="*/ 0 h 98"/>
                <a:gd name="T54" fmla="*/ 1 w 235"/>
                <a:gd name="T55" fmla="*/ 0 h 98"/>
                <a:gd name="T56" fmla="*/ 1 w 235"/>
                <a:gd name="T57" fmla="*/ 0 h 98"/>
                <a:gd name="T58" fmla="*/ 1 w 235"/>
                <a:gd name="T59" fmla="*/ 0 h 98"/>
                <a:gd name="T60" fmla="*/ 1 w 235"/>
                <a:gd name="T61" fmla="*/ 0 h 98"/>
                <a:gd name="T62" fmla="*/ 1 w 235"/>
                <a:gd name="T63" fmla="*/ 0 h 98"/>
                <a:gd name="T64" fmla="*/ 1 w 235"/>
                <a:gd name="T65" fmla="*/ 0 h 9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5"/>
                <a:gd name="T100" fmla="*/ 0 h 98"/>
                <a:gd name="T101" fmla="*/ 235 w 235"/>
                <a:gd name="T102" fmla="*/ 98 h 9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5" h="98">
                  <a:moveTo>
                    <a:pt x="211" y="29"/>
                  </a:moveTo>
                  <a:lnTo>
                    <a:pt x="219" y="43"/>
                  </a:lnTo>
                  <a:lnTo>
                    <a:pt x="227" y="60"/>
                  </a:lnTo>
                  <a:lnTo>
                    <a:pt x="233" y="75"/>
                  </a:lnTo>
                  <a:lnTo>
                    <a:pt x="235" y="82"/>
                  </a:lnTo>
                  <a:lnTo>
                    <a:pt x="227" y="86"/>
                  </a:lnTo>
                  <a:lnTo>
                    <a:pt x="218" y="88"/>
                  </a:lnTo>
                  <a:lnTo>
                    <a:pt x="208" y="89"/>
                  </a:lnTo>
                  <a:lnTo>
                    <a:pt x="199" y="89"/>
                  </a:lnTo>
                  <a:lnTo>
                    <a:pt x="188" y="88"/>
                  </a:lnTo>
                  <a:lnTo>
                    <a:pt x="179" y="88"/>
                  </a:lnTo>
                  <a:lnTo>
                    <a:pt x="169" y="88"/>
                  </a:lnTo>
                  <a:lnTo>
                    <a:pt x="160" y="89"/>
                  </a:lnTo>
                  <a:lnTo>
                    <a:pt x="136" y="98"/>
                  </a:lnTo>
                  <a:lnTo>
                    <a:pt x="113" y="89"/>
                  </a:lnTo>
                  <a:lnTo>
                    <a:pt x="105" y="89"/>
                  </a:lnTo>
                  <a:lnTo>
                    <a:pt x="96" y="89"/>
                  </a:lnTo>
                  <a:lnTo>
                    <a:pt x="88" y="89"/>
                  </a:lnTo>
                  <a:lnTo>
                    <a:pt x="81" y="88"/>
                  </a:lnTo>
                  <a:lnTo>
                    <a:pt x="72" y="88"/>
                  </a:lnTo>
                  <a:lnTo>
                    <a:pt x="65" y="87"/>
                  </a:lnTo>
                  <a:lnTo>
                    <a:pt x="57" y="86"/>
                  </a:lnTo>
                  <a:lnTo>
                    <a:pt x="49" y="85"/>
                  </a:lnTo>
                  <a:lnTo>
                    <a:pt x="44" y="81"/>
                  </a:lnTo>
                  <a:lnTo>
                    <a:pt x="37" y="72"/>
                  </a:lnTo>
                  <a:lnTo>
                    <a:pt x="28" y="61"/>
                  </a:lnTo>
                  <a:lnTo>
                    <a:pt x="19" y="49"/>
                  </a:lnTo>
                  <a:lnTo>
                    <a:pt x="11" y="37"/>
                  </a:lnTo>
                  <a:lnTo>
                    <a:pt x="4" y="25"/>
                  </a:lnTo>
                  <a:lnTo>
                    <a:pt x="0" y="17"/>
                  </a:lnTo>
                  <a:lnTo>
                    <a:pt x="0" y="11"/>
                  </a:lnTo>
                  <a:lnTo>
                    <a:pt x="3" y="10"/>
                  </a:lnTo>
                  <a:lnTo>
                    <a:pt x="7" y="10"/>
                  </a:lnTo>
                  <a:lnTo>
                    <a:pt x="11" y="10"/>
                  </a:lnTo>
                  <a:lnTo>
                    <a:pt x="14" y="10"/>
                  </a:lnTo>
                  <a:lnTo>
                    <a:pt x="20" y="8"/>
                  </a:lnTo>
                  <a:lnTo>
                    <a:pt x="25" y="6"/>
                  </a:lnTo>
                  <a:lnTo>
                    <a:pt x="31" y="5"/>
                  </a:lnTo>
                  <a:lnTo>
                    <a:pt x="38" y="3"/>
                  </a:lnTo>
                  <a:lnTo>
                    <a:pt x="44" y="2"/>
                  </a:lnTo>
                  <a:lnTo>
                    <a:pt x="50" y="3"/>
                  </a:lnTo>
                  <a:lnTo>
                    <a:pt x="58" y="3"/>
                  </a:lnTo>
                  <a:lnTo>
                    <a:pt x="64" y="6"/>
                  </a:lnTo>
                  <a:lnTo>
                    <a:pt x="68" y="5"/>
                  </a:lnTo>
                  <a:lnTo>
                    <a:pt x="72" y="3"/>
                  </a:lnTo>
                  <a:lnTo>
                    <a:pt x="76" y="2"/>
                  </a:lnTo>
                  <a:lnTo>
                    <a:pt x="82" y="1"/>
                  </a:lnTo>
                  <a:lnTo>
                    <a:pt x="86" y="1"/>
                  </a:lnTo>
                  <a:lnTo>
                    <a:pt x="91" y="0"/>
                  </a:lnTo>
                  <a:lnTo>
                    <a:pt x="95" y="1"/>
                  </a:lnTo>
                  <a:lnTo>
                    <a:pt x="100" y="2"/>
                  </a:lnTo>
                  <a:lnTo>
                    <a:pt x="107" y="1"/>
                  </a:lnTo>
                  <a:lnTo>
                    <a:pt x="114" y="0"/>
                  </a:lnTo>
                  <a:lnTo>
                    <a:pt x="120" y="0"/>
                  </a:lnTo>
                  <a:lnTo>
                    <a:pt x="128" y="0"/>
                  </a:lnTo>
                  <a:lnTo>
                    <a:pt x="135" y="1"/>
                  </a:lnTo>
                  <a:lnTo>
                    <a:pt x="142" y="2"/>
                  </a:lnTo>
                  <a:lnTo>
                    <a:pt x="149" y="3"/>
                  </a:lnTo>
                  <a:lnTo>
                    <a:pt x="156" y="6"/>
                  </a:lnTo>
                  <a:lnTo>
                    <a:pt x="158" y="6"/>
                  </a:lnTo>
                  <a:lnTo>
                    <a:pt x="162" y="8"/>
                  </a:lnTo>
                  <a:lnTo>
                    <a:pt x="169" y="10"/>
                  </a:lnTo>
                  <a:lnTo>
                    <a:pt x="178" y="12"/>
                  </a:lnTo>
                  <a:lnTo>
                    <a:pt x="187" y="17"/>
                  </a:lnTo>
                  <a:lnTo>
                    <a:pt x="197" y="20"/>
                  </a:lnTo>
                  <a:lnTo>
                    <a:pt x="205" y="24"/>
                  </a:lnTo>
                  <a:lnTo>
                    <a:pt x="211" y="29"/>
                  </a:lnTo>
                  <a:close/>
                </a:path>
              </a:pathLst>
            </a:custGeom>
            <a:solidFill>
              <a:schemeClr val="tx1"/>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grpSp>
      <p:sp>
        <p:nvSpPr>
          <p:cNvPr id="43014" name="AutoShape 42">
            <a:hlinkClick r:id="" action="ppaction://noaction" highlightClick="1"/>
          </p:cNvPr>
          <p:cNvSpPr>
            <a:spLocks noChangeArrowheads="1"/>
          </p:cNvSpPr>
          <p:nvPr/>
        </p:nvSpPr>
        <p:spPr bwMode="auto">
          <a:xfrm>
            <a:off x="0" y="908050"/>
            <a:ext cx="971550" cy="360363"/>
          </a:xfrm>
          <a:prstGeom prst="actionButtonBlank">
            <a:avLst/>
          </a:prstGeom>
          <a:solidFill>
            <a:srgbClr val="003366"/>
          </a:solidFill>
          <a:ln w="12700" cap="sq">
            <a:noFill/>
            <a:miter lim="800000"/>
            <a:headEnd type="none" w="sm" len="sm"/>
            <a:tailEnd type="none" w="sm" len="sm"/>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1" u="none" strike="noStrike" kern="1200" cap="none" spc="0" normalizeH="0" baseline="0" noProof="0" dirty="0">
                <a:ln>
                  <a:noFill/>
                </a:ln>
                <a:solidFill>
                  <a:srgbClr val="9999FF"/>
                </a:solidFill>
                <a:effectLst/>
                <a:uLnTx/>
                <a:uFillTx/>
                <a:latin typeface="Arial" pitchFamily="34" charset="0"/>
                <a:ea typeface="+mn-ea"/>
                <a:cs typeface="+mn-cs"/>
              </a:rPr>
              <a:t>Identify</a:t>
            </a:r>
          </a:p>
        </p:txBody>
      </p:sp>
      <p:sp>
        <p:nvSpPr>
          <p:cNvPr id="43015" name="AutoShape 43">
            <a:hlinkClick r:id="" action="ppaction://noaction" highlightClick="1"/>
          </p:cNvPr>
          <p:cNvSpPr>
            <a:spLocks noChangeArrowheads="1"/>
          </p:cNvSpPr>
          <p:nvPr/>
        </p:nvSpPr>
        <p:spPr bwMode="auto">
          <a:xfrm>
            <a:off x="0" y="1268413"/>
            <a:ext cx="971550" cy="360362"/>
          </a:xfrm>
          <a:prstGeom prst="actionButtonBlank">
            <a:avLst/>
          </a:prstGeom>
          <a:solidFill>
            <a:srgbClr val="003366"/>
          </a:solidFill>
          <a:ln w="12700" cap="sq">
            <a:noFill/>
            <a:miter lim="800000"/>
            <a:headEnd type="none" w="sm" len="sm"/>
            <a:tailEnd type="none" w="sm" len="sm"/>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i="1" u="none" strike="noStrike" kern="1200" cap="none" spc="0" normalizeH="0" baseline="0" noProof="0">
                <a:ln>
                  <a:noFill/>
                </a:ln>
                <a:solidFill>
                  <a:srgbClr val="9999FF"/>
                </a:solidFill>
                <a:uLnTx/>
                <a:uFillTx/>
                <a:latin typeface="Arial" pitchFamily="34" charset="0"/>
                <a:ea typeface="+mn-ea"/>
                <a:cs typeface="+mn-cs"/>
              </a:rPr>
              <a:t>Exploit</a:t>
            </a:r>
          </a:p>
        </p:txBody>
      </p:sp>
      <p:pic>
        <p:nvPicPr>
          <p:cNvPr id="43016" name="Picture 44" descr="j0172629"/>
          <p:cNvPicPr>
            <a:picLocks noChangeAspect="1" noChangeArrowheads="1" noCrop="1"/>
          </p:cNvPicPr>
          <p:nvPr/>
        </p:nvPicPr>
        <p:blipFill>
          <a:blip r:embed="rId3" cstate="print"/>
          <a:srcRect/>
          <a:stretch>
            <a:fillRect/>
          </a:stretch>
        </p:blipFill>
        <p:spPr bwMode="auto">
          <a:xfrm>
            <a:off x="0" y="0"/>
            <a:ext cx="971550" cy="908050"/>
          </a:xfrm>
          <a:prstGeom prst="rect">
            <a:avLst/>
          </a:prstGeom>
          <a:noFill/>
          <a:ln w="9525">
            <a:noFill/>
            <a:miter lim="800000"/>
            <a:headEnd/>
            <a:tailEnd/>
          </a:ln>
        </p:spPr>
      </p:pic>
      <p:sp>
        <p:nvSpPr>
          <p:cNvPr id="89133" name="AutoShape 45">
            <a:hlinkClick r:id="" action="ppaction://noaction" highlightClick="1"/>
          </p:cNvPr>
          <p:cNvSpPr>
            <a:spLocks noChangeArrowheads="1"/>
          </p:cNvSpPr>
          <p:nvPr/>
        </p:nvSpPr>
        <p:spPr bwMode="auto">
          <a:xfrm>
            <a:off x="0" y="1628775"/>
            <a:ext cx="971550" cy="360363"/>
          </a:xfrm>
          <a:prstGeom prst="actionButtonBlank">
            <a:avLst/>
          </a:prstGeom>
          <a:solidFill>
            <a:srgbClr val="003366"/>
          </a:solidFill>
          <a:ln w="12700" cap="sq">
            <a:noFill/>
            <a:miter lim="800000"/>
            <a:headEnd type="none" w="sm" len="sm"/>
            <a:tailEnd type="none" w="sm" len="sm"/>
          </a:ln>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i="1" u="none" strike="noStrike" kern="1200" cap="none" spc="0" normalizeH="0" baseline="0" noProof="0">
                <a:ln>
                  <a:noFill/>
                </a:ln>
                <a:solidFill>
                  <a:srgbClr val="009900"/>
                </a:solidFill>
                <a:uLnTx/>
                <a:uFillTx/>
                <a:latin typeface="Arial" pitchFamily="34" charset="0"/>
                <a:ea typeface="+mn-ea"/>
                <a:cs typeface="+mn-cs"/>
              </a:rPr>
              <a:t>Subordinate</a:t>
            </a:r>
          </a:p>
        </p:txBody>
      </p:sp>
      <p:sp>
        <p:nvSpPr>
          <p:cNvPr id="43018" name="AutoShape 46">
            <a:hlinkClick r:id="" action="ppaction://noaction" highlightClick="1"/>
          </p:cNvPr>
          <p:cNvSpPr>
            <a:spLocks noChangeArrowheads="1"/>
          </p:cNvSpPr>
          <p:nvPr/>
        </p:nvSpPr>
        <p:spPr bwMode="auto">
          <a:xfrm>
            <a:off x="0" y="1989138"/>
            <a:ext cx="971550" cy="360362"/>
          </a:xfrm>
          <a:prstGeom prst="actionButtonBlank">
            <a:avLst/>
          </a:prstGeom>
          <a:solidFill>
            <a:srgbClr val="003366"/>
          </a:solidFill>
          <a:ln w="12700" cap="sq">
            <a:noFill/>
            <a:miter lim="800000"/>
            <a:headEnd type="none" w="sm" len="sm"/>
            <a:tailEnd type="none" w="sm" len="sm"/>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i="1" u="none" strike="noStrike" kern="1200" cap="none" spc="0" normalizeH="0" baseline="0" noProof="0">
                <a:ln>
                  <a:noFill/>
                </a:ln>
                <a:solidFill>
                  <a:srgbClr val="9999FF"/>
                </a:solidFill>
                <a:uLnTx/>
                <a:uFillTx/>
                <a:latin typeface="Arial" pitchFamily="34" charset="0"/>
                <a:ea typeface="+mn-ea"/>
                <a:cs typeface="+mn-cs"/>
              </a:rPr>
              <a:t>Tactical</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300" i="1" u="none" strike="noStrike" kern="1200" cap="none" spc="0" normalizeH="0" baseline="0" noProof="0">
                <a:ln>
                  <a:noFill/>
                </a:ln>
                <a:solidFill>
                  <a:srgbClr val="9999FF"/>
                </a:solidFill>
                <a:uLnTx/>
                <a:uFillTx/>
                <a:latin typeface="Arial" pitchFamily="34" charset="0"/>
                <a:ea typeface="+mn-ea"/>
                <a:cs typeface="+mn-cs"/>
              </a:rPr>
              <a:t>Issues</a:t>
            </a:r>
          </a:p>
        </p:txBody>
      </p:sp>
      <p:sp>
        <p:nvSpPr>
          <p:cNvPr id="89135" name="Rectangle 47"/>
          <p:cNvSpPr>
            <a:spLocks noChangeArrowheads="1"/>
          </p:cNvSpPr>
          <p:nvPr/>
        </p:nvSpPr>
        <p:spPr bwMode="auto">
          <a:xfrm>
            <a:off x="1835150" y="260350"/>
            <a:ext cx="7056438" cy="576263"/>
          </a:xfrm>
          <a:prstGeom prst="rect">
            <a:avLst/>
          </a:prstGeom>
          <a:noFill/>
          <a:ln w="9525">
            <a:noFill/>
            <a:miter lim="800000"/>
            <a:headEnd/>
            <a:tailEnd/>
          </a:ln>
          <a:effectLst/>
        </p:spPr>
        <p:txBody>
          <a:bodyPr anchor="ctr"/>
          <a:lstStyle/>
          <a:p>
            <a:pPr marL="0" marR="0" lvl="0" indent="0" algn="ctr" defTabSz="914400" rtl="0" eaLnBrk="0" fontAlgn="base" latinLnBrk="0" hangingPunct="0">
              <a:lnSpc>
                <a:spcPct val="100000"/>
              </a:lnSpc>
              <a:spcBef>
                <a:spcPct val="0"/>
              </a:spcBef>
              <a:spcAft>
                <a:spcPct val="0"/>
              </a:spcAft>
              <a:buClr>
                <a:srgbClr val="868686"/>
              </a:buClr>
              <a:buSzTx/>
              <a:buFontTx/>
              <a:buNone/>
              <a:tabLst/>
              <a:defRPr/>
            </a:pPr>
            <a:r>
              <a:rPr kumimoji="0" lang="en-US" sz="44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Arial" pitchFamily="34" charset="0"/>
                <a:ea typeface="+mn-ea"/>
                <a:cs typeface="+mn-cs"/>
              </a:rPr>
              <a:t>Subordinate Mechanism</a:t>
            </a:r>
          </a:p>
        </p:txBody>
      </p:sp>
      <p:sp>
        <p:nvSpPr>
          <p:cNvPr id="43020" name="Rectangle 48"/>
          <p:cNvSpPr>
            <a:spLocks noChangeArrowheads="1"/>
          </p:cNvSpPr>
          <p:nvPr/>
        </p:nvSpPr>
        <p:spPr bwMode="auto">
          <a:xfrm>
            <a:off x="900113" y="333375"/>
            <a:ext cx="1439862" cy="692150"/>
          </a:xfrm>
          <a:prstGeom prst="rect">
            <a:avLst/>
          </a:prstGeom>
          <a:noFill/>
          <a:ln w="9525" algn="ctr">
            <a:noFill/>
            <a:miter lim="800000"/>
            <a:headEnd/>
            <a:tailEnd/>
          </a:ln>
        </p:spPr>
        <p:txBody>
          <a:bodyPr anchor="ctr"/>
          <a:lstStyle/>
          <a:p>
            <a:pPr marL="0" marR="0" lvl="0" indent="0" algn="l" defTabSz="914400" rtl="0" eaLnBrk="0" fontAlgn="base" latinLnBrk="0" hangingPunct="0">
              <a:lnSpc>
                <a:spcPct val="100000"/>
              </a:lnSpc>
              <a:spcBef>
                <a:spcPct val="0"/>
              </a:spcBef>
              <a:spcAft>
                <a:spcPct val="0"/>
              </a:spcAft>
              <a:buClr>
                <a:srgbClr val="868686"/>
              </a:buClr>
              <a:buSzTx/>
              <a:buFontTx/>
              <a:buNone/>
              <a:tabLst/>
              <a:defRPr/>
            </a:pPr>
            <a:r>
              <a:rPr kumimoji="0" lang="en-US" sz="2000" b="1" i="1" u="none" strike="noStrike" kern="1200" cap="none" spc="0" normalizeH="0" baseline="0" noProof="0">
                <a:ln>
                  <a:noFill/>
                </a:ln>
                <a:solidFill>
                  <a:srgbClr val="C489FF"/>
                </a:solidFill>
                <a:effectLst/>
                <a:uLnTx/>
                <a:uFillTx/>
                <a:latin typeface="Arial" pitchFamily="34" charset="0"/>
                <a:ea typeface="+mn-ea"/>
                <a:cs typeface="+mn-cs"/>
              </a:rPr>
              <a:t>3’rd step</a:t>
            </a:r>
          </a:p>
        </p:txBody>
      </p:sp>
      <p:sp>
        <p:nvSpPr>
          <p:cNvPr id="89139" name="Rectangle 51"/>
          <p:cNvSpPr>
            <a:spLocks noChangeArrowheads="1"/>
          </p:cNvSpPr>
          <p:nvPr/>
        </p:nvSpPr>
        <p:spPr bwMode="auto">
          <a:xfrm>
            <a:off x="1008063" y="1412875"/>
            <a:ext cx="8135937" cy="1079500"/>
          </a:xfrm>
          <a:prstGeom prst="rect">
            <a:avLst/>
          </a:prstGeom>
          <a:noFill/>
          <a:ln w="57150" cmpd="thinThick">
            <a:noFill/>
            <a:miter lim="800000"/>
            <a:headEnd/>
            <a:tailEnd/>
          </a:ln>
          <a:effectLst>
            <a:prstShdw prst="shdw17" dist="17961" dir="2700000">
              <a:srgbClr val="9999FF">
                <a:gamma/>
                <a:shade val="60000"/>
                <a:invGamma/>
              </a:srgbClr>
            </a:prstShdw>
          </a:effectLst>
        </p:spPr>
        <p:txBody>
          <a:bodyPr anchor="ctr"/>
          <a:lstStyle/>
          <a:p>
            <a:pPr marL="0" marR="0" lvl="0" indent="0" algn="ctr" defTabSz="914400" rtl="0" eaLnBrk="0" fontAlgn="base" latinLnBrk="0" hangingPunct="0">
              <a:lnSpc>
                <a:spcPct val="100000"/>
              </a:lnSpc>
              <a:spcBef>
                <a:spcPct val="0"/>
              </a:spcBef>
              <a:spcAft>
                <a:spcPct val="0"/>
              </a:spcAft>
              <a:buClr>
                <a:srgbClr val="868686"/>
              </a:buClr>
              <a:buSzTx/>
              <a:buFontTx/>
              <a:buNone/>
              <a:tabLst/>
              <a:defRPr/>
            </a:pPr>
            <a:r>
              <a:rPr kumimoji="0" lang="en-US" sz="3200" i="0" u="none" strike="noStrike" kern="1200" cap="none" spc="0" normalizeH="0" baseline="0" noProof="0" dirty="0">
                <a:ln>
                  <a:noFill/>
                </a:ln>
                <a:solidFill>
                  <a:srgbClr val="002060"/>
                </a:solidFill>
                <a:uLnTx/>
                <a:uFillTx/>
                <a:latin typeface="Arial" pitchFamily="34" charset="0"/>
                <a:ea typeface="+mn-ea"/>
                <a:cs typeface="+mn-cs"/>
              </a:rPr>
              <a:t>“Choke” &amp; “Release”</a:t>
            </a:r>
            <a:br>
              <a:rPr kumimoji="0" lang="en-US" sz="3200" i="0" u="none" strike="noStrike" kern="1200" cap="none" spc="0" normalizeH="0" baseline="0" noProof="0" dirty="0">
                <a:ln>
                  <a:noFill/>
                </a:ln>
                <a:solidFill>
                  <a:srgbClr val="002060"/>
                </a:solidFill>
                <a:uLnTx/>
                <a:uFillTx/>
                <a:latin typeface="Arial" pitchFamily="34" charset="0"/>
                <a:ea typeface="+mn-ea"/>
                <a:cs typeface="+mn-cs"/>
              </a:rPr>
            </a:br>
            <a:r>
              <a:rPr kumimoji="0" lang="en-US" sz="3200" i="0" u="none" strike="noStrike" kern="1200" cap="none" spc="0" normalizeH="0" baseline="0" noProof="0" dirty="0">
                <a:ln>
                  <a:noFill/>
                </a:ln>
                <a:solidFill>
                  <a:srgbClr val="002060"/>
                </a:solidFill>
                <a:uLnTx/>
                <a:uFillTx/>
                <a:latin typeface="Arial" pitchFamily="34" charset="0"/>
                <a:ea typeface="+mn-ea"/>
                <a:cs typeface="+mn-cs"/>
              </a:rPr>
              <a:t>material i.e. Projects on to the “Shop floor” in line with the BUFFER consumption by the constraint. </a:t>
            </a:r>
          </a:p>
        </p:txBody>
      </p:sp>
      <p:sp>
        <p:nvSpPr>
          <p:cNvPr id="89140" name="AutoShape 52"/>
          <p:cNvSpPr>
            <a:spLocks noChangeArrowheads="1"/>
          </p:cNvSpPr>
          <p:nvPr/>
        </p:nvSpPr>
        <p:spPr bwMode="auto">
          <a:xfrm>
            <a:off x="2098675" y="4076700"/>
            <a:ext cx="528638" cy="360363"/>
          </a:xfrm>
          <a:prstGeom prst="rightArrow">
            <a:avLst>
              <a:gd name="adj1" fmla="val 27269"/>
              <a:gd name="adj2" fmla="val 59032"/>
            </a:avLst>
          </a:prstGeom>
          <a:solidFill>
            <a:srgbClr val="C0C0C0"/>
          </a:solidFill>
          <a:ln w="9525" algn="ctr">
            <a:noFill/>
            <a:miter lim="800000"/>
            <a:headEnd/>
            <a:tailEnd/>
          </a:ln>
          <a:effectLst>
            <a:prstShdw prst="shdw17" dist="17961" dir="2700000">
              <a:srgbClr val="737373"/>
            </a:prst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grpSp>
        <p:nvGrpSpPr>
          <p:cNvPr id="3" name="Group 53"/>
          <p:cNvGrpSpPr>
            <a:grpSpLocks/>
          </p:cNvGrpSpPr>
          <p:nvPr/>
        </p:nvGrpSpPr>
        <p:grpSpPr bwMode="auto">
          <a:xfrm>
            <a:off x="2555875" y="4003675"/>
            <a:ext cx="5832475" cy="504825"/>
            <a:chOff x="1610" y="2522"/>
            <a:chExt cx="3674" cy="318"/>
          </a:xfrm>
        </p:grpSpPr>
        <p:sp>
          <p:nvSpPr>
            <p:cNvPr id="43032" name="AutoShape 54"/>
            <p:cNvSpPr>
              <a:spLocks noChangeArrowheads="1"/>
            </p:cNvSpPr>
            <p:nvPr/>
          </p:nvSpPr>
          <p:spPr bwMode="auto">
            <a:xfrm>
              <a:off x="1610" y="2534"/>
              <a:ext cx="317" cy="306"/>
            </a:xfrm>
            <a:prstGeom prst="triangle">
              <a:avLst>
                <a:gd name="adj" fmla="val 50000"/>
              </a:avLst>
            </a:prstGeom>
            <a:gradFill rotWithShape="1">
              <a:gsLst>
                <a:gs pos="0">
                  <a:srgbClr val="749A52"/>
                </a:gs>
                <a:gs pos="100000">
                  <a:srgbClr val="1E2816"/>
                </a:gs>
              </a:gsLst>
              <a:lin ang="2700000" scaled="1"/>
            </a:gradFill>
            <a:ln w="9525">
              <a:miter lim="800000"/>
              <a:headEnd/>
              <a:tailEnd/>
            </a:ln>
            <a:scene3d>
              <a:camera prst="legacyPerspectiveTopRight"/>
              <a:lightRig rig="legacyFlat3" dir="b"/>
            </a:scene3d>
            <a:sp3d extrusionH="735000" prstMaterial="legacyMatte">
              <a:bevelT w="13500" h="13500" prst="angle"/>
              <a:bevelB w="13500" h="13500" prst="angle"/>
              <a:extrusionClr>
                <a:srgbClr val="749A52"/>
              </a:extrusionClr>
            </a:sp3d>
          </p:spPr>
          <p:txBody>
            <a:bodyPr wrap="none" anchor="ctr">
              <a:flatTx/>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400" i="0" u="none" strike="noStrike" kern="1200" cap="none" spc="0" normalizeH="0" baseline="0" noProof="0">
                <a:ln>
                  <a:noFill/>
                </a:ln>
                <a:solidFill>
                  <a:srgbClr val="749A52"/>
                </a:solidFill>
                <a:uLnTx/>
                <a:uFillTx/>
                <a:latin typeface="Times New Roman" pitchFamily="18" charset="0"/>
                <a:ea typeface="+mn-ea"/>
                <a:cs typeface="+mn-cs"/>
              </a:endParaRPr>
            </a:p>
          </p:txBody>
        </p:sp>
        <p:sp>
          <p:nvSpPr>
            <p:cNvPr id="43033" name="AutoShape 55"/>
            <p:cNvSpPr>
              <a:spLocks noChangeArrowheads="1"/>
            </p:cNvSpPr>
            <p:nvPr/>
          </p:nvSpPr>
          <p:spPr bwMode="auto">
            <a:xfrm>
              <a:off x="2335" y="2611"/>
              <a:ext cx="386" cy="229"/>
            </a:xfrm>
            <a:prstGeom prst="parallelogram">
              <a:avLst>
                <a:gd name="adj" fmla="val 42140"/>
              </a:avLst>
            </a:prstGeom>
            <a:gradFill rotWithShape="1">
              <a:gsLst>
                <a:gs pos="0">
                  <a:srgbClr val="003399"/>
                </a:gs>
                <a:gs pos="100000">
                  <a:srgbClr val="001847"/>
                </a:gs>
              </a:gsLst>
              <a:lin ang="2700000" scaled="1"/>
            </a:gradFill>
            <a:ln w="9525">
              <a:miter lim="800000"/>
              <a:headEnd/>
              <a:tailEnd/>
            </a:ln>
            <a:scene3d>
              <a:camera prst="legacyObliqueTopRight"/>
              <a:lightRig rig="legacyFlat3" dir="b"/>
            </a:scene3d>
            <a:sp3d extrusionH="354000" prstMaterial="legacyMatte">
              <a:bevelT w="13500" h="13500" prst="angle"/>
              <a:bevelB w="13500" h="13500" prst="angle"/>
              <a:extrusionClr>
                <a:srgbClr val="003399"/>
              </a:extrusionClr>
            </a:sp3d>
          </p:spPr>
          <p:txBody>
            <a:bodyPr wrap="none" anchor="ctr">
              <a:flatTx/>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89144" name="AutoShape 56"/>
            <p:cNvSpPr>
              <a:spLocks noChangeArrowheads="1"/>
            </p:cNvSpPr>
            <p:nvPr/>
          </p:nvSpPr>
          <p:spPr bwMode="auto">
            <a:xfrm>
              <a:off x="4966" y="2594"/>
              <a:ext cx="318" cy="227"/>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gradFill rotWithShape="1">
              <a:gsLst>
                <a:gs pos="0">
                  <a:schemeClr val="accent2"/>
                </a:gs>
                <a:gs pos="100000">
                  <a:schemeClr val="accent2">
                    <a:gamma/>
                    <a:shade val="46275"/>
                    <a:invGamma/>
                  </a:schemeClr>
                </a:gs>
              </a:gsLst>
              <a:lin ang="2700000" scaled="1"/>
            </a:gradFill>
            <a:ln w="9525" algn="ctr">
              <a:miter lim="800000"/>
              <a:headEnd/>
              <a:tailEnd/>
            </a:ln>
            <a:effectLst/>
            <a:scene3d>
              <a:camera prst="legacyObliqueTopRight"/>
              <a:lightRig rig="legacyFlat3" dir="b"/>
            </a:scene3d>
            <a:sp3d extrusionH="354000" prstMaterial="legacyMatte">
              <a:bevelT w="13500" h="13500" prst="angle"/>
              <a:bevelB w="13500" h="13500" prst="angle"/>
              <a:extrusionClr>
                <a:schemeClr val="accent2"/>
              </a:extrusionClr>
            </a:sp3d>
          </p:spPr>
          <p:txBody>
            <a:bodyPr wrap="none" anchor="ctr">
              <a:flatTx/>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35" name="AutoShape 57"/>
            <p:cNvSpPr>
              <a:spLocks noChangeArrowheads="1"/>
            </p:cNvSpPr>
            <p:nvPr/>
          </p:nvSpPr>
          <p:spPr bwMode="auto">
            <a:xfrm>
              <a:off x="2018" y="2568"/>
              <a:ext cx="333" cy="227"/>
            </a:xfrm>
            <a:prstGeom prst="rightArrow">
              <a:avLst>
                <a:gd name="adj1" fmla="val 27269"/>
                <a:gd name="adj2" fmla="val 59032"/>
              </a:avLst>
            </a:prstGeom>
            <a:solidFill>
              <a:srgbClr val="C0C0C0"/>
            </a:solidFill>
            <a:ln w="9525" algn="ctr">
              <a:noFill/>
              <a:miter lim="800000"/>
              <a:headEnd/>
              <a:tailEnd/>
            </a:ln>
            <a:effectLst>
              <a:prstShdw prst="shdw17" dist="17961" dir="2700000">
                <a:srgbClr val="737373"/>
              </a:prst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36" name="AutoShape 58"/>
            <p:cNvSpPr>
              <a:spLocks noChangeArrowheads="1"/>
            </p:cNvSpPr>
            <p:nvPr/>
          </p:nvSpPr>
          <p:spPr bwMode="auto">
            <a:xfrm>
              <a:off x="3560" y="2568"/>
              <a:ext cx="333" cy="227"/>
            </a:xfrm>
            <a:prstGeom prst="rightArrow">
              <a:avLst>
                <a:gd name="adj1" fmla="val 27269"/>
                <a:gd name="adj2" fmla="val 59032"/>
              </a:avLst>
            </a:prstGeom>
            <a:solidFill>
              <a:srgbClr val="C0C0C0"/>
            </a:solidFill>
            <a:ln w="9525" algn="ctr">
              <a:noFill/>
              <a:miter lim="800000"/>
              <a:headEnd/>
              <a:tailEnd/>
            </a:ln>
            <a:effectLst>
              <a:prstShdw prst="shdw17" dist="17961" dir="2700000">
                <a:srgbClr val="737373"/>
              </a:prst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37" name="AutoShape 59"/>
            <p:cNvSpPr>
              <a:spLocks noChangeArrowheads="1"/>
            </p:cNvSpPr>
            <p:nvPr/>
          </p:nvSpPr>
          <p:spPr bwMode="auto">
            <a:xfrm>
              <a:off x="4588" y="2594"/>
              <a:ext cx="333" cy="227"/>
            </a:xfrm>
            <a:prstGeom prst="rightArrow">
              <a:avLst>
                <a:gd name="adj1" fmla="val 27269"/>
                <a:gd name="adj2" fmla="val 59032"/>
              </a:avLst>
            </a:prstGeom>
            <a:solidFill>
              <a:srgbClr val="C0C0C0"/>
            </a:solidFill>
            <a:ln w="9525" algn="ctr">
              <a:noFill/>
              <a:miter lim="800000"/>
              <a:headEnd/>
              <a:tailEnd/>
            </a:ln>
            <a:effectLst>
              <a:prstShdw prst="shdw17" dist="17961" dir="2700000">
                <a:srgbClr val="737373"/>
              </a:prst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38" name="AutoShape 60"/>
            <p:cNvSpPr>
              <a:spLocks noChangeArrowheads="1"/>
            </p:cNvSpPr>
            <p:nvPr/>
          </p:nvSpPr>
          <p:spPr bwMode="auto">
            <a:xfrm>
              <a:off x="2789" y="2568"/>
              <a:ext cx="333" cy="227"/>
            </a:xfrm>
            <a:prstGeom prst="rightArrow">
              <a:avLst>
                <a:gd name="adj1" fmla="val 27269"/>
                <a:gd name="adj2" fmla="val 59032"/>
              </a:avLst>
            </a:prstGeom>
            <a:solidFill>
              <a:srgbClr val="C0C0C0"/>
            </a:solidFill>
            <a:ln w="9525" algn="ctr">
              <a:noFill/>
              <a:miter lim="800000"/>
              <a:headEnd/>
              <a:tailEnd/>
            </a:ln>
            <a:effectLst>
              <a:prstShdw prst="shdw17" dist="17961" dir="2700000">
                <a:srgbClr val="737373"/>
              </a:prstShdw>
            </a:effectLst>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39" name="Oval 61"/>
            <p:cNvSpPr>
              <a:spLocks noChangeArrowheads="1"/>
            </p:cNvSpPr>
            <p:nvPr/>
          </p:nvSpPr>
          <p:spPr bwMode="auto">
            <a:xfrm>
              <a:off x="3152" y="2522"/>
              <a:ext cx="317" cy="318"/>
            </a:xfrm>
            <a:prstGeom prst="ellipse">
              <a:avLst/>
            </a:prstGeom>
            <a:gradFill rotWithShape="1">
              <a:gsLst>
                <a:gs pos="0">
                  <a:srgbClr val="FFCC00"/>
                </a:gs>
                <a:gs pos="100000">
                  <a:srgbClr val="765E00"/>
                </a:gs>
              </a:gsLst>
              <a:lin ang="2700000" scaled="1"/>
            </a:gradFill>
            <a:ln w="9525">
              <a:round/>
              <a:headEnd/>
              <a:tailEnd/>
            </a:ln>
            <a:scene3d>
              <a:camera prst="legacyObliqueTopRight"/>
              <a:lightRig rig="legacyFlat3" dir="b"/>
            </a:scene3d>
            <a:sp3d extrusionH="227000" prstMaterial="legacyMatte">
              <a:bevelT w="13500" h="13500" prst="angle"/>
              <a:bevelB w="13500" h="13500" prst="angle"/>
              <a:extrusionClr>
                <a:srgbClr val="FFCC00"/>
              </a:extrusionClr>
            </a:sp3d>
          </p:spPr>
          <p:txBody>
            <a:bodyPr wrap="none" anchor="ctr">
              <a:flatTx/>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grpSp>
          <p:nvGrpSpPr>
            <p:cNvPr id="43040" name="Group 62"/>
            <p:cNvGrpSpPr>
              <a:grpSpLocks/>
            </p:cNvGrpSpPr>
            <p:nvPr/>
          </p:nvGrpSpPr>
          <p:grpSpPr bwMode="auto">
            <a:xfrm>
              <a:off x="4032" y="2523"/>
              <a:ext cx="571" cy="317"/>
              <a:chOff x="3779" y="2478"/>
              <a:chExt cx="862" cy="544"/>
            </a:xfrm>
          </p:grpSpPr>
          <p:sp>
            <p:nvSpPr>
              <p:cNvPr id="89151" name="Rectangle 63"/>
              <p:cNvSpPr>
                <a:spLocks noChangeArrowheads="1"/>
              </p:cNvSpPr>
              <p:nvPr/>
            </p:nvSpPr>
            <p:spPr bwMode="auto">
              <a:xfrm>
                <a:off x="3922" y="2478"/>
                <a:ext cx="545" cy="544"/>
              </a:xfrm>
              <a:prstGeom prst="rect">
                <a:avLst/>
              </a:prstGeom>
              <a:gradFill rotWithShape="1">
                <a:gsLst>
                  <a:gs pos="0">
                    <a:schemeClr val="hlink"/>
                  </a:gs>
                  <a:gs pos="100000">
                    <a:schemeClr val="hlink">
                      <a:gamma/>
                      <a:shade val="46275"/>
                      <a:invGamma/>
                    </a:schemeClr>
                  </a:gs>
                </a:gsLst>
                <a:lin ang="2700000" scaled="1"/>
              </a:gradFill>
              <a:ln w="9525" algn="ctr">
                <a:noFill/>
                <a:miter lim="800000"/>
                <a:headEnd/>
                <a:tailEnd/>
              </a:ln>
              <a:effectLst/>
              <a:scene3d>
                <a:camera prst="legacyObliqueTopRight"/>
                <a:lightRig rig="legacyFlat3" dir="b"/>
              </a:scene3d>
              <a:sp3d extrusionH="100000" prstMaterial="legacyMatte">
                <a:bevelT w="13500" h="13500" prst="angle"/>
                <a:bevelB w="13500" h="13500" prst="angle"/>
                <a:extrusionClr>
                  <a:schemeClr val="hlink"/>
                </a:extrusionClr>
              </a:sp3d>
            </p:spPr>
            <p:txBody>
              <a:bodyPr wrap="none" anchor="ctr">
                <a:flatTx/>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42" name="Text Box 64"/>
              <p:cNvSpPr txBox="1">
                <a:spLocks noChangeArrowheads="1"/>
              </p:cNvSpPr>
              <p:nvPr/>
            </p:nvSpPr>
            <p:spPr bwMode="auto">
              <a:xfrm rot="-2616546">
                <a:off x="3779" y="2653"/>
                <a:ext cx="862" cy="232"/>
              </a:xfrm>
              <a:prstGeom prst="rect">
                <a:avLst/>
              </a:prstGeom>
              <a:noFill/>
              <a:ln w="12700" cap="sq">
                <a:noFill/>
                <a:miter lim="800000"/>
                <a:headEnd type="none" w="sm" len="sm"/>
                <a:tailEnd type="none" w="sm" len="sm"/>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800" i="0" u="none" strike="noStrike" kern="1200" cap="none" spc="0" normalizeH="0" baseline="0" noProof="0">
                    <a:ln>
                      <a:noFill/>
                    </a:ln>
                    <a:solidFill>
                      <a:srgbClr val="000066"/>
                    </a:solidFill>
                    <a:uLnTx/>
                    <a:uFillTx/>
                    <a:latin typeface="Arial" pitchFamily="34" charset="0"/>
                    <a:ea typeface="+mn-ea"/>
                    <a:cs typeface="+mn-cs"/>
                  </a:rPr>
                  <a:t>CONSTRAINT</a:t>
                </a:r>
              </a:p>
            </p:txBody>
          </p:sp>
        </p:grpSp>
      </p:grpSp>
      <p:grpSp>
        <p:nvGrpSpPr>
          <p:cNvPr id="5" name="Group 65"/>
          <p:cNvGrpSpPr>
            <a:grpSpLocks/>
          </p:cNvGrpSpPr>
          <p:nvPr/>
        </p:nvGrpSpPr>
        <p:grpSpPr bwMode="auto">
          <a:xfrm>
            <a:off x="6156325" y="4437063"/>
            <a:ext cx="360363" cy="1069975"/>
            <a:chOff x="2971" y="3113"/>
            <a:chExt cx="227" cy="674"/>
          </a:xfrm>
        </p:grpSpPr>
        <p:sp>
          <p:nvSpPr>
            <p:cNvPr id="43030" name="AutoShape 66"/>
            <p:cNvSpPr>
              <a:spLocks noChangeArrowheads="1"/>
            </p:cNvSpPr>
            <p:nvPr/>
          </p:nvSpPr>
          <p:spPr bwMode="auto">
            <a:xfrm>
              <a:off x="2971" y="3113"/>
              <a:ext cx="227" cy="544"/>
            </a:xfrm>
            <a:prstGeom prst="can">
              <a:avLst>
                <a:gd name="adj" fmla="val 59912"/>
              </a:avLst>
            </a:prstGeom>
            <a:gradFill rotWithShape="1">
              <a:gsLst>
                <a:gs pos="0">
                  <a:srgbClr val="595959"/>
                </a:gs>
                <a:gs pos="50000">
                  <a:srgbClr val="C0C0C0"/>
                </a:gs>
                <a:gs pos="100000">
                  <a:srgbClr val="595959"/>
                </a:gs>
              </a:gsLst>
              <a:lin ang="0" scaled="1"/>
            </a:gradFill>
            <a:ln w="12700" cap="sq">
              <a:noFill/>
              <a:round/>
              <a:headEnd type="none" w="sm" len="sm"/>
              <a:tailEnd type="none" w="sm" len="sm"/>
            </a:ln>
          </p:spPr>
          <p:txBody>
            <a:bodyPr wrap="none" anchor="ct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sp>
          <p:nvSpPr>
            <p:cNvPr id="43031" name="Text Box 67"/>
            <p:cNvSpPr txBox="1">
              <a:spLocks noChangeArrowheads="1"/>
            </p:cNvSpPr>
            <p:nvPr/>
          </p:nvSpPr>
          <p:spPr bwMode="auto">
            <a:xfrm rot="-5400000">
              <a:off x="2778" y="3388"/>
              <a:ext cx="635" cy="164"/>
            </a:xfrm>
            <a:prstGeom prst="rect">
              <a:avLst/>
            </a:prstGeom>
            <a:noFill/>
            <a:ln w="12700" cap="sq">
              <a:noFill/>
              <a:miter lim="800000"/>
              <a:headEnd type="none" w="sm" len="sm"/>
              <a:tailEnd type="none" w="sm" len="sm"/>
            </a:ln>
          </p:spPr>
          <p:txBody>
            <a:bodyPr>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100" i="0" u="none" strike="noStrike" kern="1200" cap="none" spc="0" normalizeH="0" baseline="0" noProof="0">
                  <a:ln>
                    <a:noFill/>
                  </a:ln>
                  <a:solidFill>
                    <a:srgbClr val="000066"/>
                  </a:solidFill>
                  <a:uLnTx/>
                  <a:uFillTx/>
                  <a:latin typeface="Arial" pitchFamily="34" charset="0"/>
                  <a:ea typeface="+mn-ea"/>
                  <a:cs typeface="+mn-cs"/>
                </a:rPr>
                <a:t>BUFFER</a:t>
              </a:r>
            </a:p>
          </p:txBody>
        </p:sp>
      </p:grpSp>
      <p:sp>
        <p:nvSpPr>
          <p:cNvPr id="43025" name="Freeform 68"/>
          <p:cNvSpPr>
            <a:spLocks/>
          </p:cNvSpPr>
          <p:nvPr/>
        </p:nvSpPr>
        <p:spPr bwMode="auto">
          <a:xfrm>
            <a:off x="2921000" y="6327775"/>
            <a:ext cx="1588" cy="1588"/>
          </a:xfrm>
          <a:custGeom>
            <a:avLst/>
            <a:gdLst>
              <a:gd name="T0" fmla="*/ 0 w 1"/>
              <a:gd name="T1" fmla="*/ 0 h 1588"/>
              <a:gd name="T2" fmla="*/ 2147483647 w 1"/>
              <a:gd name="T3" fmla="*/ 0 h 1588"/>
              <a:gd name="T4" fmla="*/ 0 w 1"/>
              <a:gd name="T5" fmla="*/ 0 h 1588"/>
              <a:gd name="T6" fmla="*/ 0 60000 65536"/>
              <a:gd name="T7" fmla="*/ 0 60000 65536"/>
              <a:gd name="T8" fmla="*/ 0 60000 65536"/>
              <a:gd name="T9" fmla="*/ 0 w 1"/>
              <a:gd name="T10" fmla="*/ 0 h 1588"/>
              <a:gd name="T11" fmla="*/ 1 w 1"/>
              <a:gd name="T12" fmla="*/ 1588 h 1588"/>
            </a:gdLst>
            <a:ahLst/>
            <a:cxnLst>
              <a:cxn ang="T6">
                <a:pos x="T0" y="T1"/>
              </a:cxn>
              <a:cxn ang="T7">
                <a:pos x="T2" y="T3"/>
              </a:cxn>
              <a:cxn ang="T8">
                <a:pos x="T4" y="T5"/>
              </a:cxn>
            </a:cxnLst>
            <a:rect l="T9" t="T10" r="T11" b="T12"/>
            <a:pathLst>
              <a:path w="1" h="1588">
                <a:moveTo>
                  <a:pt x="0" y="0"/>
                </a:moveTo>
                <a:lnTo>
                  <a:pt x="1" y="0"/>
                </a:lnTo>
                <a:lnTo>
                  <a:pt x="0" y="0"/>
                </a:lnTo>
                <a:close/>
              </a:path>
            </a:pathLst>
          </a:custGeom>
          <a:solidFill>
            <a:srgbClr val="E07C2D"/>
          </a:solidFill>
          <a:ln w="9525">
            <a:no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i="0" u="none" strike="noStrike" kern="1200" cap="none" spc="0" normalizeH="0" baseline="0" noProof="0">
              <a:ln>
                <a:noFill/>
              </a:ln>
              <a:solidFill>
                <a:srgbClr val="000000"/>
              </a:solidFill>
              <a:uLnTx/>
              <a:uFillTx/>
              <a:latin typeface="Times New Roman" pitchFamily="18" charset="0"/>
              <a:ea typeface="+mn-ea"/>
              <a:cs typeface="Arial" panose="020B0604020202020204" pitchFamily="34" charset="0"/>
            </a:endParaRPr>
          </a:p>
        </p:txBody>
      </p:sp>
      <p:pic>
        <p:nvPicPr>
          <p:cNvPr id="89157" name="Picture 69" descr="j0295205"/>
          <p:cNvPicPr>
            <a:picLocks noChangeAspect="1" noChangeArrowheads="1" noCrop="1"/>
          </p:cNvPicPr>
          <p:nvPr/>
        </p:nvPicPr>
        <p:blipFill>
          <a:blip r:embed="rId4" cstate="print"/>
          <a:srcRect/>
          <a:stretch>
            <a:fillRect/>
          </a:stretch>
        </p:blipFill>
        <p:spPr bwMode="auto">
          <a:xfrm>
            <a:off x="827088" y="2636838"/>
            <a:ext cx="1638300" cy="1944687"/>
          </a:xfrm>
          <a:prstGeom prst="rect">
            <a:avLst/>
          </a:prstGeom>
          <a:noFill/>
          <a:ln w="9525">
            <a:noFill/>
            <a:miter lim="800000"/>
            <a:headEnd/>
            <a:tailEnd/>
          </a:ln>
        </p:spPr>
      </p:pic>
      <p:sp>
        <p:nvSpPr>
          <p:cNvPr id="89158" name="Text Box 70"/>
          <p:cNvSpPr txBox="1">
            <a:spLocks noChangeArrowheads="1"/>
          </p:cNvSpPr>
          <p:nvPr/>
        </p:nvSpPr>
        <p:spPr bwMode="auto">
          <a:xfrm>
            <a:off x="3635375" y="4962525"/>
            <a:ext cx="863600" cy="274638"/>
          </a:xfrm>
          <a:prstGeom prst="rect">
            <a:avLst/>
          </a:prstGeom>
          <a:noFill/>
          <a:ln w="12700" cap="sq">
            <a:noFill/>
            <a:miter lim="800000"/>
            <a:headEnd type="none" w="sm" len="sm"/>
            <a:tailEnd type="none" w="sm" len="sm"/>
          </a:ln>
        </p:spPr>
        <p:txBody>
          <a:bodyPr>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200" i="0" u="none" strike="noStrike" kern="1200" cap="none" spc="0" normalizeH="0" baseline="0" noProof="0">
                <a:ln>
                  <a:noFill/>
                </a:ln>
                <a:solidFill>
                  <a:srgbClr val="000066"/>
                </a:solidFill>
                <a:uLnTx/>
                <a:uFillTx/>
                <a:latin typeface="Arial" pitchFamily="34" charset="0"/>
                <a:ea typeface="+mn-ea"/>
                <a:cs typeface="+mn-cs"/>
              </a:rPr>
              <a:t>ROPE</a:t>
            </a:r>
          </a:p>
        </p:txBody>
      </p:sp>
      <p:sp>
        <p:nvSpPr>
          <p:cNvPr id="89159" name="Rectangle 71"/>
          <p:cNvSpPr>
            <a:spLocks noChangeArrowheads="1"/>
          </p:cNvSpPr>
          <p:nvPr/>
        </p:nvSpPr>
        <p:spPr bwMode="auto">
          <a:xfrm>
            <a:off x="179388" y="5373688"/>
            <a:ext cx="8964612" cy="1079500"/>
          </a:xfrm>
          <a:prstGeom prst="rect">
            <a:avLst/>
          </a:prstGeom>
          <a:noFill/>
          <a:ln w="57150" cmpd="thinThick">
            <a:noFill/>
            <a:miter lim="800000"/>
            <a:headEnd/>
            <a:tailEnd/>
          </a:ln>
          <a:effectLst>
            <a:prstShdw prst="shdw17" dist="17961" dir="2700000">
              <a:srgbClr val="9999FF">
                <a:gamma/>
                <a:shade val="60000"/>
                <a:invGamma/>
              </a:srgbClr>
            </a:prstShdw>
          </a:effectLst>
        </p:spPr>
        <p:txBody>
          <a:bodyPr anchor="ctr"/>
          <a:lstStyle/>
          <a:p>
            <a:pPr marL="0" marR="0" lvl="0" indent="0" algn="ctr" defTabSz="914400" rtl="0" eaLnBrk="0" fontAlgn="base" latinLnBrk="0" hangingPunct="0">
              <a:lnSpc>
                <a:spcPct val="100000"/>
              </a:lnSpc>
              <a:spcBef>
                <a:spcPct val="0"/>
              </a:spcBef>
              <a:spcAft>
                <a:spcPct val="0"/>
              </a:spcAft>
              <a:buClr>
                <a:srgbClr val="868686"/>
              </a:buClr>
              <a:buSzTx/>
              <a:buFontTx/>
              <a:buNone/>
              <a:tabLst/>
              <a:defRPr/>
            </a:pPr>
            <a:r>
              <a:rPr kumimoji="0" lang="en-US" sz="3200" i="0" u="none" strike="noStrike" kern="1200" cap="none" spc="0" normalizeH="0" baseline="0" noProof="0" dirty="0">
                <a:ln>
                  <a:noFill/>
                </a:ln>
                <a:solidFill>
                  <a:srgbClr val="002060"/>
                </a:solidFill>
                <a:uLnTx/>
                <a:uFillTx/>
                <a:latin typeface="Arial" pitchFamily="34" charset="0"/>
                <a:ea typeface="+mn-ea"/>
                <a:cs typeface="+mn-cs"/>
              </a:rPr>
              <a:t>Do not release material i.e. Project work packages in order to supply work to employees.   </a:t>
            </a:r>
          </a:p>
        </p:txBody>
      </p:sp>
      <p:sp>
        <p:nvSpPr>
          <p:cNvPr id="89160" name="AutoShape 72">
            <a:hlinkClick r:id="" action="ppaction://noaction" highlightClick="1"/>
          </p:cNvPr>
          <p:cNvSpPr>
            <a:spLocks noChangeArrowheads="1"/>
          </p:cNvSpPr>
          <p:nvPr/>
        </p:nvSpPr>
        <p:spPr bwMode="auto">
          <a:xfrm>
            <a:off x="0" y="2347913"/>
            <a:ext cx="971550" cy="360362"/>
          </a:xfrm>
          <a:prstGeom prst="actionButtonBlank">
            <a:avLst/>
          </a:prstGeom>
          <a:solidFill>
            <a:srgbClr val="003366"/>
          </a:solidFill>
          <a:ln w="12700" cap="sq">
            <a:noFill/>
            <a:miter lim="800000"/>
            <a:headEnd type="none" w="sm" len="sm"/>
            <a:tailEnd type="none" w="sm" len="sm"/>
          </a:ln>
          <a:effectLst/>
        </p:spPr>
        <p:txBody>
          <a:bodyPr wrap="none" anchor="ctr"/>
          <a:lstStyle/>
          <a:p>
            <a:pPr marL="0" marR="0" lvl="0" indent="0" algn="ctr" defTabSz="914400" rtl="0" eaLnBrk="0" fontAlgn="base" latinLnBrk="0" hangingPunct="0">
              <a:lnSpc>
                <a:spcPct val="75000"/>
              </a:lnSpc>
              <a:spcBef>
                <a:spcPct val="0"/>
              </a:spcBef>
              <a:spcAft>
                <a:spcPct val="0"/>
              </a:spcAft>
              <a:buClrTx/>
              <a:buSzTx/>
              <a:buFontTx/>
              <a:buNone/>
              <a:tabLst/>
              <a:defRPr/>
            </a:pPr>
            <a:r>
              <a:rPr kumimoji="0" lang="en-US" sz="1300" i="1" u="none" strike="noStrike" kern="1200" cap="none" spc="0" normalizeH="0" baseline="0" noProof="0">
                <a:ln>
                  <a:noFill/>
                </a:ln>
                <a:solidFill>
                  <a:srgbClr val="9999FF"/>
                </a:solidFill>
                <a:uLnTx/>
                <a:uFillTx/>
                <a:latin typeface="Arial" pitchFamily="34" charset="0"/>
                <a:ea typeface="+mn-ea"/>
                <a:cs typeface="+mn-cs"/>
              </a:rPr>
              <a:t>Strategic</a:t>
            </a:r>
          </a:p>
          <a:p>
            <a:pPr marL="0" marR="0" lvl="0" indent="0" algn="ctr" defTabSz="914400" rtl="0" eaLnBrk="0" fontAlgn="base" latinLnBrk="0" hangingPunct="0">
              <a:lnSpc>
                <a:spcPct val="75000"/>
              </a:lnSpc>
              <a:spcBef>
                <a:spcPct val="0"/>
              </a:spcBef>
              <a:spcAft>
                <a:spcPct val="0"/>
              </a:spcAft>
              <a:buClrTx/>
              <a:buSzTx/>
              <a:buFontTx/>
              <a:buNone/>
              <a:tabLst/>
              <a:defRPr/>
            </a:pPr>
            <a:r>
              <a:rPr kumimoji="0" lang="en-US" sz="1300" i="1" u="none" strike="noStrike" kern="1200" cap="none" spc="0" normalizeH="0" baseline="0" noProof="0">
                <a:ln>
                  <a:noFill/>
                </a:ln>
                <a:solidFill>
                  <a:srgbClr val="9999FF"/>
                </a:solidFill>
                <a:uLnTx/>
                <a:uFillTx/>
                <a:latin typeface="Arial" pitchFamily="34" charset="0"/>
                <a:ea typeface="+mn-ea"/>
                <a:cs typeface="+mn-cs"/>
              </a:rPr>
              <a:t>Issues</a:t>
            </a:r>
          </a:p>
        </p:txBody>
      </p:sp>
    </p:spTree>
    <p:extLst>
      <p:ext uri="{BB962C8B-B14F-4D97-AF65-F5344CB8AC3E}">
        <p14:creationId xmlns:p14="http://schemas.microsoft.com/office/powerpoint/2010/main" val="3481343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9139"/>
                                        </p:tgtEl>
                                        <p:attrNameLst>
                                          <p:attrName>style.visibility</p:attrName>
                                        </p:attrNameLst>
                                      </p:cBhvr>
                                      <p:to>
                                        <p:strVal val="visible"/>
                                      </p:to>
                                    </p:set>
                                    <p:animEffect transition="in" filter="dissolve">
                                      <p:cBhvr>
                                        <p:cTn id="7" dur="500"/>
                                        <p:tgtEl>
                                          <p:spTgt spid="8913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1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1000"/>
                                        <p:tgtEl>
                                          <p:spTgt spid="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89158"/>
                                        </p:tgtEl>
                                        <p:attrNameLst>
                                          <p:attrName>style.visibility</p:attrName>
                                        </p:attrNameLst>
                                      </p:cBhvr>
                                      <p:to>
                                        <p:strVal val="visible"/>
                                      </p:to>
                                    </p:set>
                                    <p:animEffect transition="in" filter="wipe(right)">
                                      <p:cBhvr>
                                        <p:cTn id="25" dur="1000"/>
                                        <p:tgtEl>
                                          <p:spTgt spid="8915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89140"/>
                                        </p:tgtEl>
                                        <p:attrNameLst>
                                          <p:attrName>style.visibility</p:attrName>
                                        </p:attrNameLst>
                                      </p:cBhvr>
                                      <p:to>
                                        <p:strVal val="visible"/>
                                      </p:to>
                                    </p:set>
                                    <p:animEffect transition="in" filter="wipe(down)">
                                      <p:cBhvr>
                                        <p:cTn id="30" dur="1000"/>
                                        <p:tgtEl>
                                          <p:spTgt spid="89140"/>
                                        </p:tgtEl>
                                      </p:cBhvr>
                                    </p:animEffect>
                                  </p:childTnLst>
                                </p:cTn>
                              </p:par>
                              <p:par>
                                <p:cTn id="31" presetID="22" presetClass="entr" presetSubtype="4" fill="hold" nodeType="withEffect">
                                  <p:stCondLst>
                                    <p:cond delay="0"/>
                                  </p:stCondLst>
                                  <p:childTnLst>
                                    <p:set>
                                      <p:cBhvr>
                                        <p:cTn id="32" dur="1" fill="hold">
                                          <p:stCondLst>
                                            <p:cond delay="0"/>
                                          </p:stCondLst>
                                        </p:cTn>
                                        <p:tgtEl>
                                          <p:spTgt spid="89157"/>
                                        </p:tgtEl>
                                        <p:attrNameLst>
                                          <p:attrName>style.visibility</p:attrName>
                                        </p:attrNameLst>
                                      </p:cBhvr>
                                      <p:to>
                                        <p:strVal val="visible"/>
                                      </p:to>
                                    </p:set>
                                    <p:animEffect transition="in" filter="wipe(down)">
                                      <p:cBhvr>
                                        <p:cTn id="33" dur="1000"/>
                                        <p:tgtEl>
                                          <p:spTgt spid="89157"/>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89159"/>
                                        </p:tgtEl>
                                        <p:attrNameLst>
                                          <p:attrName>style.visibility</p:attrName>
                                        </p:attrNameLst>
                                      </p:cBhvr>
                                      <p:to>
                                        <p:strVal val="visible"/>
                                      </p:to>
                                    </p:set>
                                    <p:animEffect transition="in" filter="dissolve">
                                      <p:cBhvr>
                                        <p:cTn id="38" dur="1000"/>
                                        <p:tgtEl>
                                          <p:spTgt spid="891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139" grpId="0"/>
      <p:bldP spid="89140" grpId="0" animBg="1"/>
      <p:bldP spid="89158" grpId="0"/>
      <p:bldP spid="8915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9B1D1-551A-403F-800D-F04E6B76E91E}"/>
              </a:ext>
            </a:extLst>
          </p:cNvPr>
          <p:cNvSpPr>
            <a:spLocks noGrp="1"/>
          </p:cNvSpPr>
          <p:nvPr>
            <p:ph type="title"/>
          </p:nvPr>
        </p:nvSpPr>
        <p:spPr>
          <a:xfrm>
            <a:off x="2514600" y="548680"/>
            <a:ext cx="6629400" cy="838200"/>
          </a:xfrm>
        </p:spPr>
        <p:txBody>
          <a:bodyPr/>
          <a:lstStyle/>
          <a:p>
            <a:pPr algn="ctr"/>
            <a:r>
              <a:rPr lang="he-IL" sz="4000" dirty="0"/>
              <a:t>קושי בקביעת האילוץ המערכתי </a:t>
            </a:r>
            <a:endParaRPr lang="en-AU" sz="4000" dirty="0"/>
          </a:p>
        </p:txBody>
      </p:sp>
      <p:pic>
        <p:nvPicPr>
          <p:cNvPr id="6" name="Content Placeholder 5">
            <a:extLst>
              <a:ext uri="{FF2B5EF4-FFF2-40B4-BE49-F238E27FC236}">
                <a16:creationId xmlns:a16="http://schemas.microsoft.com/office/drawing/2014/main" id="{E66320CE-A68A-46A7-A8DB-F747516BB811}"/>
              </a:ext>
            </a:extLst>
          </p:cNvPr>
          <p:cNvPicPr>
            <a:picLocks noGrp="1" noChangeAspect="1"/>
          </p:cNvPicPr>
          <p:nvPr>
            <p:ph idx="1"/>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808" y="0"/>
            <a:ext cx="2340165" cy="1658888"/>
          </a:xfrm>
        </p:spPr>
      </p:pic>
      <p:sp>
        <p:nvSpPr>
          <p:cNvPr id="4" name="Slide Number Placeholder 3">
            <a:extLst>
              <a:ext uri="{FF2B5EF4-FFF2-40B4-BE49-F238E27FC236}">
                <a16:creationId xmlns:a16="http://schemas.microsoft.com/office/drawing/2014/main" id="{7EF2BBF8-8F54-4202-ABB8-235A60D09E2D}"/>
              </a:ext>
            </a:extLst>
          </p:cNvPr>
          <p:cNvSpPr>
            <a:spLocks noGrp="1"/>
          </p:cNvSpPr>
          <p:nvPr>
            <p:ph type="sldNum" sz="quarter" idx="12"/>
          </p:nvPr>
        </p:nvSpPr>
        <p:spPr/>
        <p:txBody>
          <a:bodyPr/>
          <a:lstStyle/>
          <a:p>
            <a:fld id="{24E582B3-F299-4149-BAE8-6FE3BE33A46F}" type="slidenum">
              <a:rPr lang="he-IL" smtClean="0"/>
              <a:pPr/>
              <a:t>54</a:t>
            </a:fld>
            <a:endParaRPr lang="he-IL"/>
          </a:p>
        </p:txBody>
      </p:sp>
      <p:sp>
        <p:nvSpPr>
          <p:cNvPr id="8" name="TextBox 7">
            <a:extLst>
              <a:ext uri="{FF2B5EF4-FFF2-40B4-BE49-F238E27FC236}">
                <a16:creationId xmlns:a16="http://schemas.microsoft.com/office/drawing/2014/main" id="{814CBAFA-2256-4491-B1DB-81DB5C1AD3C5}"/>
              </a:ext>
            </a:extLst>
          </p:cNvPr>
          <p:cNvSpPr txBox="1"/>
          <p:nvPr/>
        </p:nvSpPr>
        <p:spPr>
          <a:xfrm>
            <a:off x="971600" y="2580950"/>
            <a:ext cx="7416824" cy="3662541"/>
          </a:xfrm>
          <a:prstGeom prst="rect">
            <a:avLst/>
          </a:prstGeom>
          <a:noFill/>
        </p:spPr>
        <p:txBody>
          <a:bodyPr wrap="square" rtlCol="0">
            <a:spAutoFit/>
          </a:bodyPr>
          <a:lstStyle/>
          <a:p>
            <a:pPr algn="r" rtl="1"/>
            <a:r>
              <a:rPr lang="he-IL" sz="4000" i="1" dirty="0"/>
              <a:t>"כלל אצבע":</a:t>
            </a:r>
          </a:p>
          <a:p>
            <a:pPr algn="r" rtl="1"/>
            <a:endParaRPr lang="he-IL" sz="3200" dirty="0"/>
          </a:p>
          <a:p>
            <a:pPr marL="342900" indent="-342900" algn="r" rtl="1">
              <a:buFont typeface="Arial" panose="020B0604020202020204" pitchFamily="34" charset="0"/>
              <a:buChar char="•"/>
            </a:pPr>
            <a:r>
              <a:rPr lang="he-IL" sz="3200" dirty="0"/>
              <a:t>להוריד 25% מה- </a:t>
            </a:r>
            <a:r>
              <a:rPr lang="en-US" sz="3200" dirty="0"/>
              <a:t>WIP </a:t>
            </a:r>
            <a:r>
              <a:rPr lang="he-IL" sz="3200" dirty="0"/>
              <a:t> (פרויקטים בצנור)</a:t>
            </a:r>
          </a:p>
          <a:p>
            <a:pPr algn="r" rtl="1"/>
            <a:endParaRPr lang="he-IL" sz="3200" dirty="0"/>
          </a:p>
          <a:p>
            <a:pPr marL="342900" indent="-342900" algn="r" rtl="1">
              <a:buFont typeface="Arial" panose="020B0604020202020204" pitchFamily="34" charset="0"/>
              <a:buChar char="•"/>
            </a:pPr>
            <a:r>
              <a:rPr lang="he-IL" sz="3200" dirty="0"/>
              <a:t>כניסת פרוייקט חדש ל </a:t>
            </a:r>
            <a:r>
              <a:rPr lang="en-US" sz="3200" dirty="0"/>
              <a:t>WIP</a:t>
            </a:r>
            <a:r>
              <a:rPr lang="he-IL" sz="3200" dirty="0"/>
              <a:t> במקום פרוייקט אחר (סיום או הקפאה) </a:t>
            </a:r>
          </a:p>
          <a:p>
            <a:pPr algn="r" rtl="1"/>
            <a:r>
              <a:rPr lang="he-IL" sz="3200" dirty="0"/>
              <a:t> </a:t>
            </a:r>
            <a:endParaRPr lang="en-AU" sz="3200" dirty="0"/>
          </a:p>
        </p:txBody>
      </p:sp>
    </p:spTree>
    <p:extLst>
      <p:ext uri="{BB962C8B-B14F-4D97-AF65-F5344CB8AC3E}">
        <p14:creationId xmlns:p14="http://schemas.microsoft.com/office/powerpoint/2010/main" val="400344566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457200" y="188913"/>
            <a:ext cx="8229600" cy="777875"/>
          </a:xfrm>
          <a:noFill/>
        </p:spPr>
        <p:txBody>
          <a:bodyPr/>
          <a:lstStyle/>
          <a:p>
            <a:pPr algn="ctr"/>
            <a:r>
              <a:rPr lang="en-US"/>
              <a:t>“Focused” Tasking </a:t>
            </a:r>
            <a:endParaRPr lang="en-GB"/>
          </a:p>
        </p:txBody>
      </p:sp>
      <p:sp>
        <p:nvSpPr>
          <p:cNvPr id="45" name="מציין מיקום של תאריך 3"/>
          <p:cNvSpPr>
            <a:spLocks noGrp="1"/>
          </p:cNvSpPr>
          <p:nvPr>
            <p:ph type="dt" sz="quarter" idx="10"/>
          </p:nvPr>
        </p:nvSpPr>
        <p:spPr/>
        <p:txBody>
          <a:bodyPr/>
          <a:lstStyle/>
          <a:p>
            <a:pPr>
              <a:defRPr/>
            </a:pPr>
            <a:fld id="{5E8C91F9-6FE9-49F9-9618-CDECD5E68294}" type="datetime5">
              <a:rPr lang="en-US" smtClean="0"/>
              <a:t>24-Jul-17</a:t>
            </a:fld>
            <a:endParaRPr lang="en-US" altLang="en-US"/>
          </a:p>
        </p:txBody>
      </p:sp>
      <p:sp>
        <p:nvSpPr>
          <p:cNvPr id="47" name="מציין מיקום של מספר שקופית 5"/>
          <p:cNvSpPr>
            <a:spLocks noGrp="1"/>
          </p:cNvSpPr>
          <p:nvPr>
            <p:ph type="sldNum" sz="quarter" idx="12"/>
          </p:nvPr>
        </p:nvSpPr>
        <p:spPr/>
        <p:txBody>
          <a:bodyPr/>
          <a:lstStyle/>
          <a:p>
            <a:pPr>
              <a:defRPr/>
            </a:pPr>
            <a:fld id="{1FD1F478-278A-4D2B-BD22-3072DE9E3401}" type="slidenum">
              <a:rPr lang="he-IL" altLang="en-US"/>
              <a:pPr>
                <a:defRPr/>
              </a:pPr>
              <a:t>55</a:t>
            </a:fld>
            <a:endParaRPr lang="en-US" altLang="en-US"/>
          </a:p>
        </p:txBody>
      </p:sp>
      <p:grpSp>
        <p:nvGrpSpPr>
          <p:cNvPr id="4103" name="Group 3"/>
          <p:cNvGrpSpPr>
            <a:grpSpLocks/>
          </p:cNvGrpSpPr>
          <p:nvPr/>
        </p:nvGrpSpPr>
        <p:grpSpPr bwMode="auto">
          <a:xfrm>
            <a:off x="539750" y="1196975"/>
            <a:ext cx="7596188" cy="5091113"/>
            <a:chOff x="431" y="754"/>
            <a:chExt cx="4853" cy="3434"/>
          </a:xfrm>
        </p:grpSpPr>
        <p:sp>
          <p:nvSpPr>
            <p:cNvPr id="4142" name="Line 4"/>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algn="ctr" rtl="0" eaLnBrk="0" hangingPunct="0"/>
              <a:endParaRPr lang="he-IL"/>
            </a:p>
          </p:txBody>
        </p:sp>
        <p:sp>
          <p:nvSpPr>
            <p:cNvPr id="4143" name="Line 5"/>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algn="ctr" rtl="0" eaLnBrk="0" hangingPunct="0"/>
              <a:endParaRPr lang="he-IL"/>
            </a:p>
          </p:txBody>
        </p:sp>
      </p:grpSp>
      <p:sp>
        <p:nvSpPr>
          <p:cNvPr id="4104" name="Line 6"/>
          <p:cNvSpPr>
            <a:spLocks noChangeShapeType="1"/>
          </p:cNvSpPr>
          <p:nvPr/>
        </p:nvSpPr>
        <p:spPr bwMode="auto">
          <a:xfrm>
            <a:off x="1692275" y="6129338"/>
            <a:ext cx="0" cy="331787"/>
          </a:xfrm>
          <a:prstGeom prst="line">
            <a:avLst/>
          </a:prstGeom>
          <a:noFill/>
          <a:ln w="9525">
            <a:solidFill>
              <a:schemeClr val="tx1"/>
            </a:solidFill>
            <a:round/>
            <a:headEnd/>
            <a:tailEnd/>
          </a:ln>
        </p:spPr>
        <p:txBody>
          <a:bodyPr/>
          <a:lstStyle/>
          <a:p>
            <a:pPr algn="ctr" rtl="0" eaLnBrk="0" hangingPunct="0"/>
            <a:endParaRPr lang="he-IL"/>
          </a:p>
        </p:txBody>
      </p:sp>
      <p:sp>
        <p:nvSpPr>
          <p:cNvPr id="4105" name="Line 7"/>
          <p:cNvSpPr>
            <a:spLocks noChangeShapeType="1"/>
          </p:cNvSpPr>
          <p:nvPr/>
        </p:nvSpPr>
        <p:spPr bwMode="auto">
          <a:xfrm>
            <a:off x="2843213" y="6129338"/>
            <a:ext cx="0" cy="331787"/>
          </a:xfrm>
          <a:prstGeom prst="line">
            <a:avLst/>
          </a:prstGeom>
          <a:noFill/>
          <a:ln w="9525">
            <a:solidFill>
              <a:schemeClr val="tx1"/>
            </a:solidFill>
            <a:round/>
            <a:headEnd/>
            <a:tailEnd/>
          </a:ln>
        </p:spPr>
        <p:txBody>
          <a:bodyPr/>
          <a:lstStyle/>
          <a:p>
            <a:pPr algn="ctr" rtl="0" eaLnBrk="0" hangingPunct="0"/>
            <a:endParaRPr lang="he-IL"/>
          </a:p>
        </p:txBody>
      </p:sp>
      <p:sp>
        <p:nvSpPr>
          <p:cNvPr id="4106" name="Line 8"/>
          <p:cNvSpPr>
            <a:spLocks noChangeShapeType="1"/>
          </p:cNvSpPr>
          <p:nvPr/>
        </p:nvSpPr>
        <p:spPr bwMode="auto">
          <a:xfrm>
            <a:off x="3995738" y="6129338"/>
            <a:ext cx="0" cy="331787"/>
          </a:xfrm>
          <a:prstGeom prst="line">
            <a:avLst/>
          </a:prstGeom>
          <a:noFill/>
          <a:ln w="9525">
            <a:solidFill>
              <a:schemeClr val="tx1"/>
            </a:solidFill>
            <a:round/>
            <a:headEnd/>
            <a:tailEnd/>
          </a:ln>
        </p:spPr>
        <p:txBody>
          <a:bodyPr/>
          <a:lstStyle/>
          <a:p>
            <a:pPr algn="ctr" rtl="0" eaLnBrk="0" hangingPunct="0"/>
            <a:endParaRPr lang="he-IL"/>
          </a:p>
        </p:txBody>
      </p:sp>
      <p:sp>
        <p:nvSpPr>
          <p:cNvPr id="4107" name="Line 9"/>
          <p:cNvSpPr>
            <a:spLocks noChangeShapeType="1"/>
          </p:cNvSpPr>
          <p:nvPr/>
        </p:nvSpPr>
        <p:spPr bwMode="auto">
          <a:xfrm>
            <a:off x="5148263" y="6129338"/>
            <a:ext cx="0" cy="331787"/>
          </a:xfrm>
          <a:prstGeom prst="line">
            <a:avLst/>
          </a:prstGeom>
          <a:noFill/>
          <a:ln w="9525">
            <a:solidFill>
              <a:schemeClr val="tx1"/>
            </a:solidFill>
            <a:round/>
            <a:headEnd/>
            <a:tailEnd/>
          </a:ln>
        </p:spPr>
        <p:txBody>
          <a:bodyPr/>
          <a:lstStyle/>
          <a:p>
            <a:pPr algn="ctr" rtl="0" eaLnBrk="0" hangingPunct="0"/>
            <a:endParaRPr lang="he-IL"/>
          </a:p>
        </p:txBody>
      </p:sp>
      <p:sp>
        <p:nvSpPr>
          <p:cNvPr id="4108" name="Line 10"/>
          <p:cNvSpPr>
            <a:spLocks noChangeShapeType="1"/>
          </p:cNvSpPr>
          <p:nvPr/>
        </p:nvSpPr>
        <p:spPr bwMode="auto">
          <a:xfrm>
            <a:off x="6264275" y="6129338"/>
            <a:ext cx="0" cy="331787"/>
          </a:xfrm>
          <a:prstGeom prst="line">
            <a:avLst/>
          </a:prstGeom>
          <a:noFill/>
          <a:ln w="9525">
            <a:solidFill>
              <a:schemeClr val="tx1"/>
            </a:solidFill>
            <a:round/>
            <a:headEnd/>
            <a:tailEnd/>
          </a:ln>
        </p:spPr>
        <p:txBody>
          <a:bodyPr/>
          <a:lstStyle/>
          <a:p>
            <a:pPr algn="ctr" rtl="0" eaLnBrk="0" hangingPunct="0"/>
            <a:endParaRPr lang="he-IL"/>
          </a:p>
        </p:txBody>
      </p:sp>
      <p:sp>
        <p:nvSpPr>
          <p:cNvPr id="4109" name="Line 11"/>
          <p:cNvSpPr>
            <a:spLocks noChangeShapeType="1"/>
          </p:cNvSpPr>
          <p:nvPr/>
        </p:nvSpPr>
        <p:spPr bwMode="auto">
          <a:xfrm>
            <a:off x="7416800" y="6121400"/>
            <a:ext cx="0" cy="331788"/>
          </a:xfrm>
          <a:prstGeom prst="line">
            <a:avLst/>
          </a:prstGeom>
          <a:noFill/>
          <a:ln w="9525">
            <a:solidFill>
              <a:schemeClr val="tx1"/>
            </a:solidFill>
            <a:round/>
            <a:headEnd/>
            <a:tailEnd/>
          </a:ln>
        </p:spPr>
        <p:txBody>
          <a:bodyPr/>
          <a:lstStyle/>
          <a:p>
            <a:pPr algn="ctr" rtl="0" eaLnBrk="0" hangingPunct="0"/>
            <a:endParaRPr lang="he-IL"/>
          </a:p>
        </p:txBody>
      </p:sp>
      <p:sp>
        <p:nvSpPr>
          <p:cNvPr id="108556" name="Text Box 12"/>
          <p:cNvSpPr txBox="1">
            <a:spLocks noChangeArrowheads="1"/>
          </p:cNvSpPr>
          <p:nvPr/>
        </p:nvSpPr>
        <p:spPr bwMode="auto">
          <a:xfrm>
            <a:off x="0" y="177323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A</a:t>
            </a:r>
          </a:p>
        </p:txBody>
      </p:sp>
      <p:sp>
        <p:nvSpPr>
          <p:cNvPr id="108557" name="Text Box 13"/>
          <p:cNvSpPr txBox="1">
            <a:spLocks noChangeArrowheads="1"/>
          </p:cNvSpPr>
          <p:nvPr/>
        </p:nvSpPr>
        <p:spPr bwMode="auto">
          <a:xfrm>
            <a:off x="4763" y="2492375"/>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B</a:t>
            </a:r>
          </a:p>
        </p:txBody>
      </p:sp>
      <p:sp>
        <p:nvSpPr>
          <p:cNvPr id="108558" name="Text Box 14"/>
          <p:cNvSpPr txBox="1">
            <a:spLocks noChangeArrowheads="1"/>
          </p:cNvSpPr>
          <p:nvPr/>
        </p:nvSpPr>
        <p:spPr bwMode="auto">
          <a:xfrm>
            <a:off x="15875" y="32273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C</a:t>
            </a:r>
          </a:p>
        </p:txBody>
      </p:sp>
      <p:sp>
        <p:nvSpPr>
          <p:cNvPr id="108559" name="Text Box 15"/>
          <p:cNvSpPr txBox="1">
            <a:spLocks noChangeArrowheads="1"/>
          </p:cNvSpPr>
          <p:nvPr/>
        </p:nvSpPr>
        <p:spPr bwMode="auto">
          <a:xfrm>
            <a:off x="15875" y="3927475"/>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D</a:t>
            </a:r>
          </a:p>
        </p:txBody>
      </p:sp>
      <p:sp>
        <p:nvSpPr>
          <p:cNvPr id="108560" name="Text Box 16"/>
          <p:cNvSpPr txBox="1">
            <a:spLocks noChangeArrowheads="1"/>
          </p:cNvSpPr>
          <p:nvPr/>
        </p:nvSpPr>
        <p:spPr bwMode="auto">
          <a:xfrm>
            <a:off x="14288" y="46878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E</a:t>
            </a:r>
          </a:p>
        </p:txBody>
      </p:sp>
      <p:sp>
        <p:nvSpPr>
          <p:cNvPr id="108561" name="Text Box 17"/>
          <p:cNvSpPr txBox="1">
            <a:spLocks noChangeArrowheads="1"/>
          </p:cNvSpPr>
          <p:nvPr/>
        </p:nvSpPr>
        <p:spPr bwMode="auto">
          <a:xfrm>
            <a:off x="14288" y="5408613"/>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F</a:t>
            </a:r>
          </a:p>
        </p:txBody>
      </p:sp>
      <p:sp>
        <p:nvSpPr>
          <p:cNvPr id="4116" name="Text Box 18"/>
          <p:cNvSpPr txBox="1">
            <a:spLocks noChangeArrowheads="1"/>
          </p:cNvSpPr>
          <p:nvPr/>
        </p:nvSpPr>
        <p:spPr bwMode="auto">
          <a:xfrm>
            <a:off x="1331913" y="6416675"/>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1</a:t>
            </a:r>
          </a:p>
        </p:txBody>
      </p:sp>
      <p:sp>
        <p:nvSpPr>
          <p:cNvPr id="4117" name="Text Box 19"/>
          <p:cNvSpPr txBox="1">
            <a:spLocks noChangeArrowheads="1"/>
          </p:cNvSpPr>
          <p:nvPr/>
        </p:nvSpPr>
        <p:spPr bwMode="auto">
          <a:xfrm>
            <a:off x="2484438" y="64023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2</a:t>
            </a:r>
          </a:p>
        </p:txBody>
      </p:sp>
      <p:sp>
        <p:nvSpPr>
          <p:cNvPr id="4118" name="Text Box 20"/>
          <p:cNvSpPr txBox="1">
            <a:spLocks noChangeArrowheads="1"/>
          </p:cNvSpPr>
          <p:nvPr/>
        </p:nvSpPr>
        <p:spPr bwMode="auto">
          <a:xfrm>
            <a:off x="3656013" y="64023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3</a:t>
            </a:r>
          </a:p>
        </p:txBody>
      </p:sp>
      <p:sp>
        <p:nvSpPr>
          <p:cNvPr id="4119" name="Text Box 21"/>
          <p:cNvSpPr txBox="1">
            <a:spLocks noChangeArrowheads="1"/>
          </p:cNvSpPr>
          <p:nvPr/>
        </p:nvSpPr>
        <p:spPr bwMode="auto">
          <a:xfrm>
            <a:off x="4808538" y="64023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4</a:t>
            </a:r>
          </a:p>
        </p:txBody>
      </p:sp>
      <p:sp>
        <p:nvSpPr>
          <p:cNvPr id="4120" name="Text Box 22"/>
          <p:cNvSpPr txBox="1">
            <a:spLocks noChangeArrowheads="1"/>
          </p:cNvSpPr>
          <p:nvPr/>
        </p:nvSpPr>
        <p:spPr bwMode="auto">
          <a:xfrm>
            <a:off x="5940425" y="64023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5</a:t>
            </a:r>
          </a:p>
        </p:txBody>
      </p:sp>
      <p:sp>
        <p:nvSpPr>
          <p:cNvPr id="4121" name="Text Box 23"/>
          <p:cNvSpPr txBox="1">
            <a:spLocks noChangeArrowheads="1"/>
          </p:cNvSpPr>
          <p:nvPr/>
        </p:nvSpPr>
        <p:spPr bwMode="auto">
          <a:xfrm>
            <a:off x="7092950" y="6402388"/>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6</a:t>
            </a:r>
          </a:p>
        </p:txBody>
      </p:sp>
      <p:sp>
        <p:nvSpPr>
          <p:cNvPr id="4122" name="Line 24"/>
          <p:cNvSpPr>
            <a:spLocks noChangeShapeType="1"/>
          </p:cNvSpPr>
          <p:nvPr/>
        </p:nvSpPr>
        <p:spPr bwMode="auto">
          <a:xfrm>
            <a:off x="539750" y="1989138"/>
            <a:ext cx="6911975" cy="0"/>
          </a:xfrm>
          <a:prstGeom prst="line">
            <a:avLst/>
          </a:prstGeom>
          <a:noFill/>
          <a:ln w="9525">
            <a:solidFill>
              <a:schemeClr val="tx1"/>
            </a:solidFill>
            <a:prstDash val="sysDot"/>
            <a:round/>
            <a:headEnd/>
            <a:tailEnd/>
          </a:ln>
        </p:spPr>
        <p:txBody>
          <a:bodyPr/>
          <a:lstStyle/>
          <a:p>
            <a:pPr algn="ctr" rtl="0" eaLnBrk="0" hangingPunct="0"/>
            <a:endParaRPr lang="he-IL"/>
          </a:p>
        </p:txBody>
      </p:sp>
      <p:sp>
        <p:nvSpPr>
          <p:cNvPr id="4123" name="Line 25"/>
          <p:cNvSpPr>
            <a:spLocks noChangeShapeType="1"/>
          </p:cNvSpPr>
          <p:nvPr/>
        </p:nvSpPr>
        <p:spPr bwMode="auto">
          <a:xfrm>
            <a:off x="539750" y="2687638"/>
            <a:ext cx="6911975" cy="0"/>
          </a:xfrm>
          <a:prstGeom prst="line">
            <a:avLst/>
          </a:prstGeom>
          <a:noFill/>
          <a:ln w="9525">
            <a:solidFill>
              <a:schemeClr val="tx1"/>
            </a:solidFill>
            <a:prstDash val="sysDot"/>
            <a:round/>
            <a:headEnd/>
            <a:tailEnd/>
          </a:ln>
        </p:spPr>
        <p:txBody>
          <a:bodyPr/>
          <a:lstStyle/>
          <a:p>
            <a:pPr algn="ctr" rtl="0" eaLnBrk="0" hangingPunct="0"/>
            <a:endParaRPr lang="he-IL"/>
          </a:p>
        </p:txBody>
      </p:sp>
      <p:sp>
        <p:nvSpPr>
          <p:cNvPr id="4124" name="Line 26"/>
          <p:cNvSpPr>
            <a:spLocks noChangeShapeType="1"/>
          </p:cNvSpPr>
          <p:nvPr/>
        </p:nvSpPr>
        <p:spPr bwMode="auto">
          <a:xfrm>
            <a:off x="550863" y="3429000"/>
            <a:ext cx="6911975" cy="0"/>
          </a:xfrm>
          <a:prstGeom prst="line">
            <a:avLst/>
          </a:prstGeom>
          <a:noFill/>
          <a:ln w="9525">
            <a:solidFill>
              <a:schemeClr val="tx1"/>
            </a:solidFill>
            <a:prstDash val="sysDot"/>
            <a:round/>
            <a:headEnd/>
            <a:tailEnd/>
          </a:ln>
        </p:spPr>
        <p:txBody>
          <a:bodyPr/>
          <a:lstStyle/>
          <a:p>
            <a:pPr algn="ctr" rtl="0" eaLnBrk="0" hangingPunct="0"/>
            <a:endParaRPr lang="he-IL"/>
          </a:p>
        </p:txBody>
      </p:sp>
      <p:sp>
        <p:nvSpPr>
          <p:cNvPr id="4125" name="Line 27"/>
          <p:cNvSpPr>
            <a:spLocks noChangeShapeType="1"/>
          </p:cNvSpPr>
          <p:nvPr/>
        </p:nvSpPr>
        <p:spPr bwMode="auto">
          <a:xfrm>
            <a:off x="539750" y="4138613"/>
            <a:ext cx="6911975" cy="0"/>
          </a:xfrm>
          <a:prstGeom prst="line">
            <a:avLst/>
          </a:prstGeom>
          <a:noFill/>
          <a:ln w="9525">
            <a:solidFill>
              <a:schemeClr val="tx1"/>
            </a:solidFill>
            <a:prstDash val="sysDot"/>
            <a:round/>
            <a:headEnd/>
            <a:tailEnd/>
          </a:ln>
        </p:spPr>
        <p:txBody>
          <a:bodyPr/>
          <a:lstStyle/>
          <a:p>
            <a:pPr algn="ctr" rtl="0" eaLnBrk="0" hangingPunct="0"/>
            <a:endParaRPr lang="he-IL"/>
          </a:p>
        </p:txBody>
      </p:sp>
      <p:sp>
        <p:nvSpPr>
          <p:cNvPr id="4126" name="Line 28"/>
          <p:cNvSpPr>
            <a:spLocks noChangeShapeType="1"/>
          </p:cNvSpPr>
          <p:nvPr/>
        </p:nvSpPr>
        <p:spPr bwMode="auto">
          <a:xfrm>
            <a:off x="539750" y="4868863"/>
            <a:ext cx="6911975" cy="0"/>
          </a:xfrm>
          <a:prstGeom prst="line">
            <a:avLst/>
          </a:prstGeom>
          <a:noFill/>
          <a:ln w="9525">
            <a:solidFill>
              <a:schemeClr val="tx1"/>
            </a:solidFill>
            <a:prstDash val="sysDot"/>
            <a:round/>
            <a:headEnd/>
            <a:tailEnd/>
          </a:ln>
        </p:spPr>
        <p:txBody>
          <a:bodyPr/>
          <a:lstStyle/>
          <a:p>
            <a:pPr algn="ctr" rtl="0" eaLnBrk="0" hangingPunct="0"/>
            <a:endParaRPr lang="he-IL"/>
          </a:p>
        </p:txBody>
      </p:sp>
      <p:sp>
        <p:nvSpPr>
          <p:cNvPr id="4127" name="Line 29"/>
          <p:cNvSpPr>
            <a:spLocks noChangeShapeType="1"/>
          </p:cNvSpPr>
          <p:nvPr/>
        </p:nvSpPr>
        <p:spPr bwMode="auto">
          <a:xfrm>
            <a:off x="539750" y="5568950"/>
            <a:ext cx="6911975" cy="0"/>
          </a:xfrm>
          <a:prstGeom prst="line">
            <a:avLst/>
          </a:prstGeom>
          <a:noFill/>
          <a:ln w="9525">
            <a:solidFill>
              <a:schemeClr val="tx1"/>
            </a:solidFill>
            <a:prstDash val="sysDot"/>
            <a:round/>
            <a:headEnd/>
            <a:tailEnd/>
          </a:ln>
        </p:spPr>
        <p:txBody>
          <a:bodyPr/>
          <a:lstStyle/>
          <a:p>
            <a:pPr algn="ctr" rtl="0" eaLnBrk="0" hangingPunct="0"/>
            <a:endParaRPr lang="he-IL"/>
          </a:p>
        </p:txBody>
      </p:sp>
      <p:sp>
        <p:nvSpPr>
          <p:cNvPr id="4128" name="Text Box 30"/>
          <p:cNvSpPr txBox="1">
            <a:spLocks noChangeArrowheads="1"/>
          </p:cNvSpPr>
          <p:nvPr/>
        </p:nvSpPr>
        <p:spPr bwMode="auto">
          <a:xfrm>
            <a:off x="8172450" y="6092825"/>
            <a:ext cx="647700" cy="396875"/>
          </a:xfrm>
          <a:prstGeom prst="rect">
            <a:avLst/>
          </a:prstGeom>
          <a:noFill/>
          <a:ln w="9525">
            <a:noFill/>
            <a:miter lim="800000"/>
            <a:headEnd/>
            <a:tailEnd/>
          </a:ln>
        </p:spPr>
        <p:txBody>
          <a:bodyPr>
            <a:spAutoFit/>
          </a:bodyPr>
          <a:lstStyle/>
          <a:p>
            <a:pPr algn="ctr">
              <a:spcBef>
                <a:spcPct val="50000"/>
              </a:spcBef>
            </a:pPr>
            <a:r>
              <a:rPr kumimoji="0" lang="en-US" sz="2000" b="1">
                <a:latin typeface="Arial" pitchFamily="34" charset="0"/>
              </a:rPr>
              <a:t>t</a:t>
            </a:r>
          </a:p>
        </p:txBody>
      </p:sp>
      <p:sp>
        <p:nvSpPr>
          <p:cNvPr id="4129" name="Text Box 31"/>
          <p:cNvSpPr txBox="1">
            <a:spLocks noChangeArrowheads="1"/>
          </p:cNvSpPr>
          <p:nvPr/>
        </p:nvSpPr>
        <p:spPr bwMode="auto">
          <a:xfrm>
            <a:off x="0" y="765175"/>
            <a:ext cx="2232025" cy="457200"/>
          </a:xfrm>
          <a:prstGeom prst="rect">
            <a:avLst/>
          </a:prstGeom>
          <a:noFill/>
          <a:ln w="9525">
            <a:noFill/>
            <a:miter lim="800000"/>
            <a:headEnd/>
            <a:tailEnd/>
          </a:ln>
        </p:spPr>
        <p:txBody>
          <a:bodyPr>
            <a:spAutoFit/>
          </a:bodyPr>
          <a:lstStyle/>
          <a:p>
            <a:pPr algn="l" rtl="0">
              <a:spcBef>
                <a:spcPct val="50000"/>
              </a:spcBef>
            </a:pPr>
            <a:r>
              <a:rPr kumimoji="0" lang="en-US" b="1"/>
              <a:t>Assignments</a:t>
            </a:r>
          </a:p>
        </p:txBody>
      </p:sp>
      <p:sp>
        <p:nvSpPr>
          <p:cNvPr id="108576" name="Rectangle 32"/>
          <p:cNvSpPr>
            <a:spLocks noChangeArrowheads="1"/>
          </p:cNvSpPr>
          <p:nvPr/>
        </p:nvSpPr>
        <p:spPr bwMode="auto">
          <a:xfrm>
            <a:off x="539750" y="1916113"/>
            <a:ext cx="1152525" cy="144462"/>
          </a:xfrm>
          <a:prstGeom prst="rect">
            <a:avLst/>
          </a:prstGeom>
          <a:solidFill>
            <a:schemeClr val="accent1"/>
          </a:solidFill>
          <a:ln w="9525">
            <a:solidFill>
              <a:schemeClr val="tx1"/>
            </a:solidFill>
            <a:miter lim="800000"/>
            <a:headEnd/>
            <a:tailEnd/>
          </a:ln>
        </p:spPr>
        <p:txBody>
          <a:bodyPr wrap="none" anchor="ctr"/>
          <a:lstStyle/>
          <a:p>
            <a:pPr algn="ctr" rtl="0" eaLnBrk="0" hangingPunct="0"/>
            <a:endParaRPr lang="he-IL"/>
          </a:p>
        </p:txBody>
      </p:sp>
      <p:sp>
        <p:nvSpPr>
          <p:cNvPr id="108577" name="Rectangle 33"/>
          <p:cNvSpPr>
            <a:spLocks noChangeArrowheads="1"/>
          </p:cNvSpPr>
          <p:nvPr/>
        </p:nvSpPr>
        <p:spPr bwMode="auto">
          <a:xfrm>
            <a:off x="1690688" y="2616200"/>
            <a:ext cx="1152525" cy="144463"/>
          </a:xfrm>
          <a:prstGeom prst="rect">
            <a:avLst/>
          </a:prstGeom>
          <a:solidFill>
            <a:schemeClr val="accent1"/>
          </a:solidFill>
          <a:ln w="9525">
            <a:solidFill>
              <a:schemeClr val="tx1"/>
            </a:solidFill>
            <a:miter lim="800000"/>
            <a:headEnd/>
            <a:tailEnd/>
          </a:ln>
        </p:spPr>
        <p:txBody>
          <a:bodyPr wrap="none" anchor="ctr"/>
          <a:lstStyle/>
          <a:p>
            <a:pPr algn="ctr" rtl="0" eaLnBrk="0" hangingPunct="0"/>
            <a:endParaRPr lang="he-IL"/>
          </a:p>
        </p:txBody>
      </p:sp>
      <p:sp>
        <p:nvSpPr>
          <p:cNvPr id="108578" name="Rectangle 34"/>
          <p:cNvSpPr>
            <a:spLocks noChangeArrowheads="1"/>
          </p:cNvSpPr>
          <p:nvPr/>
        </p:nvSpPr>
        <p:spPr bwMode="auto">
          <a:xfrm>
            <a:off x="2843213" y="3357563"/>
            <a:ext cx="1152525" cy="144462"/>
          </a:xfrm>
          <a:prstGeom prst="rect">
            <a:avLst/>
          </a:prstGeom>
          <a:solidFill>
            <a:schemeClr val="accent1"/>
          </a:solidFill>
          <a:ln w="9525">
            <a:solidFill>
              <a:schemeClr val="tx1"/>
            </a:solidFill>
            <a:miter lim="800000"/>
            <a:headEnd/>
            <a:tailEnd/>
          </a:ln>
        </p:spPr>
        <p:txBody>
          <a:bodyPr wrap="none" anchor="ctr"/>
          <a:lstStyle/>
          <a:p>
            <a:pPr algn="ctr" rtl="0" eaLnBrk="0" hangingPunct="0"/>
            <a:endParaRPr lang="he-IL"/>
          </a:p>
        </p:txBody>
      </p:sp>
      <p:sp>
        <p:nvSpPr>
          <p:cNvPr id="108579" name="Rectangle 35"/>
          <p:cNvSpPr>
            <a:spLocks noChangeArrowheads="1"/>
          </p:cNvSpPr>
          <p:nvPr/>
        </p:nvSpPr>
        <p:spPr bwMode="auto">
          <a:xfrm>
            <a:off x="3995738" y="4076700"/>
            <a:ext cx="1152525" cy="144463"/>
          </a:xfrm>
          <a:prstGeom prst="rect">
            <a:avLst/>
          </a:prstGeom>
          <a:solidFill>
            <a:schemeClr val="accent1"/>
          </a:solidFill>
          <a:ln w="9525">
            <a:solidFill>
              <a:schemeClr val="tx1"/>
            </a:solidFill>
            <a:miter lim="800000"/>
            <a:headEnd/>
            <a:tailEnd/>
          </a:ln>
        </p:spPr>
        <p:txBody>
          <a:bodyPr wrap="none" anchor="ctr"/>
          <a:lstStyle/>
          <a:p>
            <a:pPr algn="ctr" rtl="0" eaLnBrk="0" hangingPunct="0"/>
            <a:endParaRPr lang="he-IL"/>
          </a:p>
        </p:txBody>
      </p:sp>
      <p:sp>
        <p:nvSpPr>
          <p:cNvPr id="108580" name="Rectangle 36"/>
          <p:cNvSpPr>
            <a:spLocks noChangeArrowheads="1"/>
          </p:cNvSpPr>
          <p:nvPr/>
        </p:nvSpPr>
        <p:spPr bwMode="auto">
          <a:xfrm>
            <a:off x="5219700" y="4797425"/>
            <a:ext cx="1152525" cy="144463"/>
          </a:xfrm>
          <a:prstGeom prst="rect">
            <a:avLst/>
          </a:prstGeom>
          <a:solidFill>
            <a:schemeClr val="accent1"/>
          </a:solidFill>
          <a:ln w="9525">
            <a:solidFill>
              <a:schemeClr val="tx1"/>
            </a:solidFill>
            <a:miter lim="800000"/>
            <a:headEnd/>
            <a:tailEnd/>
          </a:ln>
        </p:spPr>
        <p:txBody>
          <a:bodyPr wrap="none" anchor="ctr"/>
          <a:lstStyle/>
          <a:p>
            <a:pPr algn="ctr" rtl="0" eaLnBrk="0" hangingPunct="0"/>
            <a:endParaRPr lang="he-IL"/>
          </a:p>
        </p:txBody>
      </p:sp>
      <p:sp>
        <p:nvSpPr>
          <p:cNvPr id="108581" name="Rectangle 37"/>
          <p:cNvSpPr>
            <a:spLocks noChangeArrowheads="1"/>
          </p:cNvSpPr>
          <p:nvPr/>
        </p:nvSpPr>
        <p:spPr bwMode="auto">
          <a:xfrm>
            <a:off x="6299200" y="5516563"/>
            <a:ext cx="1152525" cy="144462"/>
          </a:xfrm>
          <a:prstGeom prst="rect">
            <a:avLst/>
          </a:prstGeom>
          <a:solidFill>
            <a:schemeClr val="accent1"/>
          </a:solidFill>
          <a:ln w="9525">
            <a:solidFill>
              <a:schemeClr val="tx1"/>
            </a:solidFill>
            <a:miter lim="800000"/>
            <a:headEnd/>
            <a:tailEnd/>
          </a:ln>
        </p:spPr>
        <p:txBody>
          <a:bodyPr wrap="none" anchor="ctr"/>
          <a:lstStyle/>
          <a:p>
            <a:pPr algn="ctr" rtl="0" eaLnBrk="0" hangingPunct="0"/>
            <a:endParaRPr lang="he-IL"/>
          </a:p>
        </p:txBody>
      </p:sp>
      <p:graphicFrame>
        <p:nvGraphicFramePr>
          <p:cNvPr id="108582" name="Object 38"/>
          <p:cNvGraphicFramePr>
            <a:graphicFrameLocks noChangeAspect="1"/>
          </p:cNvGraphicFramePr>
          <p:nvPr>
            <p:extLst/>
          </p:nvPr>
        </p:nvGraphicFramePr>
        <p:xfrm>
          <a:off x="4895701" y="1050485"/>
          <a:ext cx="3908425" cy="642938"/>
        </p:xfrm>
        <a:graphic>
          <a:graphicData uri="http://schemas.openxmlformats.org/presentationml/2006/ole">
            <mc:AlternateContent xmlns:mc="http://schemas.openxmlformats.org/markup-compatibility/2006">
              <mc:Choice xmlns:v="urn:schemas-microsoft-com:vml" Requires="v">
                <p:oleObj spid="_x0000_s279575" name="Equation" r:id="rId4" imgW="1066680" imgH="215640" progId="Equation.3">
                  <p:embed/>
                </p:oleObj>
              </mc:Choice>
              <mc:Fallback>
                <p:oleObj name="Equation" r:id="rId4" imgW="1066680" imgH="215640" progId="Equation.3">
                  <p:embed/>
                  <p:pic>
                    <p:nvPicPr>
                      <p:cNvPr id="108582" name="Object 38"/>
                      <p:cNvPicPr>
                        <a:picLocks noChangeAspect="1" noChangeArrowheads="1"/>
                      </p:cNvPicPr>
                      <p:nvPr/>
                    </p:nvPicPr>
                    <p:blipFill>
                      <a:blip r:embed="rId5"/>
                      <a:srcRect/>
                      <a:stretch>
                        <a:fillRect/>
                      </a:stretch>
                    </p:blipFill>
                    <p:spPr bwMode="auto">
                      <a:xfrm>
                        <a:off x="4895701" y="1050485"/>
                        <a:ext cx="3908425" cy="642938"/>
                      </a:xfrm>
                      <a:prstGeom prst="rect">
                        <a:avLst/>
                      </a:prstGeom>
                      <a:solidFill>
                        <a:schemeClr val="accent1"/>
                      </a:solidFill>
                      <a:ln w="9525">
                        <a:solidFill>
                          <a:schemeClr val="tx1"/>
                        </a:solidFill>
                        <a:miter lim="800000"/>
                        <a:headEnd/>
                        <a:tailEnd/>
                      </a:ln>
                    </p:spPr>
                  </p:pic>
                </p:oleObj>
              </mc:Fallback>
            </mc:AlternateContent>
          </a:graphicData>
        </a:graphic>
      </p:graphicFrame>
      <p:sp>
        <p:nvSpPr>
          <p:cNvPr id="108583" name="Text Box 39"/>
          <p:cNvSpPr txBox="1">
            <a:spLocks noChangeArrowheads="1"/>
          </p:cNvSpPr>
          <p:nvPr/>
        </p:nvSpPr>
        <p:spPr bwMode="auto">
          <a:xfrm>
            <a:off x="323850" y="1484313"/>
            <a:ext cx="1655763" cy="396875"/>
          </a:xfrm>
          <a:prstGeom prst="rect">
            <a:avLst/>
          </a:prstGeom>
          <a:noFill/>
          <a:ln w="9525">
            <a:noFill/>
            <a:miter lim="800000"/>
            <a:headEnd/>
            <a:tailEnd/>
          </a:ln>
        </p:spPr>
        <p:txBody>
          <a:bodyPr>
            <a:spAutoFit/>
          </a:bodyPr>
          <a:lstStyle/>
          <a:p>
            <a:pPr algn="ctr" rtl="0">
              <a:spcBef>
                <a:spcPct val="50000"/>
              </a:spcBef>
            </a:pPr>
            <a:r>
              <a:rPr kumimoji="0" lang="en-US" sz="2000" b="1" dirty="0">
                <a:latin typeface="Arial" pitchFamily="34" charset="0"/>
              </a:rPr>
              <a:t>1 t</a:t>
            </a:r>
          </a:p>
        </p:txBody>
      </p:sp>
      <p:sp>
        <p:nvSpPr>
          <p:cNvPr id="108584" name="Text Box 40"/>
          <p:cNvSpPr txBox="1">
            <a:spLocks noChangeArrowheads="1"/>
          </p:cNvSpPr>
          <p:nvPr/>
        </p:nvSpPr>
        <p:spPr bwMode="auto">
          <a:xfrm>
            <a:off x="1656556" y="2170113"/>
            <a:ext cx="1655763" cy="396875"/>
          </a:xfrm>
          <a:prstGeom prst="rect">
            <a:avLst/>
          </a:prstGeom>
          <a:noFill/>
          <a:ln w="9525">
            <a:noFill/>
            <a:miter lim="800000"/>
            <a:headEnd/>
            <a:tailEnd/>
          </a:ln>
        </p:spPr>
        <p:txBody>
          <a:bodyPr>
            <a:spAutoFit/>
          </a:bodyPr>
          <a:lstStyle/>
          <a:p>
            <a:pPr algn="ctr" rtl="0">
              <a:spcBef>
                <a:spcPct val="50000"/>
              </a:spcBef>
            </a:pPr>
            <a:r>
              <a:rPr kumimoji="0" lang="en-US" sz="2000" b="1">
                <a:latin typeface="Arial" pitchFamily="34" charset="0"/>
              </a:rPr>
              <a:t>2 t</a:t>
            </a:r>
          </a:p>
        </p:txBody>
      </p:sp>
      <p:sp>
        <p:nvSpPr>
          <p:cNvPr id="108585" name="Text Box 41"/>
          <p:cNvSpPr txBox="1">
            <a:spLocks noChangeArrowheads="1"/>
          </p:cNvSpPr>
          <p:nvPr/>
        </p:nvSpPr>
        <p:spPr bwMode="auto">
          <a:xfrm>
            <a:off x="2555875" y="3001963"/>
            <a:ext cx="1655763" cy="396875"/>
          </a:xfrm>
          <a:prstGeom prst="rect">
            <a:avLst/>
          </a:prstGeom>
          <a:noFill/>
          <a:ln w="9525">
            <a:noFill/>
            <a:miter lim="800000"/>
            <a:headEnd/>
            <a:tailEnd/>
          </a:ln>
        </p:spPr>
        <p:txBody>
          <a:bodyPr>
            <a:spAutoFit/>
          </a:bodyPr>
          <a:lstStyle/>
          <a:p>
            <a:pPr algn="ctr" rtl="0">
              <a:spcBef>
                <a:spcPct val="50000"/>
              </a:spcBef>
            </a:pPr>
            <a:r>
              <a:rPr kumimoji="0" lang="en-US" sz="2000" b="1">
                <a:latin typeface="Arial" pitchFamily="34" charset="0"/>
              </a:rPr>
              <a:t>3 t</a:t>
            </a:r>
          </a:p>
        </p:txBody>
      </p:sp>
      <p:sp>
        <p:nvSpPr>
          <p:cNvPr id="108586" name="Text Box 42"/>
          <p:cNvSpPr txBox="1">
            <a:spLocks noChangeArrowheads="1"/>
          </p:cNvSpPr>
          <p:nvPr/>
        </p:nvSpPr>
        <p:spPr bwMode="auto">
          <a:xfrm>
            <a:off x="3708400" y="3716338"/>
            <a:ext cx="1655763" cy="396875"/>
          </a:xfrm>
          <a:prstGeom prst="rect">
            <a:avLst/>
          </a:prstGeom>
          <a:noFill/>
          <a:ln w="9525">
            <a:noFill/>
            <a:miter lim="800000"/>
            <a:headEnd/>
            <a:tailEnd/>
          </a:ln>
        </p:spPr>
        <p:txBody>
          <a:bodyPr>
            <a:spAutoFit/>
          </a:bodyPr>
          <a:lstStyle/>
          <a:p>
            <a:pPr algn="ctr" rtl="0">
              <a:spcBef>
                <a:spcPct val="50000"/>
              </a:spcBef>
            </a:pPr>
            <a:r>
              <a:rPr kumimoji="0" lang="en-US" sz="2000" b="1">
                <a:latin typeface="Arial" pitchFamily="34" charset="0"/>
              </a:rPr>
              <a:t>4 t</a:t>
            </a:r>
          </a:p>
        </p:txBody>
      </p:sp>
      <p:sp>
        <p:nvSpPr>
          <p:cNvPr id="108587" name="Text Box 43"/>
          <p:cNvSpPr txBox="1">
            <a:spLocks noChangeArrowheads="1"/>
          </p:cNvSpPr>
          <p:nvPr/>
        </p:nvSpPr>
        <p:spPr bwMode="auto">
          <a:xfrm>
            <a:off x="4973638" y="4430713"/>
            <a:ext cx="1655762" cy="396875"/>
          </a:xfrm>
          <a:prstGeom prst="rect">
            <a:avLst/>
          </a:prstGeom>
          <a:noFill/>
          <a:ln w="9525">
            <a:noFill/>
            <a:miter lim="800000"/>
            <a:headEnd/>
            <a:tailEnd/>
          </a:ln>
        </p:spPr>
        <p:txBody>
          <a:bodyPr>
            <a:spAutoFit/>
          </a:bodyPr>
          <a:lstStyle/>
          <a:p>
            <a:pPr algn="ctr" rtl="0">
              <a:spcBef>
                <a:spcPct val="50000"/>
              </a:spcBef>
            </a:pPr>
            <a:r>
              <a:rPr kumimoji="0" lang="en-US" sz="2000" b="1">
                <a:latin typeface="Arial" pitchFamily="34" charset="0"/>
              </a:rPr>
              <a:t>5 t</a:t>
            </a:r>
          </a:p>
        </p:txBody>
      </p:sp>
      <p:sp>
        <p:nvSpPr>
          <p:cNvPr id="108588" name="Text Box 44"/>
          <p:cNvSpPr txBox="1">
            <a:spLocks noChangeArrowheads="1"/>
          </p:cNvSpPr>
          <p:nvPr/>
        </p:nvSpPr>
        <p:spPr bwMode="auto">
          <a:xfrm>
            <a:off x="6011863" y="5151438"/>
            <a:ext cx="1655762" cy="396875"/>
          </a:xfrm>
          <a:prstGeom prst="rect">
            <a:avLst/>
          </a:prstGeom>
          <a:noFill/>
          <a:ln w="9525">
            <a:noFill/>
            <a:miter lim="800000"/>
            <a:headEnd/>
            <a:tailEnd/>
          </a:ln>
        </p:spPr>
        <p:txBody>
          <a:bodyPr>
            <a:spAutoFit/>
          </a:bodyPr>
          <a:lstStyle/>
          <a:p>
            <a:pPr algn="ctr" rtl="0">
              <a:spcBef>
                <a:spcPct val="50000"/>
              </a:spcBef>
            </a:pPr>
            <a:r>
              <a:rPr kumimoji="0" lang="en-US" sz="2000" b="1">
                <a:latin typeface="Arial" pitchFamily="34" charset="0"/>
              </a:rPr>
              <a:t>6 t</a:t>
            </a:r>
          </a:p>
        </p:txBody>
      </p:sp>
      <p:sp>
        <p:nvSpPr>
          <p:cNvPr id="2" name="TextBox 1"/>
          <p:cNvSpPr txBox="1"/>
          <p:nvPr/>
        </p:nvSpPr>
        <p:spPr>
          <a:xfrm>
            <a:off x="5404830" y="2823422"/>
            <a:ext cx="3240695" cy="1815882"/>
          </a:xfrm>
          <a:prstGeom prst="rect">
            <a:avLst/>
          </a:prstGeom>
          <a:noFill/>
        </p:spPr>
        <p:txBody>
          <a:bodyPr wrap="square" rtlCol="0">
            <a:spAutoFit/>
          </a:bodyPr>
          <a:lstStyle/>
          <a:p>
            <a:pPr algn="ctr" rtl="0" eaLnBrk="0" hangingPunct="0"/>
            <a:r>
              <a:rPr lang="en-AU" sz="2800" dirty="0"/>
              <a:t>Increased Productivity because of reduced</a:t>
            </a:r>
          </a:p>
          <a:p>
            <a:pPr algn="ctr" rtl="0" eaLnBrk="0" hangingPunct="0"/>
            <a:r>
              <a:rPr lang="en-AU" sz="2800" dirty="0"/>
              <a:t>Set -Ups</a:t>
            </a:r>
          </a:p>
        </p:txBody>
      </p:sp>
      <p:sp>
        <p:nvSpPr>
          <p:cNvPr id="5" name="TextBox 4"/>
          <p:cNvSpPr txBox="1"/>
          <p:nvPr/>
        </p:nvSpPr>
        <p:spPr>
          <a:xfrm>
            <a:off x="6192044" y="1926079"/>
            <a:ext cx="1295400" cy="923330"/>
          </a:xfrm>
          <a:prstGeom prst="rect">
            <a:avLst/>
          </a:prstGeom>
          <a:noFill/>
        </p:spPr>
        <p:txBody>
          <a:bodyPr wrap="square" rtlCol="0">
            <a:spAutoFit/>
          </a:bodyPr>
          <a:lstStyle/>
          <a:p>
            <a:pPr algn="ctr" rtl="0" eaLnBrk="0" hangingPunct="0"/>
            <a:r>
              <a:rPr lang="en-AU" sz="5400" b="1" dirty="0"/>
              <a:t>+</a:t>
            </a:r>
          </a:p>
        </p:txBody>
      </p:sp>
    </p:spTree>
    <p:extLst>
      <p:ext uri="{BB962C8B-B14F-4D97-AF65-F5344CB8AC3E}">
        <p14:creationId xmlns:p14="http://schemas.microsoft.com/office/powerpoint/2010/main" val="42908747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8556"/>
                                        </p:tgtEl>
                                        <p:attrNameLst>
                                          <p:attrName>style.visibility</p:attrName>
                                        </p:attrNameLst>
                                      </p:cBhvr>
                                      <p:to>
                                        <p:strVal val="visible"/>
                                      </p:to>
                                    </p:set>
                                    <p:anim calcmode="lin" valueType="num">
                                      <p:cBhvr additive="base">
                                        <p:cTn id="7" dur="500" fill="hold"/>
                                        <p:tgtEl>
                                          <p:spTgt spid="108556"/>
                                        </p:tgtEl>
                                        <p:attrNameLst>
                                          <p:attrName>ppt_x</p:attrName>
                                        </p:attrNameLst>
                                      </p:cBhvr>
                                      <p:tavLst>
                                        <p:tav tm="0">
                                          <p:val>
                                            <p:strVal val="1+#ppt_w/2"/>
                                          </p:val>
                                        </p:tav>
                                        <p:tav tm="100000">
                                          <p:val>
                                            <p:strVal val="#ppt_x"/>
                                          </p:val>
                                        </p:tav>
                                      </p:tavLst>
                                    </p:anim>
                                    <p:anim calcmode="lin" valueType="num">
                                      <p:cBhvr additive="base">
                                        <p:cTn id="8" dur="500" fill="hold"/>
                                        <p:tgtEl>
                                          <p:spTgt spid="10855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108557"/>
                                        </p:tgtEl>
                                        <p:attrNameLst>
                                          <p:attrName>style.visibility</p:attrName>
                                        </p:attrNameLst>
                                      </p:cBhvr>
                                      <p:to>
                                        <p:strVal val="visible"/>
                                      </p:to>
                                    </p:set>
                                    <p:anim calcmode="lin" valueType="num">
                                      <p:cBhvr additive="base">
                                        <p:cTn id="13" dur="500" fill="hold"/>
                                        <p:tgtEl>
                                          <p:spTgt spid="108557"/>
                                        </p:tgtEl>
                                        <p:attrNameLst>
                                          <p:attrName>ppt_x</p:attrName>
                                        </p:attrNameLst>
                                      </p:cBhvr>
                                      <p:tavLst>
                                        <p:tav tm="0">
                                          <p:val>
                                            <p:strVal val="1+#ppt_w/2"/>
                                          </p:val>
                                        </p:tav>
                                        <p:tav tm="100000">
                                          <p:val>
                                            <p:strVal val="#ppt_x"/>
                                          </p:val>
                                        </p:tav>
                                      </p:tavLst>
                                    </p:anim>
                                    <p:anim calcmode="lin" valueType="num">
                                      <p:cBhvr additive="base">
                                        <p:cTn id="14" dur="500" fill="hold"/>
                                        <p:tgtEl>
                                          <p:spTgt spid="108557"/>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108558"/>
                                        </p:tgtEl>
                                        <p:attrNameLst>
                                          <p:attrName>style.visibility</p:attrName>
                                        </p:attrNameLst>
                                      </p:cBhvr>
                                      <p:to>
                                        <p:strVal val="visible"/>
                                      </p:to>
                                    </p:set>
                                    <p:anim calcmode="lin" valueType="num">
                                      <p:cBhvr additive="base">
                                        <p:cTn id="19" dur="500" fill="hold"/>
                                        <p:tgtEl>
                                          <p:spTgt spid="108558"/>
                                        </p:tgtEl>
                                        <p:attrNameLst>
                                          <p:attrName>ppt_x</p:attrName>
                                        </p:attrNameLst>
                                      </p:cBhvr>
                                      <p:tavLst>
                                        <p:tav tm="0">
                                          <p:val>
                                            <p:strVal val="1+#ppt_w/2"/>
                                          </p:val>
                                        </p:tav>
                                        <p:tav tm="100000">
                                          <p:val>
                                            <p:strVal val="#ppt_x"/>
                                          </p:val>
                                        </p:tav>
                                      </p:tavLst>
                                    </p:anim>
                                    <p:anim calcmode="lin" valueType="num">
                                      <p:cBhvr additive="base">
                                        <p:cTn id="20" dur="500" fill="hold"/>
                                        <p:tgtEl>
                                          <p:spTgt spid="108558"/>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108559"/>
                                        </p:tgtEl>
                                        <p:attrNameLst>
                                          <p:attrName>style.visibility</p:attrName>
                                        </p:attrNameLst>
                                      </p:cBhvr>
                                      <p:to>
                                        <p:strVal val="visible"/>
                                      </p:to>
                                    </p:set>
                                    <p:anim calcmode="lin" valueType="num">
                                      <p:cBhvr additive="base">
                                        <p:cTn id="25" dur="500" fill="hold"/>
                                        <p:tgtEl>
                                          <p:spTgt spid="108559"/>
                                        </p:tgtEl>
                                        <p:attrNameLst>
                                          <p:attrName>ppt_x</p:attrName>
                                        </p:attrNameLst>
                                      </p:cBhvr>
                                      <p:tavLst>
                                        <p:tav tm="0">
                                          <p:val>
                                            <p:strVal val="1+#ppt_w/2"/>
                                          </p:val>
                                        </p:tav>
                                        <p:tav tm="100000">
                                          <p:val>
                                            <p:strVal val="#ppt_x"/>
                                          </p:val>
                                        </p:tav>
                                      </p:tavLst>
                                    </p:anim>
                                    <p:anim calcmode="lin" valueType="num">
                                      <p:cBhvr additive="base">
                                        <p:cTn id="26" dur="500" fill="hold"/>
                                        <p:tgtEl>
                                          <p:spTgt spid="108559"/>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108560"/>
                                        </p:tgtEl>
                                        <p:attrNameLst>
                                          <p:attrName>style.visibility</p:attrName>
                                        </p:attrNameLst>
                                      </p:cBhvr>
                                      <p:to>
                                        <p:strVal val="visible"/>
                                      </p:to>
                                    </p:set>
                                    <p:anim calcmode="lin" valueType="num">
                                      <p:cBhvr additive="base">
                                        <p:cTn id="31" dur="500" fill="hold"/>
                                        <p:tgtEl>
                                          <p:spTgt spid="108560"/>
                                        </p:tgtEl>
                                        <p:attrNameLst>
                                          <p:attrName>ppt_x</p:attrName>
                                        </p:attrNameLst>
                                      </p:cBhvr>
                                      <p:tavLst>
                                        <p:tav tm="0">
                                          <p:val>
                                            <p:strVal val="1+#ppt_w/2"/>
                                          </p:val>
                                        </p:tav>
                                        <p:tav tm="100000">
                                          <p:val>
                                            <p:strVal val="#ppt_x"/>
                                          </p:val>
                                        </p:tav>
                                      </p:tavLst>
                                    </p:anim>
                                    <p:anim calcmode="lin" valueType="num">
                                      <p:cBhvr additive="base">
                                        <p:cTn id="32" dur="500" fill="hold"/>
                                        <p:tgtEl>
                                          <p:spTgt spid="108560"/>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108561"/>
                                        </p:tgtEl>
                                        <p:attrNameLst>
                                          <p:attrName>style.visibility</p:attrName>
                                        </p:attrNameLst>
                                      </p:cBhvr>
                                      <p:to>
                                        <p:strVal val="visible"/>
                                      </p:to>
                                    </p:set>
                                    <p:anim calcmode="lin" valueType="num">
                                      <p:cBhvr additive="base">
                                        <p:cTn id="37" dur="500" fill="hold"/>
                                        <p:tgtEl>
                                          <p:spTgt spid="108561"/>
                                        </p:tgtEl>
                                        <p:attrNameLst>
                                          <p:attrName>ppt_x</p:attrName>
                                        </p:attrNameLst>
                                      </p:cBhvr>
                                      <p:tavLst>
                                        <p:tav tm="0">
                                          <p:val>
                                            <p:strVal val="1+#ppt_w/2"/>
                                          </p:val>
                                        </p:tav>
                                        <p:tav tm="100000">
                                          <p:val>
                                            <p:strVal val="#ppt_x"/>
                                          </p:val>
                                        </p:tav>
                                      </p:tavLst>
                                    </p:anim>
                                    <p:anim calcmode="lin" valueType="num">
                                      <p:cBhvr additive="base">
                                        <p:cTn id="38" dur="500" fill="hold"/>
                                        <p:tgtEl>
                                          <p:spTgt spid="108561"/>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108576"/>
                                        </p:tgtEl>
                                        <p:attrNameLst>
                                          <p:attrName>style.visibility</p:attrName>
                                        </p:attrNameLst>
                                      </p:cBhvr>
                                      <p:to>
                                        <p:strVal val="visible"/>
                                      </p:to>
                                    </p:set>
                                    <p:animEffect transition="in" filter="slide(fromLeft)">
                                      <p:cBhvr>
                                        <p:cTn id="43" dur="1000"/>
                                        <p:tgtEl>
                                          <p:spTgt spid="108576"/>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grpId="0" nodeType="clickEffect">
                                  <p:stCondLst>
                                    <p:cond delay="0"/>
                                  </p:stCondLst>
                                  <p:childTnLst>
                                    <p:set>
                                      <p:cBhvr>
                                        <p:cTn id="47" dur="1" fill="hold">
                                          <p:stCondLst>
                                            <p:cond delay="0"/>
                                          </p:stCondLst>
                                        </p:cTn>
                                        <p:tgtEl>
                                          <p:spTgt spid="108577"/>
                                        </p:tgtEl>
                                        <p:attrNameLst>
                                          <p:attrName>style.visibility</p:attrName>
                                        </p:attrNameLst>
                                      </p:cBhvr>
                                      <p:to>
                                        <p:strVal val="visible"/>
                                      </p:to>
                                    </p:set>
                                    <p:animEffect transition="in" filter="slide(fromLeft)">
                                      <p:cBhvr>
                                        <p:cTn id="48" dur="1000"/>
                                        <p:tgtEl>
                                          <p:spTgt spid="108577"/>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grpId="0" nodeType="clickEffect">
                                  <p:stCondLst>
                                    <p:cond delay="0"/>
                                  </p:stCondLst>
                                  <p:childTnLst>
                                    <p:set>
                                      <p:cBhvr>
                                        <p:cTn id="52" dur="1" fill="hold">
                                          <p:stCondLst>
                                            <p:cond delay="0"/>
                                          </p:stCondLst>
                                        </p:cTn>
                                        <p:tgtEl>
                                          <p:spTgt spid="108578"/>
                                        </p:tgtEl>
                                        <p:attrNameLst>
                                          <p:attrName>style.visibility</p:attrName>
                                        </p:attrNameLst>
                                      </p:cBhvr>
                                      <p:to>
                                        <p:strVal val="visible"/>
                                      </p:to>
                                    </p:set>
                                    <p:animEffect transition="in" filter="slide(fromLeft)">
                                      <p:cBhvr>
                                        <p:cTn id="53" dur="1000"/>
                                        <p:tgtEl>
                                          <p:spTgt spid="108578"/>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108579"/>
                                        </p:tgtEl>
                                        <p:attrNameLst>
                                          <p:attrName>style.visibility</p:attrName>
                                        </p:attrNameLst>
                                      </p:cBhvr>
                                      <p:to>
                                        <p:strVal val="visible"/>
                                      </p:to>
                                    </p:set>
                                    <p:animEffect transition="in" filter="slide(fromLeft)">
                                      <p:cBhvr>
                                        <p:cTn id="58" dur="1000"/>
                                        <p:tgtEl>
                                          <p:spTgt spid="108579"/>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8" fill="hold" grpId="0" nodeType="clickEffect">
                                  <p:stCondLst>
                                    <p:cond delay="0"/>
                                  </p:stCondLst>
                                  <p:childTnLst>
                                    <p:set>
                                      <p:cBhvr>
                                        <p:cTn id="62" dur="1" fill="hold">
                                          <p:stCondLst>
                                            <p:cond delay="0"/>
                                          </p:stCondLst>
                                        </p:cTn>
                                        <p:tgtEl>
                                          <p:spTgt spid="108580"/>
                                        </p:tgtEl>
                                        <p:attrNameLst>
                                          <p:attrName>style.visibility</p:attrName>
                                        </p:attrNameLst>
                                      </p:cBhvr>
                                      <p:to>
                                        <p:strVal val="visible"/>
                                      </p:to>
                                    </p:set>
                                    <p:animEffect transition="in" filter="slide(fromLeft)">
                                      <p:cBhvr>
                                        <p:cTn id="63" dur="1000"/>
                                        <p:tgtEl>
                                          <p:spTgt spid="108580"/>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8" fill="hold" grpId="0" nodeType="clickEffect">
                                  <p:stCondLst>
                                    <p:cond delay="0"/>
                                  </p:stCondLst>
                                  <p:childTnLst>
                                    <p:set>
                                      <p:cBhvr>
                                        <p:cTn id="67" dur="1" fill="hold">
                                          <p:stCondLst>
                                            <p:cond delay="0"/>
                                          </p:stCondLst>
                                        </p:cTn>
                                        <p:tgtEl>
                                          <p:spTgt spid="108581"/>
                                        </p:tgtEl>
                                        <p:attrNameLst>
                                          <p:attrName>style.visibility</p:attrName>
                                        </p:attrNameLst>
                                      </p:cBhvr>
                                      <p:to>
                                        <p:strVal val="visible"/>
                                      </p:to>
                                    </p:set>
                                    <p:animEffect transition="in" filter="slide(fromLeft)">
                                      <p:cBhvr>
                                        <p:cTn id="68" dur="1000"/>
                                        <p:tgtEl>
                                          <p:spTgt spid="108581"/>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4" fill="hold" grpId="0" nodeType="clickEffect">
                                  <p:stCondLst>
                                    <p:cond delay="0"/>
                                  </p:stCondLst>
                                  <p:childTnLst>
                                    <p:set>
                                      <p:cBhvr>
                                        <p:cTn id="72" dur="1" fill="hold">
                                          <p:stCondLst>
                                            <p:cond delay="0"/>
                                          </p:stCondLst>
                                        </p:cTn>
                                        <p:tgtEl>
                                          <p:spTgt spid="108583"/>
                                        </p:tgtEl>
                                        <p:attrNameLst>
                                          <p:attrName>style.visibility</p:attrName>
                                        </p:attrNameLst>
                                      </p:cBhvr>
                                      <p:to>
                                        <p:strVal val="visible"/>
                                      </p:to>
                                    </p:set>
                                    <p:animEffect transition="in" filter="slide(fromBottom)">
                                      <p:cBhvr>
                                        <p:cTn id="73" dur="500"/>
                                        <p:tgtEl>
                                          <p:spTgt spid="108583"/>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108584"/>
                                        </p:tgtEl>
                                        <p:attrNameLst>
                                          <p:attrName>style.visibility</p:attrName>
                                        </p:attrNameLst>
                                      </p:cBhvr>
                                      <p:to>
                                        <p:strVal val="visible"/>
                                      </p:to>
                                    </p:set>
                                    <p:animEffect transition="in" filter="slide(fromBottom)">
                                      <p:cBhvr>
                                        <p:cTn id="76" dur="500"/>
                                        <p:tgtEl>
                                          <p:spTgt spid="108584"/>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108585"/>
                                        </p:tgtEl>
                                        <p:attrNameLst>
                                          <p:attrName>style.visibility</p:attrName>
                                        </p:attrNameLst>
                                      </p:cBhvr>
                                      <p:to>
                                        <p:strVal val="visible"/>
                                      </p:to>
                                    </p:set>
                                    <p:animEffect transition="in" filter="slide(fromBottom)">
                                      <p:cBhvr>
                                        <p:cTn id="79" dur="500"/>
                                        <p:tgtEl>
                                          <p:spTgt spid="108585"/>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108586"/>
                                        </p:tgtEl>
                                        <p:attrNameLst>
                                          <p:attrName>style.visibility</p:attrName>
                                        </p:attrNameLst>
                                      </p:cBhvr>
                                      <p:to>
                                        <p:strVal val="visible"/>
                                      </p:to>
                                    </p:set>
                                    <p:animEffect transition="in" filter="slide(fromBottom)">
                                      <p:cBhvr>
                                        <p:cTn id="82" dur="500"/>
                                        <p:tgtEl>
                                          <p:spTgt spid="108586"/>
                                        </p:tgtEl>
                                      </p:cBhvr>
                                    </p:animEffect>
                                  </p:childTnLst>
                                </p:cTn>
                              </p:par>
                              <p:par>
                                <p:cTn id="83" presetID="12" presetClass="entr" presetSubtype="4" fill="hold" grpId="0" nodeType="withEffect">
                                  <p:stCondLst>
                                    <p:cond delay="0"/>
                                  </p:stCondLst>
                                  <p:childTnLst>
                                    <p:set>
                                      <p:cBhvr>
                                        <p:cTn id="84" dur="1" fill="hold">
                                          <p:stCondLst>
                                            <p:cond delay="0"/>
                                          </p:stCondLst>
                                        </p:cTn>
                                        <p:tgtEl>
                                          <p:spTgt spid="108587"/>
                                        </p:tgtEl>
                                        <p:attrNameLst>
                                          <p:attrName>style.visibility</p:attrName>
                                        </p:attrNameLst>
                                      </p:cBhvr>
                                      <p:to>
                                        <p:strVal val="visible"/>
                                      </p:to>
                                    </p:set>
                                    <p:animEffect transition="in" filter="slide(fromBottom)">
                                      <p:cBhvr>
                                        <p:cTn id="85" dur="500"/>
                                        <p:tgtEl>
                                          <p:spTgt spid="108587"/>
                                        </p:tgtEl>
                                      </p:cBhvr>
                                    </p:animEffect>
                                  </p:childTnLst>
                                </p:cTn>
                              </p:par>
                              <p:par>
                                <p:cTn id="86" presetID="12" presetClass="entr" presetSubtype="4" fill="hold" grpId="0" nodeType="withEffect">
                                  <p:stCondLst>
                                    <p:cond delay="0"/>
                                  </p:stCondLst>
                                  <p:childTnLst>
                                    <p:set>
                                      <p:cBhvr>
                                        <p:cTn id="87" dur="1" fill="hold">
                                          <p:stCondLst>
                                            <p:cond delay="0"/>
                                          </p:stCondLst>
                                        </p:cTn>
                                        <p:tgtEl>
                                          <p:spTgt spid="108588"/>
                                        </p:tgtEl>
                                        <p:attrNameLst>
                                          <p:attrName>style.visibility</p:attrName>
                                        </p:attrNameLst>
                                      </p:cBhvr>
                                      <p:to>
                                        <p:strVal val="visible"/>
                                      </p:to>
                                    </p:set>
                                    <p:animEffect transition="in" filter="slide(fromBottom)">
                                      <p:cBhvr>
                                        <p:cTn id="88" dur="500"/>
                                        <p:tgtEl>
                                          <p:spTgt spid="108588"/>
                                        </p:tgtEl>
                                      </p:cBhvr>
                                    </p:animEffect>
                                  </p:childTnLst>
                                </p:cTn>
                              </p:par>
                            </p:childTnLst>
                          </p:cTn>
                        </p:par>
                      </p:childTnLst>
                    </p:cTn>
                  </p:par>
                  <p:par>
                    <p:cTn id="89" fill="hold">
                      <p:stCondLst>
                        <p:cond delay="indefinite"/>
                      </p:stCondLst>
                      <p:childTnLst>
                        <p:par>
                          <p:cTn id="90" fill="hold">
                            <p:stCondLst>
                              <p:cond delay="0"/>
                            </p:stCondLst>
                            <p:childTnLst>
                              <p:par>
                                <p:cTn id="91" presetID="9" presetClass="entr" presetSubtype="0" fill="hold" nodeType="clickEffect">
                                  <p:stCondLst>
                                    <p:cond delay="0"/>
                                  </p:stCondLst>
                                  <p:childTnLst>
                                    <p:set>
                                      <p:cBhvr>
                                        <p:cTn id="92" dur="1" fill="hold">
                                          <p:stCondLst>
                                            <p:cond delay="0"/>
                                          </p:stCondLst>
                                        </p:cTn>
                                        <p:tgtEl>
                                          <p:spTgt spid="108582"/>
                                        </p:tgtEl>
                                        <p:attrNameLst>
                                          <p:attrName>style.visibility</p:attrName>
                                        </p:attrNameLst>
                                      </p:cBhvr>
                                      <p:to>
                                        <p:strVal val="visible"/>
                                      </p:to>
                                    </p:set>
                                    <p:animEffect transition="in" filter="dissolve">
                                      <p:cBhvr>
                                        <p:cTn id="93" dur="500"/>
                                        <p:tgtEl>
                                          <p:spTgt spid="108582"/>
                                        </p:tgtEl>
                                      </p:cBhvr>
                                    </p:animEffect>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nodeType="clickEffect">
                                  <p:stCondLst>
                                    <p:cond delay="0"/>
                                  </p:stCondLst>
                                  <p:childTnLst>
                                    <p:set>
                                      <p:cBhvr>
                                        <p:cTn id="97" dur="1" fill="hold">
                                          <p:stCondLst>
                                            <p:cond delay="0"/>
                                          </p:stCondLst>
                                        </p:cTn>
                                        <p:tgtEl>
                                          <p:spTgt spid="5">
                                            <p:txEl>
                                              <p:pRg st="0" end="0"/>
                                            </p:txEl>
                                          </p:spTgt>
                                        </p:tgtEl>
                                        <p:attrNameLst>
                                          <p:attrName>style.visibility</p:attrName>
                                        </p:attrNameLst>
                                      </p:cBhvr>
                                      <p:to>
                                        <p:strVal val="visible"/>
                                      </p:to>
                                    </p:set>
                                    <p:anim calcmode="lin" valueType="num">
                                      <p:cBhvr additive="base">
                                        <p:cTn id="9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00" presetID="2" presetClass="entr" presetSubtype="4" fill="hold" nodeType="withEffect">
                                  <p:stCondLst>
                                    <p:cond delay="0"/>
                                  </p:stCondLst>
                                  <p:childTnLst>
                                    <p:set>
                                      <p:cBhvr>
                                        <p:cTn id="101" dur="1" fill="hold">
                                          <p:stCondLst>
                                            <p:cond delay="0"/>
                                          </p:stCondLst>
                                        </p:cTn>
                                        <p:tgtEl>
                                          <p:spTgt spid="2">
                                            <p:txEl>
                                              <p:pRg st="1" end="1"/>
                                            </p:txEl>
                                          </p:spTgt>
                                        </p:tgtEl>
                                        <p:attrNameLst>
                                          <p:attrName>style.visibility</p:attrName>
                                        </p:attrNameLst>
                                      </p:cBhvr>
                                      <p:to>
                                        <p:strVal val="visible"/>
                                      </p:to>
                                    </p:set>
                                    <p:anim calcmode="lin" valueType="num">
                                      <p:cBhvr additive="base">
                                        <p:cTn id="102"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03" dur="500" fill="hold"/>
                                        <p:tgtEl>
                                          <p:spTgt spid="2">
                                            <p:txEl>
                                              <p:pRg st="1" end="1"/>
                                            </p:txEl>
                                          </p:spTgt>
                                        </p:tgtEl>
                                        <p:attrNameLst>
                                          <p:attrName>ppt_y</p:attrName>
                                        </p:attrNameLst>
                                      </p:cBhvr>
                                      <p:tavLst>
                                        <p:tav tm="0">
                                          <p:val>
                                            <p:strVal val="1+#ppt_h/2"/>
                                          </p:val>
                                        </p:tav>
                                        <p:tav tm="100000">
                                          <p:val>
                                            <p:strVal val="#ppt_y"/>
                                          </p:val>
                                        </p:tav>
                                      </p:tavLst>
                                    </p:anim>
                                  </p:childTnLst>
                                </p:cTn>
                              </p:par>
                              <p:par>
                                <p:cTn id="104" presetID="2" presetClass="entr" presetSubtype="4" fill="hold" nodeType="withEffect">
                                  <p:stCondLst>
                                    <p:cond delay="0"/>
                                  </p:stCondLst>
                                  <p:childTnLst>
                                    <p:set>
                                      <p:cBhvr>
                                        <p:cTn id="105" dur="1" fill="hold">
                                          <p:stCondLst>
                                            <p:cond delay="0"/>
                                          </p:stCondLst>
                                        </p:cTn>
                                        <p:tgtEl>
                                          <p:spTgt spid="2">
                                            <p:txEl>
                                              <p:pRg st="0" end="0"/>
                                            </p:txEl>
                                          </p:spTgt>
                                        </p:tgtEl>
                                        <p:attrNameLst>
                                          <p:attrName>style.visibility</p:attrName>
                                        </p:attrNameLst>
                                      </p:cBhvr>
                                      <p:to>
                                        <p:strVal val="visible"/>
                                      </p:to>
                                    </p:set>
                                    <p:anim calcmode="lin" valueType="num">
                                      <p:cBhvr additive="base">
                                        <p:cTn id="106"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07"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6" grpId="0"/>
      <p:bldP spid="108557" grpId="0"/>
      <p:bldP spid="108558" grpId="0"/>
      <p:bldP spid="108559" grpId="0"/>
      <p:bldP spid="108560" grpId="0"/>
      <p:bldP spid="108561" grpId="0"/>
      <p:bldP spid="108576" grpId="0" animBg="1"/>
      <p:bldP spid="108577" grpId="0" animBg="1"/>
      <p:bldP spid="108578" grpId="0" animBg="1"/>
      <p:bldP spid="108579" grpId="0" animBg="1"/>
      <p:bldP spid="108580" grpId="0" animBg="1"/>
      <p:bldP spid="108581" grpId="0" animBg="1"/>
      <p:bldP spid="108583" grpId="0"/>
      <p:bldP spid="108584" grpId="0"/>
      <p:bldP spid="108585" grpId="0"/>
      <p:bldP spid="108586" grpId="0"/>
      <p:bldP spid="108587" grpId="0"/>
      <p:bldP spid="108588"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6978243" y="6924038"/>
            <a:ext cx="1905000" cy="381000"/>
          </a:xfrm>
        </p:spPr>
        <p:txBody>
          <a:bodyPr/>
          <a:lstStyle/>
          <a:p>
            <a:fld id="{24E582B3-F299-4149-BAE8-6FE3BE33A46F}" type="slidenum">
              <a:rPr lang="he-IL" smtClean="0"/>
              <a:pPr/>
              <a:t>56</a:t>
            </a:fld>
            <a:endParaRPr lang="he-IL"/>
          </a:p>
        </p:txBody>
      </p:sp>
      <p:pic>
        <p:nvPicPr>
          <p:cNvPr id="5" name="Picture 4"/>
          <p:cNvPicPr>
            <a:picLocks noChangeAspect="1"/>
          </p:cNvPicPr>
          <p:nvPr/>
        </p:nvPicPr>
        <p:blipFill>
          <a:blip r:embed="rId2"/>
          <a:stretch>
            <a:fillRect/>
          </a:stretch>
        </p:blipFill>
        <p:spPr>
          <a:xfrm>
            <a:off x="343877" y="2034731"/>
            <a:ext cx="2436086" cy="1666021"/>
          </a:xfrm>
          <a:prstGeom prst="rect">
            <a:avLst/>
          </a:prstGeom>
        </p:spPr>
      </p:pic>
      <p:pic>
        <p:nvPicPr>
          <p:cNvPr id="6" name="Picture 5"/>
          <p:cNvPicPr>
            <a:picLocks noChangeAspect="1"/>
          </p:cNvPicPr>
          <p:nvPr/>
        </p:nvPicPr>
        <p:blipFill>
          <a:blip r:embed="rId3"/>
          <a:stretch>
            <a:fillRect/>
          </a:stretch>
        </p:blipFill>
        <p:spPr>
          <a:xfrm>
            <a:off x="3059832" y="2132856"/>
            <a:ext cx="2438611" cy="1664352"/>
          </a:xfrm>
          <a:prstGeom prst="rect">
            <a:avLst/>
          </a:prstGeom>
        </p:spPr>
      </p:pic>
      <p:pic>
        <p:nvPicPr>
          <p:cNvPr id="7" name="Picture 6"/>
          <p:cNvPicPr>
            <a:picLocks noChangeAspect="1"/>
          </p:cNvPicPr>
          <p:nvPr/>
        </p:nvPicPr>
        <p:blipFill>
          <a:blip r:embed="rId3"/>
          <a:stretch>
            <a:fillRect/>
          </a:stretch>
        </p:blipFill>
        <p:spPr>
          <a:xfrm>
            <a:off x="5778312" y="2160422"/>
            <a:ext cx="2438611" cy="1664352"/>
          </a:xfrm>
          <a:prstGeom prst="rect">
            <a:avLst/>
          </a:prstGeom>
        </p:spPr>
      </p:pic>
      <p:pic>
        <p:nvPicPr>
          <p:cNvPr id="8" name="Picture 7"/>
          <p:cNvPicPr>
            <a:picLocks noChangeAspect="1"/>
          </p:cNvPicPr>
          <p:nvPr/>
        </p:nvPicPr>
        <p:blipFill>
          <a:blip r:embed="rId3"/>
          <a:stretch>
            <a:fillRect/>
          </a:stretch>
        </p:blipFill>
        <p:spPr>
          <a:xfrm>
            <a:off x="341352" y="4370184"/>
            <a:ext cx="2438611" cy="1664352"/>
          </a:xfrm>
          <a:prstGeom prst="rect">
            <a:avLst/>
          </a:prstGeom>
        </p:spPr>
      </p:pic>
      <p:pic>
        <p:nvPicPr>
          <p:cNvPr id="9" name="Picture 8"/>
          <p:cNvPicPr>
            <a:picLocks noChangeAspect="1"/>
          </p:cNvPicPr>
          <p:nvPr/>
        </p:nvPicPr>
        <p:blipFill>
          <a:blip r:embed="rId3"/>
          <a:stretch>
            <a:fillRect/>
          </a:stretch>
        </p:blipFill>
        <p:spPr>
          <a:xfrm>
            <a:off x="3092479" y="4370184"/>
            <a:ext cx="2438611" cy="1664352"/>
          </a:xfrm>
          <a:prstGeom prst="rect">
            <a:avLst/>
          </a:prstGeom>
        </p:spPr>
      </p:pic>
      <p:pic>
        <p:nvPicPr>
          <p:cNvPr id="10" name="Picture 9"/>
          <p:cNvPicPr>
            <a:picLocks noChangeAspect="1"/>
          </p:cNvPicPr>
          <p:nvPr/>
        </p:nvPicPr>
        <p:blipFill>
          <a:blip r:embed="rId3"/>
          <a:stretch>
            <a:fillRect/>
          </a:stretch>
        </p:blipFill>
        <p:spPr>
          <a:xfrm>
            <a:off x="5975811" y="4370184"/>
            <a:ext cx="2438611" cy="1664352"/>
          </a:xfrm>
          <a:prstGeom prst="rect">
            <a:avLst/>
          </a:prstGeom>
        </p:spPr>
      </p:pic>
      <p:sp>
        <p:nvSpPr>
          <p:cNvPr id="11" name="Title 1"/>
          <p:cNvSpPr>
            <a:spLocks noGrp="1"/>
          </p:cNvSpPr>
          <p:nvPr>
            <p:ph type="title"/>
          </p:nvPr>
        </p:nvSpPr>
        <p:spPr>
          <a:xfrm>
            <a:off x="971600" y="186486"/>
            <a:ext cx="6629400" cy="1428526"/>
          </a:xfrm>
        </p:spPr>
        <p:txBody>
          <a:bodyPr/>
          <a:lstStyle/>
          <a:p>
            <a:pPr algn="ctr" rtl="0"/>
            <a:r>
              <a:rPr lang="en-AU" dirty="0"/>
              <a:t>Reducing Bad Multi Tasking that is rolled out through the paths of the multi project environment</a:t>
            </a:r>
          </a:p>
        </p:txBody>
      </p:sp>
      <p:sp>
        <p:nvSpPr>
          <p:cNvPr id="12" name="Arrow: Right 11"/>
          <p:cNvSpPr/>
          <p:nvPr/>
        </p:nvSpPr>
        <p:spPr bwMode="auto">
          <a:xfrm>
            <a:off x="2396252" y="2677000"/>
            <a:ext cx="440211" cy="288032"/>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AU" sz="2400" b="0" i="0" u="none" strike="noStrike" cap="none" normalizeH="0" baseline="0">
              <a:ln>
                <a:noFill/>
              </a:ln>
              <a:solidFill>
                <a:schemeClr val="tx1"/>
              </a:solidFill>
              <a:effectLst/>
              <a:latin typeface="Times New Roman" pitchFamily="18" charset="0"/>
            </a:endParaRPr>
          </a:p>
        </p:txBody>
      </p:sp>
      <p:sp>
        <p:nvSpPr>
          <p:cNvPr id="13" name="Arrow: Right 12"/>
          <p:cNvSpPr/>
          <p:nvPr/>
        </p:nvSpPr>
        <p:spPr bwMode="auto">
          <a:xfrm>
            <a:off x="4954863" y="2704566"/>
            <a:ext cx="440211" cy="288032"/>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AU" sz="2400" b="0" i="0" u="none" strike="noStrike" cap="none" normalizeH="0" baseline="0">
              <a:ln>
                <a:noFill/>
              </a:ln>
              <a:solidFill>
                <a:schemeClr val="tx1"/>
              </a:solidFill>
              <a:effectLst/>
              <a:latin typeface="Times New Roman" pitchFamily="18" charset="0"/>
            </a:endParaRPr>
          </a:p>
        </p:txBody>
      </p:sp>
      <p:sp>
        <p:nvSpPr>
          <p:cNvPr id="14" name="Arrow: Right 13"/>
          <p:cNvSpPr/>
          <p:nvPr/>
        </p:nvSpPr>
        <p:spPr bwMode="auto">
          <a:xfrm>
            <a:off x="7947553" y="2821016"/>
            <a:ext cx="440211" cy="288032"/>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AU" sz="2400" b="0" i="0" u="none" strike="noStrike" cap="none" normalizeH="0" baseline="0">
              <a:ln>
                <a:noFill/>
              </a:ln>
              <a:solidFill>
                <a:schemeClr val="tx1"/>
              </a:solidFill>
              <a:effectLst/>
              <a:latin typeface="Times New Roman" pitchFamily="18" charset="0"/>
            </a:endParaRPr>
          </a:p>
        </p:txBody>
      </p:sp>
      <p:sp>
        <p:nvSpPr>
          <p:cNvPr id="15" name="Arrow: Right 14"/>
          <p:cNvSpPr/>
          <p:nvPr/>
        </p:nvSpPr>
        <p:spPr bwMode="auto">
          <a:xfrm>
            <a:off x="2388045" y="4914328"/>
            <a:ext cx="440211" cy="288032"/>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AU" sz="2400" b="0" i="0" u="none" strike="noStrike" cap="none" normalizeH="0" baseline="0">
              <a:ln>
                <a:noFill/>
              </a:ln>
              <a:solidFill>
                <a:schemeClr val="tx1"/>
              </a:solidFill>
              <a:effectLst/>
              <a:latin typeface="Times New Roman" pitchFamily="18" charset="0"/>
            </a:endParaRPr>
          </a:p>
        </p:txBody>
      </p:sp>
      <p:sp>
        <p:nvSpPr>
          <p:cNvPr id="16" name="Arrow: Right 15"/>
          <p:cNvSpPr/>
          <p:nvPr/>
        </p:nvSpPr>
        <p:spPr bwMode="auto">
          <a:xfrm>
            <a:off x="5278337" y="4926298"/>
            <a:ext cx="440211" cy="288032"/>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AU" sz="2400" b="0" i="0" u="none" strike="noStrike" cap="none" normalizeH="0" baseline="0">
              <a:ln>
                <a:noFill/>
              </a:ln>
              <a:solidFill>
                <a:schemeClr val="tx1"/>
              </a:solidFill>
              <a:effectLst/>
              <a:latin typeface="Times New Roman" pitchFamily="18" charset="0"/>
            </a:endParaRPr>
          </a:p>
        </p:txBody>
      </p:sp>
      <p:sp>
        <p:nvSpPr>
          <p:cNvPr id="17" name="Arrow: Right 16"/>
          <p:cNvSpPr/>
          <p:nvPr/>
        </p:nvSpPr>
        <p:spPr bwMode="auto">
          <a:xfrm>
            <a:off x="7996817" y="5058344"/>
            <a:ext cx="440211" cy="288032"/>
          </a:xfrm>
          <a:prstGeom prst="right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AU" sz="2400" b="0" i="0" u="none" strike="noStrike" cap="none" normalizeH="0" baseline="0">
              <a:ln>
                <a:noFill/>
              </a:ln>
              <a:solidFill>
                <a:schemeClr val="tx1"/>
              </a:solidFill>
              <a:effectLst/>
              <a:latin typeface="Times New Roman" pitchFamily="18" charset="0"/>
            </a:endParaRPr>
          </a:p>
        </p:txBody>
      </p:sp>
      <p:sp>
        <p:nvSpPr>
          <p:cNvPr id="18" name="Rectangle 17"/>
          <p:cNvSpPr/>
          <p:nvPr/>
        </p:nvSpPr>
        <p:spPr>
          <a:xfrm>
            <a:off x="1537459" y="6158236"/>
            <a:ext cx="2393928" cy="584775"/>
          </a:xfrm>
          <a:prstGeom prst="rect">
            <a:avLst/>
          </a:prstGeom>
        </p:spPr>
        <p:txBody>
          <a:bodyPr wrap="square">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AU" sz="1600" b="1" i="0" u="none" strike="noStrike" kern="0" cap="none" spc="0" normalizeH="0" baseline="0" noProof="0" dirty="0">
                <a:ln>
                  <a:noFill/>
                </a:ln>
                <a:effectLst/>
                <a:uLnTx/>
                <a:uFillTx/>
                <a:latin typeface="Times New Roman" pitchFamily="18" charset="0"/>
                <a:ea typeface="+mn-ea"/>
              </a:rPr>
              <a:t>TTM (Time to Market)</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AU" sz="1600" b="1" i="0" u="none" strike="noStrike" kern="0" cap="none" spc="0" normalizeH="0" baseline="0" noProof="0" dirty="0">
                <a:ln>
                  <a:noFill/>
                </a:ln>
                <a:effectLst/>
                <a:uLnTx/>
                <a:uFillTx/>
                <a:latin typeface="Times New Roman" pitchFamily="18" charset="0"/>
                <a:ea typeface="+mn-ea"/>
              </a:rPr>
              <a:t>reduced</a:t>
            </a:r>
            <a:endParaRPr kumimoji="0" lang="he-IL" sz="1600" b="1" i="0" u="none" strike="noStrike" kern="0" cap="none" spc="0" normalizeH="0" baseline="0" noProof="0" dirty="0">
              <a:ln>
                <a:noFill/>
              </a:ln>
              <a:effectLst/>
              <a:uLnTx/>
              <a:uFillTx/>
              <a:latin typeface="Times New Roman" pitchFamily="18" charset="0"/>
              <a:ea typeface="+mn-ea"/>
              <a:cs typeface="Arial" panose="020B0604020202020204" pitchFamily="34" charset="0"/>
            </a:endParaRPr>
          </a:p>
        </p:txBody>
      </p:sp>
      <p:sp>
        <p:nvSpPr>
          <p:cNvPr id="20" name="TextBox 19"/>
          <p:cNvSpPr txBox="1"/>
          <p:nvPr/>
        </p:nvSpPr>
        <p:spPr>
          <a:xfrm>
            <a:off x="3931387" y="6096680"/>
            <a:ext cx="424589" cy="646331"/>
          </a:xfrm>
          <a:prstGeom prst="rect">
            <a:avLst/>
          </a:prstGeom>
          <a:noFill/>
        </p:spPr>
        <p:txBody>
          <a:bodyPr wrap="square" rtlCol="0">
            <a:spAutoFit/>
          </a:bodyPr>
          <a:lstStyle/>
          <a:p>
            <a:r>
              <a:rPr lang="en-AU" sz="3600" b="1" dirty="0"/>
              <a:t>+</a:t>
            </a:r>
          </a:p>
        </p:txBody>
      </p:sp>
      <p:sp>
        <p:nvSpPr>
          <p:cNvPr id="21" name="TextBox 20"/>
          <p:cNvSpPr txBox="1"/>
          <p:nvPr/>
        </p:nvSpPr>
        <p:spPr>
          <a:xfrm>
            <a:off x="4856189" y="6149530"/>
            <a:ext cx="2744811" cy="584775"/>
          </a:xfrm>
          <a:prstGeom prst="rect">
            <a:avLst/>
          </a:prstGeom>
          <a:noFill/>
        </p:spPr>
        <p:txBody>
          <a:bodyPr wrap="square" rtlCol="0">
            <a:spAutoFit/>
          </a:bodyPr>
          <a:lstStyle/>
          <a:p>
            <a:pPr marL="0" marR="0" lvl="0" indent="0" algn="l" defTabSz="685800" rtl="0" eaLnBrk="1" fontAlgn="base" latinLnBrk="0" hangingPunct="1">
              <a:lnSpc>
                <a:spcPct val="100000"/>
              </a:lnSpc>
              <a:spcBef>
                <a:spcPct val="0"/>
              </a:spcBef>
              <a:spcAft>
                <a:spcPct val="0"/>
              </a:spcAft>
              <a:buClrTx/>
              <a:buSzTx/>
              <a:buFontTx/>
              <a:buNone/>
              <a:tabLst/>
              <a:defRPr/>
            </a:pPr>
            <a:r>
              <a:rPr lang="en-US" sz="1600" b="1" kern="0" dirty="0"/>
              <a:t>Increased Productivity because of reduced  Set -Ups</a:t>
            </a:r>
            <a:endParaRPr lang="en-AU" sz="1600" b="1" kern="0" dirty="0"/>
          </a:p>
        </p:txBody>
      </p:sp>
    </p:spTree>
    <p:extLst>
      <p:ext uri="{BB962C8B-B14F-4D97-AF65-F5344CB8AC3E}">
        <p14:creationId xmlns:p14="http://schemas.microsoft.com/office/powerpoint/2010/main" val="26258079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מציין מיקום של מספר שקופית 5"/>
          <p:cNvSpPr>
            <a:spLocks noGrp="1"/>
          </p:cNvSpPr>
          <p:nvPr>
            <p:ph type="sldNum" sz="quarter" idx="12"/>
          </p:nvPr>
        </p:nvSpPr>
        <p:spPr>
          <a:xfrm>
            <a:off x="8423920" y="6248400"/>
            <a:ext cx="567680" cy="381000"/>
          </a:xfrm>
        </p:spPr>
        <p:txBody>
          <a:bodyPr/>
          <a:lstStyle/>
          <a:p>
            <a:pPr algn="r">
              <a:defRPr/>
            </a:pPr>
            <a:fld id="{B7E017F4-45BC-42D7-9CF4-A32DB89E78E1}" type="slidenum">
              <a:rPr lang="he-IL" altLang="en-US"/>
              <a:pPr algn="r">
                <a:defRPr/>
              </a:pPr>
              <a:t>57</a:t>
            </a:fld>
            <a:endParaRPr lang="en-US" altLang="en-US" dirty="0"/>
          </a:p>
        </p:txBody>
      </p:sp>
      <p:sp>
        <p:nvSpPr>
          <p:cNvPr id="68612" name="Text Box 4"/>
          <p:cNvSpPr txBox="1">
            <a:spLocks noChangeArrowheads="1"/>
          </p:cNvSpPr>
          <p:nvPr/>
        </p:nvSpPr>
        <p:spPr bwMode="auto">
          <a:xfrm>
            <a:off x="1454798" y="175621"/>
            <a:ext cx="6624637" cy="823912"/>
          </a:xfrm>
          <a:prstGeom prst="rect">
            <a:avLst/>
          </a:prstGeom>
          <a:noFill/>
          <a:ln w="9525" algn="ctr">
            <a:noFill/>
            <a:miter lim="800000"/>
            <a:headEnd/>
            <a:tailEnd/>
          </a:ln>
          <a:effectLst/>
        </p:spPr>
        <p:txBody>
          <a:bodyPr anchor="ctr"/>
          <a:lstStyle/>
          <a:p>
            <a:pPr algn="ctr" eaLnBrk="0" hangingPunct="0">
              <a:buClr>
                <a:schemeClr val="bg2"/>
              </a:buClr>
              <a:defRPr/>
            </a:pPr>
            <a:r>
              <a:rPr lang="he-IL" sz="4400" i="1" dirty="0">
                <a:latin typeface="Arial" pitchFamily="34" charset="0"/>
              </a:rPr>
              <a:t>כיצד נוכל לסייע עוד לאילוץ?</a:t>
            </a:r>
            <a:endParaRPr lang="en-US" sz="4400" i="1" dirty="0">
              <a:latin typeface="Arial" pitchFamily="34" charset="0"/>
            </a:endParaRPr>
          </a:p>
        </p:txBody>
      </p:sp>
      <p:sp>
        <p:nvSpPr>
          <p:cNvPr id="68613" name="Text Box 5"/>
          <p:cNvSpPr txBox="1">
            <a:spLocks noChangeArrowheads="1"/>
          </p:cNvSpPr>
          <p:nvPr/>
        </p:nvSpPr>
        <p:spPr bwMode="auto">
          <a:xfrm>
            <a:off x="1058276" y="1313286"/>
            <a:ext cx="7345363" cy="769441"/>
          </a:xfrm>
          <a:prstGeom prst="rect">
            <a:avLst/>
          </a:prstGeom>
          <a:noFill/>
          <a:ln w="38100" cmpd="dbl" algn="ctr">
            <a:solidFill>
              <a:srgbClr val="FF9999"/>
            </a:solidFill>
            <a:miter lim="800000"/>
            <a:headEnd/>
            <a:tailEnd/>
          </a:ln>
          <a:effectLst/>
        </p:spPr>
        <p:txBody>
          <a:bodyPr>
            <a:spAutoFit/>
          </a:bodyPr>
          <a:lstStyle/>
          <a:p>
            <a:pPr algn="ctr" rtl="1" eaLnBrk="0" hangingPunct="0">
              <a:defRPr/>
            </a:pPr>
            <a:r>
              <a:rPr lang="he-IL" sz="4400" b="1" i="1" dirty="0">
                <a:latin typeface="Arial" pitchFamily="34" charset="0"/>
              </a:rPr>
              <a:t>שלב 4 </a:t>
            </a:r>
            <a:r>
              <a:rPr lang="he-IL" sz="4400" b="1" i="1" dirty="0" err="1">
                <a:latin typeface="Arial" pitchFamily="34" charset="0"/>
              </a:rPr>
              <a:t>– ל</a:t>
            </a:r>
            <a:r>
              <a:rPr lang="he-IL" sz="4400" b="1" i="1" dirty="0">
                <a:latin typeface="Arial" pitchFamily="34" charset="0"/>
              </a:rPr>
              <a:t>הקל על האילוץ</a:t>
            </a:r>
            <a:endParaRPr lang="en-US" sz="4400" b="1" i="1" dirty="0">
              <a:latin typeface="Arial" pitchFamily="34" charset="0"/>
            </a:endParaRPr>
          </a:p>
        </p:txBody>
      </p:sp>
      <p:sp>
        <p:nvSpPr>
          <p:cNvPr id="13" name="TextBox 12"/>
          <p:cNvSpPr txBox="1"/>
          <p:nvPr/>
        </p:nvSpPr>
        <p:spPr>
          <a:xfrm>
            <a:off x="1331640" y="2708920"/>
            <a:ext cx="2004055" cy="3046988"/>
          </a:xfrm>
          <a:prstGeom prst="rect">
            <a:avLst/>
          </a:prstGeom>
          <a:noFill/>
        </p:spPr>
        <p:txBody>
          <a:bodyPr wrap="square" rtlCol="1">
            <a:spAutoFit/>
          </a:bodyPr>
          <a:lstStyle/>
          <a:p>
            <a:pPr algn="ctr" rtl="1" eaLnBrk="0" hangingPunct="0">
              <a:defRPr/>
            </a:pPr>
            <a:r>
              <a:rPr lang="he-IL" sz="3200" i="1" dirty="0">
                <a:latin typeface="Arial" pitchFamily="34" charset="0"/>
              </a:rPr>
              <a:t>לשנות את "התכן" של האילוץ או </a:t>
            </a:r>
          </a:p>
          <a:p>
            <a:pPr algn="ctr" rtl="1" eaLnBrk="0" hangingPunct="0">
              <a:defRPr/>
            </a:pPr>
            <a:r>
              <a:rPr lang="he-IL" sz="3200" i="1" dirty="0">
                <a:latin typeface="Arial" pitchFamily="34" charset="0"/>
              </a:rPr>
              <a:t>את </a:t>
            </a:r>
            <a:r>
              <a:rPr lang="he-IL" sz="3200" i="1" dirty="0" err="1">
                <a:latin typeface="Arial" pitchFamily="34" charset="0"/>
              </a:rPr>
              <a:t>המע' </a:t>
            </a:r>
            <a:r>
              <a:rPr lang="he-IL" sz="3200" i="1" dirty="0">
                <a:latin typeface="Arial" pitchFamily="34" charset="0"/>
              </a:rPr>
              <a:t>שתומכת באילוץ</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7984" y="2396480"/>
            <a:ext cx="3851920" cy="3851920"/>
          </a:xfrm>
          <a:prstGeom prst="rect">
            <a:avLst/>
          </a:prstGeom>
        </p:spPr>
      </p:pic>
    </p:spTree>
    <p:extLst>
      <p:ext uri="{BB962C8B-B14F-4D97-AF65-F5344CB8AC3E}">
        <p14:creationId xmlns:p14="http://schemas.microsoft.com/office/powerpoint/2010/main" val="2760834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8613"/>
                                        </p:tgtEl>
                                        <p:attrNameLst>
                                          <p:attrName>style.visibility</p:attrName>
                                        </p:attrNameLst>
                                      </p:cBhvr>
                                      <p:to>
                                        <p:strVal val="visible"/>
                                      </p:to>
                                    </p:set>
                                    <p:anim calcmode="lin" valueType="num">
                                      <p:cBhvr additive="base">
                                        <p:cTn id="7" dur="500" fill="hold"/>
                                        <p:tgtEl>
                                          <p:spTgt spid="68613"/>
                                        </p:tgtEl>
                                        <p:attrNameLst>
                                          <p:attrName>ppt_x</p:attrName>
                                        </p:attrNameLst>
                                      </p:cBhvr>
                                      <p:tavLst>
                                        <p:tav tm="0">
                                          <p:val>
                                            <p:strVal val="#ppt_x"/>
                                          </p:val>
                                        </p:tav>
                                        <p:tav tm="100000">
                                          <p:val>
                                            <p:strVal val="#ppt_x"/>
                                          </p:val>
                                        </p:tav>
                                      </p:tavLst>
                                    </p:anim>
                                    <p:anim calcmode="lin" valueType="num">
                                      <p:cBhvr additive="base">
                                        <p:cTn id="8" dur="500" fill="hold"/>
                                        <p:tgtEl>
                                          <p:spTgt spid="686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animBg="1"/>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0446" y="350241"/>
            <a:ext cx="6629400" cy="1572344"/>
          </a:xfrm>
        </p:spPr>
        <p:txBody>
          <a:bodyPr/>
          <a:lstStyle/>
          <a:p>
            <a:pPr algn="ctr"/>
            <a:r>
              <a:rPr lang="he-IL" sz="5400" b="0" i="1" dirty="0">
                <a:latin typeface="Californian FB" pitchFamily="18" charset="0"/>
              </a:rPr>
              <a:t>שלב יותר קשה</a:t>
            </a:r>
            <a:r>
              <a:rPr lang="en-AU" sz="5400" b="0" i="1" dirty="0">
                <a:latin typeface="Californian FB" pitchFamily="18" charset="0"/>
              </a:rPr>
              <a:t>.</a:t>
            </a:r>
            <a:r>
              <a:rPr lang="he-IL" sz="5400" b="0" i="1" dirty="0">
                <a:latin typeface="Californian FB" pitchFamily="18" charset="0"/>
              </a:rPr>
              <a:t> </a:t>
            </a:r>
            <a:br>
              <a:rPr lang="he-IL" sz="5400" b="0" i="1" dirty="0">
                <a:latin typeface="Californian FB" pitchFamily="18" charset="0"/>
              </a:rPr>
            </a:br>
            <a:r>
              <a:rPr lang="he-IL" sz="5400" b="0" i="1" dirty="0">
                <a:latin typeface="Californian FB" pitchFamily="18" charset="0"/>
              </a:rPr>
              <a:t>לבצע בסוך</a:t>
            </a:r>
            <a:endParaRPr lang="en-AU" sz="5400" b="0" i="1" dirty="0">
              <a:latin typeface="Californian FB" pitchFamily="18" charset="0"/>
            </a:endParaRPr>
          </a:p>
        </p:txBody>
      </p:sp>
      <p:sp>
        <p:nvSpPr>
          <p:cNvPr id="3" name="Content Placeholder 2"/>
          <p:cNvSpPr>
            <a:spLocks noGrp="1"/>
          </p:cNvSpPr>
          <p:nvPr>
            <p:ph idx="1"/>
          </p:nvPr>
        </p:nvSpPr>
        <p:spPr>
          <a:xfrm>
            <a:off x="611560" y="2636912"/>
            <a:ext cx="7848872" cy="3168352"/>
          </a:xfrm>
        </p:spPr>
        <p:txBody>
          <a:bodyPr/>
          <a:lstStyle/>
          <a:p>
            <a:pPr marL="0" indent="0" algn="ctr">
              <a:buNone/>
            </a:pPr>
            <a:r>
              <a:rPr lang="he-IL" sz="3600" b="1" i="1" kern="1200" dirty="0">
                <a:latin typeface="Candara" panose="020E0502030303020204" pitchFamily="34" charset="0"/>
              </a:rPr>
              <a:t>צעדים להגדיל את הקיבולת של האילוץ </a:t>
            </a:r>
            <a:endParaRPr lang="en-AU" sz="3600" b="1" i="1" kern="1200" dirty="0">
              <a:latin typeface="Candara" panose="020E0502030303020204" pitchFamily="34" charset="0"/>
            </a:endParaRPr>
          </a:p>
          <a:p>
            <a:pPr algn="r"/>
            <a:r>
              <a:rPr lang="he-IL" sz="2800" kern="1200" dirty="0">
                <a:latin typeface="Candara" panose="020E0502030303020204" pitchFamily="34" charset="0"/>
                <a:cs typeface="Times New Roman" pitchFamily="18" charset="0"/>
              </a:rPr>
              <a:t>לקנות עוד קיבולת (עוד כ"א, ציוד, תשתית, שע' נוספות, מיקור חוץ..) – מותנה לניתוח עלות / תועלת.</a:t>
            </a:r>
            <a:endParaRPr lang="en-AU" sz="2800" kern="1200" dirty="0">
              <a:latin typeface="Candara" panose="020E0502030303020204" pitchFamily="34" charset="0"/>
              <a:cs typeface="Times New Roman" pitchFamily="18" charset="0"/>
            </a:endParaRPr>
          </a:p>
          <a:p>
            <a:pPr algn="r"/>
            <a:r>
              <a:rPr lang="he-IL" sz="2800" kern="1200" dirty="0">
                <a:latin typeface="Candara" panose="020E0502030303020204" pitchFamily="34" charset="0"/>
                <a:cs typeface="Times New Roman" pitchFamily="18" charset="0"/>
              </a:rPr>
              <a:t>שיפור תכן של האילוץ ו/או תהליכי עבודה של האילוץ</a:t>
            </a:r>
            <a:endParaRPr lang="en-AU" sz="2800" kern="1200" dirty="0">
              <a:latin typeface="Candara" panose="020E0502030303020204" pitchFamily="34" charset="0"/>
              <a:cs typeface="Times New Roman" pitchFamily="18" charset="0"/>
            </a:endParaRPr>
          </a:p>
          <a:p>
            <a:pPr algn="r"/>
            <a:r>
              <a:rPr lang="he-IL" sz="2800" kern="1200" dirty="0">
                <a:latin typeface="Candara" panose="020E0502030303020204" pitchFamily="34" charset="0"/>
                <a:cs typeface="Times New Roman" pitchFamily="18" charset="0"/>
              </a:rPr>
              <a:t>להוריד משימות מהאילוץ למשאבים אחרים </a:t>
            </a:r>
            <a:r>
              <a:rPr lang="en-AU" sz="2800" kern="1200" dirty="0">
                <a:latin typeface="Candara" panose="020E0502030303020204" pitchFamily="34" charset="0"/>
                <a:cs typeface="Times New Roman" pitchFamily="18" charset="0"/>
              </a:rPr>
              <a:t>Off Loading</a:t>
            </a:r>
          </a:p>
          <a:p>
            <a:pPr algn="r"/>
            <a:endParaRPr lang="en-AU" sz="2800" kern="1200" dirty="0">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24E582B3-F299-4149-BAE8-6FE3BE33A46F}" type="slidenum">
              <a:rPr lang="he-IL" smtClean="0"/>
              <a:pPr/>
              <a:t>58</a:t>
            </a:fld>
            <a:endParaRPr lang="he-IL"/>
          </a:p>
        </p:txBody>
      </p:sp>
    </p:spTree>
    <p:extLst>
      <p:ext uri="{BB962C8B-B14F-4D97-AF65-F5344CB8AC3E}">
        <p14:creationId xmlns:p14="http://schemas.microsoft.com/office/powerpoint/2010/main" val="3397735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7" name="Picture 5" descr="Click To Preview"/>
          <p:cNvPicPr>
            <a:picLocks noGrp="1" noChangeAspect="1" noChangeArrowheads="1" noCrop="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372225" y="693738"/>
            <a:ext cx="609600" cy="609600"/>
          </a:xfrm>
        </p:spPr>
      </p:pic>
      <p:pic>
        <p:nvPicPr>
          <p:cNvPr id="23559" name="Picture 7" descr="Click To Preview"/>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313"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8" descr="Click To Preview"/>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492500"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1" name="Picture 9" descr="Click To Preview"/>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AutoShape 10"/>
          <p:cNvSpPr>
            <a:spLocks noChangeArrowheads="1"/>
          </p:cNvSpPr>
          <p:nvPr/>
        </p:nvSpPr>
        <p:spPr bwMode="auto">
          <a:xfrm>
            <a:off x="5653088" y="5949950"/>
            <a:ext cx="358775" cy="360363"/>
          </a:xfrm>
          <a:prstGeom prst="can">
            <a:avLst>
              <a:gd name="adj" fmla="val 25111"/>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3" name="AutoShape 11"/>
          <p:cNvSpPr>
            <a:spLocks noChangeArrowheads="1"/>
          </p:cNvSpPr>
          <p:nvPr/>
        </p:nvSpPr>
        <p:spPr bwMode="auto">
          <a:xfrm>
            <a:off x="3203575" y="5949950"/>
            <a:ext cx="503238" cy="360363"/>
          </a:xfrm>
          <a:prstGeom prst="cube">
            <a:avLst>
              <a:gd name="adj" fmla="val 25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4" name="Oval 12"/>
          <p:cNvSpPr>
            <a:spLocks noChangeArrowheads="1"/>
          </p:cNvSpPr>
          <p:nvPr/>
        </p:nvSpPr>
        <p:spPr bwMode="auto">
          <a:xfrm>
            <a:off x="971550" y="5949950"/>
            <a:ext cx="792163" cy="287338"/>
          </a:xfrm>
          <a:prstGeom prst="ellipse">
            <a:avLst/>
          </a:prstGeom>
          <a:solidFill>
            <a:schemeClr val="accent1"/>
          </a:solidFill>
          <a:ln w="9525">
            <a:solidFill>
              <a:schemeClr val="tx1"/>
            </a:solidFill>
            <a:round/>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5" name="Text Box 13"/>
          <p:cNvSpPr txBox="1">
            <a:spLocks noChangeArrowheads="1"/>
          </p:cNvSpPr>
          <p:nvPr/>
        </p:nvSpPr>
        <p:spPr bwMode="auto">
          <a:xfrm>
            <a:off x="7596188" y="117475"/>
            <a:ext cx="14398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60 Alpha</a:t>
            </a:r>
          </a:p>
        </p:txBody>
      </p:sp>
      <p:sp>
        <p:nvSpPr>
          <p:cNvPr id="23566" name="Rectangle 14"/>
          <p:cNvSpPr>
            <a:spLocks noChangeArrowheads="1"/>
          </p:cNvSpPr>
          <p:nvPr/>
        </p:nvSpPr>
        <p:spPr bwMode="auto">
          <a:xfrm>
            <a:off x="4268788" y="82550"/>
            <a:ext cx="1227137"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30 Beta</a:t>
            </a:r>
          </a:p>
        </p:txBody>
      </p:sp>
      <p:sp>
        <p:nvSpPr>
          <p:cNvPr id="23567" name="Rectangle 15"/>
          <p:cNvSpPr>
            <a:spLocks noChangeArrowheads="1"/>
          </p:cNvSpPr>
          <p:nvPr/>
        </p:nvSpPr>
        <p:spPr bwMode="auto">
          <a:xfrm>
            <a:off x="1198563" y="82550"/>
            <a:ext cx="1662112" cy="461963"/>
          </a:xfrm>
          <a:prstGeom prst="rect">
            <a:avLst/>
          </a:prstGeom>
          <a:noFill/>
          <a:ln w="9525">
            <a:noFill/>
            <a:miter lim="800000"/>
            <a:headEnd/>
            <a:tailEnd/>
          </a:ln>
        </p:spPr>
        <p:txBody>
          <a:bodyPr wrap="none">
            <a:spAutoFit/>
          </a:bodyPr>
          <a:lstStyle/>
          <a:p>
            <a:pPr eaLnBrk="1" hangingPunct="1">
              <a:defRPr/>
            </a:pPr>
            <a:r>
              <a:rPr kumimoji="0" lang="en-US" i="0" dirty="0">
                <a:solidFill>
                  <a:srgbClr val="000000"/>
                </a:solidFill>
                <a:latin typeface="Tahoma" pitchFamily="34" charset="0"/>
                <a:cs typeface="+mn-cs"/>
              </a:rPr>
              <a:t>40 Gamma</a:t>
            </a:r>
          </a:p>
        </p:txBody>
      </p:sp>
      <p:sp>
        <p:nvSpPr>
          <p:cNvPr id="23568" name="AutoShape 16"/>
          <p:cNvSpPr>
            <a:spLocks noChangeArrowheads="1"/>
          </p:cNvSpPr>
          <p:nvPr/>
        </p:nvSpPr>
        <p:spPr bwMode="auto">
          <a:xfrm>
            <a:off x="7885113" y="551815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69" name="AutoShape 17"/>
          <p:cNvSpPr>
            <a:spLocks noChangeArrowheads="1"/>
          </p:cNvSpPr>
          <p:nvPr/>
        </p:nvSpPr>
        <p:spPr bwMode="auto">
          <a:xfrm>
            <a:off x="7885113" y="4437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0" name="AutoShape 18"/>
          <p:cNvSpPr>
            <a:spLocks noChangeArrowheads="1"/>
          </p:cNvSpPr>
          <p:nvPr/>
        </p:nvSpPr>
        <p:spPr bwMode="auto">
          <a:xfrm>
            <a:off x="7885113" y="33575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1" name="AutoShape 19"/>
          <p:cNvSpPr>
            <a:spLocks noChangeArrowheads="1"/>
          </p:cNvSpPr>
          <p:nvPr/>
        </p:nvSpPr>
        <p:spPr bwMode="auto">
          <a:xfrm>
            <a:off x="7885113" y="22780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2" name="AutoShape 20"/>
          <p:cNvSpPr>
            <a:spLocks noChangeArrowheads="1"/>
          </p:cNvSpPr>
          <p:nvPr/>
        </p:nvSpPr>
        <p:spPr bwMode="auto">
          <a:xfrm rot="-3684490">
            <a:off x="7338219" y="861219"/>
            <a:ext cx="147638" cy="774700"/>
          </a:xfrm>
          <a:prstGeom prst="upArrow">
            <a:avLst>
              <a:gd name="adj1" fmla="val 50000"/>
              <a:gd name="adj2" fmla="val 13118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3" name="AutoShape 21"/>
          <p:cNvSpPr>
            <a:spLocks noChangeArrowheads="1"/>
          </p:cNvSpPr>
          <p:nvPr/>
        </p:nvSpPr>
        <p:spPr bwMode="auto">
          <a:xfrm rot="2820258">
            <a:off x="7165181" y="475457"/>
            <a:ext cx="71437" cy="361950"/>
          </a:xfrm>
          <a:prstGeom prst="upArrow">
            <a:avLst>
              <a:gd name="adj1" fmla="val 50000"/>
              <a:gd name="adj2" fmla="val 126668"/>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5" name="AutoShape 23"/>
          <p:cNvSpPr>
            <a:spLocks noChangeArrowheads="1"/>
          </p:cNvSpPr>
          <p:nvPr/>
        </p:nvSpPr>
        <p:spPr bwMode="auto">
          <a:xfrm>
            <a:off x="5724525" y="5157788"/>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6" name="AutoShape 24"/>
          <p:cNvSpPr>
            <a:spLocks noChangeArrowheads="1"/>
          </p:cNvSpPr>
          <p:nvPr/>
        </p:nvSpPr>
        <p:spPr bwMode="auto">
          <a:xfrm>
            <a:off x="5724525" y="1917700"/>
            <a:ext cx="287338" cy="2017713"/>
          </a:xfrm>
          <a:prstGeom prst="upArrow">
            <a:avLst>
              <a:gd name="adj1" fmla="val 50000"/>
              <a:gd name="adj2" fmla="val 175552"/>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77" name="AutoShape 25"/>
          <p:cNvSpPr>
            <a:spLocks noChangeArrowheads="1"/>
          </p:cNvSpPr>
          <p:nvPr/>
        </p:nvSpPr>
        <p:spPr bwMode="auto">
          <a:xfrm rot="2760315">
            <a:off x="6024562" y="1330326"/>
            <a:ext cx="176213" cy="487362"/>
          </a:xfrm>
          <a:prstGeom prst="upArrow">
            <a:avLst>
              <a:gd name="adj1" fmla="val 50000"/>
              <a:gd name="adj2" fmla="val 69144"/>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1" name="AutoShape 29"/>
          <p:cNvSpPr>
            <a:spLocks noChangeArrowheads="1"/>
          </p:cNvSpPr>
          <p:nvPr/>
        </p:nvSpPr>
        <p:spPr bwMode="auto">
          <a:xfrm>
            <a:off x="3348038" y="3933825"/>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2" name="AutoShape 30"/>
          <p:cNvSpPr>
            <a:spLocks noChangeArrowheads="1"/>
          </p:cNvSpPr>
          <p:nvPr/>
        </p:nvSpPr>
        <p:spPr bwMode="auto">
          <a:xfrm>
            <a:off x="3348038" y="5302250"/>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3" name="AutoShape 31"/>
          <p:cNvSpPr>
            <a:spLocks noChangeArrowheads="1"/>
          </p:cNvSpPr>
          <p:nvPr/>
        </p:nvSpPr>
        <p:spPr bwMode="auto">
          <a:xfrm>
            <a:off x="3348038" y="2493963"/>
            <a:ext cx="215900" cy="504825"/>
          </a:xfrm>
          <a:prstGeom prst="upArrow">
            <a:avLst>
              <a:gd name="adj1" fmla="val 50000"/>
              <a:gd name="adj2" fmla="val 58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4" name="AutoShape 32"/>
          <p:cNvSpPr>
            <a:spLocks noChangeArrowheads="1"/>
          </p:cNvSpPr>
          <p:nvPr/>
        </p:nvSpPr>
        <p:spPr bwMode="auto">
          <a:xfrm rot="2574872">
            <a:off x="3635375" y="620713"/>
            <a:ext cx="217488" cy="863600"/>
          </a:xfrm>
          <a:prstGeom prst="upArrow">
            <a:avLst>
              <a:gd name="adj1" fmla="val 50000"/>
              <a:gd name="adj2" fmla="val 9927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89" name="AutoShape 37"/>
          <p:cNvSpPr>
            <a:spLocks noChangeArrowheads="1"/>
          </p:cNvSpPr>
          <p:nvPr/>
        </p:nvSpPr>
        <p:spPr bwMode="auto">
          <a:xfrm>
            <a:off x="1260475" y="5445125"/>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0" name="AutoShape 38"/>
          <p:cNvSpPr>
            <a:spLocks noChangeArrowheads="1"/>
          </p:cNvSpPr>
          <p:nvPr/>
        </p:nvSpPr>
        <p:spPr bwMode="auto">
          <a:xfrm>
            <a:off x="1260475" y="422116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1" name="AutoShape 39"/>
          <p:cNvSpPr>
            <a:spLocks noChangeArrowheads="1"/>
          </p:cNvSpPr>
          <p:nvPr/>
        </p:nvSpPr>
        <p:spPr bwMode="auto">
          <a:xfrm>
            <a:off x="1260475" y="2997200"/>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2" name="AutoShape 40"/>
          <p:cNvSpPr>
            <a:spLocks noChangeArrowheads="1"/>
          </p:cNvSpPr>
          <p:nvPr/>
        </p:nvSpPr>
        <p:spPr bwMode="auto">
          <a:xfrm>
            <a:off x="1260475" y="1773238"/>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3593" name="AutoShape 41"/>
          <p:cNvSpPr>
            <a:spLocks noChangeArrowheads="1"/>
          </p:cNvSpPr>
          <p:nvPr/>
        </p:nvSpPr>
        <p:spPr bwMode="auto">
          <a:xfrm>
            <a:off x="1260475" y="620713"/>
            <a:ext cx="215900" cy="288925"/>
          </a:xfrm>
          <a:prstGeom prst="upArrow">
            <a:avLst>
              <a:gd name="adj1" fmla="val 50000"/>
              <a:gd name="adj2" fmla="val 33456"/>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5162" name="Text Box 42"/>
          <p:cNvSpPr txBox="1">
            <a:spLocks noChangeArrowheads="1"/>
          </p:cNvSpPr>
          <p:nvPr/>
        </p:nvSpPr>
        <p:spPr bwMode="auto">
          <a:xfrm>
            <a:off x="7885113" y="6526213"/>
            <a:ext cx="358775" cy="461962"/>
          </a:xfrm>
          <a:prstGeom prst="rect">
            <a:avLst/>
          </a:prstGeom>
          <a:noFill/>
          <a:ln w="9525">
            <a:noFill/>
            <a:miter lim="800000"/>
            <a:headEnd/>
            <a:tailEnd/>
          </a:ln>
        </p:spPr>
        <p:txBody>
          <a:bodyPr>
            <a:spAutoFit/>
          </a:bodyPr>
          <a:lstStyle/>
          <a:p>
            <a:pPr eaLnBrk="1" hangingPunct="1">
              <a:spcBef>
                <a:spcPct val="50000"/>
              </a:spcBef>
              <a:defRPr/>
            </a:pPr>
            <a:endParaRPr kumimoji="0" lang="en-US" i="0">
              <a:solidFill>
                <a:srgbClr val="000000"/>
              </a:solidFill>
              <a:latin typeface="Tahoma" pitchFamily="34" charset="0"/>
              <a:cs typeface="+mn-cs"/>
            </a:endParaRPr>
          </a:p>
        </p:txBody>
      </p:sp>
      <p:sp>
        <p:nvSpPr>
          <p:cNvPr id="23595" name="Text Box 43"/>
          <p:cNvSpPr txBox="1">
            <a:spLocks noChangeArrowheads="1"/>
          </p:cNvSpPr>
          <p:nvPr/>
        </p:nvSpPr>
        <p:spPr bwMode="auto">
          <a:xfrm>
            <a:off x="7019925" y="177323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596" name="Text Box 44"/>
          <p:cNvSpPr txBox="1">
            <a:spLocks noChangeArrowheads="1"/>
          </p:cNvSpPr>
          <p:nvPr/>
        </p:nvSpPr>
        <p:spPr bwMode="auto">
          <a:xfrm>
            <a:off x="7092950" y="2781300"/>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a:t>
            </a:r>
            <a:endParaRPr kumimoji="0" lang="en-GB" i="0">
              <a:solidFill>
                <a:srgbClr val="000000"/>
              </a:solidFill>
              <a:latin typeface="Tahoma" pitchFamily="34" charset="0"/>
              <a:cs typeface="+mn-cs"/>
            </a:endParaRPr>
          </a:p>
        </p:txBody>
      </p:sp>
      <p:sp>
        <p:nvSpPr>
          <p:cNvPr id="23597" name="Text Box 45"/>
          <p:cNvSpPr txBox="1">
            <a:spLocks noChangeArrowheads="1"/>
          </p:cNvSpPr>
          <p:nvPr/>
        </p:nvSpPr>
        <p:spPr bwMode="auto">
          <a:xfrm>
            <a:off x="7019925" y="39338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8" name="Text Box 46"/>
          <p:cNvSpPr txBox="1">
            <a:spLocks noChangeArrowheads="1"/>
          </p:cNvSpPr>
          <p:nvPr/>
        </p:nvSpPr>
        <p:spPr bwMode="auto">
          <a:xfrm>
            <a:off x="7019925" y="49418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599" name="Text Box 47"/>
          <p:cNvSpPr txBox="1">
            <a:spLocks noChangeArrowheads="1"/>
          </p:cNvSpPr>
          <p:nvPr/>
        </p:nvSpPr>
        <p:spPr bwMode="auto">
          <a:xfrm>
            <a:off x="5003800" y="4437063"/>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0" name="Text Box 48"/>
          <p:cNvSpPr txBox="1">
            <a:spLocks noChangeArrowheads="1"/>
          </p:cNvSpPr>
          <p:nvPr/>
        </p:nvSpPr>
        <p:spPr bwMode="auto">
          <a:xfrm>
            <a:off x="2555875" y="4725988"/>
            <a:ext cx="576263"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10</a:t>
            </a:r>
            <a:endParaRPr kumimoji="0" lang="en-GB" i="0">
              <a:solidFill>
                <a:srgbClr val="000000"/>
              </a:solidFill>
              <a:latin typeface="Tahoma" pitchFamily="34" charset="0"/>
              <a:cs typeface="+mn-cs"/>
            </a:endParaRPr>
          </a:p>
        </p:txBody>
      </p:sp>
      <p:sp>
        <p:nvSpPr>
          <p:cNvPr id="23601" name="Text Box 49"/>
          <p:cNvSpPr txBox="1">
            <a:spLocks noChangeArrowheads="1"/>
          </p:cNvSpPr>
          <p:nvPr/>
        </p:nvSpPr>
        <p:spPr bwMode="auto">
          <a:xfrm>
            <a:off x="2555875" y="328612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2" name="Text Box 50"/>
          <p:cNvSpPr txBox="1">
            <a:spLocks noChangeArrowheads="1"/>
          </p:cNvSpPr>
          <p:nvPr/>
        </p:nvSpPr>
        <p:spPr bwMode="auto">
          <a:xfrm>
            <a:off x="2555875" y="1844675"/>
            <a:ext cx="576263"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3</a:t>
            </a:r>
            <a:endParaRPr kumimoji="0" lang="en-GB" i="0">
              <a:solidFill>
                <a:srgbClr val="000000"/>
              </a:solidFill>
              <a:latin typeface="Tahoma" pitchFamily="34" charset="0"/>
              <a:cs typeface="+mn-cs"/>
            </a:endParaRPr>
          </a:p>
        </p:txBody>
      </p:sp>
      <p:sp>
        <p:nvSpPr>
          <p:cNvPr id="23603" name="Text Box 51"/>
          <p:cNvSpPr txBox="1">
            <a:spLocks noChangeArrowheads="1"/>
          </p:cNvSpPr>
          <p:nvPr/>
        </p:nvSpPr>
        <p:spPr bwMode="auto">
          <a:xfrm>
            <a:off x="287338" y="119697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4" name="Text Box 52"/>
          <p:cNvSpPr txBox="1">
            <a:spLocks noChangeArrowheads="1"/>
          </p:cNvSpPr>
          <p:nvPr/>
        </p:nvSpPr>
        <p:spPr bwMode="auto">
          <a:xfrm>
            <a:off x="287338" y="2349500"/>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4</a:t>
            </a:r>
            <a:endParaRPr kumimoji="0" lang="en-GB" i="0">
              <a:solidFill>
                <a:srgbClr val="000000"/>
              </a:solidFill>
              <a:latin typeface="Tahoma" pitchFamily="34" charset="0"/>
              <a:cs typeface="+mn-cs"/>
            </a:endParaRPr>
          </a:p>
        </p:txBody>
      </p:sp>
      <p:sp>
        <p:nvSpPr>
          <p:cNvPr id="23605" name="Text Box 53"/>
          <p:cNvSpPr txBox="1">
            <a:spLocks noChangeArrowheads="1"/>
          </p:cNvSpPr>
          <p:nvPr/>
        </p:nvSpPr>
        <p:spPr bwMode="auto">
          <a:xfrm>
            <a:off x="287338" y="35020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5</a:t>
            </a:r>
            <a:endParaRPr kumimoji="0" lang="en-GB" i="0">
              <a:solidFill>
                <a:srgbClr val="000000"/>
              </a:solidFill>
              <a:latin typeface="Tahoma" pitchFamily="34" charset="0"/>
              <a:cs typeface="+mn-cs"/>
            </a:endParaRPr>
          </a:p>
        </p:txBody>
      </p:sp>
      <p:sp>
        <p:nvSpPr>
          <p:cNvPr id="23606" name="Text Box 54"/>
          <p:cNvSpPr txBox="1">
            <a:spLocks noChangeArrowheads="1"/>
          </p:cNvSpPr>
          <p:nvPr/>
        </p:nvSpPr>
        <p:spPr bwMode="auto">
          <a:xfrm>
            <a:off x="287338" y="4797425"/>
            <a:ext cx="576262"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2</a:t>
            </a:r>
            <a:endParaRPr kumimoji="0" lang="en-GB" i="0">
              <a:solidFill>
                <a:srgbClr val="000000"/>
              </a:solidFill>
              <a:latin typeface="Tahoma" pitchFamily="34" charset="0"/>
              <a:cs typeface="+mn-cs"/>
            </a:endParaRPr>
          </a:p>
        </p:txBody>
      </p:sp>
      <p:sp>
        <p:nvSpPr>
          <p:cNvPr id="23607" name="Text Box 55"/>
          <p:cNvSpPr txBox="1">
            <a:spLocks noChangeArrowheads="1"/>
          </p:cNvSpPr>
          <p:nvPr/>
        </p:nvSpPr>
        <p:spPr bwMode="auto">
          <a:xfrm>
            <a:off x="7885113" y="6453188"/>
            <a:ext cx="287337" cy="461962"/>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A</a:t>
            </a:r>
            <a:endParaRPr kumimoji="0" lang="en-GB" i="0">
              <a:solidFill>
                <a:srgbClr val="000000"/>
              </a:solidFill>
              <a:latin typeface="Tahoma" pitchFamily="34" charset="0"/>
              <a:cs typeface="+mn-cs"/>
            </a:endParaRPr>
          </a:p>
        </p:txBody>
      </p:sp>
      <p:sp>
        <p:nvSpPr>
          <p:cNvPr id="23608" name="Text Box 56"/>
          <p:cNvSpPr txBox="1">
            <a:spLocks noChangeArrowheads="1"/>
          </p:cNvSpPr>
          <p:nvPr/>
        </p:nvSpPr>
        <p:spPr bwMode="auto">
          <a:xfrm>
            <a:off x="5724525"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B</a:t>
            </a:r>
            <a:endParaRPr kumimoji="0" lang="en-GB" i="0">
              <a:solidFill>
                <a:srgbClr val="000000"/>
              </a:solidFill>
              <a:latin typeface="Tahoma" pitchFamily="34" charset="0"/>
              <a:cs typeface="+mn-cs"/>
            </a:endParaRPr>
          </a:p>
        </p:txBody>
      </p:sp>
      <p:sp>
        <p:nvSpPr>
          <p:cNvPr id="23609" name="Text Box 57"/>
          <p:cNvSpPr txBox="1">
            <a:spLocks noChangeArrowheads="1"/>
          </p:cNvSpPr>
          <p:nvPr/>
        </p:nvSpPr>
        <p:spPr bwMode="auto">
          <a:xfrm>
            <a:off x="327660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C</a:t>
            </a:r>
            <a:endParaRPr kumimoji="0" lang="en-GB" i="0">
              <a:solidFill>
                <a:srgbClr val="000000"/>
              </a:solidFill>
              <a:latin typeface="Tahoma" pitchFamily="34" charset="0"/>
              <a:cs typeface="+mn-cs"/>
            </a:endParaRPr>
          </a:p>
        </p:txBody>
      </p:sp>
      <p:sp>
        <p:nvSpPr>
          <p:cNvPr id="23610" name="Text Box 58"/>
          <p:cNvSpPr txBox="1">
            <a:spLocks noChangeArrowheads="1"/>
          </p:cNvSpPr>
          <p:nvPr/>
        </p:nvSpPr>
        <p:spPr bwMode="auto">
          <a:xfrm>
            <a:off x="1187450" y="6419850"/>
            <a:ext cx="287338" cy="461963"/>
          </a:xfrm>
          <a:prstGeom prst="rect">
            <a:avLst/>
          </a:prstGeom>
          <a:noFill/>
          <a:ln w="9525">
            <a:noFill/>
            <a:miter lim="800000"/>
            <a:headEnd/>
            <a:tailEnd/>
          </a:ln>
        </p:spPr>
        <p:txBody>
          <a:bodyPr>
            <a:spAutoFit/>
          </a:bodyPr>
          <a:lstStyle/>
          <a:p>
            <a:pPr eaLnBrk="1" hangingPunct="1">
              <a:spcBef>
                <a:spcPct val="50000"/>
              </a:spcBef>
              <a:defRPr/>
            </a:pPr>
            <a:r>
              <a:rPr kumimoji="0" lang="en-US" i="0">
                <a:solidFill>
                  <a:srgbClr val="000000"/>
                </a:solidFill>
                <a:latin typeface="Tahoma" pitchFamily="34" charset="0"/>
                <a:cs typeface="+mn-cs"/>
              </a:rPr>
              <a:t>D</a:t>
            </a:r>
            <a:endParaRPr kumimoji="0" lang="en-GB" i="0">
              <a:solidFill>
                <a:srgbClr val="000000"/>
              </a:solidFill>
              <a:latin typeface="Tahoma" pitchFamily="34" charset="0"/>
              <a:cs typeface="+mn-cs"/>
            </a:endParaRPr>
          </a:p>
        </p:txBody>
      </p:sp>
      <p:sp>
        <p:nvSpPr>
          <p:cNvPr id="23611" name="AutoShape 59"/>
          <p:cNvSpPr>
            <a:spLocks noChangeArrowheads="1"/>
          </p:cNvSpPr>
          <p:nvPr/>
        </p:nvSpPr>
        <p:spPr bwMode="auto">
          <a:xfrm>
            <a:off x="7740650" y="5949950"/>
            <a:ext cx="503238" cy="358775"/>
          </a:xfrm>
          <a:prstGeom prst="triangle">
            <a:avLst>
              <a:gd name="adj" fmla="val 50000"/>
            </a:avLst>
          </a:prstGeom>
          <a:solidFill>
            <a:schemeClr val="accent1"/>
          </a:solidFill>
          <a:ln w="9525">
            <a:solidFill>
              <a:schemeClr val="tx1"/>
            </a:solidFill>
            <a:miter lim="800000"/>
            <a:headEnd/>
            <a:tailEnd/>
          </a:ln>
        </p:spPr>
        <p:txBody>
          <a:bodyPr wrap="none" anchor="ct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endParaRPr kumimoji="0" lang="he-IL" altLang="en-US" i="0">
              <a:solidFill>
                <a:srgbClr val="000000"/>
              </a:solidFill>
            </a:endParaRPr>
          </a:p>
        </p:txBody>
      </p:sp>
      <p:sp>
        <p:nvSpPr>
          <p:cNvPr id="2" name="Slide Number Placeholder 1"/>
          <p:cNvSpPr>
            <a:spLocks noGrp="1"/>
          </p:cNvSpPr>
          <p:nvPr>
            <p:ph type="sldNum" sz="quarter" idx="12"/>
          </p:nvPr>
        </p:nvSpPr>
        <p:spPr>
          <a:xfrm>
            <a:off x="7662863" y="6176963"/>
            <a:ext cx="1905000" cy="381000"/>
          </a:xfrm>
        </p:spPr>
        <p:txBody>
          <a:bodyPr/>
          <a:lstStyle>
            <a:lvl1pPr>
              <a:defRPr kumimoji="1" sz="2400" i="1">
                <a:solidFill>
                  <a:schemeClr val="tx1"/>
                </a:solidFill>
                <a:latin typeface="Times New Roman" panose="02020603050405020304" pitchFamily="18" charset="0"/>
                <a:cs typeface="Arial" panose="020B0604020202020204" pitchFamily="34" charset="0"/>
              </a:defRPr>
            </a:lvl1pPr>
            <a:lvl2pPr marL="742950" indent="-285750">
              <a:defRPr kumimoji="1" sz="2400" i="1">
                <a:solidFill>
                  <a:schemeClr val="tx1"/>
                </a:solidFill>
                <a:latin typeface="Times New Roman" panose="02020603050405020304" pitchFamily="18" charset="0"/>
                <a:cs typeface="Arial" panose="020B0604020202020204" pitchFamily="34" charset="0"/>
              </a:defRPr>
            </a:lvl2pPr>
            <a:lvl3pPr marL="1143000" indent="-228600">
              <a:defRPr kumimoji="1" sz="2400" i="1">
                <a:solidFill>
                  <a:schemeClr val="tx1"/>
                </a:solidFill>
                <a:latin typeface="Times New Roman" panose="02020603050405020304" pitchFamily="18" charset="0"/>
                <a:cs typeface="Arial" panose="020B0604020202020204" pitchFamily="34" charset="0"/>
              </a:defRPr>
            </a:lvl3pPr>
            <a:lvl4pPr marL="1600200" indent="-228600">
              <a:defRPr kumimoji="1" sz="2400" i="1">
                <a:solidFill>
                  <a:schemeClr val="tx1"/>
                </a:solidFill>
                <a:latin typeface="Times New Roman" panose="02020603050405020304" pitchFamily="18" charset="0"/>
                <a:cs typeface="Arial" panose="020B0604020202020204" pitchFamily="34" charset="0"/>
              </a:defRPr>
            </a:lvl4pPr>
            <a:lvl5pPr marL="2057400" indent="-228600">
              <a:defRPr kumimoji="1" sz="2400" i="1">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kumimoji="1" sz="2400" i="1">
                <a:solidFill>
                  <a:schemeClr val="tx1"/>
                </a:solidFill>
                <a:latin typeface="Times New Roman" panose="02020603050405020304" pitchFamily="18" charset="0"/>
                <a:cs typeface="Arial" panose="020B0604020202020204" pitchFamily="34" charset="0"/>
              </a:defRPr>
            </a:lvl9pPr>
          </a:lstStyle>
          <a:p>
            <a:pPr eaLnBrk="1" hangingPunct="1"/>
            <a:fld id="{76102D0D-9EFE-480F-AB2D-8C0850E9D899}" type="slidenum">
              <a:rPr kumimoji="0" lang="he-IL" altLang="en-US" sz="1200" i="0">
                <a:solidFill>
                  <a:srgbClr val="000000"/>
                </a:solidFill>
                <a:latin typeface="Candara" panose="020E0502030303020204" pitchFamily="34" charset="0"/>
                <a:cs typeface="굴림"/>
              </a:rPr>
              <a:pPr eaLnBrk="1" hangingPunct="1"/>
              <a:t>59</a:t>
            </a:fld>
            <a:endParaRPr kumimoji="0" lang="en-GB" altLang="en-US" sz="1200" i="0">
              <a:solidFill>
                <a:srgbClr val="000000"/>
              </a:solidFill>
              <a:latin typeface="Candara" panose="020E0502030303020204" pitchFamily="34" charset="0"/>
              <a:cs typeface="굴림"/>
            </a:endParaRPr>
          </a:p>
        </p:txBody>
      </p:sp>
      <p:pic>
        <p:nvPicPr>
          <p:cNvPr id="62" name="Picture 61">
            <a:extLst>
              <a:ext uri="{FF2B5EF4-FFF2-40B4-BE49-F238E27FC236}">
                <a16:creationId xmlns:a16="http://schemas.microsoft.com/office/drawing/2014/main" id="{07833D1A-5A10-471E-9750-E4F1DE4F2FF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593773" y="4863686"/>
            <a:ext cx="836571" cy="504731"/>
          </a:xfrm>
          <a:prstGeom prst="rect">
            <a:avLst/>
          </a:prstGeom>
        </p:spPr>
      </p:pic>
      <p:pic>
        <p:nvPicPr>
          <p:cNvPr id="66" name="Picture 65">
            <a:extLst>
              <a:ext uri="{FF2B5EF4-FFF2-40B4-BE49-F238E27FC236}">
                <a16:creationId xmlns:a16="http://schemas.microsoft.com/office/drawing/2014/main" id="{4D1CED60-F1AC-475A-BA54-8FC063B89C8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2978191" y="3145208"/>
            <a:ext cx="836571" cy="504731"/>
          </a:xfrm>
          <a:prstGeom prst="rect">
            <a:avLst/>
          </a:prstGeom>
        </p:spPr>
      </p:pic>
      <p:pic>
        <p:nvPicPr>
          <p:cNvPr id="67" name="Picture 66">
            <a:extLst>
              <a:ext uri="{FF2B5EF4-FFF2-40B4-BE49-F238E27FC236}">
                <a16:creationId xmlns:a16="http://schemas.microsoft.com/office/drawing/2014/main" id="{7C437EE3-BDBB-45DF-9600-0B08817E426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951016" y="1104248"/>
            <a:ext cx="836571" cy="504731"/>
          </a:xfrm>
          <a:prstGeom prst="rect">
            <a:avLst/>
          </a:prstGeom>
        </p:spPr>
      </p:pic>
      <p:pic>
        <p:nvPicPr>
          <p:cNvPr id="70" name="Picture 69">
            <a:extLst>
              <a:ext uri="{FF2B5EF4-FFF2-40B4-BE49-F238E27FC236}">
                <a16:creationId xmlns:a16="http://schemas.microsoft.com/office/drawing/2014/main" id="{A2A8FACE-5587-41FD-A422-EF4016527AB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28248" y="3766982"/>
            <a:ext cx="685800" cy="685800"/>
          </a:xfrm>
          <a:prstGeom prst="rect">
            <a:avLst/>
          </a:prstGeom>
        </p:spPr>
      </p:pic>
      <p:pic>
        <p:nvPicPr>
          <p:cNvPr id="71" name="Picture 70">
            <a:extLst>
              <a:ext uri="{FF2B5EF4-FFF2-40B4-BE49-F238E27FC236}">
                <a16:creationId xmlns:a16="http://schemas.microsoft.com/office/drawing/2014/main" id="{1BDF28CF-C207-4DC7-A6FF-87E8AD1532A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5526" y="4716255"/>
            <a:ext cx="685800" cy="685800"/>
          </a:xfrm>
          <a:prstGeom prst="rect">
            <a:avLst/>
          </a:prstGeom>
        </p:spPr>
      </p:pic>
      <p:pic>
        <p:nvPicPr>
          <p:cNvPr id="72" name="Picture 71">
            <a:extLst>
              <a:ext uri="{FF2B5EF4-FFF2-40B4-BE49-F238E27FC236}">
                <a16:creationId xmlns:a16="http://schemas.microsoft.com/office/drawing/2014/main" id="{390BAB7F-1808-4A64-9DD9-FDBB30D7C3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02037" y="1574007"/>
            <a:ext cx="685800" cy="685800"/>
          </a:xfrm>
          <a:prstGeom prst="rect">
            <a:avLst/>
          </a:prstGeom>
        </p:spPr>
      </p:pic>
      <p:pic>
        <p:nvPicPr>
          <p:cNvPr id="15" name="Picture 14">
            <a:extLst>
              <a:ext uri="{FF2B5EF4-FFF2-40B4-BE49-F238E27FC236}">
                <a16:creationId xmlns:a16="http://schemas.microsoft.com/office/drawing/2014/main" id="{2868796D-9111-454E-8FDF-B04257F3F201}"/>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5505539" y="4357940"/>
            <a:ext cx="778598" cy="583948"/>
          </a:xfrm>
          <a:prstGeom prst="rect">
            <a:avLst/>
          </a:prstGeom>
        </p:spPr>
      </p:pic>
      <p:pic>
        <p:nvPicPr>
          <p:cNvPr id="82" name="Picture 81">
            <a:extLst>
              <a:ext uri="{FF2B5EF4-FFF2-40B4-BE49-F238E27FC236}">
                <a16:creationId xmlns:a16="http://schemas.microsoft.com/office/drawing/2014/main" id="{ADE59622-4EC4-42D4-AF75-FA07235200B4}"/>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3071467" y="4578476"/>
            <a:ext cx="778598" cy="583948"/>
          </a:xfrm>
          <a:prstGeom prst="rect">
            <a:avLst/>
          </a:prstGeom>
        </p:spPr>
      </p:pic>
      <p:pic>
        <p:nvPicPr>
          <p:cNvPr id="83" name="Picture 82">
            <a:extLst>
              <a:ext uri="{FF2B5EF4-FFF2-40B4-BE49-F238E27FC236}">
                <a16:creationId xmlns:a16="http://schemas.microsoft.com/office/drawing/2014/main" id="{6F76DF70-2743-445C-BDB7-7DB160AD937C}"/>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7628248" y="1617689"/>
            <a:ext cx="778598" cy="583948"/>
          </a:xfrm>
          <a:prstGeom prst="rect">
            <a:avLst/>
          </a:prstGeom>
        </p:spPr>
      </p:pic>
      <p:pic>
        <p:nvPicPr>
          <p:cNvPr id="86" name="Picture 85">
            <a:extLst>
              <a:ext uri="{FF2B5EF4-FFF2-40B4-BE49-F238E27FC236}">
                <a16:creationId xmlns:a16="http://schemas.microsoft.com/office/drawing/2014/main" id="{9BB8E401-2B37-43BD-98E5-27CBDBA57926}"/>
              </a:ext>
            </a:extLst>
          </p:cNvPr>
          <p:cNvPicPr>
            <a:picLocks noChangeAspect="1"/>
          </p:cNvPicPr>
          <p:nvPr/>
        </p:nvPicPr>
        <p:blipFill>
          <a:blip r:embed="rId9" cstate="print">
            <a:extLst>
              <a:ext uri="{28A0092B-C50C-407E-A947-70E740481C1C}">
                <a14:useLocalDpi xmlns:a14="http://schemas.microsoft.com/office/drawing/2010/main" val="0"/>
              </a:ext>
              <a:ext uri="{837473B0-CC2E-450A-ABE3-18F120FF3D39}">
                <a1611:picAttrSrcUrl xmlns:a1611="http://schemas.microsoft.com/office/drawing/2016/11/main" r:id="rId10"/>
              </a:ext>
            </a:extLst>
          </a:blip>
          <a:stretch>
            <a:fillRect/>
          </a:stretch>
        </p:blipFill>
        <p:spPr>
          <a:xfrm>
            <a:off x="957374" y="3441032"/>
            <a:ext cx="778598" cy="583948"/>
          </a:xfrm>
          <a:prstGeom prst="rect">
            <a:avLst/>
          </a:prstGeom>
        </p:spPr>
      </p:pic>
      <p:pic>
        <p:nvPicPr>
          <p:cNvPr id="20" name="Picture 19">
            <a:extLst>
              <a:ext uri="{FF2B5EF4-FFF2-40B4-BE49-F238E27FC236}">
                <a16:creationId xmlns:a16="http://schemas.microsoft.com/office/drawing/2014/main" id="{E603D623-C266-4D9A-B8F0-5C04B259FA9F}"/>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593773" y="2622808"/>
            <a:ext cx="975190" cy="647701"/>
          </a:xfrm>
          <a:prstGeom prst="rect">
            <a:avLst/>
          </a:prstGeom>
        </p:spPr>
      </p:pic>
      <p:pic>
        <p:nvPicPr>
          <p:cNvPr id="95" name="Picture 94">
            <a:extLst>
              <a:ext uri="{FF2B5EF4-FFF2-40B4-BE49-F238E27FC236}">
                <a16:creationId xmlns:a16="http://schemas.microsoft.com/office/drawing/2014/main" id="{7150CE90-B089-4ED2-824F-E7773B1BF1F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754" y="2210398"/>
            <a:ext cx="975190" cy="647701"/>
          </a:xfrm>
          <a:prstGeom prst="rect">
            <a:avLst/>
          </a:prstGeom>
        </p:spPr>
      </p:pic>
      <p:sp>
        <p:nvSpPr>
          <p:cNvPr id="61" name="Text Box 55">
            <a:extLst>
              <a:ext uri="{FF2B5EF4-FFF2-40B4-BE49-F238E27FC236}">
                <a16:creationId xmlns:a16="http://schemas.microsoft.com/office/drawing/2014/main" id="{D8599189-731E-4814-9AB4-1E878CAC5019}"/>
              </a:ext>
            </a:extLst>
          </p:cNvPr>
          <p:cNvSpPr txBox="1">
            <a:spLocks noChangeArrowheads="1"/>
          </p:cNvSpPr>
          <p:nvPr/>
        </p:nvSpPr>
        <p:spPr bwMode="auto">
          <a:xfrm>
            <a:off x="8633546" y="48548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3" name="Text Box 56">
            <a:extLst>
              <a:ext uri="{FF2B5EF4-FFF2-40B4-BE49-F238E27FC236}">
                <a16:creationId xmlns:a16="http://schemas.microsoft.com/office/drawing/2014/main" id="{2883DBCE-92CE-4F2E-8A90-BE707AEA3DB7}"/>
              </a:ext>
            </a:extLst>
          </p:cNvPr>
          <p:cNvSpPr txBox="1">
            <a:spLocks noChangeArrowheads="1"/>
          </p:cNvSpPr>
          <p:nvPr/>
        </p:nvSpPr>
        <p:spPr bwMode="auto">
          <a:xfrm>
            <a:off x="8633546" y="49977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4" name="Text Box 57">
            <a:extLst>
              <a:ext uri="{FF2B5EF4-FFF2-40B4-BE49-F238E27FC236}">
                <a16:creationId xmlns:a16="http://schemas.microsoft.com/office/drawing/2014/main" id="{FC8DDBC8-7928-4D0F-9D91-85FDA6DF5F3B}"/>
              </a:ext>
            </a:extLst>
          </p:cNvPr>
          <p:cNvSpPr txBox="1">
            <a:spLocks noChangeArrowheads="1"/>
          </p:cNvSpPr>
          <p:nvPr/>
        </p:nvSpPr>
        <p:spPr bwMode="auto">
          <a:xfrm>
            <a:off x="8633546" y="514218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26</a:t>
            </a:r>
            <a:endParaRPr lang="en-GB" sz="800">
              <a:latin typeface="Tahoma" pitchFamily="34" charset="0"/>
            </a:endParaRPr>
          </a:p>
        </p:txBody>
      </p:sp>
      <p:sp>
        <p:nvSpPr>
          <p:cNvPr id="65" name="Text Box 58">
            <a:extLst>
              <a:ext uri="{FF2B5EF4-FFF2-40B4-BE49-F238E27FC236}">
                <a16:creationId xmlns:a16="http://schemas.microsoft.com/office/drawing/2014/main" id="{69F26821-DAD6-459D-99A2-94C3F6DDE5E3}"/>
              </a:ext>
            </a:extLst>
          </p:cNvPr>
          <p:cNvSpPr txBox="1">
            <a:spLocks noChangeArrowheads="1"/>
          </p:cNvSpPr>
          <p:nvPr/>
        </p:nvSpPr>
        <p:spPr bwMode="auto">
          <a:xfrm>
            <a:off x="8633546" y="52866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sp>
        <p:nvSpPr>
          <p:cNvPr id="68" name="Text Box 59">
            <a:extLst>
              <a:ext uri="{FF2B5EF4-FFF2-40B4-BE49-F238E27FC236}">
                <a16:creationId xmlns:a16="http://schemas.microsoft.com/office/drawing/2014/main" id="{19EBF1D7-0AF6-4098-9914-44CE5EF2671B}"/>
              </a:ext>
            </a:extLst>
          </p:cNvPr>
          <p:cNvSpPr txBox="1">
            <a:spLocks noChangeArrowheads="1"/>
          </p:cNvSpPr>
          <p:nvPr/>
        </p:nvSpPr>
        <p:spPr bwMode="auto">
          <a:xfrm>
            <a:off x="8633546" y="37023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69" name="Text Box 60">
            <a:extLst>
              <a:ext uri="{FF2B5EF4-FFF2-40B4-BE49-F238E27FC236}">
                <a16:creationId xmlns:a16="http://schemas.microsoft.com/office/drawing/2014/main" id="{32D50DDB-EB4C-4081-8ACB-03C2765F3247}"/>
              </a:ext>
            </a:extLst>
          </p:cNvPr>
          <p:cNvSpPr txBox="1">
            <a:spLocks noChangeArrowheads="1"/>
          </p:cNvSpPr>
          <p:nvPr/>
        </p:nvSpPr>
        <p:spPr bwMode="auto">
          <a:xfrm>
            <a:off x="8633546" y="3846789"/>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20</a:t>
            </a:r>
            <a:endParaRPr lang="en-GB" sz="800">
              <a:latin typeface="Tahoma" pitchFamily="34" charset="0"/>
            </a:endParaRPr>
          </a:p>
        </p:txBody>
      </p:sp>
      <p:sp>
        <p:nvSpPr>
          <p:cNvPr id="73" name="Text Box 61">
            <a:extLst>
              <a:ext uri="{FF2B5EF4-FFF2-40B4-BE49-F238E27FC236}">
                <a16:creationId xmlns:a16="http://schemas.microsoft.com/office/drawing/2014/main" id="{CD21ADE7-08E1-4AF0-9772-E96BB82A6597}"/>
              </a:ext>
            </a:extLst>
          </p:cNvPr>
          <p:cNvSpPr txBox="1">
            <a:spLocks noChangeArrowheads="1"/>
          </p:cNvSpPr>
          <p:nvPr/>
        </p:nvSpPr>
        <p:spPr bwMode="auto">
          <a:xfrm>
            <a:off x="8633546" y="39896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30</a:t>
            </a:r>
            <a:endParaRPr lang="en-GB" sz="800">
              <a:latin typeface="Tahoma" pitchFamily="34" charset="0"/>
            </a:endParaRPr>
          </a:p>
        </p:txBody>
      </p:sp>
      <p:sp>
        <p:nvSpPr>
          <p:cNvPr id="74" name="Text Box 62">
            <a:extLst>
              <a:ext uri="{FF2B5EF4-FFF2-40B4-BE49-F238E27FC236}">
                <a16:creationId xmlns:a16="http://schemas.microsoft.com/office/drawing/2014/main" id="{B6665174-B40D-4687-B350-E84F1791B8DA}"/>
              </a:ext>
            </a:extLst>
          </p:cNvPr>
          <p:cNvSpPr txBox="1">
            <a:spLocks noChangeArrowheads="1"/>
          </p:cNvSpPr>
          <p:nvPr/>
        </p:nvSpPr>
        <p:spPr bwMode="auto">
          <a:xfrm>
            <a:off x="8633546" y="413412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50</a:t>
            </a:r>
            <a:endParaRPr lang="en-GB" sz="800">
              <a:latin typeface="Tahoma" pitchFamily="34" charset="0"/>
            </a:endParaRPr>
          </a:p>
        </p:txBody>
      </p:sp>
      <p:sp>
        <p:nvSpPr>
          <p:cNvPr id="75" name="Text Box 63">
            <a:extLst>
              <a:ext uri="{FF2B5EF4-FFF2-40B4-BE49-F238E27FC236}">
                <a16:creationId xmlns:a16="http://schemas.microsoft.com/office/drawing/2014/main" id="{FDA4D0FF-8E5B-4E65-83CC-286A1B2E5D3E}"/>
              </a:ext>
            </a:extLst>
          </p:cNvPr>
          <p:cNvSpPr txBox="1">
            <a:spLocks noChangeArrowheads="1"/>
          </p:cNvSpPr>
          <p:nvPr/>
        </p:nvSpPr>
        <p:spPr bwMode="auto">
          <a:xfrm>
            <a:off x="8633546" y="2694264"/>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6" name="Text Box 64">
            <a:extLst>
              <a:ext uri="{FF2B5EF4-FFF2-40B4-BE49-F238E27FC236}">
                <a16:creationId xmlns:a16="http://schemas.microsoft.com/office/drawing/2014/main" id="{6BB456AE-1A7C-4BE1-8ED5-A99AB6DA1004}"/>
              </a:ext>
            </a:extLst>
          </p:cNvPr>
          <p:cNvSpPr txBox="1">
            <a:spLocks noChangeArrowheads="1"/>
          </p:cNvSpPr>
          <p:nvPr/>
        </p:nvSpPr>
        <p:spPr bwMode="auto">
          <a:xfrm>
            <a:off x="8633546" y="2837139"/>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7" name="Text Box 65">
            <a:extLst>
              <a:ext uri="{FF2B5EF4-FFF2-40B4-BE49-F238E27FC236}">
                <a16:creationId xmlns:a16="http://schemas.microsoft.com/office/drawing/2014/main" id="{3A33B4F5-60AC-4C68-AF13-1AEBE02691AF}"/>
              </a:ext>
            </a:extLst>
          </p:cNvPr>
          <p:cNvSpPr txBox="1">
            <a:spLocks noChangeArrowheads="1"/>
          </p:cNvSpPr>
          <p:nvPr/>
        </p:nvSpPr>
        <p:spPr bwMode="auto">
          <a:xfrm>
            <a:off x="8633546" y="298160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60</a:t>
            </a:r>
            <a:endParaRPr lang="en-GB" sz="800">
              <a:latin typeface="Tahoma" pitchFamily="34" charset="0"/>
            </a:endParaRPr>
          </a:p>
        </p:txBody>
      </p:sp>
      <p:sp>
        <p:nvSpPr>
          <p:cNvPr id="78" name="Text Box 66">
            <a:extLst>
              <a:ext uri="{FF2B5EF4-FFF2-40B4-BE49-F238E27FC236}">
                <a16:creationId xmlns:a16="http://schemas.microsoft.com/office/drawing/2014/main" id="{66E460DC-86E5-4CE9-81F1-EEF087EF1D73}"/>
              </a:ext>
            </a:extLst>
          </p:cNvPr>
          <p:cNvSpPr txBox="1">
            <a:spLocks noChangeArrowheads="1"/>
          </p:cNvSpPr>
          <p:nvPr/>
        </p:nvSpPr>
        <p:spPr bwMode="auto">
          <a:xfrm>
            <a:off x="8633546" y="312606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70</a:t>
            </a:r>
            <a:endParaRPr lang="en-GB" sz="800">
              <a:latin typeface="Tahoma" pitchFamily="34" charset="0"/>
            </a:endParaRPr>
          </a:p>
        </p:txBody>
      </p:sp>
      <p:sp>
        <p:nvSpPr>
          <p:cNvPr id="79" name="Text Box 67">
            <a:extLst>
              <a:ext uri="{FF2B5EF4-FFF2-40B4-BE49-F238E27FC236}">
                <a16:creationId xmlns:a16="http://schemas.microsoft.com/office/drawing/2014/main" id="{3AFE3A39-2C27-4C1B-AECC-8827FE6BA439}"/>
              </a:ext>
            </a:extLst>
          </p:cNvPr>
          <p:cNvSpPr txBox="1">
            <a:spLocks noChangeArrowheads="1"/>
          </p:cNvSpPr>
          <p:nvPr/>
        </p:nvSpPr>
        <p:spPr bwMode="auto">
          <a:xfrm>
            <a:off x="8633546" y="1613177"/>
            <a:ext cx="360363" cy="215900"/>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15</a:t>
            </a:r>
            <a:endParaRPr lang="en-GB" sz="800">
              <a:latin typeface="Tahoma" pitchFamily="34" charset="0"/>
            </a:endParaRPr>
          </a:p>
        </p:txBody>
      </p:sp>
      <p:sp>
        <p:nvSpPr>
          <p:cNvPr id="80" name="Text Box 68">
            <a:extLst>
              <a:ext uri="{FF2B5EF4-FFF2-40B4-BE49-F238E27FC236}">
                <a16:creationId xmlns:a16="http://schemas.microsoft.com/office/drawing/2014/main" id="{0D962FB3-8722-4940-AF3D-F585E1745523}"/>
              </a:ext>
            </a:extLst>
          </p:cNvPr>
          <p:cNvSpPr txBox="1">
            <a:spLocks noChangeArrowheads="1"/>
          </p:cNvSpPr>
          <p:nvPr/>
        </p:nvSpPr>
        <p:spPr bwMode="auto">
          <a:xfrm>
            <a:off x="8633546" y="1756052"/>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35</a:t>
            </a:r>
            <a:endParaRPr lang="en-GB" sz="800">
              <a:latin typeface="Tahoma" pitchFamily="34" charset="0"/>
            </a:endParaRPr>
          </a:p>
        </p:txBody>
      </p:sp>
      <p:sp>
        <p:nvSpPr>
          <p:cNvPr id="81" name="Text Box 69">
            <a:extLst>
              <a:ext uri="{FF2B5EF4-FFF2-40B4-BE49-F238E27FC236}">
                <a16:creationId xmlns:a16="http://schemas.microsoft.com/office/drawing/2014/main" id="{BD8D4F2C-9525-438B-9E8A-CD42068E432D}"/>
              </a:ext>
            </a:extLst>
          </p:cNvPr>
          <p:cNvSpPr txBox="1">
            <a:spLocks noChangeArrowheads="1"/>
          </p:cNvSpPr>
          <p:nvPr/>
        </p:nvSpPr>
        <p:spPr bwMode="auto">
          <a:xfrm>
            <a:off x="8633546" y="1900514"/>
            <a:ext cx="360363" cy="214313"/>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38</a:t>
            </a:r>
            <a:endParaRPr lang="en-GB" sz="800">
              <a:latin typeface="Tahoma" pitchFamily="34" charset="0"/>
            </a:endParaRPr>
          </a:p>
        </p:txBody>
      </p:sp>
      <p:sp>
        <p:nvSpPr>
          <p:cNvPr id="84" name="Text Box 70">
            <a:extLst>
              <a:ext uri="{FF2B5EF4-FFF2-40B4-BE49-F238E27FC236}">
                <a16:creationId xmlns:a16="http://schemas.microsoft.com/office/drawing/2014/main" id="{48222F80-AAA3-4D19-B2F6-2F6FA1ED2523}"/>
              </a:ext>
            </a:extLst>
          </p:cNvPr>
          <p:cNvSpPr txBox="1">
            <a:spLocks noChangeArrowheads="1"/>
          </p:cNvSpPr>
          <p:nvPr/>
        </p:nvSpPr>
        <p:spPr bwMode="auto">
          <a:xfrm>
            <a:off x="8633546" y="2044977"/>
            <a:ext cx="360363" cy="214312"/>
          </a:xfrm>
          <a:prstGeom prst="rect">
            <a:avLst/>
          </a:prstGeom>
          <a:noFill/>
          <a:ln w="9525">
            <a:noFill/>
            <a:miter lim="800000"/>
            <a:headEnd/>
            <a:tailEnd/>
          </a:ln>
        </p:spPr>
        <p:txBody>
          <a:bodyPr>
            <a:spAutoFit/>
          </a:bodyPr>
          <a:lstStyle/>
          <a:p>
            <a:pPr algn="l" rtl="0">
              <a:spcBef>
                <a:spcPct val="50000"/>
              </a:spcBef>
            </a:pPr>
            <a:r>
              <a:rPr lang="en-US" sz="800">
                <a:latin typeface="Tahoma" pitchFamily="34" charset="0"/>
              </a:rPr>
              <a:t>46</a:t>
            </a:r>
            <a:endParaRPr lang="en-GB" sz="800">
              <a:latin typeface="Tahoma" pitchFamily="34" charset="0"/>
            </a:endParaRPr>
          </a:p>
        </p:txBody>
      </p:sp>
      <p:pic>
        <p:nvPicPr>
          <p:cNvPr id="85" name="Picture 7" descr="Click To Preview">
            <a:extLst>
              <a:ext uri="{FF2B5EF4-FFF2-40B4-BE49-F238E27FC236}">
                <a16:creationId xmlns:a16="http://schemas.microsoft.com/office/drawing/2014/main" id="{863C4DFD-393E-4A99-B9E2-CFB1B1E462E9}"/>
              </a:ext>
            </a:extLst>
          </p:cNvPr>
          <p:cNvPicPr>
            <a:picLocks noChangeAspect="1" noChangeArrowheads="1" noCrop="1"/>
          </p:cNvPicPr>
          <p:nvPr/>
        </p:nvPicPr>
        <p:blipFill>
          <a:blip r:embed="rId12" cstate="print"/>
          <a:srcRect/>
          <a:stretch>
            <a:fillRect/>
          </a:stretch>
        </p:blipFill>
        <p:spPr bwMode="auto">
          <a:xfrm>
            <a:off x="7273272" y="3241805"/>
            <a:ext cx="288925" cy="720725"/>
          </a:xfrm>
          <a:prstGeom prst="rect">
            <a:avLst/>
          </a:prstGeom>
          <a:noFill/>
          <a:ln w="9525">
            <a:noFill/>
            <a:miter lim="800000"/>
            <a:headEnd/>
            <a:tailEnd/>
          </a:ln>
        </p:spPr>
      </p:pic>
      <p:pic>
        <p:nvPicPr>
          <p:cNvPr id="87" name="Picture 22" descr="Click To Preview">
            <a:extLst>
              <a:ext uri="{FF2B5EF4-FFF2-40B4-BE49-F238E27FC236}">
                <a16:creationId xmlns:a16="http://schemas.microsoft.com/office/drawing/2014/main" id="{2AD5D0B1-5EAD-4CEE-BF9C-261A72DDBCF0}"/>
              </a:ext>
            </a:extLst>
          </p:cNvPr>
          <p:cNvPicPr>
            <a:picLocks noChangeAspect="1" noChangeArrowheads="1" noCrop="1"/>
          </p:cNvPicPr>
          <p:nvPr/>
        </p:nvPicPr>
        <p:blipFill>
          <a:blip r:embed="rId12" cstate="print"/>
          <a:srcRect/>
          <a:stretch>
            <a:fillRect/>
          </a:stretch>
        </p:blipFill>
        <p:spPr bwMode="auto">
          <a:xfrm>
            <a:off x="5653088" y="1170064"/>
            <a:ext cx="288925" cy="720725"/>
          </a:xfrm>
          <a:prstGeom prst="rect">
            <a:avLst/>
          </a:prstGeom>
          <a:noFill/>
          <a:ln w="9525">
            <a:noFill/>
            <a:miter lim="800000"/>
            <a:headEnd/>
            <a:tailEnd/>
          </a:ln>
        </p:spPr>
      </p:pic>
      <p:pic>
        <p:nvPicPr>
          <p:cNvPr id="88" name="Picture 32" descr="Click To Preview">
            <a:extLst>
              <a:ext uri="{FF2B5EF4-FFF2-40B4-BE49-F238E27FC236}">
                <a16:creationId xmlns:a16="http://schemas.microsoft.com/office/drawing/2014/main" id="{1889FE6F-5AEF-470E-B5BD-AD403F4B4C6E}"/>
              </a:ext>
            </a:extLst>
          </p:cNvPr>
          <p:cNvPicPr>
            <a:picLocks noChangeAspect="1" noChangeArrowheads="1" noCrop="1"/>
          </p:cNvPicPr>
          <p:nvPr/>
        </p:nvPicPr>
        <p:blipFill>
          <a:blip r:embed="rId12" cstate="print"/>
          <a:srcRect/>
          <a:stretch>
            <a:fillRect/>
          </a:stretch>
        </p:blipFill>
        <p:spPr bwMode="auto">
          <a:xfrm>
            <a:off x="2916238" y="188913"/>
            <a:ext cx="288925" cy="720725"/>
          </a:xfrm>
          <a:prstGeom prst="rect">
            <a:avLst/>
          </a:prstGeom>
          <a:noFill/>
          <a:ln w="9525">
            <a:noFill/>
            <a:miter lim="800000"/>
            <a:headEnd/>
            <a:tailEnd/>
          </a:ln>
        </p:spPr>
      </p:pic>
      <p:pic>
        <p:nvPicPr>
          <p:cNvPr id="89" name="Picture 45" descr="Click To Preview">
            <a:extLst>
              <a:ext uri="{FF2B5EF4-FFF2-40B4-BE49-F238E27FC236}">
                <a16:creationId xmlns:a16="http://schemas.microsoft.com/office/drawing/2014/main" id="{91DB9605-BAF1-42A7-BE45-210F49026EC2}"/>
              </a:ext>
            </a:extLst>
          </p:cNvPr>
          <p:cNvPicPr>
            <a:picLocks noChangeAspect="1" noChangeArrowheads="1" noCrop="1"/>
          </p:cNvPicPr>
          <p:nvPr/>
        </p:nvPicPr>
        <p:blipFill>
          <a:blip r:embed="rId12" cstate="print"/>
          <a:srcRect/>
          <a:stretch>
            <a:fillRect/>
          </a:stretch>
        </p:blipFill>
        <p:spPr bwMode="auto">
          <a:xfrm>
            <a:off x="1888206" y="2746375"/>
            <a:ext cx="288925" cy="720725"/>
          </a:xfrm>
          <a:prstGeom prst="rect">
            <a:avLst/>
          </a:prstGeom>
          <a:noFill/>
          <a:ln w="9525">
            <a:noFill/>
            <a:miter lim="800000"/>
            <a:headEnd/>
            <a:tailEnd/>
          </a:ln>
        </p:spPr>
      </p:pic>
      <p:cxnSp>
        <p:nvCxnSpPr>
          <p:cNvPr id="90" name="AutoShape 46">
            <a:extLst>
              <a:ext uri="{FF2B5EF4-FFF2-40B4-BE49-F238E27FC236}">
                <a16:creationId xmlns:a16="http://schemas.microsoft.com/office/drawing/2014/main" id="{EA72060F-48BA-4582-8BB2-8847FE7F485C}"/>
              </a:ext>
            </a:extLst>
          </p:cNvPr>
          <p:cNvCxnSpPr>
            <a:cxnSpLocks noChangeShapeType="1"/>
          </p:cNvCxnSpPr>
          <p:nvPr/>
        </p:nvCxnSpPr>
        <p:spPr bwMode="auto">
          <a:xfrm rot="10800000" flipH="1" flipV="1">
            <a:off x="7338982" y="3920999"/>
            <a:ext cx="630237" cy="2482850"/>
          </a:xfrm>
          <a:prstGeom prst="bentConnector3">
            <a:avLst>
              <a:gd name="adj1" fmla="val -36273"/>
            </a:avLst>
          </a:prstGeom>
          <a:noFill/>
          <a:ln w="9525">
            <a:solidFill>
              <a:schemeClr val="tx1"/>
            </a:solidFill>
            <a:miter lim="800000"/>
            <a:headEnd/>
            <a:tailEnd type="triangle" w="med" len="med"/>
          </a:ln>
        </p:spPr>
      </p:cxnSp>
      <p:cxnSp>
        <p:nvCxnSpPr>
          <p:cNvPr id="91" name="AutoShape 47">
            <a:extLst>
              <a:ext uri="{FF2B5EF4-FFF2-40B4-BE49-F238E27FC236}">
                <a16:creationId xmlns:a16="http://schemas.microsoft.com/office/drawing/2014/main" id="{D8791E64-85FE-4357-A185-CD487259ED41}"/>
              </a:ext>
            </a:extLst>
          </p:cNvPr>
          <p:cNvCxnSpPr>
            <a:cxnSpLocks noChangeShapeType="1"/>
          </p:cNvCxnSpPr>
          <p:nvPr/>
        </p:nvCxnSpPr>
        <p:spPr bwMode="auto">
          <a:xfrm rot="10800000" flipH="1" flipV="1">
            <a:off x="5549141" y="1651000"/>
            <a:ext cx="73025" cy="4716463"/>
          </a:xfrm>
          <a:prstGeom prst="bentConnector3">
            <a:avLst>
              <a:gd name="adj1" fmla="val -313042"/>
            </a:avLst>
          </a:prstGeom>
          <a:noFill/>
          <a:ln w="9525">
            <a:solidFill>
              <a:schemeClr val="tx1"/>
            </a:solidFill>
            <a:miter lim="800000"/>
            <a:headEnd/>
            <a:tailEnd type="triangle" w="med" len="med"/>
          </a:ln>
        </p:spPr>
      </p:cxnSp>
      <p:cxnSp>
        <p:nvCxnSpPr>
          <p:cNvPr id="92" name="AutoShape 48">
            <a:extLst>
              <a:ext uri="{FF2B5EF4-FFF2-40B4-BE49-F238E27FC236}">
                <a16:creationId xmlns:a16="http://schemas.microsoft.com/office/drawing/2014/main" id="{DD37A971-2964-460D-BEF8-317E32F33E32}"/>
              </a:ext>
            </a:extLst>
          </p:cNvPr>
          <p:cNvCxnSpPr>
            <a:cxnSpLocks noChangeShapeType="1"/>
          </p:cNvCxnSpPr>
          <p:nvPr/>
        </p:nvCxnSpPr>
        <p:spPr bwMode="auto">
          <a:xfrm rot="10800000" flipV="1">
            <a:off x="2934600" y="634875"/>
            <a:ext cx="288925" cy="5768975"/>
          </a:xfrm>
          <a:prstGeom prst="bentConnector3">
            <a:avLst>
              <a:gd name="adj1" fmla="val 179120"/>
            </a:avLst>
          </a:prstGeom>
          <a:noFill/>
          <a:ln w="9525">
            <a:solidFill>
              <a:schemeClr val="tx1"/>
            </a:solidFill>
            <a:miter lim="800000"/>
            <a:headEnd/>
            <a:tailEnd type="triangle" w="med" len="med"/>
          </a:ln>
        </p:spPr>
      </p:cxnSp>
      <p:cxnSp>
        <p:nvCxnSpPr>
          <p:cNvPr id="93" name="AutoShape 49">
            <a:extLst>
              <a:ext uri="{FF2B5EF4-FFF2-40B4-BE49-F238E27FC236}">
                <a16:creationId xmlns:a16="http://schemas.microsoft.com/office/drawing/2014/main" id="{B5F5AF5B-4327-4F36-99CF-689D03BFFB29}"/>
              </a:ext>
            </a:extLst>
          </p:cNvPr>
          <p:cNvCxnSpPr>
            <a:cxnSpLocks noChangeShapeType="1"/>
          </p:cNvCxnSpPr>
          <p:nvPr/>
        </p:nvCxnSpPr>
        <p:spPr bwMode="auto">
          <a:xfrm flipH="1">
            <a:off x="1706149" y="3340377"/>
            <a:ext cx="217488" cy="3024188"/>
          </a:xfrm>
          <a:prstGeom prst="bentConnector3">
            <a:avLst>
              <a:gd name="adj1" fmla="val -105111"/>
            </a:avLst>
          </a:prstGeom>
          <a:noFill/>
          <a:ln w="9525">
            <a:solidFill>
              <a:schemeClr val="tx1"/>
            </a:solidFill>
            <a:miter lim="800000"/>
            <a:headEnd/>
            <a:tailEnd type="triangle" w="med" len="med"/>
          </a:ln>
        </p:spPr>
      </p:cxnSp>
    </p:spTree>
    <p:extLst>
      <p:ext uri="{BB962C8B-B14F-4D97-AF65-F5344CB8AC3E}">
        <p14:creationId xmlns:p14="http://schemas.microsoft.com/office/powerpoint/2010/main" val="1542225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7" name="Rectangle 3"/>
          <p:cNvSpPr>
            <a:spLocks noGrp="1" noChangeArrowheads="1"/>
          </p:cNvSpPr>
          <p:nvPr>
            <p:ph type="body" idx="1"/>
          </p:nvPr>
        </p:nvSpPr>
        <p:spPr>
          <a:xfrm>
            <a:off x="1043608" y="764704"/>
            <a:ext cx="7790162" cy="5572140"/>
          </a:xfrm>
        </p:spPr>
        <p:txBody>
          <a:bodyPr/>
          <a:lstStyle/>
          <a:p>
            <a:pPr marL="533400" indent="-533400" algn="ctr">
              <a:buFontTx/>
              <a:buNone/>
            </a:pPr>
            <a:r>
              <a:rPr lang="he-IL" altLang="en-US" sz="3200" b="1" i="1" dirty="0">
                <a:latin typeface="Candara" panose="020E0502030303020204" pitchFamily="34" charset="0"/>
                <a:cs typeface="Times New Roman" pitchFamily="18" charset="0"/>
              </a:rPr>
              <a:t>ניהול האילוץ: 5 שלבים </a:t>
            </a:r>
            <a:endParaRPr lang="en-US" altLang="en-US" sz="3200" b="1" i="1" dirty="0">
              <a:solidFill>
                <a:schemeClr val="tx1"/>
              </a:solidFill>
              <a:latin typeface="Candara" panose="020E0502030303020204" pitchFamily="34" charset="0"/>
              <a:cs typeface="Times New Roman" pitchFamily="18" charset="0"/>
            </a:endParaRPr>
          </a:p>
          <a:p>
            <a:pPr marL="514350" indent="-514350">
              <a:lnSpc>
                <a:spcPct val="80000"/>
              </a:lnSpc>
              <a:buFont typeface="+mj-lt"/>
              <a:buAutoNum type="arabicPeriod"/>
            </a:pPr>
            <a:r>
              <a:rPr lang="he-IL" altLang="en-US" sz="2800" dirty="0"/>
              <a:t>זיהוי האילוץ</a:t>
            </a:r>
          </a:p>
          <a:p>
            <a:pPr lvl="1">
              <a:lnSpc>
                <a:spcPct val="80000"/>
              </a:lnSpc>
              <a:buNone/>
            </a:pPr>
            <a:r>
              <a:rPr lang="he-IL" altLang="en-US" sz="1800" dirty="0"/>
              <a:t>צוואר הבקבוק</a:t>
            </a:r>
            <a:r>
              <a:rPr lang="en-US" altLang="en-US" sz="2400" dirty="0"/>
              <a:t> </a:t>
            </a:r>
          </a:p>
          <a:p>
            <a:pPr>
              <a:lnSpc>
                <a:spcPct val="80000"/>
              </a:lnSpc>
              <a:buNone/>
            </a:pPr>
            <a:r>
              <a:rPr lang="he-IL" altLang="en-US" sz="2800" dirty="0"/>
              <a:t>2. ניצול האילוץ</a:t>
            </a:r>
          </a:p>
          <a:p>
            <a:pPr>
              <a:lnSpc>
                <a:spcPct val="80000"/>
              </a:lnSpc>
              <a:buNone/>
            </a:pPr>
            <a:r>
              <a:rPr lang="he-IL" altLang="en-US" sz="2800" dirty="0"/>
              <a:t>    </a:t>
            </a:r>
            <a:r>
              <a:rPr lang="he-IL" altLang="en-US" sz="1800" dirty="0"/>
              <a:t>תעשו את הכול על מנת להוציא 100% מהאילוץ.</a:t>
            </a:r>
            <a:endParaRPr lang="en-US" altLang="en-US" sz="1800" dirty="0"/>
          </a:p>
          <a:p>
            <a:pPr>
              <a:lnSpc>
                <a:spcPct val="80000"/>
              </a:lnSpc>
              <a:buNone/>
            </a:pPr>
            <a:r>
              <a:rPr lang="he-IL" altLang="en-US" sz="2800" dirty="0"/>
              <a:t>3. כפיפות משאבים אחרים</a:t>
            </a:r>
          </a:p>
          <a:p>
            <a:pPr>
              <a:lnSpc>
                <a:spcPct val="80000"/>
              </a:lnSpc>
              <a:buNone/>
            </a:pPr>
            <a:r>
              <a:rPr lang="he-IL" altLang="en-US" sz="2800" dirty="0"/>
              <a:t>    </a:t>
            </a:r>
            <a:r>
              <a:rPr lang="he-IL" altLang="en-US" sz="1800" dirty="0"/>
              <a:t>לשמור על ניצול האילוץ:- עדיפות לאילוץ; לא להפריע לאילוץ.</a:t>
            </a:r>
            <a:r>
              <a:rPr lang="he-IL" altLang="en-US" sz="2800" dirty="0"/>
              <a:t>  </a:t>
            </a:r>
            <a:endParaRPr lang="en-US" altLang="en-US" sz="2800" dirty="0"/>
          </a:p>
          <a:p>
            <a:pPr>
              <a:lnSpc>
                <a:spcPct val="80000"/>
              </a:lnSpc>
              <a:buNone/>
            </a:pPr>
            <a:r>
              <a:rPr lang="he-IL" altLang="en-US" sz="2800" dirty="0"/>
              <a:t>4. להקל על האילוץ</a:t>
            </a:r>
          </a:p>
          <a:p>
            <a:pPr>
              <a:lnSpc>
                <a:spcPct val="80000"/>
              </a:lnSpc>
              <a:buNone/>
            </a:pPr>
            <a:r>
              <a:rPr lang="he-IL" altLang="en-US" sz="2800" dirty="0"/>
              <a:t>    </a:t>
            </a:r>
            <a:r>
              <a:rPr lang="he-IL" altLang="en-US" sz="1800" dirty="0"/>
              <a:t>יוזמות על מנת להשיג יותר מ-100%.</a:t>
            </a:r>
            <a:endParaRPr lang="en-US" altLang="en-US" sz="1800" dirty="0"/>
          </a:p>
          <a:p>
            <a:pPr>
              <a:lnSpc>
                <a:spcPct val="80000"/>
              </a:lnSpc>
              <a:buNone/>
            </a:pPr>
            <a:r>
              <a:rPr lang="he-IL" altLang="en-US" sz="2800" dirty="0"/>
              <a:t>5. לחזור לשלב הראשון בטיפול באילוץ  הבא.</a:t>
            </a:r>
            <a:endParaRPr lang="en-US" altLang="en-US" sz="2000" dirty="0"/>
          </a:p>
        </p:txBody>
      </p:sp>
      <p:sp>
        <p:nvSpPr>
          <p:cNvPr id="3" name="Slide Number Placeholder 2"/>
          <p:cNvSpPr>
            <a:spLocks noGrp="1"/>
          </p:cNvSpPr>
          <p:nvPr>
            <p:ph type="sldNum" sz="quarter" idx="12"/>
          </p:nvPr>
        </p:nvSpPr>
        <p:spPr/>
        <p:txBody>
          <a:bodyPr/>
          <a:lstStyle/>
          <a:p>
            <a:fld id="{24E582B3-F299-4149-BAE8-6FE3BE33A46F}" type="slidenum">
              <a:rPr lang="he-IL" smtClean="0"/>
              <a:pPr/>
              <a:t>60</a:t>
            </a:fld>
            <a:endParaRPr lang="he-IL"/>
          </a:p>
        </p:txBody>
      </p:sp>
      <p:pic>
        <p:nvPicPr>
          <p:cNvPr id="4" name="Picture 3" descr="Taking More &lt;strong&gt;Steps&lt;/strong&gt; Forwar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94" y="0"/>
            <a:ext cx="2857500" cy="1905000"/>
          </a:xfrm>
          <a:prstGeom prst="rect">
            <a:avLst/>
          </a:prstGeom>
        </p:spPr>
      </p:pic>
    </p:spTree>
    <p:extLst>
      <p:ext uri="{BB962C8B-B14F-4D97-AF65-F5344CB8AC3E}">
        <p14:creationId xmlns:p14="http://schemas.microsoft.com/office/powerpoint/2010/main" val="2783195388"/>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Effect transition="in" filter="blinds(horizontal)">
                                      <p:cBhvr>
                                        <p:cTn id="7" dur="500"/>
                                        <p:tgtEl>
                                          <p:spTgt spid="829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947">
                                            <p:txEl>
                                              <p:pRg st="1" end="1"/>
                                            </p:txEl>
                                          </p:spTgt>
                                        </p:tgtEl>
                                        <p:attrNameLst>
                                          <p:attrName>style.visibility</p:attrName>
                                        </p:attrNameLst>
                                      </p:cBhvr>
                                      <p:to>
                                        <p:strVal val="visible"/>
                                      </p:to>
                                    </p:set>
                                    <p:animEffect transition="in" filter="blinds(horizontal)">
                                      <p:cBhvr>
                                        <p:cTn id="12" dur="500"/>
                                        <p:tgtEl>
                                          <p:spTgt spid="82947">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82947">
                                            <p:txEl>
                                              <p:pRg st="2" end="2"/>
                                            </p:txEl>
                                          </p:spTgt>
                                        </p:tgtEl>
                                        <p:attrNameLst>
                                          <p:attrName>style.visibility</p:attrName>
                                        </p:attrNameLst>
                                      </p:cBhvr>
                                      <p:to>
                                        <p:strVal val="visible"/>
                                      </p:to>
                                    </p:set>
                                    <p:animEffect transition="in" filter="blinds(horizontal)">
                                      <p:cBhvr>
                                        <p:cTn id="15" dur="500"/>
                                        <p:tgtEl>
                                          <p:spTgt spid="8294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2947">
                                            <p:txEl>
                                              <p:pRg st="3" end="3"/>
                                            </p:txEl>
                                          </p:spTgt>
                                        </p:tgtEl>
                                        <p:attrNameLst>
                                          <p:attrName>style.visibility</p:attrName>
                                        </p:attrNameLst>
                                      </p:cBhvr>
                                      <p:to>
                                        <p:strVal val="visible"/>
                                      </p:to>
                                    </p:set>
                                    <p:animEffect transition="in" filter="blinds(horizontal)">
                                      <p:cBhvr>
                                        <p:cTn id="20" dur="500"/>
                                        <p:tgtEl>
                                          <p:spTgt spid="82947">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2947">
                                            <p:txEl>
                                              <p:pRg st="4" end="4"/>
                                            </p:txEl>
                                          </p:spTgt>
                                        </p:tgtEl>
                                        <p:attrNameLst>
                                          <p:attrName>style.visibility</p:attrName>
                                        </p:attrNameLst>
                                      </p:cBhvr>
                                      <p:to>
                                        <p:strVal val="visible"/>
                                      </p:to>
                                    </p:set>
                                    <p:animEffect transition="in" filter="blinds(horizontal)">
                                      <p:cBhvr>
                                        <p:cTn id="25" dur="500"/>
                                        <p:tgtEl>
                                          <p:spTgt spid="82947">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2947">
                                            <p:txEl>
                                              <p:pRg st="5" end="5"/>
                                            </p:txEl>
                                          </p:spTgt>
                                        </p:tgtEl>
                                        <p:attrNameLst>
                                          <p:attrName>style.visibility</p:attrName>
                                        </p:attrNameLst>
                                      </p:cBhvr>
                                      <p:to>
                                        <p:strVal val="visible"/>
                                      </p:to>
                                    </p:set>
                                    <p:animEffect transition="in" filter="blinds(horizontal)">
                                      <p:cBhvr>
                                        <p:cTn id="30" dur="500"/>
                                        <p:tgtEl>
                                          <p:spTgt spid="82947">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2947">
                                            <p:txEl>
                                              <p:pRg st="6" end="6"/>
                                            </p:txEl>
                                          </p:spTgt>
                                        </p:tgtEl>
                                        <p:attrNameLst>
                                          <p:attrName>style.visibility</p:attrName>
                                        </p:attrNameLst>
                                      </p:cBhvr>
                                      <p:to>
                                        <p:strVal val="visible"/>
                                      </p:to>
                                    </p:set>
                                    <p:animEffect transition="in" filter="blinds(horizontal)">
                                      <p:cBhvr>
                                        <p:cTn id="35" dur="500"/>
                                        <p:tgtEl>
                                          <p:spTgt spid="82947">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2947">
                                            <p:txEl>
                                              <p:pRg st="7" end="7"/>
                                            </p:txEl>
                                          </p:spTgt>
                                        </p:tgtEl>
                                        <p:attrNameLst>
                                          <p:attrName>style.visibility</p:attrName>
                                        </p:attrNameLst>
                                      </p:cBhvr>
                                      <p:to>
                                        <p:strVal val="visible"/>
                                      </p:to>
                                    </p:set>
                                    <p:animEffect transition="in" filter="blinds(horizontal)">
                                      <p:cBhvr>
                                        <p:cTn id="40" dur="500"/>
                                        <p:tgtEl>
                                          <p:spTgt spid="82947">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82947">
                                            <p:txEl>
                                              <p:pRg st="8" end="8"/>
                                            </p:txEl>
                                          </p:spTgt>
                                        </p:tgtEl>
                                        <p:attrNameLst>
                                          <p:attrName>style.visibility</p:attrName>
                                        </p:attrNameLst>
                                      </p:cBhvr>
                                      <p:to>
                                        <p:strVal val="visible"/>
                                      </p:to>
                                    </p:set>
                                    <p:animEffect transition="in" filter="blinds(horizontal)">
                                      <p:cBhvr>
                                        <p:cTn id="45" dur="500"/>
                                        <p:tgtEl>
                                          <p:spTgt spid="82947">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82947">
                                            <p:txEl>
                                              <p:pRg st="9" end="9"/>
                                            </p:txEl>
                                          </p:spTgt>
                                        </p:tgtEl>
                                        <p:attrNameLst>
                                          <p:attrName>style.visibility</p:attrName>
                                        </p:attrNameLst>
                                      </p:cBhvr>
                                      <p:to>
                                        <p:strVal val="visible"/>
                                      </p:to>
                                    </p:set>
                                    <p:animEffect transition="in" filter="blinds(horizontal)">
                                      <p:cBhvr>
                                        <p:cTn id="50" dur="500"/>
                                        <p:tgtEl>
                                          <p:spTgt spid="8294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uiExpand="1" build="p"/>
    </p:bldLst>
  </p:timing>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מציין מיקום של מספר שקופית 5"/>
          <p:cNvSpPr>
            <a:spLocks noGrp="1"/>
          </p:cNvSpPr>
          <p:nvPr>
            <p:ph type="sldNum" sz="quarter" idx="12"/>
          </p:nvPr>
        </p:nvSpPr>
        <p:spPr>
          <a:noFill/>
        </p:spPr>
        <p:txBody>
          <a:bodyPr/>
          <a:lstStyle/>
          <a:p>
            <a:pPr algn="r"/>
            <a:fld id="{938D4BB7-D9AB-4BD6-AD5D-B54A90DA5AAB}" type="slidenum">
              <a:rPr lang="he-IL" smtClean="0"/>
              <a:pPr algn="r"/>
              <a:t>61</a:t>
            </a:fld>
            <a:endParaRPr lang="en-US" dirty="0"/>
          </a:p>
        </p:txBody>
      </p:sp>
      <p:sp>
        <p:nvSpPr>
          <p:cNvPr id="39938" name="Rectangle 2"/>
          <p:cNvSpPr>
            <a:spLocks noGrp="1" noChangeArrowheads="1"/>
          </p:cNvSpPr>
          <p:nvPr>
            <p:ph type="title"/>
          </p:nvPr>
        </p:nvSpPr>
        <p:spPr>
          <a:xfrm>
            <a:off x="2339752" y="2063236"/>
            <a:ext cx="5040560" cy="1655260"/>
          </a:xfrm>
        </p:spPr>
        <p:txBody>
          <a:bodyPr/>
          <a:lstStyle/>
          <a:p>
            <a:pPr algn="ctr" rtl="1" eaLnBrk="1" hangingPunct="1"/>
            <a:r>
              <a:rPr lang="he-IL" altLang="en-US" sz="5539" dirty="0"/>
              <a:t>פרק 3</a:t>
            </a:r>
            <a:br>
              <a:rPr lang="he-IL" altLang="en-US" sz="5539" dirty="0"/>
            </a:br>
            <a:endParaRPr lang="en-US" altLang="en-US" sz="2585" dirty="0"/>
          </a:p>
        </p:txBody>
      </p:sp>
      <p:sp>
        <p:nvSpPr>
          <p:cNvPr id="3" name="TextBox 2"/>
          <p:cNvSpPr txBox="1"/>
          <p:nvPr/>
        </p:nvSpPr>
        <p:spPr>
          <a:xfrm>
            <a:off x="971600" y="3789040"/>
            <a:ext cx="7466012" cy="1261884"/>
          </a:xfrm>
          <a:prstGeom prst="rect">
            <a:avLst/>
          </a:prstGeom>
          <a:noFill/>
        </p:spPr>
        <p:txBody>
          <a:bodyPr wrap="square" rtlCol="0">
            <a:spAutoFit/>
          </a:bodyPr>
          <a:lstStyle/>
          <a:p>
            <a:pPr marL="1028700" lvl="1" indent="-571500" algn="r" rtl="1">
              <a:buFont typeface="Wingdings" panose="05000000000000000000" pitchFamily="2" charset="2"/>
              <a:buChar char="Ø"/>
            </a:pPr>
            <a:r>
              <a:rPr lang="he-IL" sz="4000" dirty="0">
                <a:ea typeface="Calibri" panose="020F0502020204030204" pitchFamily="34" charset="0"/>
              </a:rPr>
              <a:t>גישת "שרשרת הקריטית"</a:t>
            </a:r>
          </a:p>
          <a:p>
            <a:pPr marL="571500" indent="-571500" algn="just" rtl="1">
              <a:buFont typeface="Arial" panose="020B0604020202020204" pitchFamily="34" charset="0"/>
              <a:buChar char="•"/>
            </a:pPr>
            <a:endParaRPr lang="en-AU" sz="3600" dirty="0"/>
          </a:p>
        </p:txBody>
      </p:sp>
      <p:pic>
        <p:nvPicPr>
          <p:cNvPr id="7" name="Picture 6" descr="Many people get excited at the prospect of implementing a Supply &lt;strong&gt;Chain&lt;/strong&gt; ...">
            <a:extLst>
              <a:ext uri="{FF2B5EF4-FFF2-40B4-BE49-F238E27FC236}">
                <a16:creationId xmlns:a16="http://schemas.microsoft.com/office/drawing/2014/main" id="{1AC0F794-126C-46D4-8B9E-28B20F2CB6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1" y="28127"/>
            <a:ext cx="4499992" cy="2492893"/>
          </a:xfrm>
          <a:prstGeom prst="rect">
            <a:avLst/>
          </a:prstGeom>
        </p:spPr>
      </p:pic>
    </p:spTree>
    <p:extLst>
      <p:ext uri="{BB962C8B-B14F-4D97-AF65-F5344CB8AC3E}">
        <p14:creationId xmlns:p14="http://schemas.microsoft.com/office/powerpoint/2010/main" val="3770397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9938"/>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 calcmode="lin" valueType="num">
                                      <p:cBhvr additive="base">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מציין מיקום של תאריך 5"/>
          <p:cNvSpPr>
            <a:spLocks noGrp="1"/>
          </p:cNvSpPr>
          <p:nvPr>
            <p:ph type="dt" sz="quarter" idx="10"/>
          </p:nvPr>
        </p:nvSpPr>
        <p:spPr/>
        <p:txBody>
          <a:bodyPr/>
          <a:lstStyle/>
          <a:p>
            <a:pPr>
              <a:defRPr/>
            </a:pPr>
            <a:fld id="{444B51D6-28E0-4788-B61A-F1598502EE59}" type="datetime8">
              <a:rPr lang="en-US"/>
              <a:pPr>
                <a:defRPr/>
              </a:pPr>
              <a:t>7/24/2017 9:45 PM</a:t>
            </a:fld>
            <a:endParaRPr lang="en-US" altLang="en-US"/>
          </a:p>
        </p:txBody>
      </p:sp>
      <p:sp>
        <p:nvSpPr>
          <p:cNvPr id="7" name="מציין מיקום של מספר שקופית 7"/>
          <p:cNvSpPr>
            <a:spLocks noGrp="1"/>
          </p:cNvSpPr>
          <p:nvPr>
            <p:ph type="sldNum" sz="quarter" idx="12"/>
          </p:nvPr>
        </p:nvSpPr>
        <p:spPr/>
        <p:txBody>
          <a:bodyPr/>
          <a:lstStyle/>
          <a:p>
            <a:pPr>
              <a:defRPr/>
            </a:pPr>
            <a:fld id="{8D09E44A-5F79-4AF5-967C-8BEDF8E36534}" type="slidenum">
              <a:rPr lang="he-IL" altLang="en-US"/>
              <a:pPr>
                <a:defRPr/>
              </a:pPr>
              <a:t>62</a:t>
            </a:fld>
            <a:endParaRPr lang="en-US" altLang="en-US"/>
          </a:p>
        </p:txBody>
      </p:sp>
      <p:sp>
        <p:nvSpPr>
          <p:cNvPr id="17412" name="Rectangle 2"/>
          <p:cNvSpPr>
            <a:spLocks noGrp="1" noChangeArrowheads="1"/>
          </p:cNvSpPr>
          <p:nvPr>
            <p:ph type="title"/>
          </p:nvPr>
        </p:nvSpPr>
        <p:spPr>
          <a:xfrm>
            <a:off x="338002" y="1003616"/>
            <a:ext cx="8523287" cy="1824471"/>
          </a:xfrm>
        </p:spPr>
        <p:txBody>
          <a:bodyPr/>
          <a:lstStyle/>
          <a:p>
            <a:pPr algn="ctr" rtl="1"/>
            <a:r>
              <a:rPr lang="he-IL" sz="4400" dirty="0"/>
              <a:t>מטודות </a:t>
            </a:r>
            <a:r>
              <a:rPr lang="he-IL" sz="4400" i="1" u="sng" dirty="0">
                <a:solidFill>
                  <a:srgbClr val="C00000"/>
                </a:solidFill>
              </a:rPr>
              <a:t>לקיצור לו"ז </a:t>
            </a:r>
            <a:r>
              <a:rPr lang="he-IL" sz="4400" dirty="0"/>
              <a:t>בפרויקטים</a:t>
            </a:r>
            <a:br>
              <a:rPr lang="he-IL" sz="4400" dirty="0"/>
            </a:br>
            <a:r>
              <a:rPr lang="he-IL" sz="4400" dirty="0"/>
              <a:t>דרך ניהול </a:t>
            </a:r>
            <a:r>
              <a:rPr lang="he-IL" sz="4400" i="1" u="sng" dirty="0">
                <a:solidFill>
                  <a:srgbClr val="C00000"/>
                </a:solidFill>
              </a:rPr>
              <a:t>"השרשרת קריטית" </a:t>
            </a:r>
            <a:endParaRPr lang="en-US" altLang="he-IL" u="sng" dirty="0">
              <a:solidFill>
                <a:srgbClr val="C00000"/>
              </a:solidFill>
            </a:endParaRPr>
          </a:p>
        </p:txBody>
      </p:sp>
      <p:pic>
        <p:nvPicPr>
          <p:cNvPr id="5" name="Picture 4" descr="Time Management | Online Internet Marketing Help"/>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4293096"/>
            <a:ext cx="3059832" cy="2039888"/>
          </a:xfrm>
          <a:prstGeom prst="rect">
            <a:avLst/>
          </a:prstGeom>
        </p:spPr>
      </p:pic>
      <p:sp>
        <p:nvSpPr>
          <p:cNvPr id="8" name="TextBox 7"/>
          <p:cNvSpPr txBox="1"/>
          <p:nvPr/>
        </p:nvSpPr>
        <p:spPr>
          <a:xfrm>
            <a:off x="3707904" y="3140968"/>
            <a:ext cx="4392488" cy="2123658"/>
          </a:xfrm>
          <a:prstGeom prst="rect">
            <a:avLst/>
          </a:prstGeom>
          <a:noFill/>
        </p:spPr>
        <p:txBody>
          <a:bodyPr wrap="square" rtlCol="0">
            <a:spAutoFit/>
          </a:bodyPr>
          <a:lstStyle/>
          <a:p>
            <a:pPr algn="r" rtl="1"/>
            <a:r>
              <a:rPr lang="he-IL" sz="3600" dirty="0"/>
              <a:t>למה להתרכז בלו"ז?</a:t>
            </a:r>
          </a:p>
          <a:p>
            <a:pPr marL="342900" indent="-342900" algn="r" rtl="1">
              <a:buFont typeface="Arial" panose="020B0604020202020204" pitchFamily="34" charset="0"/>
              <a:buChar char="•"/>
            </a:pPr>
            <a:r>
              <a:rPr lang="en-US" dirty="0"/>
              <a:t>TTM</a:t>
            </a:r>
            <a:r>
              <a:rPr lang="he-IL" dirty="0"/>
              <a:t> </a:t>
            </a:r>
            <a:r>
              <a:rPr lang="en-AU" dirty="0"/>
              <a:t>(Time to Market)</a:t>
            </a:r>
            <a:r>
              <a:rPr lang="he-IL" dirty="0"/>
              <a:t> </a:t>
            </a:r>
            <a:r>
              <a:rPr lang="en-AU" dirty="0"/>
              <a:t>-</a:t>
            </a:r>
            <a:r>
              <a:rPr lang="he-IL" dirty="0"/>
              <a:t> $$$</a:t>
            </a:r>
          </a:p>
          <a:p>
            <a:pPr marL="342900" indent="-342900" algn="r" rtl="1">
              <a:buFont typeface="Arial" panose="020B0604020202020204" pitchFamily="34" charset="0"/>
              <a:buChar char="•"/>
            </a:pPr>
            <a:r>
              <a:rPr lang="he-IL" dirty="0"/>
              <a:t>השפעה על העלות</a:t>
            </a:r>
          </a:p>
          <a:p>
            <a:pPr marL="342900" indent="-342900" algn="r" rtl="1">
              <a:buFont typeface="Arial" panose="020B0604020202020204" pitchFamily="34" charset="0"/>
              <a:buChar char="•"/>
            </a:pPr>
            <a:r>
              <a:rPr lang="he-IL" dirty="0"/>
              <a:t>השפעה על עמידה במפרט</a:t>
            </a:r>
          </a:p>
          <a:p>
            <a:pPr marL="342900" indent="-342900" algn="r">
              <a:buFont typeface="Arial" panose="020B0604020202020204" pitchFamily="34" charset="0"/>
              <a:buChar char="•"/>
            </a:pPr>
            <a:endParaRPr lang="en-AU" dirty="0"/>
          </a:p>
        </p:txBody>
      </p:sp>
    </p:spTree>
    <p:extLst>
      <p:ext uri="{BB962C8B-B14F-4D97-AF65-F5344CB8AC3E}">
        <p14:creationId xmlns:p14="http://schemas.microsoft.com/office/powerpoint/2010/main" val="41486275"/>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9064" y="363556"/>
            <a:ext cx="6629400" cy="838200"/>
          </a:xfrm>
        </p:spPr>
        <p:txBody>
          <a:bodyPr/>
          <a:lstStyle/>
          <a:p>
            <a:pPr algn="l" rtl="0"/>
            <a:r>
              <a:rPr lang="en-AU" dirty="0"/>
              <a:t>Step 1:  “Identify the Constraint”</a:t>
            </a:r>
          </a:p>
        </p:txBody>
      </p:sp>
      <p:sp>
        <p:nvSpPr>
          <p:cNvPr id="4" name="TextBox 3"/>
          <p:cNvSpPr txBox="1"/>
          <p:nvPr/>
        </p:nvSpPr>
        <p:spPr>
          <a:xfrm>
            <a:off x="1441579" y="1295968"/>
            <a:ext cx="5832648" cy="5262979"/>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Every Project has the Same Constraint</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The Project’s Critical path</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1" i="0" u="sng" strike="noStrike" kern="1200" cap="none" spc="0" normalizeH="0" baseline="0" noProof="0" dirty="0">
                <a:ln>
                  <a:noFill/>
                </a:ln>
                <a:solidFill>
                  <a:srgbClr val="000000"/>
                </a:solidFill>
                <a:effectLst/>
                <a:uLnTx/>
                <a:uFillTx/>
                <a:latin typeface="Times New Roman" pitchFamily="18" charset="0"/>
                <a:ea typeface="+mn-ea"/>
                <a:cs typeface="+mn-cs"/>
              </a:rPr>
              <a:t>The “Classical” Critical Path</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The longest path from all the paths calculated from the “Early Start” of each activity.</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Based on a Task Dependency</a:t>
            </a:r>
          </a:p>
        </p:txBody>
      </p:sp>
      <p:pic>
        <p:nvPicPr>
          <p:cNvPr id="5" name="Picture 4" descr="landscapes nature earth way road &lt;strong&gt;path&lt;/strong&gt; trees green grass hills spring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1840" y="2636912"/>
            <a:ext cx="2771800" cy="1847867"/>
          </a:xfrm>
          <a:prstGeom prst="rect">
            <a:avLst/>
          </a:prstGeom>
        </p:spPr>
      </p:pic>
      <p:sp>
        <p:nvSpPr>
          <p:cNvPr id="8" name="Slide Number Placeholder 7"/>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63</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Tree>
    <p:extLst>
      <p:ext uri="{BB962C8B-B14F-4D97-AF65-F5344CB8AC3E}">
        <p14:creationId xmlns:p14="http://schemas.microsoft.com/office/powerpoint/2010/main" val="967158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4">
                                            <p:txEl>
                                              <p:pRg st="9" end="9"/>
                                            </p:txEl>
                                          </p:spTgt>
                                        </p:tgtEl>
                                        <p:attrNameLst>
                                          <p:attrName>style.visibility</p:attrName>
                                        </p:attrNameLst>
                                      </p:cBhvr>
                                      <p:to>
                                        <p:strVal val="visible"/>
                                      </p:to>
                                    </p:set>
                                    <p:anim calcmode="lin" valueType="num">
                                      <p:cBhvr additive="base">
                                        <p:cTn id="2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
                                            <p:txEl>
                                              <p:pRg st="9" end="9"/>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xEl>
                                              <p:pRg st="10" end="10"/>
                                            </p:txEl>
                                          </p:spTgt>
                                        </p:tgtEl>
                                        <p:attrNameLst>
                                          <p:attrName>style.visibility</p:attrName>
                                        </p:attrNameLst>
                                      </p:cBhvr>
                                      <p:to>
                                        <p:strVal val="visible"/>
                                      </p:to>
                                    </p:set>
                                    <p:anim calcmode="lin" valueType="num">
                                      <p:cBhvr additive="base">
                                        <p:cTn id="25"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10" end="10"/>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xEl>
                                              <p:pRg st="11" end="11"/>
                                            </p:txEl>
                                          </p:spTgt>
                                        </p:tgtEl>
                                        <p:attrNameLst>
                                          <p:attrName>style.visibility</p:attrName>
                                        </p:attrNameLst>
                                      </p:cBhvr>
                                      <p:to>
                                        <p:strVal val="visible"/>
                                      </p:to>
                                    </p:set>
                                    <p:anim calcmode="lin" valueType="num">
                                      <p:cBhvr additive="base">
                                        <p:cTn id="29"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11" end="11"/>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4">
                                            <p:txEl>
                                              <p:pRg st="12" end="12"/>
                                            </p:txEl>
                                          </p:spTgt>
                                        </p:tgtEl>
                                        <p:attrNameLst>
                                          <p:attrName>style.visibility</p:attrName>
                                        </p:attrNameLst>
                                      </p:cBhvr>
                                      <p:to>
                                        <p:strVal val="visible"/>
                                      </p:to>
                                    </p:set>
                                    <p:anim calcmode="lin" valueType="num">
                                      <p:cBhvr additive="base">
                                        <p:cTn id="33"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980728"/>
            <a:ext cx="6629400" cy="838200"/>
          </a:xfrm>
        </p:spPr>
        <p:txBody>
          <a:bodyPr/>
          <a:lstStyle/>
          <a:p>
            <a:pPr algn="l" rtl="0"/>
            <a:endParaRPr lang="en-AU" dirty="0"/>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64</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5" name="Picture 12" descr="1Classical PERT"/>
          <p:cNvPicPr>
            <a:picLocks noChangeAspect="1" noChangeArrowheads="1"/>
          </p:cNvPicPr>
          <p:nvPr/>
        </p:nvPicPr>
        <p:blipFill>
          <a:blip r:embed="rId2" cstate="print"/>
          <a:srcRect/>
          <a:stretch>
            <a:fillRect/>
          </a:stretch>
        </p:blipFill>
        <p:spPr bwMode="auto">
          <a:xfrm>
            <a:off x="2332" y="836712"/>
            <a:ext cx="9144000" cy="5270500"/>
          </a:xfrm>
          <a:prstGeom prst="rect">
            <a:avLst/>
          </a:prstGeom>
          <a:noFill/>
          <a:ln w="9525">
            <a:noFill/>
            <a:miter lim="800000"/>
            <a:headEnd/>
            <a:tailEnd/>
          </a:ln>
        </p:spPr>
      </p:pic>
      <p:sp>
        <p:nvSpPr>
          <p:cNvPr id="6" name="TextBox 5"/>
          <p:cNvSpPr txBox="1"/>
          <p:nvPr/>
        </p:nvSpPr>
        <p:spPr>
          <a:xfrm>
            <a:off x="2267744" y="154346"/>
            <a:ext cx="4032448"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Example – F16 Retrofit</a:t>
            </a:r>
          </a:p>
        </p:txBody>
      </p:sp>
      <p:sp>
        <p:nvSpPr>
          <p:cNvPr id="8" name="Speech Bubble: Rectangle 7"/>
          <p:cNvSpPr/>
          <p:nvPr/>
        </p:nvSpPr>
        <p:spPr bwMode="auto">
          <a:xfrm>
            <a:off x="7199275" y="1946120"/>
            <a:ext cx="1867544" cy="670498"/>
          </a:xfrm>
          <a:prstGeom prst="wedgeRectCallout">
            <a:avLst>
              <a:gd name="adj1" fmla="val -233222"/>
              <a:gd name="adj2" fmla="val -35318"/>
            </a:avLst>
          </a:prstGeom>
          <a:solidFill>
            <a:schemeClr val="bg1"/>
          </a:solid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Recourses required:</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1 Fire Control team</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1 Cockpit </a:t>
            </a:r>
          </a:p>
        </p:txBody>
      </p:sp>
      <p:sp>
        <p:nvSpPr>
          <p:cNvPr id="9" name="Speech Bubble: Rectangle 8"/>
          <p:cNvSpPr/>
          <p:nvPr/>
        </p:nvSpPr>
        <p:spPr bwMode="auto">
          <a:xfrm>
            <a:off x="2706788" y="3292572"/>
            <a:ext cx="1867544" cy="670498"/>
          </a:xfrm>
          <a:prstGeom prst="wedgeRectCallout">
            <a:avLst>
              <a:gd name="adj1" fmla="val 15849"/>
              <a:gd name="adj2" fmla="val -128212"/>
            </a:avLst>
          </a:prstGeom>
          <a:solidFill>
            <a:schemeClr val="bg1"/>
          </a:solid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Recourses required:</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1 Armament’s team</a:t>
            </a:r>
          </a:p>
          <a:p>
            <a:pPr marL="171450" marR="0" lvl="0" indent="-1714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1 Cockpit </a:t>
            </a:r>
          </a:p>
        </p:txBody>
      </p:sp>
    </p:spTree>
    <p:extLst>
      <p:ext uri="{BB962C8B-B14F-4D97-AF65-F5344CB8AC3E}">
        <p14:creationId xmlns:p14="http://schemas.microsoft.com/office/powerpoint/2010/main" val="4230381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65</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4" name="Picture 4" descr="2Orthodox Approach"/>
          <p:cNvPicPr>
            <a:picLocks noChangeAspect="1" noChangeArrowheads="1"/>
          </p:cNvPicPr>
          <p:nvPr/>
        </p:nvPicPr>
        <p:blipFill>
          <a:blip r:embed="rId2" cstate="print"/>
          <a:srcRect/>
          <a:stretch>
            <a:fillRect/>
          </a:stretch>
        </p:blipFill>
        <p:spPr>
          <a:xfrm>
            <a:off x="0" y="836712"/>
            <a:ext cx="9144000" cy="5256213"/>
          </a:xfrm>
          <a:prstGeom prst="rect">
            <a:avLst/>
          </a:prstGeom>
          <a:noFill/>
        </p:spPr>
      </p:pic>
      <p:sp>
        <p:nvSpPr>
          <p:cNvPr id="5" name="Text Box 7"/>
          <p:cNvSpPr txBox="1">
            <a:spLocks noChangeArrowheads="1"/>
          </p:cNvSpPr>
          <p:nvPr/>
        </p:nvSpPr>
        <p:spPr bwMode="auto">
          <a:xfrm>
            <a:off x="4499992" y="1378099"/>
            <a:ext cx="1152525" cy="466725"/>
          </a:xfrm>
          <a:prstGeom prst="rect">
            <a:avLst/>
          </a:prstGeom>
          <a:solidFill>
            <a:srgbClr val="FFFFFF"/>
          </a:solidFill>
          <a:ln w="9525" algn="ctr">
            <a:solidFill>
              <a:schemeClr val="bg2"/>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FF3300"/>
                </a:solidFill>
                <a:effectLst/>
                <a:uLnTx/>
                <a:uFillTx/>
                <a:latin typeface="Times New Roman" pitchFamily="18" charset="0"/>
                <a:ea typeface="+mn-ea"/>
                <a:cs typeface="+mn-cs"/>
              </a:rPr>
              <a:t>Typical</a:t>
            </a:r>
          </a:p>
        </p:txBody>
      </p:sp>
      <p:sp>
        <p:nvSpPr>
          <p:cNvPr id="8" name="TextBox 7"/>
          <p:cNvSpPr txBox="1"/>
          <p:nvPr/>
        </p:nvSpPr>
        <p:spPr>
          <a:xfrm>
            <a:off x="1259632" y="1291162"/>
            <a:ext cx="2160240" cy="338554"/>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1600" b="0" i="0" u="none" strike="noStrike" kern="1200" cap="none" spc="0" normalizeH="0" baseline="0" noProof="0" dirty="0">
                <a:ln>
                  <a:noFill/>
                </a:ln>
                <a:solidFill>
                  <a:srgbClr val="000000"/>
                </a:solidFill>
                <a:effectLst/>
                <a:uLnTx/>
                <a:uFillTx/>
                <a:latin typeface="Times New Roman" pitchFamily="18" charset="0"/>
                <a:ea typeface="+mn-ea"/>
                <a:cs typeface="+mn-cs"/>
              </a:rPr>
              <a:t>Cockpit  not required</a:t>
            </a:r>
          </a:p>
        </p:txBody>
      </p:sp>
      <p:cxnSp>
        <p:nvCxnSpPr>
          <p:cNvPr id="12" name="Straight Arrow Connector 11"/>
          <p:cNvCxnSpPr>
            <a:cxnSpLocks/>
          </p:cNvCxnSpPr>
          <p:nvPr/>
        </p:nvCxnSpPr>
        <p:spPr bwMode="auto">
          <a:xfrm>
            <a:off x="2195736" y="1590772"/>
            <a:ext cx="288032" cy="254052"/>
          </a:xfrm>
          <a:prstGeom prst="straightConnector1">
            <a:avLst/>
          </a:prstGeom>
          <a:solidFill>
            <a:schemeClr val="accent1"/>
          </a:solidFill>
          <a:ln w="12700" cap="sq" cmpd="sng" algn="ctr">
            <a:solidFill>
              <a:schemeClr val="tx1"/>
            </a:solidFill>
            <a:prstDash val="solid"/>
            <a:round/>
            <a:headEnd type="none" w="sm" len="sm"/>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Arrow Connector 14"/>
          <p:cNvCxnSpPr/>
          <p:nvPr/>
        </p:nvCxnSpPr>
        <p:spPr bwMode="auto">
          <a:xfrm flipH="1">
            <a:off x="2123728" y="1590772"/>
            <a:ext cx="72008" cy="974132"/>
          </a:xfrm>
          <a:prstGeom prst="straightConnector1">
            <a:avLst/>
          </a:prstGeom>
          <a:solidFill>
            <a:schemeClr val="accent1"/>
          </a:solidFill>
          <a:ln w="12700" cap="sq" cmpd="sng" algn="ctr">
            <a:solidFill>
              <a:schemeClr val="tx1"/>
            </a:solidFill>
            <a:prstDash val="solid"/>
            <a:round/>
            <a:headEnd type="none" w="sm" len="sm"/>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6" name="Speech Bubble: Rectangle 15"/>
          <p:cNvSpPr/>
          <p:nvPr/>
        </p:nvSpPr>
        <p:spPr bwMode="auto">
          <a:xfrm>
            <a:off x="1547664" y="3740374"/>
            <a:ext cx="2304256" cy="588540"/>
          </a:xfrm>
          <a:prstGeom prst="wedgeRectCallout">
            <a:avLst>
              <a:gd name="adj1" fmla="val -5305"/>
              <a:gd name="adj2" fmla="val -178634"/>
            </a:avLst>
          </a:prstGeom>
          <a:noFill/>
          <a:ln w="12700" cap="sq" cmpd="sng" algn="ctr">
            <a:solidFill>
              <a:schemeClr val="tx1"/>
            </a:solidFill>
            <a:prstDash val="solid"/>
            <a:round/>
            <a:headEnd type="none" w="sm" len="sm"/>
            <a:tailEnd type="none" w="sm" len="sm"/>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1600" b="0" i="0" u="none" strike="noStrike" kern="1200" cap="none" spc="0" normalizeH="0" baseline="0" noProof="0" dirty="0">
                <a:ln>
                  <a:noFill/>
                </a:ln>
                <a:solidFill>
                  <a:srgbClr val="000000"/>
                </a:solidFill>
                <a:effectLst/>
                <a:uLnTx/>
                <a:uFillTx/>
                <a:latin typeface="Times New Roman" pitchFamily="18" charset="0"/>
                <a:ea typeface="+mn-ea"/>
                <a:cs typeface="+mn-cs"/>
              </a:rPr>
              <a:t>Whoever can use the cockpit first.  </a:t>
            </a:r>
            <a:r>
              <a:rPr kumimoji="0" lang="en-AU" sz="2000" b="1" i="0" u="none" strike="noStrike" kern="1200" cap="none" spc="0" normalizeH="0" baseline="0" noProof="0" dirty="0">
                <a:ln>
                  <a:noFill/>
                </a:ln>
                <a:solidFill>
                  <a:srgbClr val="000000"/>
                </a:solidFill>
                <a:effectLst/>
                <a:uLnTx/>
                <a:uFillTx/>
                <a:latin typeface="Times New Roman" pitchFamily="18" charset="0"/>
                <a:ea typeface="+mn-ea"/>
                <a:cs typeface="+mn-cs"/>
              </a:rPr>
              <a:t>Efficient </a:t>
            </a:r>
          </a:p>
        </p:txBody>
      </p:sp>
    </p:spTree>
    <p:extLst>
      <p:ext uri="{BB962C8B-B14F-4D97-AF65-F5344CB8AC3E}">
        <p14:creationId xmlns:p14="http://schemas.microsoft.com/office/powerpoint/2010/main" val="147427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66</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4" name="Picture 4"/>
          <p:cNvPicPr>
            <a:picLocks noChangeAspect="1" noChangeArrowheads="1"/>
          </p:cNvPicPr>
          <p:nvPr/>
        </p:nvPicPr>
        <p:blipFill>
          <a:blip r:embed="rId2" cstate="print"/>
          <a:srcRect/>
          <a:stretch>
            <a:fillRect/>
          </a:stretch>
        </p:blipFill>
        <p:spPr bwMode="auto">
          <a:xfrm>
            <a:off x="0" y="0"/>
            <a:ext cx="9144000" cy="4751388"/>
          </a:xfrm>
          <a:prstGeom prst="rect">
            <a:avLst/>
          </a:prstGeom>
          <a:noFill/>
          <a:ln w="9525">
            <a:noFill/>
            <a:miter lim="800000"/>
            <a:headEnd/>
            <a:tailEnd/>
          </a:ln>
        </p:spPr>
      </p:pic>
      <p:sp>
        <p:nvSpPr>
          <p:cNvPr id="5" name="TextBox 4"/>
          <p:cNvSpPr txBox="1"/>
          <p:nvPr/>
        </p:nvSpPr>
        <p:spPr>
          <a:xfrm>
            <a:off x="1034480" y="4848692"/>
            <a:ext cx="7957120" cy="1938992"/>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Check for a </a:t>
            </a:r>
            <a:r>
              <a:rPr kumimoji="0" lang="en-AU" sz="2400" b="1" i="0" u="none" strike="noStrike" kern="1200" cap="none" spc="0" normalizeH="0" baseline="0" noProof="0" dirty="0">
                <a:ln>
                  <a:noFill/>
                </a:ln>
                <a:solidFill>
                  <a:srgbClr val="000000"/>
                </a:solidFill>
                <a:effectLst/>
                <a:uLnTx/>
                <a:uFillTx/>
                <a:latin typeface="Times New Roman" pitchFamily="18" charset="0"/>
                <a:ea typeface="+mn-ea"/>
                <a:cs typeface="+mn-cs"/>
              </a:rPr>
              <a:t>Logistical Dependency: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24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AU" sz="1800" b="0" i="0" u="none" strike="noStrike" kern="1200" cap="none" spc="0" normalizeH="0" baseline="0" noProof="0" dirty="0">
                <a:ln>
                  <a:noFill/>
                </a:ln>
                <a:solidFill>
                  <a:srgbClr val="000000"/>
                </a:solidFill>
                <a:effectLst/>
                <a:uLnTx/>
                <a:uFillTx/>
                <a:latin typeface="Times New Roman" pitchFamily="18" charset="0"/>
                <a:ea typeface="+mn-ea"/>
                <a:cs typeface="+mn-cs"/>
              </a:rPr>
              <a:t>“2 tasks or more that use the same resource yet there isn’t enough ..”</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2400" b="1" i="0" u="none" strike="noStrike" kern="1200" cap="none" spc="0" normalizeH="0" baseline="0" noProof="0" dirty="0">
                <a:ln>
                  <a:noFill/>
                </a:ln>
                <a:solidFill>
                  <a:srgbClr val="000000"/>
                </a:solidFill>
                <a:effectLst/>
                <a:uLnTx/>
                <a:uFillTx/>
                <a:latin typeface="Times New Roman" pitchFamily="18" charset="0"/>
                <a:ea typeface="+mn-ea"/>
                <a:cs typeface="+mn-cs"/>
              </a:rPr>
              <a:t>Heuristic:</a:t>
            </a: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  Give priority to the classical critical task </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2400" b="1" i="0" u="none" strike="noStrike" kern="1200" cap="none" spc="0" normalizeH="0" baseline="0" noProof="0" dirty="0">
                <a:ln>
                  <a:noFill/>
                </a:ln>
                <a:solidFill>
                  <a:srgbClr val="000000"/>
                </a:solidFill>
                <a:effectLst/>
                <a:uLnTx/>
                <a:uFillTx/>
                <a:latin typeface="Times New Roman" pitchFamily="18" charset="0"/>
                <a:ea typeface="+mn-ea"/>
                <a:cs typeface="+mn-cs"/>
              </a:rPr>
              <a:t>Correct Critical Path</a:t>
            </a: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  Task dependency &amp; Logistical dependency</a:t>
            </a:r>
          </a:p>
        </p:txBody>
      </p:sp>
      <p:sp>
        <p:nvSpPr>
          <p:cNvPr id="6" name="TextBox 5"/>
          <p:cNvSpPr txBox="1"/>
          <p:nvPr/>
        </p:nvSpPr>
        <p:spPr>
          <a:xfrm>
            <a:off x="3610743" y="2635696"/>
            <a:ext cx="3456384" cy="46166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2400" b="1" i="1" u="sng" strike="noStrike" kern="1200" cap="none" spc="0" normalizeH="0" baseline="0" noProof="0" dirty="0">
                <a:ln>
                  <a:noFill/>
                </a:ln>
                <a:solidFill>
                  <a:srgbClr val="000000"/>
                </a:solidFill>
                <a:effectLst/>
                <a:uLnTx/>
                <a:uFillTx/>
                <a:latin typeface="Times New Roman" pitchFamily="18" charset="0"/>
                <a:ea typeface="+mn-ea"/>
                <a:cs typeface="+mn-cs"/>
              </a:rPr>
              <a:t>Effective v’s Efficient</a:t>
            </a:r>
          </a:p>
        </p:txBody>
      </p:sp>
    </p:spTree>
    <p:extLst>
      <p:ext uri="{BB962C8B-B14F-4D97-AF65-F5344CB8AC3E}">
        <p14:creationId xmlns:p14="http://schemas.microsoft.com/office/powerpoint/2010/main" val="2665245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 calcmode="lin" valueType="num">
                                      <p:cBhvr additive="base">
                                        <p:cTn id="1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 calcmode="lin" valueType="num">
                                      <p:cBhvr additive="base">
                                        <p:cTn id="2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3" end="3"/>
                                            </p:txEl>
                                          </p:spTgt>
                                        </p:tgtEl>
                                        <p:attrNameLst>
                                          <p:attrName>style.visibility</p:attrName>
                                        </p:attrNameLst>
                                      </p:cBhvr>
                                      <p:to>
                                        <p:strVal val="visible"/>
                                      </p:to>
                                    </p:set>
                                    <p:anim calcmode="lin" valueType="num">
                                      <p:cBhvr additive="base">
                                        <p:cTn id="2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5007" y="332656"/>
            <a:ext cx="6629400" cy="838200"/>
          </a:xfrm>
        </p:spPr>
        <p:txBody>
          <a:bodyPr/>
          <a:lstStyle/>
          <a:p>
            <a:pPr algn="ctr" rtl="0"/>
            <a:r>
              <a:rPr lang="en-AU" dirty="0"/>
              <a:t>Definition:  “Critical Path”</a:t>
            </a:r>
          </a:p>
        </p:txBody>
      </p:sp>
      <p:sp>
        <p:nvSpPr>
          <p:cNvPr id="4" name="TextBox 3"/>
          <p:cNvSpPr txBox="1"/>
          <p:nvPr/>
        </p:nvSpPr>
        <p:spPr>
          <a:xfrm>
            <a:off x="1419064" y="1295968"/>
            <a:ext cx="6321287" cy="563231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1" i="0" u="sng" strike="noStrike" kern="1200" cap="none" spc="0" normalizeH="0" baseline="0" noProof="0" dirty="0">
                <a:ln>
                  <a:noFill/>
                </a:ln>
                <a:solidFill>
                  <a:srgbClr val="000000"/>
                </a:solidFill>
                <a:effectLst/>
                <a:uLnTx/>
                <a:uFillTx/>
                <a:latin typeface="Times New Roman" pitchFamily="18" charset="0"/>
                <a:ea typeface="+mn-ea"/>
                <a:cs typeface="+mn-cs"/>
              </a:rPr>
              <a:t>The “Correct” Critical Path</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The longest path from all the paths calculated from the “Early Start” of each activity</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Based on Task Dependency</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&amp;</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Logistical Dependency</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1" i="0" u="sng" strike="noStrike" kern="1200" cap="none" spc="0" normalizeH="0" baseline="0" noProof="0" dirty="0" err="1">
                <a:ln>
                  <a:noFill/>
                </a:ln>
                <a:solidFill>
                  <a:srgbClr val="000000"/>
                </a:solidFill>
                <a:effectLst/>
                <a:uLnTx/>
                <a:uFillTx/>
                <a:latin typeface="Times New Roman" pitchFamily="18" charset="0"/>
                <a:ea typeface="+mn-ea"/>
                <a:cs typeface="+mn-cs"/>
              </a:rPr>
              <a:t>ToC</a:t>
            </a:r>
            <a:r>
              <a:rPr kumimoji="0" lang="en-AU" sz="2400" b="1" i="0" u="sng" strike="noStrike" kern="1200" cap="none" spc="0" normalizeH="0" baseline="0" noProof="0" dirty="0">
                <a:ln>
                  <a:noFill/>
                </a:ln>
                <a:solidFill>
                  <a:srgbClr val="000000"/>
                </a:solidFill>
                <a:effectLst/>
                <a:uLnTx/>
                <a:uFillTx/>
                <a:latin typeface="Times New Roman" pitchFamily="18" charset="0"/>
                <a:ea typeface="+mn-ea"/>
                <a:cs typeface="+mn-cs"/>
              </a:rPr>
              <a:t> term: “Critical Chain”</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pic>
        <p:nvPicPr>
          <p:cNvPr id="5" name="Picture 4" descr="landscapes nature earth way road &lt;strong&gt;path&lt;/strong&gt; trees green grass hills spring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059832" y="1295968"/>
            <a:ext cx="2771800" cy="1847867"/>
          </a:xfrm>
          <a:prstGeom prst="rect">
            <a:avLst/>
          </a:prstGeom>
        </p:spPr>
      </p:pic>
      <p:sp>
        <p:nvSpPr>
          <p:cNvPr id="8" name="Slide Number Placeholder 7"/>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67</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Tree>
    <p:extLst>
      <p:ext uri="{BB962C8B-B14F-4D97-AF65-F5344CB8AC3E}">
        <p14:creationId xmlns:p14="http://schemas.microsoft.com/office/powerpoint/2010/main" val="400692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6" end="6"/>
                                            </p:txEl>
                                          </p:spTgt>
                                        </p:tgtEl>
                                        <p:attrNameLst>
                                          <p:attrName>style.visibility</p:attrName>
                                        </p:attrNameLst>
                                      </p:cBhvr>
                                      <p:to>
                                        <p:strVal val="visible"/>
                                      </p:to>
                                    </p:set>
                                    <p:anim calcmode="lin" valueType="num">
                                      <p:cBhvr additive="base">
                                        <p:cTn id="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6" end="6"/>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7" end="7"/>
                                            </p:txEl>
                                          </p:spTgt>
                                        </p:tgtEl>
                                        <p:attrNameLst>
                                          <p:attrName>style.visibility</p:attrName>
                                        </p:attrNameLst>
                                      </p:cBhvr>
                                      <p:to>
                                        <p:strVal val="visible"/>
                                      </p:to>
                                    </p:set>
                                    <p:anim calcmode="lin" valueType="num">
                                      <p:cBhvr additive="base">
                                        <p:cTn id="11"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7" end="7"/>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8" end="8"/>
                                            </p:txEl>
                                          </p:spTgt>
                                        </p:tgtEl>
                                        <p:attrNameLst>
                                          <p:attrName>style.visibility</p:attrName>
                                        </p:attrNameLst>
                                      </p:cBhvr>
                                      <p:to>
                                        <p:strVal val="visible"/>
                                      </p:to>
                                    </p:set>
                                    <p:anim calcmode="lin" valueType="num">
                                      <p:cBhvr additive="base">
                                        <p:cTn id="1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8" end="8"/>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9" end="9"/>
                                            </p:txEl>
                                          </p:spTgt>
                                        </p:tgtEl>
                                        <p:attrNameLst>
                                          <p:attrName>style.visibility</p:attrName>
                                        </p:attrNameLst>
                                      </p:cBhvr>
                                      <p:to>
                                        <p:strVal val="visible"/>
                                      </p:to>
                                    </p:set>
                                    <p:anim calcmode="lin" valueType="num">
                                      <p:cBhvr additive="base">
                                        <p:cTn id="19"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9" end="9"/>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10" end="10"/>
                                            </p:txEl>
                                          </p:spTgt>
                                        </p:tgtEl>
                                        <p:attrNameLst>
                                          <p:attrName>style.visibility</p:attrName>
                                        </p:attrNameLst>
                                      </p:cBhvr>
                                      <p:to>
                                        <p:strVal val="visible"/>
                                      </p:to>
                                    </p:set>
                                    <p:anim calcmode="lin" valueType="num">
                                      <p:cBhvr additive="base">
                                        <p:cTn id="23"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12" end="12"/>
                                            </p:txEl>
                                          </p:spTgt>
                                        </p:tgtEl>
                                        <p:attrNameLst>
                                          <p:attrName>style.visibility</p:attrName>
                                        </p:attrNameLst>
                                      </p:cBhvr>
                                      <p:to>
                                        <p:strVal val="visible"/>
                                      </p:to>
                                    </p:set>
                                    <p:anim calcmode="lin" valueType="num">
                                      <p:cBhvr additive="base">
                                        <p:cTn id="29"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AU"/>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68</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4" name="Picture 2"/>
          <p:cNvPicPr>
            <a:picLocks noChangeAspect="1" noChangeArrowheads="1"/>
          </p:cNvPicPr>
          <p:nvPr/>
        </p:nvPicPr>
        <p:blipFill>
          <a:blip r:embed="rId2" cstate="print"/>
          <a:srcRect/>
          <a:stretch>
            <a:fillRect/>
          </a:stretch>
        </p:blipFill>
        <p:spPr bwMode="auto">
          <a:xfrm>
            <a:off x="816467" y="1002196"/>
            <a:ext cx="6929321" cy="5246204"/>
          </a:xfrm>
          <a:prstGeom prst="rect">
            <a:avLst/>
          </a:prstGeom>
          <a:noFill/>
        </p:spPr>
      </p:pic>
      <p:sp>
        <p:nvSpPr>
          <p:cNvPr id="5" name="TextBox 4"/>
          <p:cNvSpPr txBox="1"/>
          <p:nvPr/>
        </p:nvSpPr>
        <p:spPr>
          <a:xfrm>
            <a:off x="1475654" y="74917"/>
            <a:ext cx="5907095" cy="830997"/>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800" b="1" i="0" u="none" strike="noStrike" kern="1200" cap="none" spc="0" normalizeH="0" baseline="0" noProof="0" dirty="0">
                <a:ln>
                  <a:noFill/>
                </a:ln>
                <a:solidFill>
                  <a:srgbClr val="000000"/>
                </a:solidFill>
                <a:effectLst/>
                <a:uLnTx/>
                <a:uFillTx/>
                <a:latin typeface="Times New Roman" pitchFamily="18" charset="0"/>
                <a:ea typeface="+mn-ea"/>
                <a:cs typeface="+mn-cs"/>
              </a:rPr>
              <a:t>Using traditional tools i.e. MS Project</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000" b="0" i="0" u="none" strike="noStrike" kern="1200" cap="none" spc="0" normalizeH="0" baseline="0" noProof="0" dirty="0">
                <a:ln>
                  <a:noFill/>
                </a:ln>
                <a:solidFill>
                  <a:srgbClr val="000000"/>
                </a:solidFill>
                <a:effectLst/>
                <a:uLnTx/>
                <a:uFillTx/>
                <a:latin typeface="Times New Roman" pitchFamily="18" charset="0"/>
                <a:ea typeface="+mn-ea"/>
                <a:cs typeface="+mn-cs"/>
              </a:rPr>
              <a:t>Reveal the Logistical Dependency</a:t>
            </a:r>
          </a:p>
        </p:txBody>
      </p:sp>
      <p:sp>
        <p:nvSpPr>
          <p:cNvPr id="6" name="TextBox 5"/>
          <p:cNvSpPr txBox="1"/>
          <p:nvPr/>
        </p:nvSpPr>
        <p:spPr>
          <a:xfrm>
            <a:off x="1329406" y="6388052"/>
            <a:ext cx="7128794" cy="46166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Use the CI heuristic to identify the correct critical path</a:t>
            </a:r>
          </a:p>
        </p:txBody>
      </p:sp>
    </p:spTree>
    <p:extLst>
      <p:ext uri="{BB962C8B-B14F-4D97-AF65-F5344CB8AC3E}">
        <p14:creationId xmlns:p14="http://schemas.microsoft.com/office/powerpoint/2010/main" val="2058244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9700" y="604954"/>
            <a:ext cx="6629400" cy="838200"/>
          </a:xfrm>
        </p:spPr>
        <p:txBody>
          <a:bodyPr/>
          <a:lstStyle/>
          <a:p>
            <a:pPr algn="ctr" rtl="0"/>
            <a:r>
              <a:rPr lang="en-AU" dirty="0"/>
              <a:t>Step 2: “Exploiting the Constraint” </a:t>
            </a:r>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69</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
        <p:nvSpPr>
          <p:cNvPr id="4" name="TextBox 3"/>
          <p:cNvSpPr txBox="1"/>
          <p:nvPr/>
        </p:nvSpPr>
        <p:spPr>
          <a:xfrm>
            <a:off x="1730710" y="1849344"/>
            <a:ext cx="5987380" cy="461665"/>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The “Gee Whiz”  of Critical Chan </a:t>
            </a:r>
          </a:p>
        </p:txBody>
      </p:sp>
      <p:pic>
        <p:nvPicPr>
          <p:cNvPr id="5" name="Picture 4" descr="Where to Watch &lt;strong&gt;Fireworks&lt;/strong&gt; on Canada Day 2014 - Fresh Print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1720" y="2335212"/>
            <a:ext cx="5987380" cy="3919814"/>
          </a:xfrm>
          <a:prstGeom prst="rect">
            <a:avLst/>
          </a:prstGeom>
        </p:spPr>
      </p:pic>
    </p:spTree>
    <p:extLst>
      <p:ext uri="{BB962C8B-B14F-4D97-AF65-F5344CB8AC3E}">
        <p14:creationId xmlns:p14="http://schemas.microsoft.com/office/powerpoint/2010/main" val="140973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2132856"/>
            <a:ext cx="6629400" cy="838200"/>
          </a:xfrm>
        </p:spPr>
        <p:txBody>
          <a:bodyPr/>
          <a:lstStyle/>
          <a:p>
            <a:pPr algn="ctr" rtl="0"/>
            <a:br>
              <a:rPr lang="en-AU" dirty="0"/>
            </a:br>
            <a:br>
              <a:rPr lang="en-AU" dirty="0"/>
            </a:br>
            <a:r>
              <a:rPr lang="en-AU" dirty="0" err="1"/>
              <a:t>ToC</a:t>
            </a:r>
            <a:r>
              <a:rPr lang="en-AU" dirty="0"/>
              <a:t> Thinking Process</a:t>
            </a:r>
            <a:br>
              <a:rPr lang="en-AU" dirty="0"/>
            </a:br>
            <a:r>
              <a:rPr lang="en-AU" dirty="0"/>
              <a:t>Verbalize a management conflict </a:t>
            </a:r>
            <a:br>
              <a:rPr lang="en-AU" dirty="0"/>
            </a:br>
            <a:r>
              <a:rPr lang="en-AU" dirty="0"/>
              <a:t>so as to find a creative solution</a:t>
            </a:r>
            <a:br>
              <a:rPr lang="en-AU" dirty="0"/>
            </a:br>
            <a:endParaRPr lang="en-AU" dirty="0"/>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70</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4" name="Picture 3" descr="What can we do to manage &lt;strong&gt;conflict&lt;/strong&gt;? In total there are 5 &lt;strong&gt;conflict&lt;/strong&gt;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6407" y="2839921"/>
            <a:ext cx="5436096" cy="3624064"/>
          </a:xfrm>
          <a:prstGeom prst="rect">
            <a:avLst/>
          </a:prstGeom>
        </p:spPr>
      </p:pic>
    </p:spTree>
    <p:extLst>
      <p:ext uri="{BB962C8B-B14F-4D97-AF65-F5344CB8AC3E}">
        <p14:creationId xmlns:p14="http://schemas.microsoft.com/office/powerpoint/2010/main" val="106140222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ChangeArrowheads="1"/>
          </p:cNvSpPr>
          <p:nvPr>
            <p:ph type="title"/>
          </p:nvPr>
        </p:nvSpPr>
        <p:spPr>
          <a:xfrm>
            <a:off x="800101" y="73025"/>
            <a:ext cx="8164513" cy="908050"/>
          </a:xfrm>
        </p:spPr>
        <p:txBody>
          <a:bodyPr/>
          <a:lstStyle/>
          <a:p>
            <a:pPr algn="ctr">
              <a:defRPr/>
            </a:pPr>
            <a:r>
              <a:rPr lang="en-US" sz="4400" i="1">
                <a:solidFill>
                  <a:schemeClr val="accent2"/>
                </a:solidFill>
                <a:effectLst>
                  <a:outerShdw blurRad="38100" dist="38100" dir="2700000" algn="tl">
                    <a:srgbClr val="000000"/>
                  </a:outerShdw>
                </a:effectLst>
              </a:rPr>
              <a:t>Project Management Conflict</a:t>
            </a:r>
          </a:p>
        </p:txBody>
      </p:sp>
      <p:sp>
        <p:nvSpPr>
          <p:cNvPr id="32"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6655D2AD-45D5-414F-B089-073EE53C88A9}"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71</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grpSp>
        <p:nvGrpSpPr>
          <p:cNvPr id="2" name="Group 35"/>
          <p:cNvGrpSpPr>
            <a:grpSpLocks/>
          </p:cNvGrpSpPr>
          <p:nvPr/>
        </p:nvGrpSpPr>
        <p:grpSpPr bwMode="auto">
          <a:xfrm>
            <a:off x="106364" y="3286125"/>
            <a:ext cx="2520950" cy="1150938"/>
            <a:chOff x="113" y="2251"/>
            <a:chExt cx="1588" cy="725"/>
          </a:xfrm>
        </p:grpSpPr>
        <p:pic>
          <p:nvPicPr>
            <p:cNvPr id="1055" name="Picture 6" descr="3-00728_bar_or"/>
            <p:cNvPicPr>
              <a:picLocks noChangeAspect="1" noChangeArrowheads="1"/>
            </p:cNvPicPr>
            <p:nvPr/>
          </p:nvPicPr>
          <p:blipFill>
            <a:blip r:embed="rId4" cstate="print"/>
            <a:srcRect/>
            <a:stretch>
              <a:fillRect/>
            </a:stretch>
          </p:blipFill>
          <p:spPr bwMode="auto">
            <a:xfrm>
              <a:off x="113" y="2251"/>
              <a:ext cx="1497" cy="725"/>
            </a:xfrm>
            <a:prstGeom prst="rect">
              <a:avLst/>
            </a:prstGeom>
            <a:noFill/>
            <a:ln w="9525">
              <a:noFill/>
              <a:miter lim="800000"/>
              <a:headEnd/>
              <a:tailEnd/>
            </a:ln>
          </p:spPr>
        </p:pic>
        <p:sp>
          <p:nvSpPr>
            <p:cNvPr id="1056" name="Text Box 9"/>
            <p:cNvSpPr txBox="1">
              <a:spLocks noChangeArrowheads="1"/>
            </p:cNvSpPr>
            <p:nvPr/>
          </p:nvSpPr>
          <p:spPr bwMode="auto">
            <a:xfrm>
              <a:off x="141" y="2324"/>
              <a:ext cx="1560" cy="523"/>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Meet original commitments</a:t>
              </a:r>
            </a:p>
          </p:txBody>
        </p:sp>
      </p:grpSp>
      <p:grpSp>
        <p:nvGrpSpPr>
          <p:cNvPr id="3" name="Group 52"/>
          <p:cNvGrpSpPr>
            <a:grpSpLocks/>
          </p:cNvGrpSpPr>
          <p:nvPr/>
        </p:nvGrpSpPr>
        <p:grpSpPr bwMode="auto">
          <a:xfrm>
            <a:off x="1547814" y="1144588"/>
            <a:ext cx="4319587" cy="2068512"/>
            <a:chOff x="975" y="721"/>
            <a:chExt cx="2721" cy="1303"/>
          </a:xfrm>
        </p:grpSpPr>
        <p:grpSp>
          <p:nvGrpSpPr>
            <p:cNvPr id="1051" name="Group 48"/>
            <p:cNvGrpSpPr>
              <a:grpSpLocks/>
            </p:cNvGrpSpPr>
            <p:nvPr/>
          </p:nvGrpSpPr>
          <p:grpSpPr bwMode="auto">
            <a:xfrm>
              <a:off x="975" y="721"/>
              <a:ext cx="2709" cy="1303"/>
              <a:chOff x="975" y="721"/>
              <a:chExt cx="2709" cy="1303"/>
            </a:xfrm>
          </p:grpSpPr>
          <p:sp>
            <p:nvSpPr>
              <p:cNvPr id="52251" name="Line 27"/>
              <p:cNvSpPr>
                <a:spLocks noChangeShapeType="1"/>
              </p:cNvSpPr>
              <p:nvPr/>
            </p:nvSpPr>
            <p:spPr bwMode="auto">
              <a:xfrm flipH="1">
                <a:off x="975" y="1253"/>
                <a:ext cx="680" cy="771"/>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pic>
            <p:nvPicPr>
              <p:cNvPr id="1054" name="Picture 12" descr="3-00728_bar_or"/>
              <p:cNvPicPr>
                <a:picLocks noChangeAspect="1" noChangeArrowheads="1"/>
              </p:cNvPicPr>
              <p:nvPr/>
            </p:nvPicPr>
            <p:blipFill>
              <a:blip r:embed="rId4" cstate="print"/>
              <a:srcRect/>
              <a:stretch>
                <a:fillRect/>
              </a:stretch>
            </p:blipFill>
            <p:spPr bwMode="auto">
              <a:xfrm>
                <a:off x="1710" y="721"/>
                <a:ext cx="1974" cy="1225"/>
              </a:xfrm>
              <a:prstGeom prst="rect">
                <a:avLst/>
              </a:prstGeom>
              <a:noFill/>
              <a:ln w="9525">
                <a:noFill/>
                <a:miter lim="800000"/>
                <a:headEnd/>
                <a:tailEnd/>
              </a:ln>
            </p:spPr>
          </p:pic>
        </p:grpSp>
        <p:sp>
          <p:nvSpPr>
            <p:cNvPr id="1052" name="Text Box 13"/>
            <p:cNvSpPr txBox="1">
              <a:spLocks noChangeArrowheads="1"/>
            </p:cNvSpPr>
            <p:nvPr/>
          </p:nvSpPr>
          <p:spPr bwMode="auto">
            <a:xfrm>
              <a:off x="1701" y="799"/>
              <a:ext cx="1995" cy="989"/>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Do whatever it takes to meet the “endangered” commitment</a:t>
              </a:r>
            </a:p>
          </p:txBody>
        </p:sp>
      </p:grpSp>
      <p:grpSp>
        <p:nvGrpSpPr>
          <p:cNvPr id="5" name="Group 50"/>
          <p:cNvGrpSpPr>
            <a:grpSpLocks/>
          </p:cNvGrpSpPr>
          <p:nvPr/>
        </p:nvGrpSpPr>
        <p:grpSpPr bwMode="auto">
          <a:xfrm>
            <a:off x="5724526" y="1484315"/>
            <a:ext cx="3343275" cy="1557337"/>
            <a:chOff x="3606" y="935"/>
            <a:chExt cx="2106" cy="981"/>
          </a:xfrm>
        </p:grpSpPr>
        <p:sp>
          <p:nvSpPr>
            <p:cNvPr id="52253" name="Line 29"/>
            <p:cNvSpPr>
              <a:spLocks noChangeShapeType="1"/>
            </p:cNvSpPr>
            <p:nvPr/>
          </p:nvSpPr>
          <p:spPr bwMode="auto">
            <a:xfrm flipH="1">
              <a:off x="3606" y="1298"/>
              <a:ext cx="409"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nvGrpSpPr>
            <p:cNvPr id="1048" name="Group 43"/>
            <p:cNvGrpSpPr>
              <a:grpSpLocks/>
            </p:cNvGrpSpPr>
            <p:nvPr/>
          </p:nvGrpSpPr>
          <p:grpSpPr bwMode="auto">
            <a:xfrm>
              <a:off x="3922" y="935"/>
              <a:ext cx="1790" cy="981"/>
              <a:chOff x="3922" y="715"/>
              <a:chExt cx="1790" cy="981"/>
            </a:xfrm>
          </p:grpSpPr>
          <p:pic>
            <p:nvPicPr>
              <p:cNvPr id="1049" name="Picture 16" descr="3-00728_bar_or"/>
              <p:cNvPicPr>
                <a:picLocks noChangeAspect="1" noChangeArrowheads="1"/>
              </p:cNvPicPr>
              <p:nvPr/>
            </p:nvPicPr>
            <p:blipFill>
              <a:blip r:embed="rId4" cstate="print"/>
              <a:srcRect/>
              <a:stretch>
                <a:fillRect/>
              </a:stretch>
            </p:blipFill>
            <p:spPr bwMode="auto">
              <a:xfrm>
                <a:off x="3922" y="715"/>
                <a:ext cx="1790" cy="810"/>
              </a:xfrm>
              <a:prstGeom prst="rect">
                <a:avLst/>
              </a:prstGeom>
              <a:noFill/>
              <a:ln w="9525">
                <a:noFill/>
                <a:miter lim="800000"/>
                <a:headEnd/>
                <a:tailEnd/>
              </a:ln>
            </p:spPr>
          </p:pic>
          <p:sp>
            <p:nvSpPr>
              <p:cNvPr id="1050" name="Text Box 15"/>
              <p:cNvSpPr txBox="1">
                <a:spLocks noChangeArrowheads="1"/>
              </p:cNvSpPr>
              <p:nvPr/>
            </p:nvSpPr>
            <p:spPr bwMode="auto">
              <a:xfrm>
                <a:off x="3923" y="774"/>
                <a:ext cx="1751" cy="922"/>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Compensate for early under estimation / misconsideration</a:t>
                </a: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(add safety buffers)</a:t>
                </a:r>
              </a:p>
            </p:txBody>
          </p:sp>
        </p:grpSp>
      </p:grpSp>
      <p:grpSp>
        <p:nvGrpSpPr>
          <p:cNvPr id="7" name="Group 49"/>
          <p:cNvGrpSpPr>
            <a:grpSpLocks/>
          </p:cNvGrpSpPr>
          <p:nvPr/>
        </p:nvGrpSpPr>
        <p:grpSpPr bwMode="auto">
          <a:xfrm>
            <a:off x="1547813" y="4437065"/>
            <a:ext cx="4291012" cy="1800225"/>
            <a:chOff x="975" y="2795"/>
            <a:chExt cx="2703" cy="1134"/>
          </a:xfrm>
        </p:grpSpPr>
        <p:grpSp>
          <p:nvGrpSpPr>
            <p:cNvPr id="1043" name="Group 42"/>
            <p:cNvGrpSpPr>
              <a:grpSpLocks/>
            </p:cNvGrpSpPr>
            <p:nvPr/>
          </p:nvGrpSpPr>
          <p:grpSpPr bwMode="auto">
            <a:xfrm>
              <a:off x="1681" y="2977"/>
              <a:ext cx="1997" cy="952"/>
              <a:chOff x="1681" y="2568"/>
              <a:chExt cx="1997" cy="952"/>
            </a:xfrm>
          </p:grpSpPr>
          <p:pic>
            <p:nvPicPr>
              <p:cNvPr id="1045" name="Picture 17" descr="3-00728_bar_or"/>
              <p:cNvPicPr>
                <a:picLocks noChangeAspect="1" noChangeArrowheads="1"/>
              </p:cNvPicPr>
              <p:nvPr/>
            </p:nvPicPr>
            <p:blipFill>
              <a:blip r:embed="rId4" cstate="print"/>
              <a:srcRect/>
              <a:stretch>
                <a:fillRect/>
              </a:stretch>
            </p:blipFill>
            <p:spPr bwMode="auto">
              <a:xfrm>
                <a:off x="1681" y="2568"/>
                <a:ext cx="1970" cy="952"/>
              </a:xfrm>
              <a:prstGeom prst="rect">
                <a:avLst/>
              </a:prstGeom>
              <a:noFill/>
              <a:ln w="9525">
                <a:noFill/>
                <a:miter lim="800000"/>
                <a:headEnd/>
                <a:tailEnd/>
              </a:ln>
            </p:spPr>
          </p:pic>
          <p:sp>
            <p:nvSpPr>
              <p:cNvPr id="1046" name="Text Box 18"/>
              <p:cNvSpPr txBox="1">
                <a:spLocks noChangeArrowheads="1"/>
              </p:cNvSpPr>
              <p:nvPr/>
            </p:nvSpPr>
            <p:spPr bwMode="auto">
              <a:xfrm>
                <a:off x="1727" y="2638"/>
                <a:ext cx="1951" cy="756"/>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Don’t jeopardize any “formal” commitment</a:t>
                </a:r>
              </a:p>
            </p:txBody>
          </p:sp>
        </p:grpSp>
        <p:sp>
          <p:nvSpPr>
            <p:cNvPr id="52252" name="Line 28"/>
            <p:cNvSpPr>
              <a:spLocks noChangeShapeType="1"/>
            </p:cNvSpPr>
            <p:nvPr/>
          </p:nvSpPr>
          <p:spPr bwMode="auto">
            <a:xfrm flipH="1" flipV="1">
              <a:off x="975" y="2795"/>
              <a:ext cx="680" cy="680"/>
            </a:xfrm>
            <a:prstGeom prst="line">
              <a:avLst/>
            </a:prstGeom>
            <a:noFill/>
            <a:ln w="57150">
              <a:solidFill>
                <a:schemeClr val="accent2"/>
              </a:solidFill>
              <a:round/>
              <a:headEnd/>
              <a:tailEnd type="triangle" w="med" len="med"/>
            </a:ln>
            <a:effectLst>
              <a:prstShdw prst="shdw18" dist="17961" dir="135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graphicFrame>
        <p:nvGraphicFramePr>
          <p:cNvPr id="1026" name="Object 34">
            <a:hlinkClick r:id="" action="ppaction://ole?verb=0"/>
          </p:cNvPr>
          <p:cNvGraphicFramePr>
            <a:graphicFrameLocks noChangeAspect="1"/>
          </p:cNvGraphicFramePr>
          <p:nvPr/>
        </p:nvGraphicFramePr>
        <p:xfrm>
          <a:off x="395288" y="6237288"/>
          <a:ext cx="304800" cy="304800"/>
        </p:xfrm>
        <a:graphic>
          <a:graphicData uri="http://schemas.openxmlformats.org/presentationml/2006/ole">
            <mc:AlternateContent xmlns:mc="http://schemas.openxmlformats.org/markup-compatibility/2006">
              <mc:Choice xmlns:v="urn:schemas-microsoft-com:vml" Requires="v">
                <p:oleObj spid="_x0000_s280596" name="Sound Recorder Document" r:id="rId5" imgW="304520" imgH="304520" progId="Package">
                  <p:embed/>
                </p:oleObj>
              </mc:Choice>
              <mc:Fallback>
                <p:oleObj name="Sound Recorder Document" r:id="rId5" imgW="304520" imgH="304520" progId="Package">
                  <p:embed/>
                  <p:pic>
                    <p:nvPicPr>
                      <p:cNvPr id="1026" name="Object 34">
                        <a:hlinkClick r:id="" action="ppaction://ole?verb=0"/>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6237288"/>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9" name="Group 51"/>
          <p:cNvGrpSpPr>
            <a:grpSpLocks/>
          </p:cNvGrpSpPr>
          <p:nvPr/>
        </p:nvGrpSpPr>
        <p:grpSpPr bwMode="auto">
          <a:xfrm>
            <a:off x="5722938" y="4751388"/>
            <a:ext cx="3313112" cy="1433512"/>
            <a:chOff x="3605" y="2993"/>
            <a:chExt cx="2087" cy="903"/>
          </a:xfrm>
        </p:grpSpPr>
        <p:sp>
          <p:nvSpPr>
            <p:cNvPr id="52254" name="Line 30"/>
            <p:cNvSpPr>
              <a:spLocks noChangeShapeType="1"/>
            </p:cNvSpPr>
            <p:nvPr/>
          </p:nvSpPr>
          <p:spPr bwMode="auto">
            <a:xfrm flipH="1">
              <a:off x="3605" y="3475"/>
              <a:ext cx="409"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nvGrpSpPr>
            <p:cNvPr id="1040" name="Group 44"/>
            <p:cNvGrpSpPr>
              <a:grpSpLocks/>
            </p:cNvGrpSpPr>
            <p:nvPr/>
          </p:nvGrpSpPr>
          <p:grpSpPr bwMode="auto">
            <a:xfrm>
              <a:off x="3923" y="2993"/>
              <a:ext cx="1769" cy="903"/>
              <a:chOff x="3923" y="2494"/>
              <a:chExt cx="1769" cy="903"/>
            </a:xfrm>
          </p:grpSpPr>
          <p:pic>
            <p:nvPicPr>
              <p:cNvPr id="1041" name="Picture 37" descr="3-00728_bar_or"/>
              <p:cNvPicPr>
                <a:picLocks noChangeAspect="1" noChangeArrowheads="1"/>
              </p:cNvPicPr>
              <p:nvPr/>
            </p:nvPicPr>
            <p:blipFill>
              <a:blip r:embed="rId4" cstate="print"/>
              <a:srcRect/>
              <a:stretch>
                <a:fillRect/>
              </a:stretch>
            </p:blipFill>
            <p:spPr bwMode="auto">
              <a:xfrm>
                <a:off x="3923" y="2497"/>
                <a:ext cx="1632" cy="900"/>
              </a:xfrm>
              <a:prstGeom prst="rect">
                <a:avLst/>
              </a:prstGeom>
              <a:noFill/>
              <a:ln w="9525">
                <a:noFill/>
                <a:miter lim="800000"/>
                <a:headEnd/>
                <a:tailEnd/>
              </a:ln>
            </p:spPr>
          </p:pic>
          <p:sp>
            <p:nvSpPr>
              <p:cNvPr id="1042" name="Text Box 38"/>
              <p:cNvSpPr txBox="1">
                <a:spLocks noChangeArrowheads="1"/>
              </p:cNvSpPr>
              <p:nvPr/>
            </p:nvSpPr>
            <p:spPr bwMode="auto">
              <a:xfrm>
                <a:off x="3941" y="2494"/>
                <a:ext cx="1751" cy="834"/>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Don’t compensate for early under estimation / misconsideration</a:t>
                </a:r>
              </a:p>
            </p:txBody>
          </p:sp>
        </p:grpSp>
      </p:grpSp>
      <p:sp>
        <p:nvSpPr>
          <p:cNvPr id="52277" name="Line 53"/>
          <p:cNvSpPr>
            <a:spLocks noChangeShapeType="1"/>
          </p:cNvSpPr>
          <p:nvPr/>
        </p:nvSpPr>
        <p:spPr bwMode="auto">
          <a:xfrm rot="16200000" flipH="1">
            <a:off x="6731794" y="3752056"/>
            <a:ext cx="1511300" cy="1588"/>
          </a:xfrm>
          <a:prstGeom prst="line">
            <a:avLst/>
          </a:prstGeom>
          <a:noFill/>
          <a:ln w="57150">
            <a:solidFill>
              <a:srgbClr val="FF0000"/>
            </a:solidFill>
            <a:round/>
            <a:headEnd type="triangle" w="med" len="med"/>
            <a:tailEnd type="triangle" w="med" len="med"/>
          </a:ln>
          <a:effectLst>
            <a:prstShdw prst="shdw17" dist="17961" dir="2700000">
              <a:srgbClr val="990000"/>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pic>
        <p:nvPicPr>
          <p:cNvPr id="52278" name="Picture 54" descr="j0336554"/>
          <p:cNvPicPr>
            <a:picLocks noChangeAspect="1" noChangeArrowheads="1" noCrop="1"/>
          </p:cNvPicPr>
          <p:nvPr/>
        </p:nvPicPr>
        <p:blipFill>
          <a:blip r:embed="rId7" cstate="print"/>
          <a:srcRect/>
          <a:stretch>
            <a:fillRect/>
          </a:stretch>
        </p:blipFill>
        <p:spPr bwMode="auto">
          <a:xfrm>
            <a:off x="7164389" y="3032127"/>
            <a:ext cx="900112" cy="1008063"/>
          </a:xfrm>
          <a:prstGeom prst="rect">
            <a:avLst/>
          </a:prstGeom>
          <a:noFill/>
          <a:ln w="9525">
            <a:noFill/>
            <a:miter lim="800000"/>
            <a:headEnd/>
            <a:tailEnd/>
          </a:ln>
        </p:spPr>
      </p:pic>
    </p:spTree>
    <p:extLst>
      <p:ext uri="{BB962C8B-B14F-4D97-AF65-F5344CB8AC3E}">
        <p14:creationId xmlns:p14="http://schemas.microsoft.com/office/powerpoint/2010/main" val="3853410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anim calcmode="lin" valueType="num">
                                      <p:cBhvr>
                                        <p:cTn id="27" dur="500" fill="hold"/>
                                        <p:tgtEl>
                                          <p:spTgt spid="5"/>
                                        </p:tgtEl>
                                        <p:attrNameLst>
                                          <p:attrName>ppt_x</p:attrName>
                                        </p:attrNameLst>
                                      </p:cBhvr>
                                      <p:tavLst>
                                        <p:tav tm="0">
                                          <p:val>
                                            <p:strVal val="#ppt_x"/>
                                          </p:val>
                                        </p:tav>
                                        <p:tav tm="100000">
                                          <p:val>
                                            <p:strVal val="#ppt_x"/>
                                          </p:val>
                                        </p:tav>
                                      </p:tavLst>
                                    </p:anim>
                                    <p:anim calcmode="lin" valueType="num">
                                      <p:cBhvr>
                                        <p:cTn id="28"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52277"/>
                                        </p:tgtEl>
                                        <p:attrNameLst>
                                          <p:attrName>style.visibility</p:attrName>
                                        </p:attrNameLst>
                                      </p:cBhvr>
                                      <p:to>
                                        <p:strVal val="visible"/>
                                      </p:to>
                                    </p:set>
                                    <p:animEffect transition="in" filter="dissolve">
                                      <p:cBhvr>
                                        <p:cTn id="40" dur="2000"/>
                                        <p:tgtEl>
                                          <p:spTgt spid="52277"/>
                                        </p:tgtEl>
                                      </p:cBhvr>
                                    </p:animEffect>
                                  </p:childTnLst>
                                </p:cTn>
                              </p:par>
                              <p:par>
                                <p:cTn id="41" presetID="8" presetClass="emph" presetSubtype="0" fill="hold" grpId="1" nodeType="withEffect">
                                  <p:stCondLst>
                                    <p:cond delay="0"/>
                                  </p:stCondLst>
                                  <p:childTnLst>
                                    <p:animRot by="21600000">
                                      <p:cBhvr>
                                        <p:cTn id="42" dur="2000" fill="hold"/>
                                        <p:tgtEl>
                                          <p:spTgt spid="52277"/>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52278"/>
                                        </p:tgtEl>
                                        <p:attrNameLst>
                                          <p:attrName>style.visibility</p:attrName>
                                        </p:attrNameLst>
                                      </p:cBhvr>
                                      <p:to>
                                        <p:strVal val="visible"/>
                                      </p:to>
                                    </p:set>
                                    <p:animEffect transition="in" filter="dissolve">
                                      <p:cBhvr>
                                        <p:cTn id="47" dur="500"/>
                                        <p:tgtEl>
                                          <p:spTgt spid="522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77" grpId="0" animBg="1"/>
      <p:bldP spid="52277" grpId="1"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219200"/>
            <a:ext cx="6629400" cy="838200"/>
          </a:xfrm>
        </p:spPr>
        <p:txBody>
          <a:bodyPr/>
          <a:lstStyle/>
          <a:p>
            <a:pPr algn="ctr" rtl="0"/>
            <a:r>
              <a:rPr lang="en-AU" dirty="0"/>
              <a:t>Creative Solution </a:t>
            </a:r>
            <a:br>
              <a:rPr lang="en-AU" dirty="0"/>
            </a:br>
            <a:r>
              <a:rPr lang="en-AU" dirty="0"/>
              <a:t>expose an incorrect assumption</a:t>
            </a:r>
          </a:p>
        </p:txBody>
      </p:sp>
      <p:pic>
        <p:nvPicPr>
          <p:cNvPr id="5" name="Content Placeholder 4" descr="ASSUME POSITIVE INTENT. Work from the &lt;strong&gt;assumption&lt;/strong&gt; that people are good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31988" y="2780928"/>
            <a:ext cx="3996655" cy="3335961"/>
          </a:xfrm>
        </p:spPr>
      </p:pic>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72</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Tree>
    <p:extLst>
      <p:ext uri="{BB962C8B-B14F-4D97-AF65-F5344CB8AC3E}">
        <p14:creationId xmlns:p14="http://schemas.microsoft.com/office/powerpoint/2010/main" val="624641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Grp="1" noChangeArrowheads="1"/>
          </p:cNvSpPr>
          <p:nvPr>
            <p:ph type="title"/>
          </p:nvPr>
        </p:nvSpPr>
        <p:spPr>
          <a:xfrm>
            <a:off x="800101" y="73025"/>
            <a:ext cx="8164513" cy="908050"/>
          </a:xfrm>
        </p:spPr>
        <p:txBody>
          <a:bodyPr/>
          <a:lstStyle/>
          <a:p>
            <a:pPr algn="ctr">
              <a:defRPr/>
            </a:pPr>
            <a:r>
              <a:rPr lang="en-US" sz="4400" i="1">
                <a:solidFill>
                  <a:schemeClr val="accent2"/>
                </a:solidFill>
                <a:effectLst>
                  <a:outerShdw blurRad="38100" dist="38100" dir="2700000" algn="tl">
                    <a:srgbClr val="000000"/>
                  </a:outerShdw>
                </a:effectLst>
              </a:rPr>
              <a:t>Project Management Conflict</a:t>
            </a:r>
          </a:p>
        </p:txBody>
      </p:sp>
      <p:sp>
        <p:nvSpPr>
          <p:cNvPr id="32"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6655D2AD-45D5-414F-B089-073EE53C88A9}"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73</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grpSp>
        <p:nvGrpSpPr>
          <p:cNvPr id="2" name="Group 35"/>
          <p:cNvGrpSpPr>
            <a:grpSpLocks/>
          </p:cNvGrpSpPr>
          <p:nvPr/>
        </p:nvGrpSpPr>
        <p:grpSpPr bwMode="auto">
          <a:xfrm>
            <a:off x="106364" y="3286125"/>
            <a:ext cx="2520950" cy="1150938"/>
            <a:chOff x="113" y="2251"/>
            <a:chExt cx="1588" cy="725"/>
          </a:xfrm>
        </p:grpSpPr>
        <p:pic>
          <p:nvPicPr>
            <p:cNvPr id="1055" name="Picture 6" descr="3-00728_bar_or"/>
            <p:cNvPicPr>
              <a:picLocks noChangeAspect="1" noChangeArrowheads="1"/>
            </p:cNvPicPr>
            <p:nvPr/>
          </p:nvPicPr>
          <p:blipFill>
            <a:blip r:embed="rId4" cstate="print"/>
            <a:srcRect/>
            <a:stretch>
              <a:fillRect/>
            </a:stretch>
          </p:blipFill>
          <p:spPr bwMode="auto">
            <a:xfrm>
              <a:off x="113" y="2251"/>
              <a:ext cx="1497" cy="725"/>
            </a:xfrm>
            <a:prstGeom prst="rect">
              <a:avLst/>
            </a:prstGeom>
            <a:noFill/>
            <a:ln w="9525">
              <a:noFill/>
              <a:miter lim="800000"/>
              <a:headEnd/>
              <a:tailEnd/>
            </a:ln>
          </p:spPr>
        </p:pic>
        <p:sp>
          <p:nvSpPr>
            <p:cNvPr id="1056" name="Text Box 9"/>
            <p:cNvSpPr txBox="1">
              <a:spLocks noChangeArrowheads="1"/>
            </p:cNvSpPr>
            <p:nvPr/>
          </p:nvSpPr>
          <p:spPr bwMode="auto">
            <a:xfrm>
              <a:off x="141" y="2324"/>
              <a:ext cx="1560" cy="523"/>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Meet original commitments</a:t>
              </a:r>
            </a:p>
          </p:txBody>
        </p:sp>
      </p:grpSp>
      <p:grpSp>
        <p:nvGrpSpPr>
          <p:cNvPr id="3" name="Group 52"/>
          <p:cNvGrpSpPr>
            <a:grpSpLocks/>
          </p:cNvGrpSpPr>
          <p:nvPr/>
        </p:nvGrpSpPr>
        <p:grpSpPr bwMode="auto">
          <a:xfrm>
            <a:off x="1547814" y="1144588"/>
            <a:ext cx="4319587" cy="2068512"/>
            <a:chOff x="975" y="721"/>
            <a:chExt cx="2721" cy="1303"/>
          </a:xfrm>
        </p:grpSpPr>
        <p:grpSp>
          <p:nvGrpSpPr>
            <p:cNvPr id="1051" name="Group 48"/>
            <p:cNvGrpSpPr>
              <a:grpSpLocks/>
            </p:cNvGrpSpPr>
            <p:nvPr/>
          </p:nvGrpSpPr>
          <p:grpSpPr bwMode="auto">
            <a:xfrm>
              <a:off x="975" y="721"/>
              <a:ext cx="2709" cy="1303"/>
              <a:chOff x="975" y="721"/>
              <a:chExt cx="2709" cy="1303"/>
            </a:xfrm>
          </p:grpSpPr>
          <p:sp>
            <p:nvSpPr>
              <p:cNvPr id="52251" name="Line 27"/>
              <p:cNvSpPr>
                <a:spLocks noChangeShapeType="1"/>
              </p:cNvSpPr>
              <p:nvPr/>
            </p:nvSpPr>
            <p:spPr bwMode="auto">
              <a:xfrm flipH="1">
                <a:off x="975" y="1253"/>
                <a:ext cx="680" cy="771"/>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pic>
            <p:nvPicPr>
              <p:cNvPr id="1054" name="Picture 12" descr="3-00728_bar_or"/>
              <p:cNvPicPr>
                <a:picLocks noChangeAspect="1" noChangeArrowheads="1"/>
              </p:cNvPicPr>
              <p:nvPr/>
            </p:nvPicPr>
            <p:blipFill>
              <a:blip r:embed="rId4" cstate="print"/>
              <a:srcRect/>
              <a:stretch>
                <a:fillRect/>
              </a:stretch>
            </p:blipFill>
            <p:spPr bwMode="auto">
              <a:xfrm>
                <a:off x="1710" y="721"/>
                <a:ext cx="1974" cy="1225"/>
              </a:xfrm>
              <a:prstGeom prst="rect">
                <a:avLst/>
              </a:prstGeom>
              <a:noFill/>
              <a:ln w="9525">
                <a:noFill/>
                <a:miter lim="800000"/>
                <a:headEnd/>
                <a:tailEnd/>
              </a:ln>
            </p:spPr>
          </p:pic>
        </p:grpSp>
        <p:sp>
          <p:nvSpPr>
            <p:cNvPr id="1052" name="Text Box 13"/>
            <p:cNvSpPr txBox="1">
              <a:spLocks noChangeArrowheads="1"/>
            </p:cNvSpPr>
            <p:nvPr/>
          </p:nvSpPr>
          <p:spPr bwMode="auto">
            <a:xfrm>
              <a:off x="1701" y="799"/>
              <a:ext cx="1995" cy="989"/>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Do whatever it takes to meet the “endangered” commitment</a:t>
              </a:r>
            </a:p>
          </p:txBody>
        </p:sp>
      </p:grpSp>
      <p:grpSp>
        <p:nvGrpSpPr>
          <p:cNvPr id="5" name="Group 50"/>
          <p:cNvGrpSpPr>
            <a:grpSpLocks/>
          </p:cNvGrpSpPr>
          <p:nvPr/>
        </p:nvGrpSpPr>
        <p:grpSpPr bwMode="auto">
          <a:xfrm>
            <a:off x="5724526" y="1484315"/>
            <a:ext cx="3343275" cy="1557337"/>
            <a:chOff x="3606" y="935"/>
            <a:chExt cx="2106" cy="981"/>
          </a:xfrm>
        </p:grpSpPr>
        <p:sp>
          <p:nvSpPr>
            <p:cNvPr id="52253" name="Line 29"/>
            <p:cNvSpPr>
              <a:spLocks noChangeShapeType="1"/>
            </p:cNvSpPr>
            <p:nvPr/>
          </p:nvSpPr>
          <p:spPr bwMode="auto">
            <a:xfrm flipH="1">
              <a:off x="3606" y="1298"/>
              <a:ext cx="409"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nvGrpSpPr>
            <p:cNvPr id="1048" name="Group 43"/>
            <p:cNvGrpSpPr>
              <a:grpSpLocks/>
            </p:cNvGrpSpPr>
            <p:nvPr/>
          </p:nvGrpSpPr>
          <p:grpSpPr bwMode="auto">
            <a:xfrm>
              <a:off x="3922" y="935"/>
              <a:ext cx="1790" cy="981"/>
              <a:chOff x="3922" y="715"/>
              <a:chExt cx="1790" cy="981"/>
            </a:xfrm>
          </p:grpSpPr>
          <p:pic>
            <p:nvPicPr>
              <p:cNvPr id="1049" name="Picture 16" descr="3-00728_bar_or"/>
              <p:cNvPicPr>
                <a:picLocks noChangeAspect="1" noChangeArrowheads="1"/>
              </p:cNvPicPr>
              <p:nvPr/>
            </p:nvPicPr>
            <p:blipFill>
              <a:blip r:embed="rId4" cstate="print"/>
              <a:srcRect/>
              <a:stretch>
                <a:fillRect/>
              </a:stretch>
            </p:blipFill>
            <p:spPr bwMode="auto">
              <a:xfrm>
                <a:off x="3922" y="715"/>
                <a:ext cx="1790" cy="810"/>
              </a:xfrm>
              <a:prstGeom prst="rect">
                <a:avLst/>
              </a:prstGeom>
              <a:noFill/>
              <a:ln w="9525">
                <a:noFill/>
                <a:miter lim="800000"/>
                <a:headEnd/>
                <a:tailEnd/>
              </a:ln>
            </p:spPr>
          </p:pic>
          <p:sp>
            <p:nvSpPr>
              <p:cNvPr id="1050" name="Text Box 15"/>
              <p:cNvSpPr txBox="1">
                <a:spLocks noChangeArrowheads="1"/>
              </p:cNvSpPr>
              <p:nvPr/>
            </p:nvSpPr>
            <p:spPr bwMode="auto">
              <a:xfrm>
                <a:off x="3923" y="774"/>
                <a:ext cx="1751" cy="922"/>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Compensate for early under estimation / misconsideration</a:t>
                </a: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(add safety buffers)</a:t>
                </a:r>
              </a:p>
            </p:txBody>
          </p:sp>
        </p:grpSp>
      </p:grpSp>
      <p:grpSp>
        <p:nvGrpSpPr>
          <p:cNvPr id="7" name="Group 49"/>
          <p:cNvGrpSpPr>
            <a:grpSpLocks/>
          </p:cNvGrpSpPr>
          <p:nvPr/>
        </p:nvGrpSpPr>
        <p:grpSpPr bwMode="auto">
          <a:xfrm>
            <a:off x="1547813" y="4437065"/>
            <a:ext cx="4291012" cy="1800225"/>
            <a:chOff x="975" y="2795"/>
            <a:chExt cx="2703" cy="1134"/>
          </a:xfrm>
        </p:grpSpPr>
        <p:grpSp>
          <p:nvGrpSpPr>
            <p:cNvPr id="1043" name="Group 42"/>
            <p:cNvGrpSpPr>
              <a:grpSpLocks/>
            </p:cNvGrpSpPr>
            <p:nvPr/>
          </p:nvGrpSpPr>
          <p:grpSpPr bwMode="auto">
            <a:xfrm>
              <a:off x="1681" y="2977"/>
              <a:ext cx="1997" cy="952"/>
              <a:chOff x="1681" y="2568"/>
              <a:chExt cx="1997" cy="952"/>
            </a:xfrm>
          </p:grpSpPr>
          <p:pic>
            <p:nvPicPr>
              <p:cNvPr id="1045" name="Picture 17" descr="3-00728_bar_or"/>
              <p:cNvPicPr>
                <a:picLocks noChangeAspect="1" noChangeArrowheads="1"/>
              </p:cNvPicPr>
              <p:nvPr/>
            </p:nvPicPr>
            <p:blipFill>
              <a:blip r:embed="rId4" cstate="print"/>
              <a:srcRect/>
              <a:stretch>
                <a:fillRect/>
              </a:stretch>
            </p:blipFill>
            <p:spPr bwMode="auto">
              <a:xfrm>
                <a:off x="1681" y="2568"/>
                <a:ext cx="1970" cy="952"/>
              </a:xfrm>
              <a:prstGeom prst="rect">
                <a:avLst/>
              </a:prstGeom>
              <a:noFill/>
              <a:ln w="9525">
                <a:noFill/>
                <a:miter lim="800000"/>
                <a:headEnd/>
                <a:tailEnd/>
              </a:ln>
            </p:spPr>
          </p:pic>
          <p:sp>
            <p:nvSpPr>
              <p:cNvPr id="1046" name="Text Box 18"/>
              <p:cNvSpPr txBox="1">
                <a:spLocks noChangeArrowheads="1"/>
              </p:cNvSpPr>
              <p:nvPr/>
            </p:nvSpPr>
            <p:spPr bwMode="auto">
              <a:xfrm>
                <a:off x="1727" y="2638"/>
                <a:ext cx="1951" cy="756"/>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Don’t jeopardize any “formal” commitment</a:t>
                </a:r>
              </a:p>
            </p:txBody>
          </p:sp>
        </p:grpSp>
        <p:sp>
          <p:nvSpPr>
            <p:cNvPr id="52252" name="Line 28"/>
            <p:cNvSpPr>
              <a:spLocks noChangeShapeType="1"/>
            </p:cNvSpPr>
            <p:nvPr/>
          </p:nvSpPr>
          <p:spPr bwMode="auto">
            <a:xfrm flipH="1" flipV="1">
              <a:off x="975" y="2795"/>
              <a:ext cx="680" cy="680"/>
            </a:xfrm>
            <a:prstGeom prst="line">
              <a:avLst/>
            </a:prstGeom>
            <a:noFill/>
            <a:ln w="57150">
              <a:solidFill>
                <a:schemeClr val="accent2"/>
              </a:solidFill>
              <a:round/>
              <a:headEnd/>
              <a:tailEnd type="triangle" w="med" len="med"/>
            </a:ln>
            <a:effectLst>
              <a:prstShdw prst="shdw18" dist="17961" dir="135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graphicFrame>
        <p:nvGraphicFramePr>
          <p:cNvPr id="1026" name="Object 34">
            <a:hlinkClick r:id="" action="ppaction://ole?verb=0"/>
          </p:cNvPr>
          <p:cNvGraphicFramePr>
            <a:graphicFrameLocks noChangeAspect="1"/>
          </p:cNvGraphicFramePr>
          <p:nvPr/>
        </p:nvGraphicFramePr>
        <p:xfrm>
          <a:off x="395288" y="6237288"/>
          <a:ext cx="304800" cy="304800"/>
        </p:xfrm>
        <a:graphic>
          <a:graphicData uri="http://schemas.openxmlformats.org/presentationml/2006/ole">
            <mc:AlternateContent xmlns:mc="http://schemas.openxmlformats.org/markup-compatibility/2006">
              <mc:Choice xmlns:v="urn:schemas-microsoft-com:vml" Requires="v">
                <p:oleObj spid="_x0000_s281620" name="Sound Recorder Document" r:id="rId5" imgW="304520" imgH="304520" progId="Package">
                  <p:embed/>
                </p:oleObj>
              </mc:Choice>
              <mc:Fallback>
                <p:oleObj name="Sound Recorder Document" r:id="rId5" imgW="304520" imgH="304520" progId="Package">
                  <p:embed/>
                  <p:pic>
                    <p:nvPicPr>
                      <p:cNvPr id="1026" name="Object 34">
                        <a:hlinkClick r:id="" action="ppaction://ole?verb=0"/>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5288" y="6237288"/>
                        <a:ext cx="3048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9" name="Group 51"/>
          <p:cNvGrpSpPr>
            <a:grpSpLocks/>
          </p:cNvGrpSpPr>
          <p:nvPr/>
        </p:nvGrpSpPr>
        <p:grpSpPr bwMode="auto">
          <a:xfrm>
            <a:off x="5722938" y="4751388"/>
            <a:ext cx="3313112" cy="1433512"/>
            <a:chOff x="3605" y="2993"/>
            <a:chExt cx="2087" cy="903"/>
          </a:xfrm>
        </p:grpSpPr>
        <p:sp>
          <p:nvSpPr>
            <p:cNvPr id="52254" name="Line 30"/>
            <p:cNvSpPr>
              <a:spLocks noChangeShapeType="1"/>
            </p:cNvSpPr>
            <p:nvPr/>
          </p:nvSpPr>
          <p:spPr bwMode="auto">
            <a:xfrm flipH="1">
              <a:off x="3605" y="3475"/>
              <a:ext cx="409" cy="0"/>
            </a:xfrm>
            <a:prstGeom prst="line">
              <a:avLst/>
            </a:prstGeom>
            <a:noFill/>
            <a:ln w="57150">
              <a:solidFill>
                <a:schemeClr val="accent2"/>
              </a:solidFill>
              <a:round/>
              <a:headEnd/>
              <a:tailEnd type="triangle" w="med" len="med"/>
            </a:ln>
            <a:effectLst>
              <a:prstShdw prst="shdw17" dist="17961" dir="2700000">
                <a:schemeClr val="accent2">
                  <a:gamma/>
                  <a:shade val="60000"/>
                  <a:invGamma/>
                </a:schemeClr>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grpSp>
          <p:nvGrpSpPr>
            <p:cNvPr id="1040" name="Group 44"/>
            <p:cNvGrpSpPr>
              <a:grpSpLocks/>
            </p:cNvGrpSpPr>
            <p:nvPr/>
          </p:nvGrpSpPr>
          <p:grpSpPr bwMode="auto">
            <a:xfrm>
              <a:off x="3923" y="2993"/>
              <a:ext cx="1769" cy="903"/>
              <a:chOff x="3923" y="2494"/>
              <a:chExt cx="1769" cy="903"/>
            </a:xfrm>
          </p:grpSpPr>
          <p:pic>
            <p:nvPicPr>
              <p:cNvPr id="1041" name="Picture 37" descr="3-00728_bar_or"/>
              <p:cNvPicPr>
                <a:picLocks noChangeAspect="1" noChangeArrowheads="1"/>
              </p:cNvPicPr>
              <p:nvPr/>
            </p:nvPicPr>
            <p:blipFill>
              <a:blip r:embed="rId4" cstate="print"/>
              <a:srcRect/>
              <a:stretch>
                <a:fillRect/>
              </a:stretch>
            </p:blipFill>
            <p:spPr bwMode="auto">
              <a:xfrm>
                <a:off x="3923" y="2497"/>
                <a:ext cx="1632" cy="900"/>
              </a:xfrm>
              <a:prstGeom prst="rect">
                <a:avLst/>
              </a:prstGeom>
              <a:noFill/>
              <a:ln w="9525">
                <a:noFill/>
                <a:miter lim="800000"/>
                <a:headEnd/>
                <a:tailEnd/>
              </a:ln>
            </p:spPr>
          </p:pic>
          <p:sp>
            <p:nvSpPr>
              <p:cNvPr id="1042" name="Text Box 38"/>
              <p:cNvSpPr txBox="1">
                <a:spLocks noChangeArrowheads="1"/>
              </p:cNvSpPr>
              <p:nvPr/>
            </p:nvSpPr>
            <p:spPr bwMode="auto">
              <a:xfrm>
                <a:off x="3941" y="2494"/>
                <a:ext cx="1751" cy="834"/>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solidFill>
                      <a:srgbClr val="000000"/>
                    </a:solidFill>
                    <a:effectLst/>
                    <a:uLnTx/>
                    <a:uFillTx/>
                    <a:latin typeface="Arial" pitchFamily="34" charset="0"/>
                    <a:ea typeface="+mn-ea"/>
                    <a:cs typeface="+mn-cs"/>
                  </a:rPr>
                  <a:t>Don’t compensate for early under estimation / misconsideration</a:t>
                </a:r>
              </a:p>
            </p:txBody>
          </p:sp>
        </p:grpSp>
      </p:grpSp>
      <p:sp>
        <p:nvSpPr>
          <p:cNvPr id="52277" name="Line 53"/>
          <p:cNvSpPr>
            <a:spLocks noChangeShapeType="1"/>
          </p:cNvSpPr>
          <p:nvPr/>
        </p:nvSpPr>
        <p:spPr bwMode="auto">
          <a:xfrm rot="16200000" flipH="1">
            <a:off x="6731794" y="3752056"/>
            <a:ext cx="1511300" cy="1588"/>
          </a:xfrm>
          <a:prstGeom prst="line">
            <a:avLst/>
          </a:prstGeom>
          <a:noFill/>
          <a:ln w="57150">
            <a:solidFill>
              <a:srgbClr val="FF0000"/>
            </a:solidFill>
            <a:round/>
            <a:headEnd type="triangle" w="med" len="med"/>
            <a:tailEnd type="triangle" w="med" len="med"/>
          </a:ln>
          <a:effectLst>
            <a:prstShdw prst="shdw17" dist="17961" dir="2700000">
              <a:srgbClr val="990000"/>
            </a:prstShdw>
          </a:effec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pic>
        <p:nvPicPr>
          <p:cNvPr id="52278" name="Picture 54" descr="j0336554"/>
          <p:cNvPicPr>
            <a:picLocks noChangeAspect="1" noChangeArrowheads="1" noCrop="1"/>
          </p:cNvPicPr>
          <p:nvPr/>
        </p:nvPicPr>
        <p:blipFill>
          <a:blip r:embed="rId7" cstate="print"/>
          <a:srcRect/>
          <a:stretch>
            <a:fillRect/>
          </a:stretch>
        </p:blipFill>
        <p:spPr bwMode="auto">
          <a:xfrm>
            <a:off x="7164389" y="3032127"/>
            <a:ext cx="900112" cy="1008063"/>
          </a:xfrm>
          <a:prstGeom prst="rect">
            <a:avLst/>
          </a:prstGeom>
          <a:noFill/>
          <a:ln w="9525">
            <a:noFill/>
            <a:miter lim="800000"/>
            <a:headEnd/>
            <a:tailEnd/>
          </a:ln>
        </p:spPr>
      </p:pic>
      <p:sp>
        <p:nvSpPr>
          <p:cNvPr id="52279" name="AutoShape 55"/>
          <p:cNvSpPr>
            <a:spLocks noChangeArrowheads="1"/>
          </p:cNvSpPr>
          <p:nvPr/>
        </p:nvSpPr>
        <p:spPr bwMode="auto">
          <a:xfrm>
            <a:off x="1692276" y="115888"/>
            <a:ext cx="6767513" cy="1439862"/>
          </a:xfrm>
          <a:prstGeom prst="cloudCallout">
            <a:avLst>
              <a:gd name="adj1" fmla="val 15542"/>
              <a:gd name="adj2" fmla="val 82745"/>
            </a:avLst>
          </a:prstGeom>
          <a:gradFill rotWithShape="1">
            <a:gsLst>
              <a:gs pos="0">
                <a:srgbClr val="FFFFFF"/>
              </a:gs>
              <a:gs pos="100000">
                <a:srgbClr val="6699FF"/>
              </a:gs>
            </a:gsLst>
            <a:path path="rect">
              <a:fillToRect l="50000" t="50000" r="50000" b="50000"/>
            </a:path>
          </a:gradFill>
          <a:ln w="9525">
            <a:solidFill>
              <a:srgbClr val="6699FF"/>
            </a:solid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800" b="1" i="1" u="none" strike="noStrike" kern="1200" cap="none" spc="0" normalizeH="0" baseline="0" noProof="0">
                <a:ln>
                  <a:noFill/>
                </a:ln>
                <a:solidFill>
                  <a:srgbClr val="FF0033"/>
                </a:solidFill>
                <a:effectLst/>
                <a:uLnTx/>
                <a:uFillTx/>
                <a:latin typeface="Arial" pitchFamily="34" charset="0"/>
                <a:ea typeface="+mn-ea"/>
                <a:cs typeface="+mn-cs"/>
              </a:rPr>
              <a:t>The safety that we have put in is not sufficient</a:t>
            </a:r>
          </a:p>
        </p:txBody>
      </p:sp>
    </p:spTree>
    <p:extLst>
      <p:ext uri="{BB962C8B-B14F-4D97-AF65-F5344CB8AC3E}">
        <p14:creationId xmlns:p14="http://schemas.microsoft.com/office/powerpoint/2010/main" val="42909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anim calcmode="lin" valueType="num">
                                      <p:cBhvr>
                                        <p:cTn id="27" dur="500" fill="hold"/>
                                        <p:tgtEl>
                                          <p:spTgt spid="5"/>
                                        </p:tgtEl>
                                        <p:attrNameLst>
                                          <p:attrName>ppt_x</p:attrName>
                                        </p:attrNameLst>
                                      </p:cBhvr>
                                      <p:tavLst>
                                        <p:tav tm="0">
                                          <p:val>
                                            <p:strVal val="#ppt_x"/>
                                          </p:val>
                                        </p:tav>
                                        <p:tav tm="100000">
                                          <p:val>
                                            <p:strVal val="#ppt_x"/>
                                          </p:val>
                                        </p:tav>
                                      </p:tavLst>
                                    </p:anim>
                                    <p:anim calcmode="lin" valueType="num">
                                      <p:cBhvr>
                                        <p:cTn id="28"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anim calcmode="lin" valueType="num">
                                      <p:cBhvr>
                                        <p:cTn id="34" dur="500" fill="hold"/>
                                        <p:tgtEl>
                                          <p:spTgt spid="9"/>
                                        </p:tgtEl>
                                        <p:attrNameLst>
                                          <p:attrName>ppt_x</p:attrName>
                                        </p:attrNameLst>
                                      </p:cBhvr>
                                      <p:tavLst>
                                        <p:tav tm="0">
                                          <p:val>
                                            <p:strVal val="#ppt_x"/>
                                          </p:val>
                                        </p:tav>
                                        <p:tav tm="100000">
                                          <p:val>
                                            <p:strVal val="#ppt_x"/>
                                          </p:val>
                                        </p:tav>
                                      </p:tavLst>
                                    </p:anim>
                                    <p:anim calcmode="lin" valueType="num">
                                      <p:cBhvr>
                                        <p:cTn id="35" dur="5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52277"/>
                                        </p:tgtEl>
                                        <p:attrNameLst>
                                          <p:attrName>style.visibility</p:attrName>
                                        </p:attrNameLst>
                                      </p:cBhvr>
                                      <p:to>
                                        <p:strVal val="visible"/>
                                      </p:to>
                                    </p:set>
                                    <p:animEffect transition="in" filter="dissolve">
                                      <p:cBhvr>
                                        <p:cTn id="40" dur="2000"/>
                                        <p:tgtEl>
                                          <p:spTgt spid="52277"/>
                                        </p:tgtEl>
                                      </p:cBhvr>
                                    </p:animEffect>
                                  </p:childTnLst>
                                </p:cTn>
                              </p:par>
                              <p:par>
                                <p:cTn id="41" presetID="8" presetClass="emph" presetSubtype="0" fill="hold" grpId="1" nodeType="withEffect">
                                  <p:stCondLst>
                                    <p:cond delay="0"/>
                                  </p:stCondLst>
                                  <p:childTnLst>
                                    <p:animRot by="21600000">
                                      <p:cBhvr>
                                        <p:cTn id="42" dur="2000" fill="hold"/>
                                        <p:tgtEl>
                                          <p:spTgt spid="52277"/>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nodeType="clickEffect">
                                  <p:stCondLst>
                                    <p:cond delay="0"/>
                                  </p:stCondLst>
                                  <p:childTnLst>
                                    <p:set>
                                      <p:cBhvr>
                                        <p:cTn id="46" dur="1" fill="hold">
                                          <p:stCondLst>
                                            <p:cond delay="0"/>
                                          </p:stCondLst>
                                        </p:cTn>
                                        <p:tgtEl>
                                          <p:spTgt spid="52278"/>
                                        </p:tgtEl>
                                        <p:attrNameLst>
                                          <p:attrName>style.visibility</p:attrName>
                                        </p:attrNameLst>
                                      </p:cBhvr>
                                      <p:to>
                                        <p:strVal val="visible"/>
                                      </p:to>
                                    </p:set>
                                    <p:animEffect transition="in" filter="dissolve">
                                      <p:cBhvr>
                                        <p:cTn id="47" dur="500"/>
                                        <p:tgtEl>
                                          <p:spTgt spid="5227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2279"/>
                                        </p:tgtEl>
                                        <p:attrNameLst>
                                          <p:attrName>style.visibility</p:attrName>
                                        </p:attrNameLst>
                                      </p:cBhvr>
                                      <p:to>
                                        <p:strVal val="visible"/>
                                      </p:to>
                                    </p:set>
                                    <p:animEffect transition="in" filter="fade">
                                      <p:cBhvr>
                                        <p:cTn id="52" dur="2000"/>
                                        <p:tgtEl>
                                          <p:spTgt spid="522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77" grpId="0" animBg="1"/>
      <p:bldP spid="52277" grpId="1" animBg="1"/>
      <p:bldP spid="52279"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3965" y="961969"/>
            <a:ext cx="8493620" cy="558054"/>
          </a:xfrm>
        </p:spPr>
        <p:txBody>
          <a:bodyPr>
            <a:normAutofit fontScale="90000"/>
          </a:bodyPr>
          <a:lstStyle/>
          <a:p>
            <a:pPr algn="ctr" rtl="0"/>
            <a:r>
              <a:rPr lang="en-AU" sz="3200" dirty="0"/>
              <a:t>The Probability  Function of a Project / Non Routine </a:t>
            </a:r>
            <a:br>
              <a:rPr lang="en-AU" sz="3200" dirty="0"/>
            </a:br>
            <a:r>
              <a:rPr lang="en-AU" sz="3200" dirty="0"/>
              <a:t>Activities</a:t>
            </a:r>
          </a:p>
        </p:txBody>
      </p:sp>
      <p:pic>
        <p:nvPicPr>
          <p:cNvPr id="6" name="Content Placeholder 5"/>
          <p:cNvPicPr>
            <a:picLocks noGrp="1" noChangeAspect="1"/>
          </p:cNvPicPr>
          <p:nvPr>
            <p:ph idx="1"/>
          </p:nvPr>
        </p:nvPicPr>
        <p:blipFill>
          <a:blip r:embed="rId2"/>
          <a:stretch>
            <a:fillRect/>
          </a:stretch>
        </p:blipFill>
        <p:spPr>
          <a:xfrm>
            <a:off x="1043608" y="2132856"/>
            <a:ext cx="8609475" cy="3167446"/>
          </a:xfrm>
          <a:prstGeom prst="rect">
            <a:avLst/>
          </a:prstGeom>
        </p:spPr>
      </p:pic>
      <p:sp>
        <p:nvSpPr>
          <p:cNvPr id="4" name="Date Placeholder 3"/>
          <p:cNvSpPr>
            <a:spLocks noGrp="1"/>
          </p:cNvSpPr>
          <p:nvPr>
            <p:ph type="dt" sz="half" idx="10"/>
          </p:nvPr>
        </p:nvSpPr>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fld id="{B623591A-47A3-4D77-9EFE-190EF222601D}" type="datetime1">
              <a:rPr kumimoji="0" lang="en-US" sz="1200" b="0" i="0" u="none" strike="noStrike" kern="1200" cap="none" spc="0" normalizeH="0" baseline="0" noProof="0" smtClean="0">
                <a:ln>
                  <a:noFill/>
                </a:ln>
                <a:solidFill>
                  <a:prstClr val="black">
                    <a:tint val="75000"/>
                  </a:prstClr>
                </a:solidFill>
                <a:effectLst/>
                <a:uLnTx/>
                <a:uFillTx/>
                <a:latin typeface="Candara"/>
                <a:cs typeface="+mn-cs"/>
              </a:rPr>
              <a:pPr marL="0" marR="0" lvl="0" indent="0" algn="r" defTabSz="914400" rtl="1" eaLnBrk="1" fontAlgn="base" latinLnBrk="0" hangingPunct="1">
                <a:lnSpc>
                  <a:spcPct val="100000"/>
                </a:lnSpc>
                <a:spcBef>
                  <a:spcPct val="0"/>
                </a:spcBef>
                <a:spcAft>
                  <a:spcPct val="0"/>
                </a:spcAft>
                <a:buClrTx/>
                <a:buSzTx/>
                <a:buFontTx/>
                <a:buNone/>
                <a:tabLst/>
                <a:defRPr/>
              </a:pPr>
              <a:t>7/24/2017</a:t>
            </a:fld>
            <a:endParaRPr kumimoji="0" lang="en-US" sz="1200" b="0" i="0" u="none" strike="noStrike" kern="1200" cap="none" spc="0" normalizeH="0" baseline="0" noProof="0" dirty="0">
              <a:ln>
                <a:noFill/>
              </a:ln>
              <a:solidFill>
                <a:prstClr val="black">
                  <a:tint val="75000"/>
                </a:prstClr>
              </a:solidFill>
              <a:effectLst/>
              <a:uLnTx/>
              <a:uFillTx/>
              <a:latin typeface="Candara"/>
              <a:cs typeface="+mn-cs"/>
            </a:endParaRPr>
          </a:p>
        </p:txBody>
      </p:sp>
      <p:sp>
        <p:nvSpPr>
          <p:cNvPr id="5" name="Slide Number Placeholder 4"/>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D57F1E4F-1CFF-5643-939E-217C01CDF565}" type="slidenum">
              <a:rPr kumimoji="0" lang="en-US" sz="1200" b="0" i="0" u="none" strike="noStrike" kern="1200" cap="none" spc="0" normalizeH="0" baseline="0" noProof="0" smtClean="0">
                <a:ln>
                  <a:noFill/>
                </a:ln>
                <a:solidFill>
                  <a:srgbClr val="000000"/>
                </a:solidFill>
                <a:effectLst/>
                <a:uLnTx/>
                <a:uFillTx/>
                <a:latin typeface="Candara"/>
                <a:cs typeface="+mn-cs"/>
              </a:rPr>
              <a:pPr marL="0" marR="0" lvl="0" indent="0" algn="l" defTabSz="914400" rtl="1" eaLnBrk="1" fontAlgn="base" latinLnBrk="0" hangingPunct="1">
                <a:lnSpc>
                  <a:spcPct val="100000"/>
                </a:lnSpc>
                <a:spcBef>
                  <a:spcPct val="0"/>
                </a:spcBef>
                <a:spcAft>
                  <a:spcPct val="0"/>
                </a:spcAft>
                <a:buClrTx/>
                <a:buSzTx/>
                <a:buFontTx/>
                <a:buNone/>
                <a:tabLst/>
                <a:defRPr/>
              </a:pPr>
              <a:t>74</a:t>
            </a:fld>
            <a:endParaRPr kumimoji="0" lang="en-US" sz="1200" b="0" i="0" u="none" strike="noStrike" kern="1200" cap="none" spc="0" normalizeH="0" baseline="0" noProof="0" dirty="0">
              <a:ln>
                <a:noFill/>
              </a:ln>
              <a:solidFill>
                <a:srgbClr val="000000"/>
              </a:solidFill>
              <a:effectLst/>
              <a:uLnTx/>
              <a:uFillTx/>
              <a:latin typeface="Candara"/>
              <a:cs typeface="+mn-cs"/>
            </a:endParaRPr>
          </a:p>
        </p:txBody>
      </p:sp>
    </p:spTree>
    <p:extLst>
      <p:ext uri="{BB962C8B-B14F-4D97-AF65-F5344CB8AC3E}">
        <p14:creationId xmlns:p14="http://schemas.microsoft.com/office/powerpoint/2010/main" val="9562215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56" name="Rectangle 40"/>
          <p:cNvSpPr>
            <a:spLocks noGrp="1" noChangeArrowheads="1"/>
          </p:cNvSpPr>
          <p:nvPr>
            <p:ph type="title"/>
          </p:nvPr>
        </p:nvSpPr>
        <p:spPr>
          <a:xfrm>
            <a:off x="648495" y="7143"/>
            <a:ext cx="8596313" cy="792163"/>
          </a:xfrm>
        </p:spPr>
        <p:txBody>
          <a:bodyPr/>
          <a:lstStyle/>
          <a:p>
            <a:pPr algn="ctr">
              <a:defRPr/>
            </a:pPr>
            <a:r>
              <a:rPr lang="en-US" i="1" dirty="0">
                <a:solidFill>
                  <a:schemeClr val="tx2"/>
                </a:solidFill>
                <a:effectLst>
                  <a:outerShdw blurRad="38100" dist="38100" dir="2700000" algn="tl">
                    <a:srgbClr val="000000"/>
                  </a:outerShdw>
                </a:effectLst>
              </a:rPr>
              <a:t>Probability of Completion Original Estimate</a:t>
            </a:r>
          </a:p>
        </p:txBody>
      </p:sp>
      <p:sp>
        <p:nvSpPr>
          <p:cNvPr id="18"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843B10F7-7A64-430E-9D68-D73FBB67D611}" type="slidenum">
              <a:rPr kumimoji="0" lang="he-IL" altLang="en-US" sz="1200" b="0" i="0" u="none" strike="noStrike" kern="1200" cap="none" spc="0" normalizeH="0" baseline="0" noProof="0">
                <a:ln>
                  <a:noFill/>
                </a:ln>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75</a:t>
            </a:fld>
            <a:endParaRPr kumimoji="0" lang="en-US" altLang="en-US" sz="1200" b="0" i="0" u="none" strike="noStrike" kern="1200" cap="none" spc="0" normalizeH="0" baseline="0" noProof="0">
              <a:ln>
                <a:noFill/>
              </a:ln>
              <a:effectLst/>
              <a:uLnTx/>
              <a:uFillTx/>
              <a:latin typeface="Candara"/>
            </a:endParaRPr>
          </a:p>
        </p:txBody>
      </p:sp>
      <p:sp>
        <p:nvSpPr>
          <p:cNvPr id="21510" name="Freeform 44"/>
          <p:cNvSpPr>
            <a:spLocks/>
          </p:cNvSpPr>
          <p:nvPr/>
        </p:nvSpPr>
        <p:spPr bwMode="auto">
          <a:xfrm>
            <a:off x="1116013" y="981075"/>
            <a:ext cx="7345362" cy="5111750"/>
          </a:xfrm>
          <a:custGeom>
            <a:avLst/>
            <a:gdLst>
              <a:gd name="T0" fmla="*/ 0 w 3811"/>
              <a:gd name="T1" fmla="*/ 0 h 2631"/>
              <a:gd name="T2" fmla="*/ 0 w 3811"/>
              <a:gd name="T3" fmla="*/ 2147483647 h 2631"/>
              <a:gd name="T4" fmla="*/ 2147483647 w 3811"/>
              <a:gd name="T5" fmla="*/ 2147483647 h 2631"/>
              <a:gd name="T6" fmla="*/ 0 60000 65536"/>
              <a:gd name="T7" fmla="*/ 0 60000 65536"/>
              <a:gd name="T8" fmla="*/ 0 60000 65536"/>
              <a:gd name="T9" fmla="*/ 0 w 3811"/>
              <a:gd name="T10" fmla="*/ 0 h 2631"/>
              <a:gd name="T11" fmla="*/ 3811 w 3811"/>
              <a:gd name="T12" fmla="*/ 2631 h 2631"/>
            </a:gdLst>
            <a:ahLst/>
            <a:cxnLst>
              <a:cxn ang="T6">
                <a:pos x="T0" y="T1"/>
              </a:cxn>
              <a:cxn ang="T7">
                <a:pos x="T2" y="T3"/>
              </a:cxn>
              <a:cxn ang="T8">
                <a:pos x="T4" y="T5"/>
              </a:cxn>
            </a:cxnLst>
            <a:rect l="T9" t="T10" r="T11" b="T12"/>
            <a:pathLst>
              <a:path w="3811" h="2631">
                <a:moveTo>
                  <a:pt x="0" y="0"/>
                </a:moveTo>
                <a:lnTo>
                  <a:pt x="0" y="2631"/>
                </a:lnTo>
                <a:lnTo>
                  <a:pt x="3811" y="2631"/>
                </a:lnTo>
              </a:path>
            </a:pathLst>
          </a:custGeom>
          <a:noFill/>
          <a:ln w="38100" cap="sq">
            <a:solidFill>
              <a:schemeClr val="tx2"/>
            </a:solidFill>
            <a:round/>
            <a:headEnd type="arrow" w="med" len="med"/>
            <a:tailEnd type="arrow"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effectLst/>
              <a:uLnTx/>
              <a:uFillTx/>
              <a:latin typeface="Times New Roman" pitchFamily="18" charset="0"/>
              <a:ea typeface="+mn-ea"/>
              <a:cs typeface="Arial" panose="020B0604020202020204" pitchFamily="34" charset="0"/>
            </a:endParaRPr>
          </a:p>
        </p:txBody>
      </p:sp>
      <p:sp>
        <p:nvSpPr>
          <p:cNvPr id="21511" name="Text Box 45"/>
          <p:cNvSpPr txBox="1">
            <a:spLocks noChangeArrowheads="1"/>
          </p:cNvSpPr>
          <p:nvPr/>
        </p:nvSpPr>
        <p:spPr bwMode="auto">
          <a:xfrm>
            <a:off x="107951" y="1604963"/>
            <a:ext cx="1081088" cy="457200"/>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effectLst/>
                <a:uLnTx/>
                <a:uFillTx/>
                <a:latin typeface="Times New Roman" pitchFamily="18" charset="0"/>
                <a:ea typeface="+mn-ea"/>
                <a:cs typeface="+mn-cs"/>
              </a:rPr>
              <a:t>F(t)</a:t>
            </a:r>
          </a:p>
        </p:txBody>
      </p:sp>
      <p:sp>
        <p:nvSpPr>
          <p:cNvPr id="21512" name="Text Box 46"/>
          <p:cNvSpPr txBox="1">
            <a:spLocks noChangeArrowheads="1"/>
          </p:cNvSpPr>
          <p:nvPr/>
        </p:nvSpPr>
        <p:spPr bwMode="auto">
          <a:xfrm>
            <a:off x="8388350" y="5851525"/>
            <a:ext cx="431800" cy="457200"/>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effectLst/>
                <a:uLnTx/>
                <a:uFillTx/>
                <a:latin typeface="Times New Roman" pitchFamily="18" charset="0"/>
                <a:ea typeface="+mn-ea"/>
                <a:cs typeface="+mn-cs"/>
              </a:rPr>
              <a:t>t</a:t>
            </a:r>
          </a:p>
        </p:txBody>
      </p:sp>
      <p:sp>
        <p:nvSpPr>
          <p:cNvPr id="60463" name="Line 47"/>
          <p:cNvSpPr>
            <a:spLocks noChangeShapeType="1"/>
          </p:cNvSpPr>
          <p:nvPr/>
        </p:nvSpPr>
        <p:spPr bwMode="auto">
          <a:xfrm flipH="1" flipV="1">
            <a:off x="4211638" y="1292225"/>
            <a:ext cx="0" cy="4751388"/>
          </a:xfrm>
          <a:prstGeom prst="line">
            <a:avLst/>
          </a:prstGeom>
          <a:noFill/>
          <a:ln w="28575">
            <a:solidFill>
              <a:schemeClr val="tx2"/>
            </a:solidFill>
            <a:prstDash val="dash"/>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effectLst/>
              <a:uLnTx/>
              <a:uFillTx/>
              <a:latin typeface="Times New Roman" pitchFamily="18" charset="0"/>
              <a:ea typeface="+mn-ea"/>
              <a:cs typeface="Arial" panose="020B0604020202020204" pitchFamily="34" charset="0"/>
            </a:endParaRPr>
          </a:p>
        </p:txBody>
      </p:sp>
      <p:sp>
        <p:nvSpPr>
          <p:cNvPr id="60473" name="Freeform 57"/>
          <p:cNvSpPr>
            <a:spLocks/>
          </p:cNvSpPr>
          <p:nvPr/>
        </p:nvSpPr>
        <p:spPr bwMode="auto">
          <a:xfrm>
            <a:off x="1751808" y="631825"/>
            <a:ext cx="7273925" cy="5448300"/>
          </a:xfrm>
          <a:custGeom>
            <a:avLst/>
            <a:gdLst>
              <a:gd name="T0" fmla="*/ 0 w 4582"/>
              <a:gd name="T1" fmla="*/ 2147483647 h 3666"/>
              <a:gd name="T2" fmla="*/ 2147483647 w 4582"/>
              <a:gd name="T3" fmla="*/ 2147483647 h 3666"/>
              <a:gd name="T4" fmla="*/ 2147483647 w 4582"/>
              <a:gd name="T5" fmla="*/ 2147483647 h 3666"/>
              <a:gd name="T6" fmla="*/ 2147483647 w 4582"/>
              <a:gd name="T7" fmla="*/ 2147483647 h 3666"/>
              <a:gd name="T8" fmla="*/ 2147483647 w 4582"/>
              <a:gd name="T9" fmla="*/ 2147483647 h 3666"/>
              <a:gd name="T10" fmla="*/ 2147483647 w 4582"/>
              <a:gd name="T11" fmla="*/ 2147483647 h 3666"/>
              <a:gd name="T12" fmla="*/ 2147483647 w 4582"/>
              <a:gd name="T13" fmla="*/ 2147483647 h 3666"/>
              <a:gd name="T14" fmla="*/ 0 60000 65536"/>
              <a:gd name="T15" fmla="*/ 0 60000 65536"/>
              <a:gd name="T16" fmla="*/ 0 60000 65536"/>
              <a:gd name="T17" fmla="*/ 0 60000 65536"/>
              <a:gd name="T18" fmla="*/ 0 60000 65536"/>
              <a:gd name="T19" fmla="*/ 0 60000 65536"/>
              <a:gd name="T20" fmla="*/ 0 60000 65536"/>
              <a:gd name="T21" fmla="*/ 0 w 4582"/>
              <a:gd name="T22" fmla="*/ 0 h 3666"/>
              <a:gd name="T23" fmla="*/ 4582 w 4582"/>
              <a:gd name="T24" fmla="*/ 3666 h 36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82" h="3666">
                <a:moveTo>
                  <a:pt x="0" y="3666"/>
                </a:moveTo>
                <a:cubicBezTo>
                  <a:pt x="250" y="3662"/>
                  <a:pt x="500" y="3659"/>
                  <a:pt x="681" y="3122"/>
                </a:cubicBezTo>
                <a:cubicBezTo>
                  <a:pt x="862" y="2585"/>
                  <a:pt x="953" y="892"/>
                  <a:pt x="1089" y="446"/>
                </a:cubicBezTo>
                <a:cubicBezTo>
                  <a:pt x="1225" y="0"/>
                  <a:pt x="1384" y="98"/>
                  <a:pt x="1497" y="446"/>
                </a:cubicBezTo>
                <a:cubicBezTo>
                  <a:pt x="1610" y="794"/>
                  <a:pt x="1588" y="2056"/>
                  <a:pt x="1769" y="2532"/>
                </a:cubicBezTo>
                <a:cubicBezTo>
                  <a:pt x="1950" y="3008"/>
                  <a:pt x="2117" y="3144"/>
                  <a:pt x="2586" y="3303"/>
                </a:cubicBezTo>
                <a:cubicBezTo>
                  <a:pt x="3055" y="3462"/>
                  <a:pt x="4249" y="3462"/>
                  <a:pt x="4582" y="3485"/>
                </a:cubicBezTo>
              </a:path>
            </a:pathLst>
          </a:custGeom>
          <a:noFill/>
          <a:ln w="28575">
            <a:solidFill>
              <a:schemeClr val="accent1"/>
            </a:solidFill>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dirty="0">
              <a:ln>
                <a:noFill/>
              </a:ln>
              <a:effectLst/>
              <a:uLnTx/>
              <a:uFillTx/>
              <a:latin typeface="Times New Roman" pitchFamily="18" charset="0"/>
              <a:ea typeface="+mn-ea"/>
              <a:cs typeface="Arial" panose="020B0604020202020204" pitchFamily="34" charset="0"/>
            </a:endParaRPr>
          </a:p>
        </p:txBody>
      </p:sp>
      <p:sp>
        <p:nvSpPr>
          <p:cNvPr id="60474" name="Text Box 58"/>
          <p:cNvSpPr txBox="1">
            <a:spLocks noChangeArrowheads="1"/>
          </p:cNvSpPr>
          <p:nvPr/>
        </p:nvSpPr>
        <p:spPr bwMode="auto">
          <a:xfrm>
            <a:off x="3779839" y="6065840"/>
            <a:ext cx="936625" cy="396875"/>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a:ln>
                  <a:noFill/>
                </a:ln>
                <a:effectLst/>
                <a:uLnTx/>
                <a:uFillTx/>
                <a:latin typeface="Arial" pitchFamily="34" charset="0"/>
                <a:ea typeface="+mn-ea"/>
                <a:cs typeface="+mn-cs"/>
              </a:rPr>
              <a:t>50%</a:t>
            </a:r>
          </a:p>
        </p:txBody>
      </p:sp>
      <p:sp>
        <p:nvSpPr>
          <p:cNvPr id="60475" name="Text Box 59"/>
          <p:cNvSpPr txBox="1">
            <a:spLocks noChangeArrowheads="1"/>
          </p:cNvSpPr>
          <p:nvPr/>
        </p:nvSpPr>
        <p:spPr bwMode="auto">
          <a:xfrm>
            <a:off x="7380289" y="6065840"/>
            <a:ext cx="936625" cy="396875"/>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effectLst/>
                <a:uLnTx/>
                <a:uFillTx/>
                <a:latin typeface="Arial" pitchFamily="34" charset="0"/>
                <a:ea typeface="+mn-ea"/>
                <a:cs typeface="+mn-cs"/>
              </a:rPr>
              <a:t>90%</a:t>
            </a:r>
          </a:p>
        </p:txBody>
      </p:sp>
      <p:sp>
        <p:nvSpPr>
          <p:cNvPr id="60476" name="Line 60"/>
          <p:cNvSpPr>
            <a:spLocks noChangeShapeType="1"/>
          </p:cNvSpPr>
          <p:nvPr/>
        </p:nvSpPr>
        <p:spPr bwMode="auto">
          <a:xfrm flipV="1">
            <a:off x="7740650" y="5229225"/>
            <a:ext cx="0" cy="863600"/>
          </a:xfrm>
          <a:prstGeom prst="line">
            <a:avLst/>
          </a:prstGeom>
          <a:noFill/>
          <a:ln w="28575">
            <a:solidFill>
              <a:schemeClr val="tx2"/>
            </a:solidFill>
            <a:prstDash val="dash"/>
            <a:round/>
            <a:headEnd/>
            <a:tailEn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effectLst/>
              <a:uLnTx/>
              <a:uFillTx/>
              <a:latin typeface="Times New Roman" pitchFamily="18" charset="0"/>
              <a:ea typeface="+mn-ea"/>
              <a:cs typeface="Arial" panose="020B0604020202020204" pitchFamily="34" charset="0"/>
            </a:endParaRPr>
          </a:p>
        </p:txBody>
      </p:sp>
      <p:sp>
        <p:nvSpPr>
          <p:cNvPr id="60477" name="Text Box 61"/>
          <p:cNvSpPr txBox="1">
            <a:spLocks noChangeArrowheads="1"/>
          </p:cNvSpPr>
          <p:nvPr/>
        </p:nvSpPr>
        <p:spPr bwMode="auto">
          <a:xfrm>
            <a:off x="1547814" y="6308727"/>
            <a:ext cx="936625" cy="396875"/>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effectLst/>
                <a:uLnTx/>
                <a:uFillTx/>
                <a:latin typeface="Arial" pitchFamily="34" charset="0"/>
                <a:ea typeface="+mn-ea"/>
                <a:cs typeface="+mn-cs"/>
              </a:rPr>
              <a:t>1</a:t>
            </a:r>
          </a:p>
        </p:txBody>
      </p:sp>
      <p:sp>
        <p:nvSpPr>
          <p:cNvPr id="60478" name="Text Box 62"/>
          <p:cNvSpPr txBox="1">
            <a:spLocks noChangeArrowheads="1"/>
          </p:cNvSpPr>
          <p:nvPr/>
        </p:nvSpPr>
        <p:spPr bwMode="auto">
          <a:xfrm>
            <a:off x="3708401" y="6308727"/>
            <a:ext cx="936625" cy="396875"/>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effectLst/>
                <a:uLnTx/>
                <a:uFillTx/>
                <a:latin typeface="Arial" pitchFamily="34" charset="0"/>
                <a:ea typeface="+mn-ea"/>
                <a:cs typeface="+mn-cs"/>
              </a:rPr>
              <a:t>3</a:t>
            </a:r>
          </a:p>
        </p:txBody>
      </p:sp>
      <p:sp>
        <p:nvSpPr>
          <p:cNvPr id="60479" name="Text Box 63"/>
          <p:cNvSpPr txBox="1">
            <a:spLocks noChangeArrowheads="1"/>
          </p:cNvSpPr>
          <p:nvPr/>
        </p:nvSpPr>
        <p:spPr bwMode="auto">
          <a:xfrm>
            <a:off x="7308851" y="6308727"/>
            <a:ext cx="936625" cy="396875"/>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000" b="1" i="0" u="none" strike="noStrike" kern="1200" cap="none" spc="0" normalizeH="0" baseline="0" noProof="0" dirty="0">
                <a:ln>
                  <a:noFill/>
                </a:ln>
                <a:effectLst/>
                <a:uLnTx/>
                <a:uFillTx/>
                <a:latin typeface="Arial" pitchFamily="34" charset="0"/>
                <a:ea typeface="+mn-ea"/>
                <a:cs typeface="+mn-cs"/>
              </a:rPr>
              <a:t>9</a:t>
            </a:r>
          </a:p>
        </p:txBody>
      </p:sp>
      <p:sp>
        <p:nvSpPr>
          <p:cNvPr id="60480" name="Text Box 64"/>
          <p:cNvSpPr txBox="1">
            <a:spLocks noChangeArrowheads="1"/>
          </p:cNvSpPr>
          <p:nvPr/>
        </p:nvSpPr>
        <p:spPr bwMode="auto">
          <a:xfrm>
            <a:off x="527052" y="6111877"/>
            <a:ext cx="2449512" cy="304800"/>
          </a:xfrm>
          <a:prstGeom prst="rect">
            <a:avLst/>
          </a:prstGeom>
          <a:noFill/>
          <a:ln w="9525" algn="ctr">
            <a:noFill/>
            <a:miter lim="800000"/>
            <a:headEnd/>
            <a:tailEnd/>
          </a:ln>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effectLst/>
                <a:uLnTx/>
                <a:uFillTx/>
                <a:latin typeface="Times New Roman" pitchFamily="18" charset="0"/>
                <a:ea typeface="+mn-ea"/>
                <a:cs typeface="+mn-cs"/>
              </a:rPr>
              <a:t>Unit Of Time</a:t>
            </a:r>
          </a:p>
        </p:txBody>
      </p:sp>
      <p:sp>
        <p:nvSpPr>
          <p:cNvPr id="60481" name="Text Box 65"/>
          <p:cNvSpPr txBox="1">
            <a:spLocks noChangeArrowheads="1"/>
          </p:cNvSpPr>
          <p:nvPr/>
        </p:nvSpPr>
        <p:spPr bwMode="auto">
          <a:xfrm>
            <a:off x="4930777" y="6109494"/>
            <a:ext cx="2449512" cy="304800"/>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1400" b="0" i="0" u="none" strike="noStrike" kern="1200" cap="none" spc="0" normalizeH="0" baseline="0" noProof="0" dirty="0">
                <a:ln>
                  <a:noFill/>
                </a:ln>
                <a:effectLst/>
                <a:uLnTx/>
                <a:uFillTx/>
                <a:latin typeface="Times New Roman" pitchFamily="18" charset="0"/>
                <a:ea typeface="+mn-ea"/>
                <a:cs typeface="+mn-cs"/>
              </a:rPr>
              <a:t>Complete Activity</a:t>
            </a:r>
          </a:p>
        </p:txBody>
      </p:sp>
      <p:sp>
        <p:nvSpPr>
          <p:cNvPr id="2" name="TextBox 1"/>
          <p:cNvSpPr txBox="1"/>
          <p:nvPr/>
        </p:nvSpPr>
        <p:spPr>
          <a:xfrm>
            <a:off x="5004048" y="2564904"/>
            <a:ext cx="3384302" cy="156966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effectLst/>
                <a:uLnTx/>
                <a:uFillTx/>
                <a:latin typeface="Times New Roman" pitchFamily="18" charset="0"/>
                <a:ea typeface="+mn-ea"/>
                <a:cs typeface="+mn-cs"/>
              </a:rPr>
              <a:t>Required Safety Buffer</a:t>
            </a: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effectLst/>
              <a:uLnTx/>
              <a:uFillTx/>
              <a:latin typeface="Times New Roman" pitchFamily="18"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effectLst/>
                <a:uLnTx/>
                <a:uFillTx/>
                <a:latin typeface="Times New Roman" pitchFamily="18" charset="0"/>
                <a:ea typeface="+mn-ea"/>
                <a:cs typeface="+mn-cs"/>
              </a:rPr>
              <a:t>Major Conflict</a:t>
            </a:r>
          </a:p>
        </p:txBody>
      </p:sp>
      <p:sp>
        <p:nvSpPr>
          <p:cNvPr id="3" name="Arrow: Down 2"/>
          <p:cNvSpPr/>
          <p:nvPr/>
        </p:nvSpPr>
        <p:spPr bwMode="auto">
          <a:xfrm>
            <a:off x="6391138" y="3145490"/>
            <a:ext cx="345976" cy="432048"/>
          </a:xfrm>
          <a:prstGeom prst="down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a:ln>
                <a:noFill/>
              </a:ln>
              <a:effectLst/>
              <a:uLnTx/>
              <a:uFillTx/>
              <a:latin typeface="Times New Roman" pitchFamily="18" charset="0"/>
              <a:ea typeface="+mn-ea"/>
              <a:cs typeface="+mn-cs"/>
            </a:endParaRPr>
          </a:p>
        </p:txBody>
      </p:sp>
    </p:spTree>
    <p:extLst>
      <p:ext uri="{BB962C8B-B14F-4D97-AF65-F5344CB8AC3E}">
        <p14:creationId xmlns:p14="http://schemas.microsoft.com/office/powerpoint/2010/main" val="22170824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0473"/>
                                        </p:tgtEl>
                                        <p:attrNameLst>
                                          <p:attrName>style.visibility</p:attrName>
                                        </p:attrNameLst>
                                      </p:cBhvr>
                                      <p:to>
                                        <p:strVal val="visible"/>
                                      </p:to>
                                    </p:set>
                                    <p:animEffect transition="in" filter="wipe(left)">
                                      <p:cBhvr>
                                        <p:cTn id="7" dur="2000"/>
                                        <p:tgtEl>
                                          <p:spTgt spid="6047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0476"/>
                                        </p:tgtEl>
                                        <p:attrNameLst>
                                          <p:attrName>style.visibility</p:attrName>
                                        </p:attrNameLst>
                                      </p:cBhvr>
                                      <p:to>
                                        <p:strVal val="visible"/>
                                      </p:to>
                                    </p:set>
                                    <p:animEffect transition="in" filter="wipe(down)">
                                      <p:cBhvr>
                                        <p:cTn id="12" dur="500"/>
                                        <p:tgtEl>
                                          <p:spTgt spid="60476"/>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60475"/>
                                        </p:tgtEl>
                                        <p:attrNameLst>
                                          <p:attrName>style.visibility</p:attrName>
                                        </p:attrNameLst>
                                      </p:cBhvr>
                                      <p:to>
                                        <p:strVal val="visible"/>
                                      </p:to>
                                    </p:set>
                                    <p:animEffect transition="in" filter="wipe(down)">
                                      <p:cBhvr>
                                        <p:cTn id="15" dur="500"/>
                                        <p:tgtEl>
                                          <p:spTgt spid="60475"/>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60463"/>
                                        </p:tgtEl>
                                        <p:attrNameLst>
                                          <p:attrName>style.visibility</p:attrName>
                                        </p:attrNameLst>
                                      </p:cBhvr>
                                      <p:to>
                                        <p:strVal val="visible"/>
                                      </p:to>
                                    </p:set>
                                    <p:animEffect transition="in" filter="wipe(down)">
                                      <p:cBhvr>
                                        <p:cTn id="18" dur="500"/>
                                        <p:tgtEl>
                                          <p:spTgt spid="60463"/>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60474"/>
                                        </p:tgtEl>
                                        <p:attrNameLst>
                                          <p:attrName>style.visibility</p:attrName>
                                        </p:attrNameLst>
                                      </p:cBhvr>
                                      <p:to>
                                        <p:strVal val="visible"/>
                                      </p:to>
                                    </p:set>
                                    <p:animEffect transition="in" filter="wipe(down)">
                                      <p:cBhvr>
                                        <p:cTn id="21" dur="500"/>
                                        <p:tgtEl>
                                          <p:spTgt spid="60474"/>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60481"/>
                                        </p:tgtEl>
                                        <p:attrNameLst>
                                          <p:attrName>style.visibility</p:attrName>
                                        </p:attrNameLst>
                                      </p:cBhvr>
                                      <p:to>
                                        <p:strVal val="visible"/>
                                      </p:to>
                                    </p:set>
                                    <p:animEffect transition="in" filter="wipe(down)">
                                      <p:cBhvr>
                                        <p:cTn id="24" dur="500"/>
                                        <p:tgtEl>
                                          <p:spTgt spid="60481"/>
                                        </p:tgtEl>
                                      </p:cBhvr>
                                    </p:animEffect>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grpId="0" nodeType="clickEffect">
                                  <p:stCondLst>
                                    <p:cond delay="0"/>
                                  </p:stCondLst>
                                  <p:childTnLst>
                                    <p:set>
                                      <p:cBhvr>
                                        <p:cTn id="28" dur="1" fill="hold">
                                          <p:stCondLst>
                                            <p:cond delay="0"/>
                                          </p:stCondLst>
                                        </p:cTn>
                                        <p:tgtEl>
                                          <p:spTgt spid="60477"/>
                                        </p:tgtEl>
                                        <p:attrNameLst>
                                          <p:attrName>style.visibility</p:attrName>
                                        </p:attrNameLst>
                                      </p:cBhvr>
                                      <p:to>
                                        <p:strVal val="visible"/>
                                      </p:to>
                                    </p:set>
                                    <p:animEffect transition="in" filter="fade">
                                      <p:cBhvr>
                                        <p:cTn id="29" dur="1000"/>
                                        <p:tgtEl>
                                          <p:spTgt spid="60477"/>
                                        </p:tgtEl>
                                      </p:cBhvr>
                                    </p:animEffect>
                                    <p:anim calcmode="lin" valueType="num">
                                      <p:cBhvr>
                                        <p:cTn id="30" dur="1000" fill="hold"/>
                                        <p:tgtEl>
                                          <p:spTgt spid="60477"/>
                                        </p:tgtEl>
                                        <p:attrNameLst>
                                          <p:attrName>ppt_x</p:attrName>
                                        </p:attrNameLst>
                                      </p:cBhvr>
                                      <p:tavLst>
                                        <p:tav tm="0">
                                          <p:val>
                                            <p:strVal val="#ppt_x"/>
                                          </p:val>
                                        </p:tav>
                                        <p:tav tm="100000">
                                          <p:val>
                                            <p:strVal val="#ppt_x"/>
                                          </p:val>
                                        </p:tav>
                                      </p:tavLst>
                                    </p:anim>
                                    <p:anim calcmode="lin" valueType="num">
                                      <p:cBhvr>
                                        <p:cTn id="31" dur="1000" fill="hold"/>
                                        <p:tgtEl>
                                          <p:spTgt spid="60477"/>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60480"/>
                                        </p:tgtEl>
                                        <p:attrNameLst>
                                          <p:attrName>style.visibility</p:attrName>
                                        </p:attrNameLst>
                                      </p:cBhvr>
                                      <p:to>
                                        <p:strVal val="visible"/>
                                      </p:to>
                                    </p:set>
                                    <p:animEffect transition="in" filter="fade">
                                      <p:cBhvr>
                                        <p:cTn id="34" dur="1000"/>
                                        <p:tgtEl>
                                          <p:spTgt spid="60480"/>
                                        </p:tgtEl>
                                      </p:cBhvr>
                                    </p:animEffect>
                                    <p:anim calcmode="lin" valueType="num">
                                      <p:cBhvr>
                                        <p:cTn id="35" dur="1000" fill="hold"/>
                                        <p:tgtEl>
                                          <p:spTgt spid="60480"/>
                                        </p:tgtEl>
                                        <p:attrNameLst>
                                          <p:attrName>ppt_x</p:attrName>
                                        </p:attrNameLst>
                                      </p:cBhvr>
                                      <p:tavLst>
                                        <p:tav tm="0">
                                          <p:val>
                                            <p:strVal val="#ppt_x"/>
                                          </p:val>
                                        </p:tav>
                                        <p:tav tm="100000">
                                          <p:val>
                                            <p:strVal val="#ppt_x"/>
                                          </p:val>
                                        </p:tav>
                                      </p:tavLst>
                                    </p:anim>
                                    <p:anim calcmode="lin" valueType="num">
                                      <p:cBhvr>
                                        <p:cTn id="36" dur="1000" fill="hold"/>
                                        <p:tgtEl>
                                          <p:spTgt spid="60480"/>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60478"/>
                                        </p:tgtEl>
                                        <p:attrNameLst>
                                          <p:attrName>style.visibility</p:attrName>
                                        </p:attrNameLst>
                                      </p:cBhvr>
                                      <p:to>
                                        <p:strVal val="visible"/>
                                      </p:to>
                                    </p:set>
                                    <p:animEffect transition="in" filter="fade">
                                      <p:cBhvr>
                                        <p:cTn id="39" dur="1000"/>
                                        <p:tgtEl>
                                          <p:spTgt spid="60478"/>
                                        </p:tgtEl>
                                      </p:cBhvr>
                                    </p:animEffect>
                                    <p:anim calcmode="lin" valueType="num">
                                      <p:cBhvr>
                                        <p:cTn id="40" dur="1000" fill="hold"/>
                                        <p:tgtEl>
                                          <p:spTgt spid="60478"/>
                                        </p:tgtEl>
                                        <p:attrNameLst>
                                          <p:attrName>ppt_x</p:attrName>
                                        </p:attrNameLst>
                                      </p:cBhvr>
                                      <p:tavLst>
                                        <p:tav tm="0">
                                          <p:val>
                                            <p:strVal val="#ppt_x"/>
                                          </p:val>
                                        </p:tav>
                                        <p:tav tm="100000">
                                          <p:val>
                                            <p:strVal val="#ppt_x"/>
                                          </p:val>
                                        </p:tav>
                                      </p:tavLst>
                                    </p:anim>
                                    <p:anim calcmode="lin" valueType="num">
                                      <p:cBhvr>
                                        <p:cTn id="41" dur="1000" fill="hold"/>
                                        <p:tgtEl>
                                          <p:spTgt spid="60478"/>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60479"/>
                                        </p:tgtEl>
                                        <p:attrNameLst>
                                          <p:attrName>style.visibility</p:attrName>
                                        </p:attrNameLst>
                                      </p:cBhvr>
                                      <p:to>
                                        <p:strVal val="visible"/>
                                      </p:to>
                                    </p:set>
                                    <p:animEffect transition="in" filter="fade">
                                      <p:cBhvr>
                                        <p:cTn id="44" dur="1000"/>
                                        <p:tgtEl>
                                          <p:spTgt spid="60479"/>
                                        </p:tgtEl>
                                      </p:cBhvr>
                                    </p:animEffect>
                                    <p:anim calcmode="lin" valueType="num">
                                      <p:cBhvr>
                                        <p:cTn id="45" dur="1000" fill="hold"/>
                                        <p:tgtEl>
                                          <p:spTgt spid="60479"/>
                                        </p:tgtEl>
                                        <p:attrNameLst>
                                          <p:attrName>ppt_x</p:attrName>
                                        </p:attrNameLst>
                                      </p:cBhvr>
                                      <p:tavLst>
                                        <p:tav tm="0">
                                          <p:val>
                                            <p:strVal val="#ppt_x"/>
                                          </p:val>
                                        </p:tav>
                                        <p:tav tm="100000">
                                          <p:val>
                                            <p:strVal val="#ppt_x"/>
                                          </p:val>
                                        </p:tav>
                                      </p:tavLst>
                                    </p:anim>
                                    <p:anim calcmode="lin" valueType="num">
                                      <p:cBhvr>
                                        <p:cTn id="46" dur="1000" fill="hold"/>
                                        <p:tgtEl>
                                          <p:spTgt spid="60479"/>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additive="base">
                                        <p:cTn id="55" dur="500" fill="hold"/>
                                        <p:tgtEl>
                                          <p:spTgt spid="3"/>
                                        </p:tgtEl>
                                        <p:attrNameLst>
                                          <p:attrName>ppt_x</p:attrName>
                                        </p:attrNameLst>
                                      </p:cBhvr>
                                      <p:tavLst>
                                        <p:tav tm="0">
                                          <p:val>
                                            <p:strVal val="#ppt_x"/>
                                          </p:val>
                                        </p:tav>
                                        <p:tav tm="100000">
                                          <p:val>
                                            <p:strVal val="#ppt_x"/>
                                          </p:val>
                                        </p:tav>
                                      </p:tavLst>
                                    </p:anim>
                                    <p:anim calcmode="lin" valueType="num">
                                      <p:cBhvr additive="base">
                                        <p:cTn id="5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63" grpId="0" animBg="1"/>
      <p:bldP spid="60473" grpId="0" animBg="1"/>
      <p:bldP spid="60474" grpId="0"/>
      <p:bldP spid="60475" grpId="0"/>
      <p:bldP spid="60476" grpId="0" animBg="1"/>
      <p:bldP spid="60477" grpId="0"/>
      <p:bldP spid="60478" grpId="0"/>
      <p:bldP spid="60479" grpId="0"/>
      <p:bldP spid="60480" grpId="0"/>
      <p:bldP spid="60481" grpId="0"/>
      <p:bldP spid="2" grpId="0"/>
      <p:bldP spid="3"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03119"/>
            <a:ext cx="7456984" cy="838200"/>
          </a:xfrm>
        </p:spPr>
        <p:txBody>
          <a:bodyPr/>
          <a:lstStyle/>
          <a:p>
            <a:pPr algn="ctr" rtl="0"/>
            <a:r>
              <a:rPr lang="en-AU" b="0" dirty="0"/>
              <a:t>To make matters worse</a:t>
            </a:r>
            <a:br>
              <a:rPr lang="en-AU" b="0" dirty="0"/>
            </a:br>
            <a:r>
              <a:rPr lang="en-AU" b="0" dirty="0"/>
              <a:t>task safety buffers worsen the situation  </a:t>
            </a:r>
          </a:p>
        </p:txBody>
      </p:sp>
      <p:sp>
        <p:nvSpPr>
          <p:cNvPr id="3" name="Slide Number Placeholder 2"/>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76</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
        <p:nvSpPr>
          <p:cNvPr id="4" name="TextBox 3"/>
          <p:cNvSpPr txBox="1"/>
          <p:nvPr/>
        </p:nvSpPr>
        <p:spPr>
          <a:xfrm>
            <a:off x="1603748" y="3799655"/>
            <a:ext cx="6192688" cy="1077218"/>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3200" b="0" i="0" u="none" strike="noStrike" kern="1200" cap="none" spc="0" normalizeH="0" baseline="0" noProof="0" dirty="0">
                <a:ln>
                  <a:noFill/>
                </a:ln>
                <a:solidFill>
                  <a:srgbClr val="000000"/>
                </a:solidFill>
                <a:effectLst/>
                <a:uLnTx/>
                <a:uFillTx/>
                <a:latin typeface="Candara"/>
                <a:ea typeface="+mn-ea"/>
                <a:cs typeface="+mn-cs"/>
              </a:rPr>
              <a:t>Parkinson’s Law:</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3200" b="0" i="0" u="none" strike="noStrike" kern="1200" cap="none" spc="0" normalizeH="0" baseline="0" noProof="0" dirty="0">
                <a:ln>
                  <a:noFill/>
                </a:ln>
                <a:solidFill>
                  <a:srgbClr val="000000"/>
                </a:solidFill>
                <a:effectLst/>
                <a:uLnTx/>
                <a:uFillTx/>
                <a:latin typeface="Candara"/>
                <a:ea typeface="+mn-ea"/>
                <a:cs typeface="+mn-cs"/>
              </a:rPr>
              <a:t>“Additional time given is filled” </a:t>
            </a:r>
          </a:p>
        </p:txBody>
      </p:sp>
      <p:sp>
        <p:nvSpPr>
          <p:cNvPr id="5" name="TextBox 4"/>
          <p:cNvSpPr txBox="1"/>
          <p:nvPr/>
        </p:nvSpPr>
        <p:spPr>
          <a:xfrm>
            <a:off x="1215849" y="5011164"/>
            <a:ext cx="7128792" cy="144655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3200" b="0" i="0" u="none" strike="noStrike" kern="1200" cap="none" spc="0" normalizeH="0" baseline="0" noProof="0" dirty="0">
                <a:ln>
                  <a:noFill/>
                </a:ln>
                <a:solidFill>
                  <a:srgbClr val="000000"/>
                </a:solidFill>
                <a:effectLst/>
                <a:uLnTx/>
                <a:uFillTx/>
                <a:latin typeface="Candara"/>
                <a:ea typeface="+mn-ea"/>
                <a:cs typeface="+mn-cs"/>
              </a:rPr>
              <a:t>Statistically</a:t>
            </a:r>
          </a:p>
          <a:p>
            <a:pPr marL="457200" marR="0" lvl="0" indent="-4572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2800" b="0" i="0" u="none" strike="noStrike" kern="1200" cap="none" spc="0" normalizeH="0" baseline="0" noProof="0" dirty="0">
                <a:ln>
                  <a:noFill/>
                </a:ln>
                <a:solidFill>
                  <a:srgbClr val="000000"/>
                </a:solidFill>
                <a:effectLst/>
                <a:uLnTx/>
                <a:uFillTx/>
                <a:latin typeface="Candara"/>
                <a:ea typeface="+mn-ea"/>
                <a:cs typeface="+mn-cs"/>
              </a:rPr>
              <a:t>Delaying exposes the task to “Murphy”</a:t>
            </a:r>
          </a:p>
          <a:p>
            <a:pPr marL="457200" marR="0" lvl="0" indent="-4572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2800" b="0" i="0" u="none" strike="noStrike" kern="1200" cap="none" spc="0" normalizeH="0" baseline="0" noProof="0" dirty="0">
                <a:ln>
                  <a:noFill/>
                </a:ln>
                <a:solidFill>
                  <a:srgbClr val="000000"/>
                </a:solidFill>
                <a:effectLst/>
                <a:uLnTx/>
                <a:uFillTx/>
                <a:latin typeface="Candara"/>
                <a:ea typeface="+mn-ea"/>
                <a:cs typeface="+mn-cs"/>
              </a:rPr>
              <a:t>Opportunities are wasted </a:t>
            </a:r>
          </a:p>
        </p:txBody>
      </p:sp>
      <p:pic>
        <p:nvPicPr>
          <p:cNvPr id="6" name="Picture 5" descr="Parched: California's drought woes &lt;strong&gt;worsen&lt;/strong&gt; - U.S. New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99792" y="1271687"/>
            <a:ext cx="3707904" cy="2473172"/>
          </a:xfrm>
          <a:prstGeom prst="rect">
            <a:avLst/>
          </a:prstGeom>
        </p:spPr>
      </p:pic>
    </p:spTree>
    <p:extLst>
      <p:ext uri="{BB962C8B-B14F-4D97-AF65-F5344CB8AC3E}">
        <p14:creationId xmlns:p14="http://schemas.microsoft.com/office/powerpoint/2010/main" val="3155731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5">
                                            <p:txEl>
                                              <p:pRg st="2" end="2"/>
                                            </p:txEl>
                                          </p:spTgt>
                                        </p:tgtEl>
                                        <p:attrNameLst>
                                          <p:attrName>style.visibility</p:attrName>
                                        </p:attrNameLst>
                                      </p:cBhvr>
                                      <p:to>
                                        <p:strVal val="visible"/>
                                      </p:to>
                                    </p:set>
                                    <p:anim calcmode="lin" valueType="num">
                                      <p:cBhvr additive="base">
                                        <p:cTn id="2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4355976" y="6410231"/>
            <a:ext cx="1905000" cy="381000"/>
          </a:xfrm>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77</a:t>
            </a:fld>
            <a:endParaRPr kumimoji="0" lang="he-IL" sz="1200" b="0" i="0" u="none" strike="noStrike" kern="1200" cap="none" spc="0" normalizeH="0" baseline="0" noProof="0" dirty="0">
              <a:ln>
                <a:noFill/>
              </a:ln>
              <a:solidFill>
                <a:srgbClr val="000000"/>
              </a:solidFill>
              <a:effectLst/>
              <a:uLnTx/>
              <a:uFillTx/>
              <a:latin typeface="Candara"/>
              <a:cs typeface="Arial" panose="020B0604020202020204" pitchFamily="34" charset="0"/>
            </a:endParaRPr>
          </a:p>
        </p:txBody>
      </p:sp>
      <p:sp>
        <p:nvSpPr>
          <p:cNvPr id="4" name="Rectangle 3"/>
          <p:cNvSpPr/>
          <p:nvPr/>
        </p:nvSpPr>
        <p:spPr>
          <a:xfrm>
            <a:off x="611560" y="500921"/>
            <a:ext cx="7803976" cy="5909310"/>
          </a:xfrm>
          <a:prstGeom prst="rect">
            <a:avLst/>
          </a:prstGeom>
        </p:spPr>
        <p:txBody>
          <a:bodyPr wrap="square">
            <a:spAutoFit/>
          </a:bodyPr>
          <a:lstStyle/>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r>
              <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The “Student Syndrome”</a:t>
            </a:r>
          </a:p>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endParaRPr kumimoji="0" lang="en-US" alt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r>
              <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Not “allowing” oneself early completion after pressurizing to be given the safety time</a:t>
            </a:r>
          </a:p>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endPar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r>
              <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Why finish earlier if the task after isn’t going to commence earlier?</a:t>
            </a:r>
          </a:p>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endPar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r>
              <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altLang="en-US" sz="3600" b="0" i="0" u="none" strike="noStrike" kern="1200" cap="none" spc="0" normalizeH="0" baseline="0" noProof="0" dirty="0" err="1">
                <a:ln>
                  <a:noFill/>
                </a:ln>
                <a:solidFill>
                  <a:srgbClr val="000000"/>
                </a:solidFill>
                <a:effectLst/>
                <a:uLnTx/>
                <a:uFillTx/>
                <a:latin typeface="Times New Roman" pitchFamily="18" charset="0"/>
                <a:ea typeface="+mn-ea"/>
                <a:cs typeface="+mn-cs"/>
              </a:rPr>
              <a:t>Manyana</a:t>
            </a:r>
            <a:r>
              <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 – when there is a constant pile up of work why hurry up?</a:t>
            </a:r>
          </a:p>
          <a:p>
            <a:pPr marL="0" marR="0" lvl="0" indent="0" algn="l" defTabSz="914400" rtl="0" eaLnBrk="1" fontAlgn="base" latinLnBrk="0" hangingPunct="1">
              <a:lnSpc>
                <a:spcPct val="90000"/>
              </a:lnSpc>
              <a:spcBef>
                <a:spcPct val="0"/>
              </a:spcBef>
              <a:spcAft>
                <a:spcPct val="0"/>
              </a:spcAft>
              <a:buClrTx/>
              <a:buSzTx/>
              <a:buFontTx/>
              <a:buNone/>
              <a:tabLst/>
              <a:defRPr/>
            </a:pPr>
            <a:endPar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pic>
        <p:nvPicPr>
          <p:cNvPr id="5" name="Picture 4" descr="&lt;strong&gt;Student&lt;/strong&gt; Taking A Test Clipart Clipart Panda Free Clipart Imag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18853" y="0"/>
            <a:ext cx="1805270" cy="1188729"/>
          </a:xfrm>
          <a:prstGeom prst="rect">
            <a:avLst/>
          </a:prstGeom>
        </p:spPr>
      </p:pic>
      <p:pic>
        <p:nvPicPr>
          <p:cNvPr id="6" name="Picture 2"/>
          <p:cNvPicPr>
            <a:picLocks noChangeAspect="1" noChangeArrowheads="1"/>
          </p:cNvPicPr>
          <p:nvPr/>
        </p:nvPicPr>
        <p:blipFill>
          <a:blip r:embed="rId3" cstate="print"/>
          <a:srcRect/>
          <a:stretch>
            <a:fillRect/>
          </a:stretch>
        </p:blipFill>
        <p:spPr bwMode="auto">
          <a:xfrm>
            <a:off x="6876256" y="5413668"/>
            <a:ext cx="2063957" cy="1375972"/>
          </a:xfrm>
          <a:prstGeom prst="rect">
            <a:avLst/>
          </a:prstGeom>
          <a:noFill/>
          <a:ln w="9525">
            <a:noFill/>
            <a:miter lim="800000"/>
            <a:headEnd/>
            <a:tailEnd/>
          </a:ln>
          <a:effectLst/>
        </p:spPr>
      </p:pic>
    </p:spTree>
    <p:extLst>
      <p:ext uri="{BB962C8B-B14F-4D97-AF65-F5344CB8AC3E}">
        <p14:creationId xmlns:p14="http://schemas.microsoft.com/office/powerpoint/2010/main" val="3228097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6" end="6"/>
                                            </p:txEl>
                                          </p:spTgt>
                                        </p:tgtEl>
                                        <p:attrNameLst>
                                          <p:attrName>style.visibility</p:attrName>
                                        </p:attrNameLst>
                                      </p:cBhvr>
                                      <p:to>
                                        <p:strVal val="visible"/>
                                      </p:to>
                                    </p:set>
                                    <p:anim calcmode="lin" valueType="num">
                                      <p:cBhvr additive="base">
                                        <p:cTn id="2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6" end="6"/>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500" fill="hold"/>
                                        <p:tgtEl>
                                          <p:spTgt spid="6"/>
                                        </p:tgtEl>
                                        <p:attrNameLst>
                                          <p:attrName>ppt_x</p:attrName>
                                        </p:attrNameLst>
                                      </p:cBhvr>
                                      <p:tavLst>
                                        <p:tav tm="0">
                                          <p:val>
                                            <p:strVal val="#ppt_x"/>
                                          </p:val>
                                        </p:tav>
                                        <p:tav tm="100000">
                                          <p:val>
                                            <p:strVal val="#ppt_x"/>
                                          </p:val>
                                        </p:tav>
                                      </p:tavLst>
                                    </p:anim>
                                    <p:anim calcmode="lin" valueType="num">
                                      <p:cBhvr additive="base">
                                        <p:cTn id="3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a:xfrm>
            <a:off x="7232104" y="6309320"/>
            <a:ext cx="1905000" cy="381000"/>
          </a:xfrm>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611F63B-33E6-4C8A-9247-A113E6AB228D}"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78</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
        <p:nvSpPr>
          <p:cNvPr id="4" name="Rectangle 2"/>
          <p:cNvSpPr>
            <a:spLocks noGrp="1" noChangeArrowheads="1"/>
          </p:cNvSpPr>
          <p:nvPr>
            <p:ph type="title"/>
          </p:nvPr>
        </p:nvSpPr>
        <p:spPr>
          <a:xfrm>
            <a:off x="611560" y="764704"/>
            <a:ext cx="8206680" cy="838200"/>
          </a:xfrm>
        </p:spPr>
        <p:txBody>
          <a:bodyPr/>
          <a:lstStyle/>
          <a:p>
            <a:pPr algn="ctr" rtl="0"/>
            <a:r>
              <a:rPr lang="en-US" altLang="en-US" sz="4000" i="1" dirty="0"/>
              <a:t>Cont’ - Why task safety buffers hurt?</a:t>
            </a:r>
            <a:endParaRPr lang="he-IL" altLang="en-US" sz="4000" i="1" dirty="0"/>
          </a:p>
        </p:txBody>
      </p:sp>
      <p:sp>
        <p:nvSpPr>
          <p:cNvPr id="5" name="Rectangle 4"/>
          <p:cNvSpPr/>
          <p:nvPr/>
        </p:nvSpPr>
        <p:spPr>
          <a:xfrm>
            <a:off x="681336" y="2924944"/>
            <a:ext cx="8136904" cy="1698927"/>
          </a:xfrm>
          <a:prstGeom prst="rect">
            <a:avLst/>
          </a:prstGeom>
        </p:spPr>
        <p:txBody>
          <a:bodyPr wrap="square">
            <a:spAutoFit/>
          </a:bodyPr>
          <a:lstStyle/>
          <a:p>
            <a:pPr marL="0" marR="0" lvl="0" indent="0" algn="l" defTabSz="914400" rtl="0" eaLnBrk="1" fontAlgn="base" latinLnBrk="0" hangingPunct="1">
              <a:lnSpc>
                <a:spcPct val="90000"/>
              </a:lnSpc>
              <a:spcBef>
                <a:spcPct val="0"/>
              </a:spcBef>
              <a:spcAft>
                <a:spcPct val="0"/>
              </a:spcAft>
              <a:buClrTx/>
              <a:buSzTx/>
              <a:buFont typeface="Wingdings" pitchFamily="2" charset="2"/>
              <a:buChar char="Ø"/>
              <a:tabLst/>
              <a:defRPr/>
            </a:pPr>
            <a:r>
              <a:rPr kumimoji="0" lang="en-US" alt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The safety time opens a window of time that is “invites”</a:t>
            </a:r>
            <a:r>
              <a:rPr kumimoji="0" lang="en-US" alt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altLang="en-US" sz="4000" b="0" i="0" u="none" strike="noStrike" kern="1200" cap="none" spc="0" normalizeH="0" baseline="0" noProof="0" dirty="0">
                <a:ln>
                  <a:noFill/>
                </a:ln>
                <a:solidFill>
                  <a:srgbClr val="000000"/>
                </a:solidFill>
                <a:effectLst/>
                <a:uLnTx/>
                <a:uFillTx/>
                <a:latin typeface="Times New Roman" pitchFamily="18" charset="0"/>
                <a:ea typeface="+mn-ea"/>
                <a:cs typeface="+mn-cs"/>
              </a:rPr>
              <a:t>bad Multi Tasking </a:t>
            </a:r>
          </a:p>
          <a:p>
            <a:pPr marL="0" marR="0" lvl="0" indent="0" algn="l" defTabSz="914400" rtl="0" eaLnBrk="1" fontAlgn="base" latinLnBrk="0" hangingPunct="1">
              <a:lnSpc>
                <a:spcPct val="90000"/>
              </a:lnSpc>
              <a:spcBef>
                <a:spcPct val="0"/>
              </a:spcBef>
              <a:spcAft>
                <a:spcPct val="0"/>
              </a:spcAft>
              <a:buClrTx/>
              <a:buSzTx/>
              <a:buFontTx/>
              <a:buNone/>
              <a:tabLst/>
              <a:defRPr/>
            </a:pPr>
            <a:endParaRPr kumimoji="0" lang="en-US" altLang="en-US" sz="40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6" name="TextBox 5"/>
          <p:cNvSpPr txBox="1"/>
          <p:nvPr/>
        </p:nvSpPr>
        <p:spPr>
          <a:xfrm>
            <a:off x="611560" y="4752952"/>
            <a:ext cx="4824536" cy="1200329"/>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3600" b="0" i="0" u="none" strike="noStrike" kern="1200" cap="none" spc="0" normalizeH="0" baseline="0" noProof="0" dirty="0">
                <a:ln>
                  <a:noFill/>
                </a:ln>
                <a:solidFill>
                  <a:srgbClr val="000000"/>
                </a:solidFill>
                <a:effectLst/>
                <a:uLnTx/>
                <a:uFillTx/>
                <a:latin typeface="Times New Roman" pitchFamily="18" charset="0"/>
                <a:ea typeface="+mn-ea"/>
                <a:cs typeface="+mn-cs"/>
              </a:rPr>
              <a:t>Bad Multi Taking is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3600" b="0" i="0" u="none" strike="noStrike" kern="1200" cap="none" spc="0" normalizeH="0" baseline="0" noProof="0" dirty="0">
                <a:ln>
                  <a:noFill/>
                </a:ln>
                <a:solidFill>
                  <a:srgbClr val="000000"/>
                </a:solidFill>
                <a:effectLst/>
                <a:uLnTx/>
                <a:uFillTx/>
                <a:latin typeface="Times New Roman" pitchFamily="18" charset="0"/>
                <a:ea typeface="+mn-ea"/>
                <a:cs typeface="+mn-cs"/>
              </a:rPr>
              <a:t>THE Assassin of success</a:t>
            </a:r>
          </a:p>
        </p:txBody>
      </p:sp>
      <p:pic>
        <p:nvPicPr>
          <p:cNvPr id="7" name="Picture 6" descr="Crime Scene Response Unit"/>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72017" y="4623871"/>
            <a:ext cx="2725601" cy="1819210"/>
          </a:xfrm>
          <a:prstGeom prst="rect">
            <a:avLst/>
          </a:prstGeom>
        </p:spPr>
      </p:pic>
    </p:spTree>
    <p:extLst>
      <p:ext uri="{BB962C8B-B14F-4D97-AF65-F5344CB8AC3E}">
        <p14:creationId xmlns:p14="http://schemas.microsoft.com/office/powerpoint/2010/main" val="971135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 calcmode="lin" valueType="num">
                                      <p:cBhvr additive="base">
                                        <p:cTn id="1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7"/>
          <p:cNvSpPr>
            <a:spLocks noGrp="1" noChangeArrowheads="1"/>
          </p:cNvSpPr>
          <p:nvPr>
            <p:ph type="title"/>
          </p:nvPr>
        </p:nvSpPr>
        <p:spPr>
          <a:xfrm>
            <a:off x="1343025" y="531271"/>
            <a:ext cx="6172200" cy="683419"/>
          </a:xfrm>
          <a:noFill/>
        </p:spPr>
        <p:txBody>
          <a:bodyPr/>
          <a:lstStyle/>
          <a:p>
            <a:pPr algn="ctr" rtl="0"/>
            <a:r>
              <a:rPr lang="en-US" dirty="0"/>
              <a:t>“Bad” Multi Tasking</a:t>
            </a:r>
            <a:endParaRPr lang="en-GB" dirty="0"/>
          </a:p>
        </p:txBody>
      </p:sp>
      <p:sp>
        <p:nvSpPr>
          <p:cNvPr id="63" name="מציין מיקום של מספר שקופית 5"/>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1FA8F80-DC59-45C0-8437-52F121512FDF}"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79</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104450" name="Rectangle 2"/>
          <p:cNvSpPr>
            <a:spLocks noChangeArrowheads="1"/>
          </p:cNvSpPr>
          <p:nvPr/>
        </p:nvSpPr>
        <p:spPr bwMode="auto">
          <a:xfrm>
            <a:off x="6569869"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1" name="Rectangle 3"/>
          <p:cNvSpPr>
            <a:spLocks noChangeArrowheads="1"/>
          </p:cNvSpPr>
          <p:nvPr/>
        </p:nvSpPr>
        <p:spPr bwMode="auto">
          <a:xfrm>
            <a:off x="6137672"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2" name="Rectangle 4"/>
          <p:cNvSpPr>
            <a:spLocks noChangeArrowheads="1"/>
          </p:cNvSpPr>
          <p:nvPr/>
        </p:nvSpPr>
        <p:spPr bwMode="auto">
          <a:xfrm>
            <a:off x="6407944"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3" name="Rectangle 5"/>
          <p:cNvSpPr>
            <a:spLocks noChangeArrowheads="1"/>
          </p:cNvSpPr>
          <p:nvPr/>
        </p:nvSpPr>
        <p:spPr bwMode="auto">
          <a:xfrm>
            <a:off x="6137672"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4" name="Rectangle 6"/>
          <p:cNvSpPr>
            <a:spLocks noChangeArrowheads="1"/>
          </p:cNvSpPr>
          <p:nvPr/>
        </p:nvSpPr>
        <p:spPr bwMode="auto">
          <a:xfrm>
            <a:off x="6299597" y="4455320"/>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60" name="Text Box 8"/>
          <p:cNvSpPr txBox="1">
            <a:spLocks noChangeArrowheads="1"/>
          </p:cNvSpPr>
          <p:nvPr/>
        </p:nvSpPr>
        <p:spPr bwMode="auto">
          <a:xfrm>
            <a:off x="7272338" y="5426870"/>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t</a:t>
            </a:r>
          </a:p>
        </p:txBody>
      </p:sp>
      <p:sp>
        <p:nvSpPr>
          <p:cNvPr id="2061" name="Text Box 9"/>
          <p:cNvSpPr txBox="1">
            <a:spLocks noChangeArrowheads="1"/>
          </p:cNvSpPr>
          <p:nvPr/>
        </p:nvSpPr>
        <p:spPr bwMode="auto">
          <a:xfrm>
            <a:off x="1143001" y="1431132"/>
            <a:ext cx="1674019" cy="323165"/>
          </a:xfrm>
          <a:prstGeom prst="rect">
            <a:avLst/>
          </a:prstGeom>
          <a:noFill/>
          <a:ln w="9525">
            <a:noFill/>
            <a:miter lim="800000"/>
            <a:headEnd/>
            <a:tailEnd/>
          </a:ln>
        </p:spPr>
        <p:txBody>
          <a:bodyPr>
            <a:spAutoFit/>
          </a:bodyPr>
          <a:lstStyle/>
          <a:p>
            <a:pPr marL="0" marR="0" lvl="0" indent="0" algn="l" defTabSz="342900" rtl="0"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Arial" pitchFamily="34" charset="0"/>
                <a:ea typeface="+mn-ea"/>
                <a:cs typeface="+mn-cs"/>
              </a:rPr>
              <a:t>Assignments</a:t>
            </a:r>
          </a:p>
        </p:txBody>
      </p:sp>
      <p:sp>
        <p:nvSpPr>
          <p:cNvPr id="104458" name="Rectangle 10"/>
          <p:cNvSpPr>
            <a:spLocks noChangeArrowheads="1"/>
          </p:cNvSpPr>
          <p:nvPr/>
        </p:nvSpPr>
        <p:spPr bwMode="auto">
          <a:xfrm>
            <a:off x="1563291" y="2294335"/>
            <a:ext cx="52388"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9" name="Rectangle 11"/>
          <p:cNvSpPr>
            <a:spLocks noChangeArrowheads="1"/>
          </p:cNvSpPr>
          <p:nvPr/>
        </p:nvSpPr>
        <p:spPr bwMode="auto">
          <a:xfrm>
            <a:off x="2033588"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0" name="Rectangle 12"/>
          <p:cNvSpPr>
            <a:spLocks noChangeArrowheads="1"/>
          </p:cNvSpPr>
          <p:nvPr/>
        </p:nvSpPr>
        <p:spPr bwMode="auto">
          <a:xfrm>
            <a:off x="1601391"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1" name="Rectangle 13"/>
          <p:cNvSpPr>
            <a:spLocks noChangeArrowheads="1"/>
          </p:cNvSpPr>
          <p:nvPr/>
        </p:nvSpPr>
        <p:spPr bwMode="auto">
          <a:xfrm>
            <a:off x="1709738"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2" name="Rectangle 14"/>
          <p:cNvSpPr>
            <a:spLocks noChangeArrowheads="1"/>
          </p:cNvSpPr>
          <p:nvPr/>
        </p:nvSpPr>
        <p:spPr bwMode="auto">
          <a:xfrm>
            <a:off x="2249091"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3" name="Rectangle 15"/>
          <p:cNvSpPr>
            <a:spLocks noChangeArrowheads="1"/>
          </p:cNvSpPr>
          <p:nvPr/>
        </p:nvSpPr>
        <p:spPr bwMode="auto">
          <a:xfrm>
            <a:off x="2789635"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4" name="Rectangle 16"/>
          <p:cNvSpPr>
            <a:spLocks noChangeArrowheads="1"/>
          </p:cNvSpPr>
          <p:nvPr/>
        </p:nvSpPr>
        <p:spPr bwMode="auto">
          <a:xfrm>
            <a:off x="3113486" y="3375424"/>
            <a:ext cx="215503"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5" name="Rectangle 17"/>
          <p:cNvSpPr>
            <a:spLocks noChangeArrowheads="1"/>
          </p:cNvSpPr>
          <p:nvPr/>
        </p:nvSpPr>
        <p:spPr bwMode="auto">
          <a:xfrm>
            <a:off x="1871664" y="3914776"/>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6" name="Rectangle 18"/>
          <p:cNvSpPr>
            <a:spLocks noChangeArrowheads="1"/>
          </p:cNvSpPr>
          <p:nvPr/>
        </p:nvSpPr>
        <p:spPr bwMode="auto">
          <a:xfrm>
            <a:off x="2951560"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7" name="Rectangle 19"/>
          <p:cNvSpPr>
            <a:spLocks noChangeArrowheads="1"/>
          </p:cNvSpPr>
          <p:nvPr/>
        </p:nvSpPr>
        <p:spPr bwMode="auto">
          <a:xfrm>
            <a:off x="2465785" y="4455320"/>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8" name="Rectangle 20"/>
          <p:cNvSpPr>
            <a:spLocks noChangeArrowheads="1"/>
          </p:cNvSpPr>
          <p:nvPr/>
        </p:nvSpPr>
        <p:spPr bwMode="auto">
          <a:xfrm>
            <a:off x="4733925" y="3375424"/>
            <a:ext cx="161925"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9" name="Rectangle 21"/>
          <p:cNvSpPr>
            <a:spLocks noChangeArrowheads="1"/>
          </p:cNvSpPr>
          <p:nvPr/>
        </p:nvSpPr>
        <p:spPr bwMode="auto">
          <a:xfrm>
            <a:off x="6299597"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0" name="Rectangle 22"/>
          <p:cNvSpPr>
            <a:spLocks noChangeArrowheads="1"/>
          </p:cNvSpPr>
          <p:nvPr/>
        </p:nvSpPr>
        <p:spPr bwMode="auto">
          <a:xfrm>
            <a:off x="3708797"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1" name="Rectangle 23"/>
          <p:cNvSpPr>
            <a:spLocks noChangeArrowheads="1"/>
          </p:cNvSpPr>
          <p:nvPr/>
        </p:nvSpPr>
        <p:spPr bwMode="auto">
          <a:xfrm>
            <a:off x="3815954"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2" name="Rectangle 24"/>
          <p:cNvSpPr>
            <a:spLocks noChangeArrowheads="1"/>
          </p:cNvSpPr>
          <p:nvPr/>
        </p:nvSpPr>
        <p:spPr bwMode="auto">
          <a:xfrm>
            <a:off x="4301729"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3" name="Rectangle 25"/>
          <p:cNvSpPr>
            <a:spLocks noChangeArrowheads="1"/>
          </p:cNvSpPr>
          <p:nvPr/>
        </p:nvSpPr>
        <p:spPr bwMode="auto">
          <a:xfrm>
            <a:off x="4463654" y="4994672"/>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4" name="Rectangle 26"/>
          <p:cNvSpPr>
            <a:spLocks noChangeArrowheads="1"/>
          </p:cNvSpPr>
          <p:nvPr/>
        </p:nvSpPr>
        <p:spPr bwMode="auto">
          <a:xfrm>
            <a:off x="4942285" y="2294335"/>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5" name="Rectangle 27"/>
          <p:cNvSpPr>
            <a:spLocks noChangeArrowheads="1"/>
          </p:cNvSpPr>
          <p:nvPr/>
        </p:nvSpPr>
        <p:spPr bwMode="auto">
          <a:xfrm>
            <a:off x="5274470" y="2834878"/>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6" name="Rectangle 28"/>
          <p:cNvSpPr>
            <a:spLocks noChangeArrowheads="1"/>
          </p:cNvSpPr>
          <p:nvPr/>
        </p:nvSpPr>
        <p:spPr bwMode="auto">
          <a:xfrm>
            <a:off x="5543551" y="4994672"/>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graphicFrame>
        <p:nvGraphicFramePr>
          <p:cNvPr id="104477" name="Object 29"/>
          <p:cNvGraphicFramePr>
            <a:graphicFrameLocks noChangeAspect="1"/>
          </p:cNvGraphicFramePr>
          <p:nvPr>
            <p:extLst/>
          </p:nvPr>
        </p:nvGraphicFramePr>
        <p:xfrm>
          <a:off x="5681663" y="1434704"/>
          <a:ext cx="2858691" cy="482203"/>
        </p:xfrm>
        <a:graphic>
          <a:graphicData uri="http://schemas.openxmlformats.org/presentationml/2006/ole">
            <mc:AlternateContent xmlns:mc="http://schemas.openxmlformats.org/markup-compatibility/2006">
              <mc:Choice xmlns:v="urn:schemas-microsoft-com:vml" Requires="v">
                <p:oleObj spid="_x0000_s282644" name="Equation" r:id="rId4" imgW="1041120" imgH="215640" progId="Equation.3">
                  <p:embed/>
                </p:oleObj>
              </mc:Choice>
              <mc:Fallback>
                <p:oleObj name="Equation" r:id="rId4" imgW="1041120" imgH="215640" progId="Equation.3">
                  <p:embed/>
                  <p:pic>
                    <p:nvPicPr>
                      <p:cNvPr id="104477" name="Object 29"/>
                      <p:cNvPicPr>
                        <a:picLocks noChangeAspect="1" noChangeArrowheads="1"/>
                      </p:cNvPicPr>
                      <p:nvPr/>
                    </p:nvPicPr>
                    <p:blipFill>
                      <a:blip r:embed="rId5"/>
                      <a:srcRect/>
                      <a:stretch>
                        <a:fillRect/>
                      </a:stretch>
                    </p:blipFill>
                    <p:spPr bwMode="auto">
                      <a:xfrm>
                        <a:off x="5681663" y="1434704"/>
                        <a:ext cx="2858691" cy="482203"/>
                      </a:xfrm>
                      <a:prstGeom prst="rect">
                        <a:avLst/>
                      </a:prstGeom>
                      <a:solidFill>
                        <a:schemeClr val="accent1"/>
                      </a:solidFill>
                      <a:ln w="9525">
                        <a:solidFill>
                          <a:schemeClr val="tx1"/>
                        </a:solidFill>
                        <a:miter lim="800000"/>
                        <a:headEnd/>
                        <a:tailEnd/>
                      </a:ln>
                    </p:spPr>
                  </p:pic>
                </p:oleObj>
              </mc:Fallback>
            </mc:AlternateContent>
          </a:graphicData>
        </a:graphic>
      </p:graphicFrame>
      <p:grpSp>
        <p:nvGrpSpPr>
          <p:cNvPr id="2081" name="Group 30"/>
          <p:cNvGrpSpPr>
            <a:grpSpLocks/>
          </p:cNvGrpSpPr>
          <p:nvPr/>
        </p:nvGrpSpPr>
        <p:grpSpPr bwMode="auto">
          <a:xfrm>
            <a:off x="1547813" y="1754982"/>
            <a:ext cx="5697141" cy="3818335"/>
            <a:chOff x="431" y="754"/>
            <a:chExt cx="4853" cy="3434"/>
          </a:xfrm>
        </p:grpSpPr>
        <p:sp>
          <p:nvSpPr>
            <p:cNvPr id="2110" name="Line 31"/>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11" name="Line 32"/>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grpSp>
      <p:sp>
        <p:nvSpPr>
          <p:cNvPr id="2082" name="Line 33"/>
          <p:cNvSpPr>
            <a:spLocks noChangeShapeType="1"/>
          </p:cNvSpPr>
          <p:nvPr/>
        </p:nvSpPr>
        <p:spPr bwMode="auto">
          <a:xfrm>
            <a:off x="2412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3" name="Line 34"/>
          <p:cNvSpPr>
            <a:spLocks noChangeShapeType="1"/>
          </p:cNvSpPr>
          <p:nvPr/>
        </p:nvSpPr>
        <p:spPr bwMode="auto">
          <a:xfrm>
            <a:off x="3275410"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4" name="Line 35"/>
          <p:cNvSpPr>
            <a:spLocks noChangeShapeType="1"/>
          </p:cNvSpPr>
          <p:nvPr/>
        </p:nvSpPr>
        <p:spPr bwMode="auto">
          <a:xfrm>
            <a:off x="4139804"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5" name="Line 36"/>
          <p:cNvSpPr>
            <a:spLocks noChangeShapeType="1"/>
          </p:cNvSpPr>
          <p:nvPr/>
        </p:nvSpPr>
        <p:spPr bwMode="auto">
          <a:xfrm>
            <a:off x="5004197"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6" name="Line 37"/>
          <p:cNvSpPr>
            <a:spLocks noChangeShapeType="1"/>
          </p:cNvSpPr>
          <p:nvPr/>
        </p:nvSpPr>
        <p:spPr bwMode="auto">
          <a:xfrm>
            <a:off x="5841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7" name="Line 38"/>
          <p:cNvSpPr>
            <a:spLocks noChangeShapeType="1"/>
          </p:cNvSpPr>
          <p:nvPr/>
        </p:nvSpPr>
        <p:spPr bwMode="auto">
          <a:xfrm>
            <a:off x="6705600" y="5448300"/>
            <a:ext cx="0" cy="248841"/>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87" name="Text Box 39"/>
          <p:cNvSpPr txBox="1">
            <a:spLocks noChangeArrowheads="1"/>
          </p:cNvSpPr>
          <p:nvPr/>
        </p:nvSpPr>
        <p:spPr bwMode="auto">
          <a:xfrm>
            <a:off x="1143000" y="2187180"/>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Arial" pitchFamily="34" charset="0"/>
                <a:ea typeface="+mn-ea"/>
                <a:cs typeface="+mn-cs"/>
              </a:rPr>
              <a:t>A</a:t>
            </a:r>
          </a:p>
        </p:txBody>
      </p:sp>
      <p:sp>
        <p:nvSpPr>
          <p:cNvPr id="104488" name="Text Box 40"/>
          <p:cNvSpPr txBox="1">
            <a:spLocks noChangeArrowheads="1"/>
          </p:cNvSpPr>
          <p:nvPr/>
        </p:nvSpPr>
        <p:spPr bwMode="auto">
          <a:xfrm>
            <a:off x="1146572" y="272653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B</a:t>
            </a:r>
          </a:p>
        </p:txBody>
      </p:sp>
      <p:sp>
        <p:nvSpPr>
          <p:cNvPr id="104489" name="Text Box 41"/>
          <p:cNvSpPr txBox="1">
            <a:spLocks noChangeArrowheads="1"/>
          </p:cNvSpPr>
          <p:nvPr/>
        </p:nvSpPr>
        <p:spPr bwMode="auto">
          <a:xfrm>
            <a:off x="1154906" y="327779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C</a:t>
            </a:r>
          </a:p>
        </p:txBody>
      </p:sp>
      <p:sp>
        <p:nvSpPr>
          <p:cNvPr id="104490" name="Text Box 42"/>
          <p:cNvSpPr txBox="1">
            <a:spLocks noChangeArrowheads="1"/>
          </p:cNvSpPr>
          <p:nvPr/>
        </p:nvSpPr>
        <p:spPr bwMode="auto">
          <a:xfrm>
            <a:off x="1154906" y="3802857"/>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D</a:t>
            </a:r>
          </a:p>
        </p:txBody>
      </p:sp>
      <p:sp>
        <p:nvSpPr>
          <p:cNvPr id="104491" name="Text Box 43"/>
          <p:cNvSpPr txBox="1">
            <a:spLocks noChangeArrowheads="1"/>
          </p:cNvSpPr>
          <p:nvPr/>
        </p:nvSpPr>
        <p:spPr bwMode="auto">
          <a:xfrm>
            <a:off x="1153716" y="4373167"/>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E</a:t>
            </a:r>
          </a:p>
        </p:txBody>
      </p:sp>
      <p:sp>
        <p:nvSpPr>
          <p:cNvPr id="104492" name="Text Box 44"/>
          <p:cNvSpPr txBox="1">
            <a:spLocks noChangeArrowheads="1"/>
          </p:cNvSpPr>
          <p:nvPr/>
        </p:nvSpPr>
        <p:spPr bwMode="auto">
          <a:xfrm>
            <a:off x="1153716" y="4913711"/>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F</a:t>
            </a:r>
          </a:p>
        </p:txBody>
      </p:sp>
      <p:sp>
        <p:nvSpPr>
          <p:cNvPr id="2094" name="Text Box 45"/>
          <p:cNvSpPr txBox="1">
            <a:spLocks noChangeArrowheads="1"/>
          </p:cNvSpPr>
          <p:nvPr/>
        </p:nvSpPr>
        <p:spPr bwMode="auto">
          <a:xfrm>
            <a:off x="2141935" y="5669757"/>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1</a:t>
            </a:r>
          </a:p>
        </p:txBody>
      </p:sp>
      <p:sp>
        <p:nvSpPr>
          <p:cNvPr id="2095" name="Text Box 46"/>
          <p:cNvSpPr txBox="1">
            <a:spLocks noChangeArrowheads="1"/>
          </p:cNvSpPr>
          <p:nvPr/>
        </p:nvSpPr>
        <p:spPr bwMode="auto">
          <a:xfrm>
            <a:off x="3006329"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2</a:t>
            </a:r>
          </a:p>
        </p:txBody>
      </p:sp>
      <p:sp>
        <p:nvSpPr>
          <p:cNvPr id="2096" name="Text Box 47"/>
          <p:cNvSpPr txBox="1">
            <a:spLocks noChangeArrowheads="1"/>
          </p:cNvSpPr>
          <p:nvPr/>
        </p:nvSpPr>
        <p:spPr bwMode="auto">
          <a:xfrm>
            <a:off x="3885010"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3</a:t>
            </a:r>
          </a:p>
        </p:txBody>
      </p:sp>
      <p:sp>
        <p:nvSpPr>
          <p:cNvPr id="2097" name="Text Box 48"/>
          <p:cNvSpPr txBox="1">
            <a:spLocks noChangeArrowheads="1"/>
          </p:cNvSpPr>
          <p:nvPr/>
        </p:nvSpPr>
        <p:spPr bwMode="auto">
          <a:xfrm>
            <a:off x="4749404"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4</a:t>
            </a:r>
          </a:p>
        </p:txBody>
      </p:sp>
      <p:sp>
        <p:nvSpPr>
          <p:cNvPr id="2098" name="Text Box 49"/>
          <p:cNvSpPr txBox="1">
            <a:spLocks noChangeArrowheads="1"/>
          </p:cNvSpPr>
          <p:nvPr/>
        </p:nvSpPr>
        <p:spPr bwMode="auto">
          <a:xfrm>
            <a:off x="5598319"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5</a:t>
            </a:r>
          </a:p>
        </p:txBody>
      </p:sp>
      <p:sp>
        <p:nvSpPr>
          <p:cNvPr id="2099" name="Text Box 50"/>
          <p:cNvSpPr txBox="1">
            <a:spLocks noChangeArrowheads="1"/>
          </p:cNvSpPr>
          <p:nvPr/>
        </p:nvSpPr>
        <p:spPr bwMode="auto">
          <a:xfrm>
            <a:off x="6462713"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6</a:t>
            </a:r>
          </a:p>
        </p:txBody>
      </p:sp>
      <p:sp>
        <p:nvSpPr>
          <p:cNvPr id="2100" name="Line 51"/>
          <p:cNvSpPr>
            <a:spLocks noChangeShapeType="1"/>
          </p:cNvSpPr>
          <p:nvPr/>
        </p:nvSpPr>
        <p:spPr bwMode="auto">
          <a:xfrm>
            <a:off x="1547814" y="2349104"/>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1" name="Line 52"/>
          <p:cNvSpPr>
            <a:spLocks noChangeShapeType="1"/>
          </p:cNvSpPr>
          <p:nvPr/>
        </p:nvSpPr>
        <p:spPr bwMode="auto">
          <a:xfrm>
            <a:off x="1547814" y="2872979"/>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2" name="Line 53"/>
          <p:cNvSpPr>
            <a:spLocks noChangeShapeType="1"/>
          </p:cNvSpPr>
          <p:nvPr/>
        </p:nvSpPr>
        <p:spPr bwMode="auto">
          <a:xfrm>
            <a:off x="1556149" y="342900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3" name="Line 54"/>
          <p:cNvSpPr>
            <a:spLocks noChangeShapeType="1"/>
          </p:cNvSpPr>
          <p:nvPr/>
        </p:nvSpPr>
        <p:spPr bwMode="auto">
          <a:xfrm>
            <a:off x="1547814" y="396121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4" name="Line 55"/>
          <p:cNvSpPr>
            <a:spLocks noChangeShapeType="1"/>
          </p:cNvSpPr>
          <p:nvPr/>
        </p:nvSpPr>
        <p:spPr bwMode="auto">
          <a:xfrm>
            <a:off x="1547814" y="4508897"/>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5" name="Line 56"/>
          <p:cNvSpPr>
            <a:spLocks noChangeShapeType="1"/>
          </p:cNvSpPr>
          <p:nvPr/>
        </p:nvSpPr>
        <p:spPr bwMode="auto">
          <a:xfrm>
            <a:off x="1547814" y="5033963"/>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505" name="Rectangle 57"/>
          <p:cNvSpPr>
            <a:spLocks noChangeArrowheads="1"/>
          </p:cNvSpPr>
          <p:nvPr/>
        </p:nvSpPr>
        <p:spPr bwMode="auto">
          <a:xfrm>
            <a:off x="1980010" y="4455320"/>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506" name="Rectangle 58"/>
          <p:cNvSpPr>
            <a:spLocks noChangeArrowheads="1"/>
          </p:cNvSpPr>
          <p:nvPr/>
        </p:nvSpPr>
        <p:spPr bwMode="auto">
          <a:xfrm>
            <a:off x="2141935"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507" name="Rectangle 59"/>
          <p:cNvSpPr>
            <a:spLocks noChangeArrowheads="1"/>
          </p:cNvSpPr>
          <p:nvPr/>
        </p:nvSpPr>
        <p:spPr bwMode="auto">
          <a:xfrm>
            <a:off x="3330180" y="4455320"/>
            <a:ext cx="215503"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 name="TextBox 1"/>
          <p:cNvSpPr txBox="1"/>
          <p:nvPr/>
        </p:nvSpPr>
        <p:spPr>
          <a:xfrm>
            <a:off x="7026216" y="3024189"/>
            <a:ext cx="1960352" cy="507831"/>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1200" cap="none" spc="0" normalizeH="0" baseline="0" noProof="0" dirty="0">
                <a:ln>
                  <a:noFill/>
                </a:ln>
                <a:solidFill>
                  <a:prstClr val="black"/>
                </a:solidFill>
                <a:effectLst/>
                <a:uLnTx/>
                <a:uFillTx/>
                <a:latin typeface="Century Gothic" panose="020B0502020202020204"/>
                <a:ea typeface="+mn-ea"/>
                <a:cs typeface="+mn-cs"/>
              </a:rPr>
              <a:t>TTM (Time to Market)</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1200" cap="none" spc="0" normalizeH="0" baseline="0" noProof="0" dirty="0">
                <a:ln>
                  <a:noFill/>
                </a:ln>
                <a:solidFill>
                  <a:prstClr val="black"/>
                </a:solidFill>
                <a:effectLst/>
                <a:uLnTx/>
                <a:uFillTx/>
                <a:latin typeface="Century Gothic" panose="020B0502020202020204"/>
                <a:ea typeface="+mn-ea"/>
                <a:cs typeface="Gisha" panose="020B0502040204020203" pitchFamily="34" charset="-79"/>
              </a:rPr>
              <a:t>longer</a:t>
            </a:r>
            <a:endParaRPr kumimoji="0" lang="en-AU" sz="135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Left Arrow 2"/>
          <p:cNvSpPr/>
          <p:nvPr/>
        </p:nvSpPr>
        <p:spPr>
          <a:xfrm rot="10800000">
            <a:off x="7189298" y="3477112"/>
            <a:ext cx="1351943" cy="3577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en-AU" sz="1350" b="0" i="0" u="none" strike="noStrike" kern="1200" cap="none" spc="0" normalizeH="0" baseline="0" noProof="0">
              <a:ln>
                <a:noFill/>
              </a:ln>
              <a:solidFill>
                <a:prstClr val="white"/>
              </a:solidFill>
              <a:effectLst/>
              <a:uLnTx/>
              <a:uFillTx/>
              <a:latin typeface="Candara"/>
              <a:ea typeface="+mn-ea"/>
              <a:cs typeface="+mn-cs"/>
            </a:endParaRPr>
          </a:p>
        </p:txBody>
      </p:sp>
      <p:sp>
        <p:nvSpPr>
          <p:cNvPr id="4" name="Oval Callout 3"/>
          <p:cNvSpPr/>
          <p:nvPr/>
        </p:nvSpPr>
        <p:spPr>
          <a:xfrm>
            <a:off x="53331" y="1377295"/>
            <a:ext cx="1170037" cy="1080120"/>
          </a:xfrm>
          <a:prstGeom prst="wedgeEllipseCallout">
            <a:avLst>
              <a:gd name="adj1" fmla="val 73819"/>
              <a:gd name="adj2" fmla="val 330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200" b="0" i="0" u="none" strike="noStrike" kern="1200" cap="none" spc="0" normalizeH="0" baseline="0" noProof="0" dirty="0">
                <a:ln>
                  <a:noFill/>
                </a:ln>
                <a:solidFill>
                  <a:prstClr val="white"/>
                </a:solidFill>
                <a:effectLst/>
                <a:uLnTx/>
                <a:uFillTx/>
                <a:latin typeface="Candara"/>
                <a:ea typeface="+mn-ea"/>
                <a:cs typeface="+mn-cs"/>
              </a:rPr>
              <a:t>Each  assignment is I unit of time </a:t>
            </a:r>
          </a:p>
        </p:txBody>
      </p:sp>
    </p:spTree>
    <p:extLst>
      <p:ext uri="{BB962C8B-B14F-4D97-AF65-F5344CB8AC3E}">
        <p14:creationId xmlns:p14="http://schemas.microsoft.com/office/powerpoint/2010/main" val="37295661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104487"/>
                                        </p:tgtEl>
                                        <p:attrNameLst>
                                          <p:attrName>style.visibility</p:attrName>
                                        </p:attrNameLst>
                                      </p:cBhvr>
                                      <p:to>
                                        <p:strVal val="visible"/>
                                      </p:to>
                                    </p:set>
                                    <p:anim calcmode="lin" valueType="num">
                                      <p:cBhvr additive="base">
                                        <p:cTn id="10" dur="500" fill="hold"/>
                                        <p:tgtEl>
                                          <p:spTgt spid="104487"/>
                                        </p:tgtEl>
                                        <p:attrNameLst>
                                          <p:attrName>ppt_x</p:attrName>
                                        </p:attrNameLst>
                                      </p:cBhvr>
                                      <p:tavLst>
                                        <p:tav tm="0">
                                          <p:val>
                                            <p:strVal val="1+#ppt_w/2"/>
                                          </p:val>
                                        </p:tav>
                                        <p:tav tm="100000">
                                          <p:val>
                                            <p:strVal val="#ppt_x"/>
                                          </p:val>
                                        </p:tav>
                                      </p:tavLst>
                                    </p:anim>
                                    <p:anim calcmode="lin" valueType="num">
                                      <p:cBhvr additive="base">
                                        <p:cTn id="11" dur="500" fill="hold"/>
                                        <p:tgtEl>
                                          <p:spTgt spid="104487"/>
                                        </p:tgtEl>
                                        <p:attrNameLst>
                                          <p:attrName>ppt_y</p:attrName>
                                        </p:attrNameLst>
                                      </p:cBhvr>
                                      <p:tavLst>
                                        <p:tav tm="0">
                                          <p:val>
                                            <p:strVal val="0-#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3" fill="hold" grpId="0" nodeType="clickEffect">
                                  <p:stCondLst>
                                    <p:cond delay="0"/>
                                  </p:stCondLst>
                                  <p:childTnLst>
                                    <p:set>
                                      <p:cBhvr>
                                        <p:cTn id="15" dur="1" fill="hold">
                                          <p:stCondLst>
                                            <p:cond delay="0"/>
                                          </p:stCondLst>
                                        </p:cTn>
                                        <p:tgtEl>
                                          <p:spTgt spid="104458"/>
                                        </p:tgtEl>
                                        <p:attrNameLst>
                                          <p:attrName>style.visibility</p:attrName>
                                        </p:attrNameLst>
                                      </p:cBhvr>
                                      <p:to>
                                        <p:strVal val="visible"/>
                                      </p:to>
                                    </p:set>
                                    <p:anim calcmode="lin" valueType="num">
                                      <p:cBhvr additive="base">
                                        <p:cTn id="16" dur="500" fill="hold"/>
                                        <p:tgtEl>
                                          <p:spTgt spid="104458"/>
                                        </p:tgtEl>
                                        <p:attrNameLst>
                                          <p:attrName>ppt_x</p:attrName>
                                        </p:attrNameLst>
                                      </p:cBhvr>
                                      <p:tavLst>
                                        <p:tav tm="0">
                                          <p:val>
                                            <p:strVal val="1+#ppt_w/2"/>
                                          </p:val>
                                        </p:tav>
                                        <p:tav tm="100000">
                                          <p:val>
                                            <p:strVal val="#ppt_x"/>
                                          </p:val>
                                        </p:tav>
                                      </p:tavLst>
                                    </p:anim>
                                    <p:anim calcmode="lin" valueType="num">
                                      <p:cBhvr additive="base">
                                        <p:cTn id="17" dur="500" fill="hold"/>
                                        <p:tgtEl>
                                          <p:spTgt spid="104458"/>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grpId="0" nodeType="clickEffect">
                                  <p:stCondLst>
                                    <p:cond delay="0"/>
                                  </p:stCondLst>
                                  <p:childTnLst>
                                    <p:set>
                                      <p:cBhvr>
                                        <p:cTn id="21" dur="1" fill="hold">
                                          <p:stCondLst>
                                            <p:cond delay="0"/>
                                          </p:stCondLst>
                                        </p:cTn>
                                        <p:tgtEl>
                                          <p:spTgt spid="104460"/>
                                        </p:tgtEl>
                                        <p:attrNameLst>
                                          <p:attrName>style.visibility</p:attrName>
                                        </p:attrNameLst>
                                      </p:cBhvr>
                                      <p:to>
                                        <p:strVal val="visible"/>
                                      </p:to>
                                    </p:set>
                                    <p:anim calcmode="lin" valueType="num">
                                      <p:cBhvr additive="base">
                                        <p:cTn id="22" dur="500" fill="hold"/>
                                        <p:tgtEl>
                                          <p:spTgt spid="104460"/>
                                        </p:tgtEl>
                                        <p:attrNameLst>
                                          <p:attrName>ppt_x</p:attrName>
                                        </p:attrNameLst>
                                      </p:cBhvr>
                                      <p:tavLst>
                                        <p:tav tm="0">
                                          <p:val>
                                            <p:strVal val="1+#ppt_w/2"/>
                                          </p:val>
                                        </p:tav>
                                        <p:tav tm="100000">
                                          <p:val>
                                            <p:strVal val="#ppt_x"/>
                                          </p:val>
                                        </p:tav>
                                      </p:tavLst>
                                    </p:anim>
                                    <p:anim calcmode="lin" valueType="num">
                                      <p:cBhvr additive="base">
                                        <p:cTn id="23" dur="500" fill="hold"/>
                                        <p:tgtEl>
                                          <p:spTgt spid="10446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4488"/>
                                        </p:tgtEl>
                                        <p:attrNameLst>
                                          <p:attrName>style.visibility</p:attrName>
                                        </p:attrNameLst>
                                      </p:cBhvr>
                                      <p:to>
                                        <p:strVal val="visible"/>
                                      </p:to>
                                    </p:set>
                                    <p:anim calcmode="lin" valueType="num">
                                      <p:cBhvr additive="base">
                                        <p:cTn id="26" dur="500" fill="hold"/>
                                        <p:tgtEl>
                                          <p:spTgt spid="104488"/>
                                        </p:tgtEl>
                                        <p:attrNameLst>
                                          <p:attrName>ppt_x</p:attrName>
                                        </p:attrNameLst>
                                      </p:cBhvr>
                                      <p:tavLst>
                                        <p:tav tm="0">
                                          <p:val>
                                            <p:strVal val="1+#ppt_w/2"/>
                                          </p:val>
                                        </p:tav>
                                        <p:tav tm="100000">
                                          <p:val>
                                            <p:strVal val="#ppt_x"/>
                                          </p:val>
                                        </p:tav>
                                      </p:tavLst>
                                    </p:anim>
                                    <p:anim calcmode="lin" valueType="num">
                                      <p:cBhvr additive="base">
                                        <p:cTn id="27" dur="500" fill="hold"/>
                                        <p:tgtEl>
                                          <p:spTgt spid="104488"/>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3" fill="hold" grpId="0" nodeType="clickEffect">
                                  <p:stCondLst>
                                    <p:cond delay="0"/>
                                  </p:stCondLst>
                                  <p:childTnLst>
                                    <p:set>
                                      <p:cBhvr>
                                        <p:cTn id="31" dur="1" fill="hold">
                                          <p:stCondLst>
                                            <p:cond delay="0"/>
                                          </p:stCondLst>
                                        </p:cTn>
                                        <p:tgtEl>
                                          <p:spTgt spid="104461"/>
                                        </p:tgtEl>
                                        <p:attrNameLst>
                                          <p:attrName>style.visibility</p:attrName>
                                        </p:attrNameLst>
                                      </p:cBhvr>
                                      <p:to>
                                        <p:strVal val="visible"/>
                                      </p:to>
                                    </p:set>
                                    <p:anim calcmode="lin" valueType="num">
                                      <p:cBhvr additive="base">
                                        <p:cTn id="32" dur="500" fill="hold"/>
                                        <p:tgtEl>
                                          <p:spTgt spid="104461"/>
                                        </p:tgtEl>
                                        <p:attrNameLst>
                                          <p:attrName>ppt_x</p:attrName>
                                        </p:attrNameLst>
                                      </p:cBhvr>
                                      <p:tavLst>
                                        <p:tav tm="0">
                                          <p:val>
                                            <p:strVal val="1+#ppt_w/2"/>
                                          </p:val>
                                        </p:tav>
                                        <p:tav tm="100000">
                                          <p:val>
                                            <p:strVal val="#ppt_x"/>
                                          </p:val>
                                        </p:tav>
                                      </p:tavLst>
                                    </p:anim>
                                    <p:anim calcmode="lin" valueType="num">
                                      <p:cBhvr additive="base">
                                        <p:cTn id="33" dur="500" fill="hold"/>
                                        <p:tgtEl>
                                          <p:spTgt spid="104461"/>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04489"/>
                                        </p:tgtEl>
                                        <p:attrNameLst>
                                          <p:attrName>style.visibility</p:attrName>
                                        </p:attrNameLst>
                                      </p:cBhvr>
                                      <p:to>
                                        <p:strVal val="visible"/>
                                      </p:to>
                                    </p:set>
                                    <p:anim calcmode="lin" valueType="num">
                                      <p:cBhvr additive="base">
                                        <p:cTn id="36" dur="500" fill="hold"/>
                                        <p:tgtEl>
                                          <p:spTgt spid="104489"/>
                                        </p:tgtEl>
                                        <p:attrNameLst>
                                          <p:attrName>ppt_x</p:attrName>
                                        </p:attrNameLst>
                                      </p:cBhvr>
                                      <p:tavLst>
                                        <p:tav tm="0">
                                          <p:val>
                                            <p:strVal val="1+#ppt_w/2"/>
                                          </p:val>
                                        </p:tav>
                                        <p:tav tm="100000">
                                          <p:val>
                                            <p:strVal val="#ppt_x"/>
                                          </p:val>
                                        </p:tav>
                                      </p:tavLst>
                                    </p:anim>
                                    <p:anim calcmode="lin" valueType="num">
                                      <p:cBhvr additive="base">
                                        <p:cTn id="37" dur="500" fill="hold"/>
                                        <p:tgtEl>
                                          <p:spTgt spid="104489"/>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3" fill="hold" grpId="0" nodeType="clickEffect">
                                  <p:stCondLst>
                                    <p:cond delay="0"/>
                                  </p:stCondLst>
                                  <p:childTnLst>
                                    <p:set>
                                      <p:cBhvr>
                                        <p:cTn id="41" dur="1" fill="hold">
                                          <p:stCondLst>
                                            <p:cond delay="0"/>
                                          </p:stCondLst>
                                        </p:cTn>
                                        <p:tgtEl>
                                          <p:spTgt spid="104465"/>
                                        </p:tgtEl>
                                        <p:attrNameLst>
                                          <p:attrName>style.visibility</p:attrName>
                                        </p:attrNameLst>
                                      </p:cBhvr>
                                      <p:to>
                                        <p:strVal val="visible"/>
                                      </p:to>
                                    </p:set>
                                    <p:anim calcmode="lin" valueType="num">
                                      <p:cBhvr additive="base">
                                        <p:cTn id="42" dur="500" fill="hold"/>
                                        <p:tgtEl>
                                          <p:spTgt spid="104465"/>
                                        </p:tgtEl>
                                        <p:attrNameLst>
                                          <p:attrName>ppt_x</p:attrName>
                                        </p:attrNameLst>
                                      </p:cBhvr>
                                      <p:tavLst>
                                        <p:tav tm="0">
                                          <p:val>
                                            <p:strVal val="1+#ppt_w/2"/>
                                          </p:val>
                                        </p:tav>
                                        <p:tav tm="100000">
                                          <p:val>
                                            <p:strVal val="#ppt_x"/>
                                          </p:val>
                                        </p:tav>
                                      </p:tavLst>
                                    </p:anim>
                                    <p:anim calcmode="lin" valueType="num">
                                      <p:cBhvr additive="base">
                                        <p:cTn id="43" dur="500" fill="hold"/>
                                        <p:tgtEl>
                                          <p:spTgt spid="10446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4490"/>
                                        </p:tgtEl>
                                        <p:attrNameLst>
                                          <p:attrName>style.visibility</p:attrName>
                                        </p:attrNameLst>
                                      </p:cBhvr>
                                      <p:to>
                                        <p:strVal val="visible"/>
                                      </p:to>
                                    </p:set>
                                    <p:anim calcmode="lin" valueType="num">
                                      <p:cBhvr additive="base">
                                        <p:cTn id="46" dur="500" fill="hold"/>
                                        <p:tgtEl>
                                          <p:spTgt spid="104490"/>
                                        </p:tgtEl>
                                        <p:attrNameLst>
                                          <p:attrName>ppt_x</p:attrName>
                                        </p:attrNameLst>
                                      </p:cBhvr>
                                      <p:tavLst>
                                        <p:tav tm="0">
                                          <p:val>
                                            <p:strVal val="1+#ppt_w/2"/>
                                          </p:val>
                                        </p:tav>
                                        <p:tav tm="100000">
                                          <p:val>
                                            <p:strVal val="#ppt_x"/>
                                          </p:val>
                                        </p:tav>
                                      </p:tavLst>
                                    </p:anim>
                                    <p:anim calcmode="lin" valueType="num">
                                      <p:cBhvr additive="base">
                                        <p:cTn id="47" dur="500" fill="hold"/>
                                        <p:tgtEl>
                                          <p:spTgt spid="10449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4505"/>
                                        </p:tgtEl>
                                        <p:attrNameLst>
                                          <p:attrName>style.visibility</p:attrName>
                                        </p:attrNameLst>
                                      </p:cBhvr>
                                      <p:to>
                                        <p:strVal val="visible"/>
                                      </p:to>
                                    </p:set>
                                    <p:anim calcmode="lin" valueType="num">
                                      <p:cBhvr additive="base">
                                        <p:cTn id="50" dur="500" fill="hold"/>
                                        <p:tgtEl>
                                          <p:spTgt spid="104505"/>
                                        </p:tgtEl>
                                        <p:attrNameLst>
                                          <p:attrName>ppt_x</p:attrName>
                                        </p:attrNameLst>
                                      </p:cBhvr>
                                      <p:tavLst>
                                        <p:tav tm="0">
                                          <p:val>
                                            <p:strVal val="1+#ppt_w/2"/>
                                          </p:val>
                                        </p:tav>
                                        <p:tav tm="100000">
                                          <p:val>
                                            <p:strVal val="#ppt_x"/>
                                          </p:val>
                                        </p:tav>
                                      </p:tavLst>
                                    </p:anim>
                                    <p:anim calcmode="lin" valueType="num">
                                      <p:cBhvr additive="base">
                                        <p:cTn id="51" dur="500" fill="hold"/>
                                        <p:tgtEl>
                                          <p:spTgt spid="10450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4491"/>
                                        </p:tgtEl>
                                        <p:attrNameLst>
                                          <p:attrName>style.visibility</p:attrName>
                                        </p:attrNameLst>
                                      </p:cBhvr>
                                      <p:to>
                                        <p:strVal val="visible"/>
                                      </p:to>
                                    </p:set>
                                    <p:anim calcmode="lin" valueType="num">
                                      <p:cBhvr additive="base">
                                        <p:cTn id="54" dur="500" fill="hold"/>
                                        <p:tgtEl>
                                          <p:spTgt spid="104491"/>
                                        </p:tgtEl>
                                        <p:attrNameLst>
                                          <p:attrName>ppt_x</p:attrName>
                                        </p:attrNameLst>
                                      </p:cBhvr>
                                      <p:tavLst>
                                        <p:tav tm="0">
                                          <p:val>
                                            <p:strVal val="1+#ppt_w/2"/>
                                          </p:val>
                                        </p:tav>
                                        <p:tav tm="100000">
                                          <p:val>
                                            <p:strVal val="#ppt_x"/>
                                          </p:val>
                                        </p:tav>
                                      </p:tavLst>
                                    </p:anim>
                                    <p:anim calcmode="lin" valueType="num">
                                      <p:cBhvr additive="base">
                                        <p:cTn id="55" dur="500" fill="hold"/>
                                        <p:tgtEl>
                                          <p:spTgt spid="10449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04506"/>
                                        </p:tgtEl>
                                        <p:attrNameLst>
                                          <p:attrName>style.visibility</p:attrName>
                                        </p:attrNameLst>
                                      </p:cBhvr>
                                      <p:to>
                                        <p:strVal val="visible"/>
                                      </p:to>
                                    </p:set>
                                    <p:anim calcmode="lin" valueType="num">
                                      <p:cBhvr additive="base">
                                        <p:cTn id="58" dur="500" fill="hold"/>
                                        <p:tgtEl>
                                          <p:spTgt spid="104506"/>
                                        </p:tgtEl>
                                        <p:attrNameLst>
                                          <p:attrName>ppt_x</p:attrName>
                                        </p:attrNameLst>
                                      </p:cBhvr>
                                      <p:tavLst>
                                        <p:tav tm="0">
                                          <p:val>
                                            <p:strVal val="1+#ppt_w/2"/>
                                          </p:val>
                                        </p:tav>
                                        <p:tav tm="100000">
                                          <p:val>
                                            <p:strVal val="#ppt_x"/>
                                          </p:val>
                                        </p:tav>
                                      </p:tavLst>
                                    </p:anim>
                                    <p:anim calcmode="lin" valueType="num">
                                      <p:cBhvr additive="base">
                                        <p:cTn id="59" dur="500" fill="hold"/>
                                        <p:tgtEl>
                                          <p:spTgt spid="10450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04492"/>
                                        </p:tgtEl>
                                        <p:attrNameLst>
                                          <p:attrName>style.visibility</p:attrName>
                                        </p:attrNameLst>
                                      </p:cBhvr>
                                      <p:to>
                                        <p:strVal val="visible"/>
                                      </p:to>
                                    </p:set>
                                    <p:anim calcmode="lin" valueType="num">
                                      <p:cBhvr additive="base">
                                        <p:cTn id="62" dur="500" fill="hold"/>
                                        <p:tgtEl>
                                          <p:spTgt spid="104492"/>
                                        </p:tgtEl>
                                        <p:attrNameLst>
                                          <p:attrName>ppt_x</p:attrName>
                                        </p:attrNameLst>
                                      </p:cBhvr>
                                      <p:tavLst>
                                        <p:tav tm="0">
                                          <p:val>
                                            <p:strVal val="1+#ppt_w/2"/>
                                          </p:val>
                                        </p:tav>
                                        <p:tav tm="100000">
                                          <p:val>
                                            <p:strVal val="#ppt_x"/>
                                          </p:val>
                                        </p:tav>
                                      </p:tavLst>
                                    </p:anim>
                                    <p:anim calcmode="lin" valueType="num">
                                      <p:cBhvr additive="base">
                                        <p:cTn id="63" dur="500" fill="hold"/>
                                        <p:tgtEl>
                                          <p:spTgt spid="104492"/>
                                        </p:tgtEl>
                                        <p:attrNameLst>
                                          <p:attrName>ppt_y</p:attrName>
                                        </p:attrNameLst>
                                      </p:cBhvr>
                                      <p:tavLst>
                                        <p:tav tm="0">
                                          <p:val>
                                            <p:strVal val="0-#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104459"/>
                                        </p:tgtEl>
                                        <p:attrNameLst>
                                          <p:attrName>style.visibility</p:attrName>
                                        </p:attrNameLst>
                                      </p:cBhvr>
                                      <p:to>
                                        <p:strVal val="visible"/>
                                      </p:to>
                                    </p:set>
                                    <p:animEffect transition="in" filter="dissolve">
                                      <p:cBhvr>
                                        <p:cTn id="68" dur="500"/>
                                        <p:tgtEl>
                                          <p:spTgt spid="104459"/>
                                        </p:tgtEl>
                                      </p:cBhvr>
                                    </p:animEffect>
                                  </p:childTnLst>
                                </p:cTn>
                              </p:par>
                              <p:par>
                                <p:cTn id="69" presetID="9" presetClass="entr" presetSubtype="0" fill="hold" grpId="0" nodeType="withEffect">
                                  <p:stCondLst>
                                    <p:cond delay="0"/>
                                  </p:stCondLst>
                                  <p:childTnLst>
                                    <p:set>
                                      <p:cBhvr>
                                        <p:cTn id="70" dur="1" fill="hold">
                                          <p:stCondLst>
                                            <p:cond delay="0"/>
                                          </p:stCondLst>
                                        </p:cTn>
                                        <p:tgtEl>
                                          <p:spTgt spid="104462"/>
                                        </p:tgtEl>
                                        <p:attrNameLst>
                                          <p:attrName>style.visibility</p:attrName>
                                        </p:attrNameLst>
                                      </p:cBhvr>
                                      <p:to>
                                        <p:strVal val="visible"/>
                                      </p:to>
                                    </p:set>
                                    <p:animEffect transition="in" filter="dissolve">
                                      <p:cBhvr>
                                        <p:cTn id="71" dur="500"/>
                                        <p:tgtEl>
                                          <p:spTgt spid="104462"/>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104463"/>
                                        </p:tgtEl>
                                        <p:attrNameLst>
                                          <p:attrName>style.visibility</p:attrName>
                                        </p:attrNameLst>
                                      </p:cBhvr>
                                      <p:to>
                                        <p:strVal val="visible"/>
                                      </p:to>
                                    </p:set>
                                    <p:animEffect transition="in" filter="dissolve">
                                      <p:cBhvr>
                                        <p:cTn id="74" dur="500"/>
                                        <p:tgtEl>
                                          <p:spTgt spid="104463"/>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104464"/>
                                        </p:tgtEl>
                                        <p:attrNameLst>
                                          <p:attrName>style.visibility</p:attrName>
                                        </p:attrNameLst>
                                      </p:cBhvr>
                                      <p:to>
                                        <p:strVal val="visible"/>
                                      </p:to>
                                    </p:set>
                                    <p:animEffect transition="in" filter="dissolve">
                                      <p:cBhvr>
                                        <p:cTn id="77" dur="500"/>
                                        <p:tgtEl>
                                          <p:spTgt spid="104464"/>
                                        </p:tgtEl>
                                      </p:cBhvr>
                                    </p:animEffect>
                                  </p:childTnLst>
                                </p:cTn>
                              </p:par>
                              <p:par>
                                <p:cTn id="78" presetID="9" presetClass="entr" presetSubtype="0" fill="hold" grpId="0" nodeType="withEffect">
                                  <p:stCondLst>
                                    <p:cond delay="0"/>
                                  </p:stCondLst>
                                  <p:childTnLst>
                                    <p:set>
                                      <p:cBhvr>
                                        <p:cTn id="79" dur="1" fill="hold">
                                          <p:stCondLst>
                                            <p:cond delay="0"/>
                                          </p:stCondLst>
                                        </p:cTn>
                                        <p:tgtEl>
                                          <p:spTgt spid="104466"/>
                                        </p:tgtEl>
                                        <p:attrNameLst>
                                          <p:attrName>style.visibility</p:attrName>
                                        </p:attrNameLst>
                                      </p:cBhvr>
                                      <p:to>
                                        <p:strVal val="visible"/>
                                      </p:to>
                                    </p:set>
                                    <p:animEffect transition="in" filter="dissolve">
                                      <p:cBhvr>
                                        <p:cTn id="80" dur="500"/>
                                        <p:tgtEl>
                                          <p:spTgt spid="104466"/>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104467"/>
                                        </p:tgtEl>
                                        <p:attrNameLst>
                                          <p:attrName>style.visibility</p:attrName>
                                        </p:attrNameLst>
                                      </p:cBhvr>
                                      <p:to>
                                        <p:strVal val="visible"/>
                                      </p:to>
                                    </p:set>
                                    <p:animEffect transition="in" filter="dissolve">
                                      <p:cBhvr>
                                        <p:cTn id="83" dur="500"/>
                                        <p:tgtEl>
                                          <p:spTgt spid="104467"/>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04468"/>
                                        </p:tgtEl>
                                        <p:attrNameLst>
                                          <p:attrName>style.visibility</p:attrName>
                                        </p:attrNameLst>
                                      </p:cBhvr>
                                      <p:to>
                                        <p:strVal val="visible"/>
                                      </p:to>
                                    </p:set>
                                    <p:animEffect transition="in" filter="dissolve">
                                      <p:cBhvr>
                                        <p:cTn id="86" dur="500"/>
                                        <p:tgtEl>
                                          <p:spTgt spid="104468"/>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104470"/>
                                        </p:tgtEl>
                                        <p:attrNameLst>
                                          <p:attrName>style.visibility</p:attrName>
                                        </p:attrNameLst>
                                      </p:cBhvr>
                                      <p:to>
                                        <p:strVal val="visible"/>
                                      </p:to>
                                    </p:set>
                                    <p:animEffect transition="in" filter="dissolve">
                                      <p:cBhvr>
                                        <p:cTn id="89" dur="500"/>
                                        <p:tgtEl>
                                          <p:spTgt spid="104470"/>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104471"/>
                                        </p:tgtEl>
                                        <p:attrNameLst>
                                          <p:attrName>style.visibility</p:attrName>
                                        </p:attrNameLst>
                                      </p:cBhvr>
                                      <p:to>
                                        <p:strVal val="visible"/>
                                      </p:to>
                                    </p:set>
                                    <p:animEffect transition="in" filter="dissolve">
                                      <p:cBhvr>
                                        <p:cTn id="92" dur="500"/>
                                        <p:tgtEl>
                                          <p:spTgt spid="104471"/>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104472"/>
                                        </p:tgtEl>
                                        <p:attrNameLst>
                                          <p:attrName>style.visibility</p:attrName>
                                        </p:attrNameLst>
                                      </p:cBhvr>
                                      <p:to>
                                        <p:strVal val="visible"/>
                                      </p:to>
                                    </p:set>
                                    <p:animEffect transition="in" filter="dissolve">
                                      <p:cBhvr>
                                        <p:cTn id="95" dur="500"/>
                                        <p:tgtEl>
                                          <p:spTgt spid="104472"/>
                                        </p:tgtEl>
                                      </p:cBhvr>
                                    </p:animEffect>
                                  </p:childTnLst>
                                </p:cTn>
                              </p:par>
                              <p:par>
                                <p:cTn id="96" presetID="9" presetClass="entr" presetSubtype="0" fill="hold" grpId="0" nodeType="withEffect">
                                  <p:stCondLst>
                                    <p:cond delay="0"/>
                                  </p:stCondLst>
                                  <p:childTnLst>
                                    <p:set>
                                      <p:cBhvr>
                                        <p:cTn id="97" dur="1" fill="hold">
                                          <p:stCondLst>
                                            <p:cond delay="0"/>
                                          </p:stCondLst>
                                        </p:cTn>
                                        <p:tgtEl>
                                          <p:spTgt spid="104473"/>
                                        </p:tgtEl>
                                        <p:attrNameLst>
                                          <p:attrName>style.visibility</p:attrName>
                                        </p:attrNameLst>
                                      </p:cBhvr>
                                      <p:to>
                                        <p:strVal val="visible"/>
                                      </p:to>
                                    </p:set>
                                    <p:animEffect transition="in" filter="dissolve">
                                      <p:cBhvr>
                                        <p:cTn id="98" dur="500"/>
                                        <p:tgtEl>
                                          <p:spTgt spid="104473"/>
                                        </p:tgtEl>
                                      </p:cBhvr>
                                    </p:animEffect>
                                  </p:childTnLst>
                                </p:cTn>
                              </p:par>
                              <p:par>
                                <p:cTn id="99" presetID="9" presetClass="entr" presetSubtype="0" fill="hold" grpId="0" nodeType="withEffect">
                                  <p:stCondLst>
                                    <p:cond delay="0"/>
                                  </p:stCondLst>
                                  <p:childTnLst>
                                    <p:set>
                                      <p:cBhvr>
                                        <p:cTn id="100" dur="1" fill="hold">
                                          <p:stCondLst>
                                            <p:cond delay="0"/>
                                          </p:stCondLst>
                                        </p:cTn>
                                        <p:tgtEl>
                                          <p:spTgt spid="104474"/>
                                        </p:tgtEl>
                                        <p:attrNameLst>
                                          <p:attrName>style.visibility</p:attrName>
                                        </p:attrNameLst>
                                      </p:cBhvr>
                                      <p:to>
                                        <p:strVal val="visible"/>
                                      </p:to>
                                    </p:set>
                                    <p:animEffect transition="in" filter="dissolve">
                                      <p:cBhvr>
                                        <p:cTn id="101" dur="500"/>
                                        <p:tgtEl>
                                          <p:spTgt spid="104474"/>
                                        </p:tgtEl>
                                      </p:cBhvr>
                                    </p:animEffect>
                                  </p:childTnLst>
                                </p:cTn>
                              </p:par>
                              <p:par>
                                <p:cTn id="102" presetID="9" presetClass="entr" presetSubtype="0" fill="hold" grpId="0" nodeType="withEffect">
                                  <p:stCondLst>
                                    <p:cond delay="0"/>
                                  </p:stCondLst>
                                  <p:childTnLst>
                                    <p:set>
                                      <p:cBhvr>
                                        <p:cTn id="103" dur="1" fill="hold">
                                          <p:stCondLst>
                                            <p:cond delay="0"/>
                                          </p:stCondLst>
                                        </p:cTn>
                                        <p:tgtEl>
                                          <p:spTgt spid="104475"/>
                                        </p:tgtEl>
                                        <p:attrNameLst>
                                          <p:attrName>style.visibility</p:attrName>
                                        </p:attrNameLst>
                                      </p:cBhvr>
                                      <p:to>
                                        <p:strVal val="visible"/>
                                      </p:to>
                                    </p:set>
                                    <p:animEffect transition="in" filter="dissolve">
                                      <p:cBhvr>
                                        <p:cTn id="104" dur="500"/>
                                        <p:tgtEl>
                                          <p:spTgt spid="104475"/>
                                        </p:tgtEl>
                                      </p:cBhvr>
                                    </p:animEffect>
                                  </p:childTnLst>
                                </p:cTn>
                              </p:par>
                              <p:par>
                                <p:cTn id="105" presetID="9" presetClass="entr" presetSubtype="0" fill="hold" grpId="0" nodeType="withEffect">
                                  <p:stCondLst>
                                    <p:cond delay="0"/>
                                  </p:stCondLst>
                                  <p:childTnLst>
                                    <p:set>
                                      <p:cBhvr>
                                        <p:cTn id="106" dur="1" fill="hold">
                                          <p:stCondLst>
                                            <p:cond delay="0"/>
                                          </p:stCondLst>
                                        </p:cTn>
                                        <p:tgtEl>
                                          <p:spTgt spid="104476"/>
                                        </p:tgtEl>
                                        <p:attrNameLst>
                                          <p:attrName>style.visibility</p:attrName>
                                        </p:attrNameLst>
                                      </p:cBhvr>
                                      <p:to>
                                        <p:strVal val="visible"/>
                                      </p:to>
                                    </p:set>
                                    <p:animEffect transition="in" filter="dissolve">
                                      <p:cBhvr>
                                        <p:cTn id="107" dur="500"/>
                                        <p:tgtEl>
                                          <p:spTgt spid="104476"/>
                                        </p:tgtEl>
                                      </p:cBhvr>
                                    </p:animEffect>
                                  </p:childTnLst>
                                </p:cTn>
                              </p:par>
                              <p:par>
                                <p:cTn id="108" presetID="9" presetClass="entr" presetSubtype="0" fill="hold" grpId="0" nodeType="withEffect">
                                  <p:stCondLst>
                                    <p:cond delay="0"/>
                                  </p:stCondLst>
                                  <p:childTnLst>
                                    <p:set>
                                      <p:cBhvr>
                                        <p:cTn id="109" dur="1" fill="hold">
                                          <p:stCondLst>
                                            <p:cond delay="0"/>
                                          </p:stCondLst>
                                        </p:cTn>
                                        <p:tgtEl>
                                          <p:spTgt spid="104507"/>
                                        </p:tgtEl>
                                        <p:attrNameLst>
                                          <p:attrName>style.visibility</p:attrName>
                                        </p:attrNameLst>
                                      </p:cBhvr>
                                      <p:to>
                                        <p:strVal val="visible"/>
                                      </p:to>
                                    </p:set>
                                    <p:animEffect transition="in" filter="dissolve">
                                      <p:cBhvr>
                                        <p:cTn id="110" dur="500"/>
                                        <p:tgtEl>
                                          <p:spTgt spid="104507"/>
                                        </p:tgtEl>
                                      </p:cBhvr>
                                    </p:animEffec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04450"/>
                                        </p:tgtEl>
                                        <p:attrNameLst>
                                          <p:attrName>style.visibility</p:attrName>
                                        </p:attrNameLst>
                                      </p:cBhvr>
                                      <p:to>
                                        <p:strVal val="visible"/>
                                      </p:to>
                                    </p:set>
                                    <p:animEffect transition="in" filter="dissolve">
                                      <p:cBhvr>
                                        <p:cTn id="115" dur="500"/>
                                        <p:tgtEl>
                                          <p:spTgt spid="104450"/>
                                        </p:tgtEl>
                                      </p:cBhvr>
                                    </p:animEffect>
                                  </p:childTnLst>
                                </p:cTn>
                              </p:par>
                              <p:par>
                                <p:cTn id="116" presetID="9" presetClass="entr" presetSubtype="0" fill="hold" grpId="0" nodeType="withEffect">
                                  <p:stCondLst>
                                    <p:cond delay="0"/>
                                  </p:stCondLst>
                                  <p:childTnLst>
                                    <p:set>
                                      <p:cBhvr>
                                        <p:cTn id="117" dur="1" fill="hold">
                                          <p:stCondLst>
                                            <p:cond delay="0"/>
                                          </p:stCondLst>
                                        </p:cTn>
                                        <p:tgtEl>
                                          <p:spTgt spid="104469"/>
                                        </p:tgtEl>
                                        <p:attrNameLst>
                                          <p:attrName>style.visibility</p:attrName>
                                        </p:attrNameLst>
                                      </p:cBhvr>
                                      <p:to>
                                        <p:strVal val="visible"/>
                                      </p:to>
                                    </p:set>
                                    <p:animEffect transition="in" filter="dissolve">
                                      <p:cBhvr>
                                        <p:cTn id="118" dur="500"/>
                                        <p:tgtEl>
                                          <p:spTgt spid="104469"/>
                                        </p:tgtEl>
                                      </p:cBhvr>
                                    </p:animEffect>
                                  </p:childTnLst>
                                </p:cTn>
                              </p:par>
                              <p:par>
                                <p:cTn id="119" presetID="9" presetClass="entr" presetSubtype="0" fill="hold" grpId="0" nodeType="withEffect">
                                  <p:stCondLst>
                                    <p:cond delay="0"/>
                                  </p:stCondLst>
                                  <p:childTnLst>
                                    <p:set>
                                      <p:cBhvr>
                                        <p:cTn id="120" dur="1" fill="hold">
                                          <p:stCondLst>
                                            <p:cond delay="0"/>
                                          </p:stCondLst>
                                        </p:cTn>
                                        <p:tgtEl>
                                          <p:spTgt spid="104452"/>
                                        </p:tgtEl>
                                        <p:attrNameLst>
                                          <p:attrName>style.visibility</p:attrName>
                                        </p:attrNameLst>
                                      </p:cBhvr>
                                      <p:to>
                                        <p:strVal val="visible"/>
                                      </p:to>
                                    </p:set>
                                    <p:animEffect transition="in" filter="dissolve">
                                      <p:cBhvr>
                                        <p:cTn id="121" dur="500"/>
                                        <p:tgtEl>
                                          <p:spTgt spid="104452"/>
                                        </p:tgtEl>
                                      </p:cBhvr>
                                    </p:animEffect>
                                  </p:childTnLst>
                                </p:cTn>
                              </p:par>
                              <p:par>
                                <p:cTn id="122" presetID="9" presetClass="entr" presetSubtype="0" fill="hold" grpId="0" nodeType="withEffect">
                                  <p:stCondLst>
                                    <p:cond delay="0"/>
                                  </p:stCondLst>
                                  <p:childTnLst>
                                    <p:set>
                                      <p:cBhvr>
                                        <p:cTn id="123" dur="1" fill="hold">
                                          <p:stCondLst>
                                            <p:cond delay="0"/>
                                          </p:stCondLst>
                                        </p:cTn>
                                        <p:tgtEl>
                                          <p:spTgt spid="104453"/>
                                        </p:tgtEl>
                                        <p:attrNameLst>
                                          <p:attrName>style.visibility</p:attrName>
                                        </p:attrNameLst>
                                      </p:cBhvr>
                                      <p:to>
                                        <p:strVal val="visible"/>
                                      </p:to>
                                    </p:set>
                                    <p:animEffect transition="in" filter="dissolve">
                                      <p:cBhvr>
                                        <p:cTn id="124" dur="500"/>
                                        <p:tgtEl>
                                          <p:spTgt spid="104453"/>
                                        </p:tgtEl>
                                      </p:cBhvr>
                                    </p:animEffect>
                                  </p:childTnLst>
                                </p:cTn>
                              </p:par>
                              <p:par>
                                <p:cTn id="125" presetID="9" presetClass="entr" presetSubtype="0" fill="hold" grpId="0" nodeType="withEffect">
                                  <p:stCondLst>
                                    <p:cond delay="0"/>
                                  </p:stCondLst>
                                  <p:childTnLst>
                                    <p:set>
                                      <p:cBhvr>
                                        <p:cTn id="126" dur="1" fill="hold">
                                          <p:stCondLst>
                                            <p:cond delay="0"/>
                                          </p:stCondLst>
                                        </p:cTn>
                                        <p:tgtEl>
                                          <p:spTgt spid="104454"/>
                                        </p:tgtEl>
                                        <p:attrNameLst>
                                          <p:attrName>style.visibility</p:attrName>
                                        </p:attrNameLst>
                                      </p:cBhvr>
                                      <p:to>
                                        <p:strVal val="visible"/>
                                      </p:to>
                                    </p:set>
                                    <p:animEffect transition="in" filter="dissolve">
                                      <p:cBhvr>
                                        <p:cTn id="127" dur="500"/>
                                        <p:tgtEl>
                                          <p:spTgt spid="104454"/>
                                        </p:tgtEl>
                                      </p:cBhvr>
                                    </p:animEffect>
                                  </p:childTnLst>
                                </p:cTn>
                              </p:par>
                              <p:par>
                                <p:cTn id="128" presetID="9" presetClass="entr" presetSubtype="0" fill="hold" grpId="0" nodeType="withEffect">
                                  <p:stCondLst>
                                    <p:cond delay="0"/>
                                  </p:stCondLst>
                                  <p:childTnLst>
                                    <p:set>
                                      <p:cBhvr>
                                        <p:cTn id="129" dur="1" fill="hold">
                                          <p:stCondLst>
                                            <p:cond delay="0"/>
                                          </p:stCondLst>
                                        </p:cTn>
                                        <p:tgtEl>
                                          <p:spTgt spid="104451"/>
                                        </p:tgtEl>
                                        <p:attrNameLst>
                                          <p:attrName>style.visibility</p:attrName>
                                        </p:attrNameLst>
                                      </p:cBhvr>
                                      <p:to>
                                        <p:strVal val="visible"/>
                                      </p:to>
                                    </p:set>
                                    <p:animEffect transition="in" filter="dissolve">
                                      <p:cBhvr>
                                        <p:cTn id="130" dur="500"/>
                                        <p:tgtEl>
                                          <p:spTgt spid="104451"/>
                                        </p:tgtEl>
                                      </p:cBhvr>
                                    </p:animEffect>
                                  </p:childTnLst>
                                </p:cTn>
                              </p:par>
                            </p:childTnLst>
                          </p:cTn>
                        </p:par>
                      </p:childTnLst>
                    </p:cTn>
                  </p:par>
                  <p:par>
                    <p:cTn id="131" fill="hold">
                      <p:stCondLst>
                        <p:cond delay="indefinite"/>
                      </p:stCondLst>
                      <p:childTnLst>
                        <p:par>
                          <p:cTn id="132" fill="hold">
                            <p:stCondLst>
                              <p:cond delay="0"/>
                            </p:stCondLst>
                            <p:childTnLst>
                              <p:par>
                                <p:cTn id="133" presetID="9" presetClass="entr" presetSubtype="0" fill="hold" nodeType="clickEffect">
                                  <p:stCondLst>
                                    <p:cond delay="0"/>
                                  </p:stCondLst>
                                  <p:childTnLst>
                                    <p:set>
                                      <p:cBhvr>
                                        <p:cTn id="134" dur="1" fill="hold">
                                          <p:stCondLst>
                                            <p:cond delay="0"/>
                                          </p:stCondLst>
                                        </p:cTn>
                                        <p:tgtEl>
                                          <p:spTgt spid="104477"/>
                                        </p:tgtEl>
                                        <p:attrNameLst>
                                          <p:attrName>style.visibility</p:attrName>
                                        </p:attrNameLst>
                                      </p:cBhvr>
                                      <p:to>
                                        <p:strVal val="visible"/>
                                      </p:to>
                                    </p:set>
                                    <p:animEffect transition="in" filter="dissolve">
                                      <p:cBhvr>
                                        <p:cTn id="135" dur="500"/>
                                        <p:tgtEl>
                                          <p:spTgt spid="104477"/>
                                        </p:tgtEl>
                                      </p:cBhvr>
                                    </p:animEffect>
                                  </p:childTnLst>
                                </p:cTn>
                              </p:par>
                            </p:childTnLst>
                          </p:cTn>
                        </p:par>
                      </p:childTnLst>
                    </p:cTn>
                  </p:par>
                  <p:par>
                    <p:cTn id="136" fill="hold">
                      <p:stCondLst>
                        <p:cond delay="indefinite"/>
                      </p:stCondLst>
                      <p:childTnLst>
                        <p:par>
                          <p:cTn id="137" fill="hold">
                            <p:stCondLst>
                              <p:cond delay="0"/>
                            </p:stCondLst>
                            <p:childTnLst>
                              <p:par>
                                <p:cTn id="138" presetID="2" presetClass="entr" presetSubtype="8" fill="hold" nodeType="clickEffect">
                                  <p:stCondLst>
                                    <p:cond delay="0"/>
                                  </p:stCondLst>
                                  <p:childTnLst>
                                    <p:set>
                                      <p:cBhvr>
                                        <p:cTn id="139" dur="1" fill="hold">
                                          <p:stCondLst>
                                            <p:cond delay="0"/>
                                          </p:stCondLst>
                                        </p:cTn>
                                        <p:tgtEl>
                                          <p:spTgt spid="2">
                                            <p:txEl>
                                              <p:pRg st="0" end="0"/>
                                            </p:txEl>
                                          </p:spTgt>
                                        </p:tgtEl>
                                        <p:attrNameLst>
                                          <p:attrName>style.visibility</p:attrName>
                                        </p:attrNameLst>
                                      </p:cBhvr>
                                      <p:to>
                                        <p:strVal val="visible"/>
                                      </p:to>
                                    </p:set>
                                    <p:anim calcmode="lin" valueType="num">
                                      <p:cBhvr additive="base">
                                        <p:cTn id="140" dur="5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1" dur="5000" fill="hold"/>
                                        <p:tgtEl>
                                          <p:spTgt spid="2">
                                            <p:txEl>
                                              <p:pRg st="0" end="0"/>
                                            </p:txEl>
                                          </p:spTgt>
                                        </p:tgtEl>
                                        <p:attrNameLst>
                                          <p:attrName>ppt_y</p:attrName>
                                        </p:attrNameLst>
                                      </p:cBhvr>
                                      <p:tavLst>
                                        <p:tav tm="0">
                                          <p:val>
                                            <p:strVal val="#ppt_y"/>
                                          </p:val>
                                        </p:tav>
                                        <p:tav tm="100000">
                                          <p:val>
                                            <p:strVal val="#ppt_y"/>
                                          </p:val>
                                        </p:tav>
                                      </p:tavLst>
                                    </p:anim>
                                  </p:childTnLst>
                                </p:cTn>
                              </p:par>
                              <p:par>
                                <p:cTn id="142" presetID="2" presetClass="entr" presetSubtype="8" fill="hold" nodeType="withEffect">
                                  <p:stCondLst>
                                    <p:cond delay="0"/>
                                  </p:stCondLst>
                                  <p:childTnLst>
                                    <p:set>
                                      <p:cBhvr>
                                        <p:cTn id="143" dur="1" fill="hold">
                                          <p:stCondLst>
                                            <p:cond delay="0"/>
                                          </p:stCondLst>
                                        </p:cTn>
                                        <p:tgtEl>
                                          <p:spTgt spid="2">
                                            <p:txEl>
                                              <p:pRg st="1" end="1"/>
                                            </p:txEl>
                                          </p:spTgt>
                                        </p:tgtEl>
                                        <p:attrNameLst>
                                          <p:attrName>style.visibility</p:attrName>
                                        </p:attrNameLst>
                                      </p:cBhvr>
                                      <p:to>
                                        <p:strVal val="visible"/>
                                      </p:to>
                                    </p:set>
                                    <p:anim calcmode="lin" valueType="num">
                                      <p:cBhvr additive="base">
                                        <p:cTn id="144" dur="5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5" dur="5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63" presetClass="path" presetSubtype="0" accel="50000" decel="50000" fill="hold" grpId="0" nodeType="clickEffect">
                                  <p:stCondLst>
                                    <p:cond delay="0"/>
                                  </p:stCondLst>
                                  <p:childTnLst>
                                    <p:animMotion origin="layout" path="M 0 0 L 0.25 0 E" pathEditMode="relative" ptsTypes="">
                                      <p:cBhvr>
                                        <p:cTn id="149"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6" grpId="0" animBg="1"/>
      <p:bldP spid="104467" grpId="0" animBg="1"/>
      <p:bldP spid="104468" grpId="0" animBg="1"/>
      <p:bldP spid="104469" grpId="0" animBg="1"/>
      <p:bldP spid="104470" grpId="0" animBg="1"/>
      <p:bldP spid="104471" grpId="0" animBg="1"/>
      <p:bldP spid="104472" grpId="0" animBg="1"/>
      <p:bldP spid="104473" grpId="0" animBg="1"/>
      <p:bldP spid="104474" grpId="0" animBg="1"/>
      <p:bldP spid="104475" grpId="0" animBg="1"/>
      <p:bldP spid="104476" grpId="0" animBg="1"/>
      <p:bldP spid="104487" grpId="0"/>
      <p:bldP spid="104488" grpId="0"/>
      <p:bldP spid="104489" grpId="0"/>
      <p:bldP spid="104490" grpId="0"/>
      <p:bldP spid="104491" grpId="0"/>
      <p:bldP spid="104492" grpId="0"/>
      <p:bldP spid="104505" grpId="0" animBg="1"/>
      <p:bldP spid="104506" grpId="0" animBg="1"/>
      <p:bldP spid="104507" grpId="0" animBg="1"/>
      <p:bldP spid="3" grpId="0" animBg="1"/>
      <p:bldP spid="4"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7"/>
          <p:cNvSpPr>
            <a:spLocks noGrp="1" noChangeArrowheads="1"/>
          </p:cNvSpPr>
          <p:nvPr>
            <p:ph type="title"/>
          </p:nvPr>
        </p:nvSpPr>
        <p:spPr>
          <a:xfrm>
            <a:off x="1284685" y="412101"/>
            <a:ext cx="6172200" cy="1110854"/>
          </a:xfrm>
          <a:noFill/>
        </p:spPr>
        <p:txBody>
          <a:bodyPr>
            <a:normAutofit fontScale="90000"/>
          </a:bodyPr>
          <a:lstStyle/>
          <a:p>
            <a:pPr algn="ctr" rtl="0"/>
            <a:r>
              <a:rPr lang="en-US" dirty="0"/>
              <a:t>“Bad” Multi Tasking</a:t>
            </a:r>
            <a:br>
              <a:rPr lang="en-AU" dirty="0"/>
            </a:br>
            <a:r>
              <a:rPr lang="en-AU" dirty="0"/>
              <a:t>+</a:t>
            </a:r>
            <a:br>
              <a:rPr lang="en-AU" dirty="0"/>
            </a:br>
            <a:r>
              <a:rPr lang="en-AU" b="1" dirty="0"/>
              <a:t>Multiple Set Up Time</a:t>
            </a:r>
            <a:endParaRPr lang="en-GB" b="1" dirty="0"/>
          </a:p>
        </p:txBody>
      </p:sp>
      <p:sp>
        <p:nvSpPr>
          <p:cNvPr id="61" name="מציין מיקום של תאריך 3"/>
          <p:cNvSpPr>
            <a:spLocks noGrp="1"/>
          </p:cNvSpPr>
          <p:nvPr>
            <p:ph type="dt" sz="quarter" idx="10"/>
          </p:nvPr>
        </p:nvSpPr>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fld id="{A26D702A-0B63-4B59-960F-1185DFB8B27C}" type="datetime5">
              <a:rPr kumimoji="0" lang="en-US" sz="1200" b="0" i="0" u="none" strike="noStrike" kern="1200" cap="none" spc="0" normalizeH="0" baseline="0" noProof="0">
                <a:ln>
                  <a:noFill/>
                </a:ln>
                <a:solidFill>
                  <a:prstClr val="black">
                    <a:tint val="75000"/>
                  </a:prstClr>
                </a:solidFill>
                <a:effectLst/>
                <a:uLnTx/>
                <a:uFillTx/>
                <a:latin typeface="Candara"/>
                <a:cs typeface="+mn-cs"/>
              </a:rPr>
              <a:pPr marL="0" marR="0" lvl="0" indent="0" algn="r" defTabSz="914400" rtl="1" eaLnBrk="1" fontAlgn="base" latinLnBrk="0" hangingPunct="1">
                <a:lnSpc>
                  <a:spcPct val="100000"/>
                </a:lnSpc>
                <a:spcBef>
                  <a:spcPct val="0"/>
                </a:spcBef>
                <a:spcAft>
                  <a:spcPct val="0"/>
                </a:spcAft>
                <a:buClrTx/>
                <a:buSzTx/>
                <a:buFontTx/>
                <a:buNone/>
                <a:tabLst/>
                <a:defRPr/>
              </a:pPr>
              <a:t>24-Jul-17</a:t>
            </a:fld>
            <a:endParaRPr kumimoji="0" lang="en-US" altLang="en-US" sz="1200" b="0" i="0" u="none" strike="noStrike" kern="1200" cap="none" spc="0" normalizeH="0" baseline="0" noProof="0">
              <a:ln>
                <a:noFill/>
              </a:ln>
              <a:solidFill>
                <a:prstClr val="black">
                  <a:tint val="75000"/>
                </a:prstClr>
              </a:solidFill>
              <a:effectLst/>
              <a:uLnTx/>
              <a:uFillTx/>
              <a:latin typeface="Candara"/>
              <a:cs typeface="+mn-cs"/>
            </a:endParaRPr>
          </a:p>
        </p:txBody>
      </p:sp>
      <p:sp>
        <p:nvSpPr>
          <p:cNvPr id="62" name="מציין מיקום של כותרת תחתונה 4"/>
          <p:cNvSpPr>
            <a:spLocks noGrp="1"/>
          </p:cNvSpPr>
          <p:nvPr>
            <p:ph type="ftr"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0" normalizeH="0" baseline="0" noProof="0">
                <a:ln>
                  <a:noFill/>
                </a:ln>
                <a:solidFill>
                  <a:prstClr val="black">
                    <a:tint val="75000"/>
                  </a:prstClr>
                </a:solidFill>
                <a:effectLst/>
                <a:uLnTx/>
                <a:uFillTx/>
                <a:latin typeface="Candara"/>
                <a:cs typeface="+mn-cs"/>
              </a:rPr>
              <a:t>Lewis Trigger - Consultants &amp; Management Ltd</a:t>
            </a:r>
          </a:p>
        </p:txBody>
      </p:sp>
      <p:sp>
        <p:nvSpPr>
          <p:cNvPr id="63" name="מציין מיקום של מספר שקופית 5"/>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C1FA8F80-DC59-45C0-8437-52F121512FDF}"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80</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104450" name="Rectangle 2"/>
          <p:cNvSpPr>
            <a:spLocks noChangeArrowheads="1"/>
          </p:cNvSpPr>
          <p:nvPr/>
        </p:nvSpPr>
        <p:spPr bwMode="auto">
          <a:xfrm>
            <a:off x="6569869"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1" name="Rectangle 3"/>
          <p:cNvSpPr>
            <a:spLocks noChangeArrowheads="1"/>
          </p:cNvSpPr>
          <p:nvPr/>
        </p:nvSpPr>
        <p:spPr bwMode="auto">
          <a:xfrm>
            <a:off x="6137672"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2" name="Rectangle 4"/>
          <p:cNvSpPr>
            <a:spLocks noChangeArrowheads="1"/>
          </p:cNvSpPr>
          <p:nvPr/>
        </p:nvSpPr>
        <p:spPr bwMode="auto">
          <a:xfrm>
            <a:off x="6407944"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3" name="Rectangle 5"/>
          <p:cNvSpPr>
            <a:spLocks noChangeArrowheads="1"/>
          </p:cNvSpPr>
          <p:nvPr/>
        </p:nvSpPr>
        <p:spPr bwMode="auto">
          <a:xfrm>
            <a:off x="6137672"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4" name="Rectangle 6"/>
          <p:cNvSpPr>
            <a:spLocks noChangeArrowheads="1"/>
          </p:cNvSpPr>
          <p:nvPr/>
        </p:nvSpPr>
        <p:spPr bwMode="auto">
          <a:xfrm>
            <a:off x="6299597" y="4455320"/>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60" name="Text Box 8"/>
          <p:cNvSpPr txBox="1">
            <a:spLocks noChangeArrowheads="1"/>
          </p:cNvSpPr>
          <p:nvPr/>
        </p:nvSpPr>
        <p:spPr bwMode="auto">
          <a:xfrm>
            <a:off x="7272338" y="5426870"/>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t</a:t>
            </a:r>
          </a:p>
        </p:txBody>
      </p:sp>
      <p:sp>
        <p:nvSpPr>
          <p:cNvPr id="2061" name="Text Box 9"/>
          <p:cNvSpPr txBox="1">
            <a:spLocks noChangeArrowheads="1"/>
          </p:cNvSpPr>
          <p:nvPr/>
        </p:nvSpPr>
        <p:spPr bwMode="auto">
          <a:xfrm>
            <a:off x="1143001" y="1431132"/>
            <a:ext cx="1674019" cy="323165"/>
          </a:xfrm>
          <a:prstGeom prst="rect">
            <a:avLst/>
          </a:prstGeom>
          <a:noFill/>
          <a:ln w="9525">
            <a:noFill/>
            <a:miter lim="800000"/>
            <a:headEnd/>
            <a:tailEnd/>
          </a:ln>
        </p:spPr>
        <p:txBody>
          <a:bodyPr>
            <a:spAutoFit/>
          </a:bodyPr>
          <a:lstStyle/>
          <a:p>
            <a:pPr marL="0" marR="0" lvl="0" indent="0" algn="l" defTabSz="342900" rtl="0"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Assignments</a:t>
            </a:r>
          </a:p>
        </p:txBody>
      </p:sp>
      <p:sp>
        <p:nvSpPr>
          <p:cNvPr id="104458" name="Rectangle 10"/>
          <p:cNvSpPr>
            <a:spLocks noChangeArrowheads="1"/>
          </p:cNvSpPr>
          <p:nvPr/>
        </p:nvSpPr>
        <p:spPr bwMode="auto">
          <a:xfrm>
            <a:off x="1563291" y="2294335"/>
            <a:ext cx="52388"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59" name="Rectangle 11"/>
          <p:cNvSpPr>
            <a:spLocks noChangeArrowheads="1"/>
          </p:cNvSpPr>
          <p:nvPr/>
        </p:nvSpPr>
        <p:spPr bwMode="auto">
          <a:xfrm>
            <a:off x="2033588"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0" name="Rectangle 12"/>
          <p:cNvSpPr>
            <a:spLocks noChangeArrowheads="1"/>
          </p:cNvSpPr>
          <p:nvPr/>
        </p:nvSpPr>
        <p:spPr bwMode="auto">
          <a:xfrm>
            <a:off x="1601391"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1" name="Rectangle 13"/>
          <p:cNvSpPr>
            <a:spLocks noChangeArrowheads="1"/>
          </p:cNvSpPr>
          <p:nvPr/>
        </p:nvSpPr>
        <p:spPr bwMode="auto">
          <a:xfrm>
            <a:off x="1709738"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2" name="Rectangle 14"/>
          <p:cNvSpPr>
            <a:spLocks noChangeArrowheads="1"/>
          </p:cNvSpPr>
          <p:nvPr/>
        </p:nvSpPr>
        <p:spPr bwMode="auto">
          <a:xfrm>
            <a:off x="2249091"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3" name="Rectangle 15"/>
          <p:cNvSpPr>
            <a:spLocks noChangeArrowheads="1"/>
          </p:cNvSpPr>
          <p:nvPr/>
        </p:nvSpPr>
        <p:spPr bwMode="auto">
          <a:xfrm>
            <a:off x="2789635"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4" name="Rectangle 16"/>
          <p:cNvSpPr>
            <a:spLocks noChangeArrowheads="1"/>
          </p:cNvSpPr>
          <p:nvPr/>
        </p:nvSpPr>
        <p:spPr bwMode="auto">
          <a:xfrm>
            <a:off x="3113486" y="3375424"/>
            <a:ext cx="215503"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5" name="Rectangle 17"/>
          <p:cNvSpPr>
            <a:spLocks noChangeArrowheads="1"/>
          </p:cNvSpPr>
          <p:nvPr/>
        </p:nvSpPr>
        <p:spPr bwMode="auto">
          <a:xfrm>
            <a:off x="1871664" y="3914776"/>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6" name="Rectangle 18"/>
          <p:cNvSpPr>
            <a:spLocks noChangeArrowheads="1"/>
          </p:cNvSpPr>
          <p:nvPr/>
        </p:nvSpPr>
        <p:spPr bwMode="auto">
          <a:xfrm>
            <a:off x="2951560"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7" name="Rectangle 19"/>
          <p:cNvSpPr>
            <a:spLocks noChangeArrowheads="1"/>
          </p:cNvSpPr>
          <p:nvPr/>
        </p:nvSpPr>
        <p:spPr bwMode="auto">
          <a:xfrm>
            <a:off x="2465785" y="4455320"/>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8" name="Rectangle 20"/>
          <p:cNvSpPr>
            <a:spLocks noChangeArrowheads="1"/>
          </p:cNvSpPr>
          <p:nvPr/>
        </p:nvSpPr>
        <p:spPr bwMode="auto">
          <a:xfrm>
            <a:off x="4733925" y="3375424"/>
            <a:ext cx="161925"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69" name="Rectangle 21"/>
          <p:cNvSpPr>
            <a:spLocks noChangeArrowheads="1"/>
          </p:cNvSpPr>
          <p:nvPr/>
        </p:nvSpPr>
        <p:spPr bwMode="auto">
          <a:xfrm>
            <a:off x="6299597"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0" name="Rectangle 22"/>
          <p:cNvSpPr>
            <a:spLocks noChangeArrowheads="1"/>
          </p:cNvSpPr>
          <p:nvPr/>
        </p:nvSpPr>
        <p:spPr bwMode="auto">
          <a:xfrm>
            <a:off x="3708797"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1" name="Rectangle 23"/>
          <p:cNvSpPr>
            <a:spLocks noChangeArrowheads="1"/>
          </p:cNvSpPr>
          <p:nvPr/>
        </p:nvSpPr>
        <p:spPr bwMode="auto">
          <a:xfrm>
            <a:off x="3815954"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2" name="Rectangle 24"/>
          <p:cNvSpPr>
            <a:spLocks noChangeArrowheads="1"/>
          </p:cNvSpPr>
          <p:nvPr/>
        </p:nvSpPr>
        <p:spPr bwMode="auto">
          <a:xfrm>
            <a:off x="4301729"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3" name="Rectangle 25"/>
          <p:cNvSpPr>
            <a:spLocks noChangeArrowheads="1"/>
          </p:cNvSpPr>
          <p:nvPr/>
        </p:nvSpPr>
        <p:spPr bwMode="auto">
          <a:xfrm>
            <a:off x="4463654" y="4994672"/>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4" name="Rectangle 26"/>
          <p:cNvSpPr>
            <a:spLocks noChangeArrowheads="1"/>
          </p:cNvSpPr>
          <p:nvPr/>
        </p:nvSpPr>
        <p:spPr bwMode="auto">
          <a:xfrm>
            <a:off x="4942285" y="2294335"/>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5" name="Rectangle 27"/>
          <p:cNvSpPr>
            <a:spLocks noChangeArrowheads="1"/>
          </p:cNvSpPr>
          <p:nvPr/>
        </p:nvSpPr>
        <p:spPr bwMode="auto">
          <a:xfrm>
            <a:off x="5274470" y="2834878"/>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76" name="Rectangle 28"/>
          <p:cNvSpPr>
            <a:spLocks noChangeArrowheads="1"/>
          </p:cNvSpPr>
          <p:nvPr/>
        </p:nvSpPr>
        <p:spPr bwMode="auto">
          <a:xfrm>
            <a:off x="5543551" y="4994672"/>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graphicFrame>
        <p:nvGraphicFramePr>
          <p:cNvPr id="104477" name="Object 29"/>
          <p:cNvGraphicFramePr>
            <a:graphicFrameLocks noChangeAspect="1"/>
          </p:cNvGraphicFramePr>
          <p:nvPr>
            <p:extLst/>
          </p:nvPr>
        </p:nvGraphicFramePr>
        <p:xfrm>
          <a:off x="6241256" y="1259681"/>
          <a:ext cx="2615804" cy="482204"/>
        </p:xfrm>
        <a:graphic>
          <a:graphicData uri="http://schemas.openxmlformats.org/presentationml/2006/ole">
            <mc:AlternateContent xmlns:mc="http://schemas.openxmlformats.org/markup-compatibility/2006">
              <mc:Choice xmlns:v="urn:schemas-microsoft-com:vml" Requires="v">
                <p:oleObj spid="_x0000_s283668" name="Equation" r:id="rId4" imgW="952200" imgH="215640" progId="Equation.3">
                  <p:embed/>
                </p:oleObj>
              </mc:Choice>
              <mc:Fallback>
                <p:oleObj name="Equation" r:id="rId4" imgW="952200" imgH="215640" progId="Equation.3">
                  <p:embed/>
                  <p:pic>
                    <p:nvPicPr>
                      <p:cNvPr id="104477" name="Object 29"/>
                      <p:cNvPicPr>
                        <a:picLocks noChangeAspect="1" noChangeArrowheads="1"/>
                      </p:cNvPicPr>
                      <p:nvPr/>
                    </p:nvPicPr>
                    <p:blipFill>
                      <a:blip r:embed="rId5"/>
                      <a:srcRect/>
                      <a:stretch>
                        <a:fillRect/>
                      </a:stretch>
                    </p:blipFill>
                    <p:spPr bwMode="auto">
                      <a:xfrm>
                        <a:off x="6241256" y="1259681"/>
                        <a:ext cx="2615804" cy="482204"/>
                      </a:xfrm>
                      <a:prstGeom prst="rect">
                        <a:avLst/>
                      </a:prstGeom>
                      <a:solidFill>
                        <a:schemeClr val="accent1"/>
                      </a:solidFill>
                      <a:ln w="9525">
                        <a:solidFill>
                          <a:schemeClr val="tx1"/>
                        </a:solidFill>
                        <a:miter lim="800000"/>
                        <a:headEnd/>
                        <a:tailEnd/>
                      </a:ln>
                    </p:spPr>
                  </p:pic>
                </p:oleObj>
              </mc:Fallback>
            </mc:AlternateContent>
          </a:graphicData>
        </a:graphic>
      </p:graphicFrame>
      <p:grpSp>
        <p:nvGrpSpPr>
          <p:cNvPr id="2081" name="Group 30"/>
          <p:cNvGrpSpPr>
            <a:grpSpLocks/>
          </p:cNvGrpSpPr>
          <p:nvPr/>
        </p:nvGrpSpPr>
        <p:grpSpPr bwMode="auto">
          <a:xfrm>
            <a:off x="1547813" y="1754982"/>
            <a:ext cx="5697141" cy="3818335"/>
            <a:chOff x="431" y="754"/>
            <a:chExt cx="4853" cy="3434"/>
          </a:xfrm>
        </p:grpSpPr>
        <p:sp>
          <p:nvSpPr>
            <p:cNvPr id="2110" name="Line 31"/>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11" name="Line 32"/>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grpSp>
      <p:sp>
        <p:nvSpPr>
          <p:cNvPr id="2082" name="Line 33"/>
          <p:cNvSpPr>
            <a:spLocks noChangeShapeType="1"/>
          </p:cNvSpPr>
          <p:nvPr/>
        </p:nvSpPr>
        <p:spPr bwMode="auto">
          <a:xfrm>
            <a:off x="2412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3" name="Line 34"/>
          <p:cNvSpPr>
            <a:spLocks noChangeShapeType="1"/>
          </p:cNvSpPr>
          <p:nvPr/>
        </p:nvSpPr>
        <p:spPr bwMode="auto">
          <a:xfrm>
            <a:off x="3275410"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4" name="Line 35"/>
          <p:cNvSpPr>
            <a:spLocks noChangeShapeType="1"/>
          </p:cNvSpPr>
          <p:nvPr/>
        </p:nvSpPr>
        <p:spPr bwMode="auto">
          <a:xfrm>
            <a:off x="4139804"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5" name="Line 36"/>
          <p:cNvSpPr>
            <a:spLocks noChangeShapeType="1"/>
          </p:cNvSpPr>
          <p:nvPr/>
        </p:nvSpPr>
        <p:spPr bwMode="auto">
          <a:xfrm>
            <a:off x="5004197"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6" name="Line 37"/>
          <p:cNvSpPr>
            <a:spLocks noChangeShapeType="1"/>
          </p:cNvSpPr>
          <p:nvPr/>
        </p:nvSpPr>
        <p:spPr bwMode="auto">
          <a:xfrm>
            <a:off x="5841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087" name="Line 38"/>
          <p:cNvSpPr>
            <a:spLocks noChangeShapeType="1"/>
          </p:cNvSpPr>
          <p:nvPr/>
        </p:nvSpPr>
        <p:spPr bwMode="auto">
          <a:xfrm>
            <a:off x="6705600" y="5448300"/>
            <a:ext cx="0" cy="248841"/>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487" name="Text Box 39"/>
          <p:cNvSpPr txBox="1">
            <a:spLocks noChangeArrowheads="1"/>
          </p:cNvSpPr>
          <p:nvPr/>
        </p:nvSpPr>
        <p:spPr bwMode="auto">
          <a:xfrm>
            <a:off x="1143000" y="2187180"/>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A</a:t>
            </a:r>
          </a:p>
        </p:txBody>
      </p:sp>
      <p:sp>
        <p:nvSpPr>
          <p:cNvPr id="104488" name="Text Box 40"/>
          <p:cNvSpPr txBox="1">
            <a:spLocks noChangeArrowheads="1"/>
          </p:cNvSpPr>
          <p:nvPr/>
        </p:nvSpPr>
        <p:spPr bwMode="auto">
          <a:xfrm>
            <a:off x="1146572" y="272653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B</a:t>
            </a:r>
          </a:p>
        </p:txBody>
      </p:sp>
      <p:sp>
        <p:nvSpPr>
          <p:cNvPr id="104489" name="Text Box 41"/>
          <p:cNvSpPr txBox="1">
            <a:spLocks noChangeArrowheads="1"/>
          </p:cNvSpPr>
          <p:nvPr/>
        </p:nvSpPr>
        <p:spPr bwMode="auto">
          <a:xfrm>
            <a:off x="1154906" y="327779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C</a:t>
            </a:r>
          </a:p>
        </p:txBody>
      </p:sp>
      <p:sp>
        <p:nvSpPr>
          <p:cNvPr id="104490" name="Text Box 42"/>
          <p:cNvSpPr txBox="1">
            <a:spLocks noChangeArrowheads="1"/>
          </p:cNvSpPr>
          <p:nvPr/>
        </p:nvSpPr>
        <p:spPr bwMode="auto">
          <a:xfrm>
            <a:off x="1154906" y="3802857"/>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D</a:t>
            </a:r>
          </a:p>
        </p:txBody>
      </p:sp>
      <p:sp>
        <p:nvSpPr>
          <p:cNvPr id="104491" name="Text Box 43"/>
          <p:cNvSpPr txBox="1">
            <a:spLocks noChangeArrowheads="1"/>
          </p:cNvSpPr>
          <p:nvPr/>
        </p:nvSpPr>
        <p:spPr bwMode="auto">
          <a:xfrm>
            <a:off x="1153716" y="4373167"/>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E</a:t>
            </a:r>
          </a:p>
        </p:txBody>
      </p:sp>
      <p:sp>
        <p:nvSpPr>
          <p:cNvPr id="104492" name="Text Box 44"/>
          <p:cNvSpPr txBox="1">
            <a:spLocks noChangeArrowheads="1"/>
          </p:cNvSpPr>
          <p:nvPr/>
        </p:nvSpPr>
        <p:spPr bwMode="auto">
          <a:xfrm>
            <a:off x="1153716" y="4913711"/>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F</a:t>
            </a:r>
          </a:p>
        </p:txBody>
      </p:sp>
      <p:sp>
        <p:nvSpPr>
          <p:cNvPr id="2094" name="Text Box 45"/>
          <p:cNvSpPr txBox="1">
            <a:spLocks noChangeArrowheads="1"/>
          </p:cNvSpPr>
          <p:nvPr/>
        </p:nvSpPr>
        <p:spPr bwMode="auto">
          <a:xfrm>
            <a:off x="2141935" y="5669757"/>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1</a:t>
            </a:r>
          </a:p>
        </p:txBody>
      </p:sp>
      <p:sp>
        <p:nvSpPr>
          <p:cNvPr id="2095" name="Text Box 46"/>
          <p:cNvSpPr txBox="1">
            <a:spLocks noChangeArrowheads="1"/>
          </p:cNvSpPr>
          <p:nvPr/>
        </p:nvSpPr>
        <p:spPr bwMode="auto">
          <a:xfrm>
            <a:off x="3006329"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2</a:t>
            </a:r>
          </a:p>
        </p:txBody>
      </p:sp>
      <p:sp>
        <p:nvSpPr>
          <p:cNvPr id="2096" name="Text Box 47"/>
          <p:cNvSpPr txBox="1">
            <a:spLocks noChangeArrowheads="1"/>
          </p:cNvSpPr>
          <p:nvPr/>
        </p:nvSpPr>
        <p:spPr bwMode="auto">
          <a:xfrm>
            <a:off x="3885010"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3</a:t>
            </a:r>
          </a:p>
        </p:txBody>
      </p:sp>
      <p:sp>
        <p:nvSpPr>
          <p:cNvPr id="2097" name="Text Box 48"/>
          <p:cNvSpPr txBox="1">
            <a:spLocks noChangeArrowheads="1"/>
          </p:cNvSpPr>
          <p:nvPr/>
        </p:nvSpPr>
        <p:spPr bwMode="auto">
          <a:xfrm>
            <a:off x="4749404"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4</a:t>
            </a:r>
          </a:p>
        </p:txBody>
      </p:sp>
      <p:sp>
        <p:nvSpPr>
          <p:cNvPr id="2098" name="Text Box 49"/>
          <p:cNvSpPr txBox="1">
            <a:spLocks noChangeArrowheads="1"/>
          </p:cNvSpPr>
          <p:nvPr/>
        </p:nvSpPr>
        <p:spPr bwMode="auto">
          <a:xfrm>
            <a:off x="5598319"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5</a:t>
            </a:r>
          </a:p>
        </p:txBody>
      </p:sp>
      <p:sp>
        <p:nvSpPr>
          <p:cNvPr id="2099" name="Text Box 50"/>
          <p:cNvSpPr txBox="1">
            <a:spLocks noChangeArrowheads="1"/>
          </p:cNvSpPr>
          <p:nvPr/>
        </p:nvSpPr>
        <p:spPr bwMode="auto">
          <a:xfrm>
            <a:off x="6462713" y="5659042"/>
            <a:ext cx="485775" cy="323165"/>
          </a:xfrm>
          <a:prstGeom prst="rect">
            <a:avLst/>
          </a:prstGeom>
          <a:noFill/>
          <a:ln w="9525">
            <a:noFill/>
            <a:miter lim="800000"/>
            <a:headEnd/>
            <a:tailEnd/>
          </a:ln>
        </p:spPr>
        <p:txBody>
          <a:bodyPr>
            <a:spAutoFit/>
          </a:bodyPr>
          <a:lstStyle/>
          <a:p>
            <a:pPr marL="0" marR="0" lvl="0" indent="0" algn="l" defTabSz="342900" rtl="1" eaLnBrk="1" fontAlgn="auto" latinLnBrk="0" hangingPunct="1">
              <a:lnSpc>
                <a:spcPct val="100000"/>
              </a:lnSpc>
              <a:spcBef>
                <a:spcPct val="50000"/>
              </a:spcBef>
              <a:spcAft>
                <a:spcPts val="0"/>
              </a:spcAft>
              <a:buClrTx/>
              <a:buSzTx/>
              <a:buFontTx/>
              <a:buNone/>
              <a:tabLst/>
              <a:defRPr/>
            </a:pPr>
            <a:r>
              <a:rPr kumimoji="0" lang="en-US" sz="1500" b="1" i="0" u="none" strike="noStrike" kern="1200" cap="none" spc="0" normalizeH="0" baseline="0" noProof="0">
                <a:ln>
                  <a:noFill/>
                </a:ln>
                <a:solidFill>
                  <a:prstClr val="black"/>
                </a:solidFill>
                <a:effectLst/>
                <a:uLnTx/>
                <a:uFillTx/>
                <a:latin typeface="Arial" pitchFamily="34" charset="0"/>
                <a:ea typeface="+mn-ea"/>
                <a:cs typeface="+mn-cs"/>
              </a:rPr>
              <a:t>6</a:t>
            </a:r>
          </a:p>
        </p:txBody>
      </p:sp>
      <p:sp>
        <p:nvSpPr>
          <p:cNvPr id="2100" name="Line 51"/>
          <p:cNvSpPr>
            <a:spLocks noChangeShapeType="1"/>
          </p:cNvSpPr>
          <p:nvPr/>
        </p:nvSpPr>
        <p:spPr bwMode="auto">
          <a:xfrm>
            <a:off x="1547814" y="2349104"/>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1" name="Line 52"/>
          <p:cNvSpPr>
            <a:spLocks noChangeShapeType="1"/>
          </p:cNvSpPr>
          <p:nvPr/>
        </p:nvSpPr>
        <p:spPr bwMode="auto">
          <a:xfrm>
            <a:off x="1547814" y="2872979"/>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2" name="Line 53"/>
          <p:cNvSpPr>
            <a:spLocks noChangeShapeType="1"/>
          </p:cNvSpPr>
          <p:nvPr/>
        </p:nvSpPr>
        <p:spPr bwMode="auto">
          <a:xfrm>
            <a:off x="1556149" y="342900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3" name="Line 54"/>
          <p:cNvSpPr>
            <a:spLocks noChangeShapeType="1"/>
          </p:cNvSpPr>
          <p:nvPr/>
        </p:nvSpPr>
        <p:spPr bwMode="auto">
          <a:xfrm>
            <a:off x="1547814" y="396121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4" name="Line 55"/>
          <p:cNvSpPr>
            <a:spLocks noChangeShapeType="1"/>
          </p:cNvSpPr>
          <p:nvPr/>
        </p:nvSpPr>
        <p:spPr bwMode="auto">
          <a:xfrm>
            <a:off x="1547814" y="4508897"/>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105" name="Line 56"/>
          <p:cNvSpPr>
            <a:spLocks noChangeShapeType="1"/>
          </p:cNvSpPr>
          <p:nvPr/>
        </p:nvSpPr>
        <p:spPr bwMode="auto">
          <a:xfrm>
            <a:off x="1547814" y="5033963"/>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505" name="Rectangle 57"/>
          <p:cNvSpPr>
            <a:spLocks noChangeArrowheads="1"/>
          </p:cNvSpPr>
          <p:nvPr/>
        </p:nvSpPr>
        <p:spPr bwMode="auto">
          <a:xfrm>
            <a:off x="1980010" y="4455320"/>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506" name="Rectangle 58"/>
          <p:cNvSpPr>
            <a:spLocks noChangeArrowheads="1"/>
          </p:cNvSpPr>
          <p:nvPr/>
        </p:nvSpPr>
        <p:spPr bwMode="auto">
          <a:xfrm>
            <a:off x="2141935"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104507" name="Rectangle 59"/>
          <p:cNvSpPr>
            <a:spLocks noChangeArrowheads="1"/>
          </p:cNvSpPr>
          <p:nvPr/>
        </p:nvSpPr>
        <p:spPr bwMode="auto">
          <a:xfrm>
            <a:off x="3330180" y="4455320"/>
            <a:ext cx="215503"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1200" cap="none" spc="0" normalizeH="0" baseline="0" noProof="0">
              <a:ln>
                <a:noFill/>
              </a:ln>
              <a:solidFill>
                <a:prstClr val="black"/>
              </a:solidFill>
              <a:effectLst/>
              <a:uLnTx/>
              <a:uFillTx/>
              <a:latin typeface="Century Gothic" panose="020B0502020202020204"/>
              <a:ea typeface="+mn-ea"/>
              <a:cs typeface="Gisha" panose="020B0502040204020203" pitchFamily="34" charset="-79"/>
            </a:endParaRPr>
          </a:p>
        </p:txBody>
      </p:sp>
      <p:sp>
        <p:nvSpPr>
          <p:cNvPr id="2" name="TextBox 1"/>
          <p:cNvSpPr txBox="1"/>
          <p:nvPr/>
        </p:nvSpPr>
        <p:spPr>
          <a:xfrm>
            <a:off x="7118748" y="3023876"/>
            <a:ext cx="1960352" cy="507831"/>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1200" cap="none" spc="0" normalizeH="0" baseline="0" noProof="0" dirty="0">
                <a:ln>
                  <a:noFill/>
                </a:ln>
                <a:solidFill>
                  <a:prstClr val="black"/>
                </a:solidFill>
                <a:effectLst/>
                <a:uLnTx/>
                <a:uFillTx/>
                <a:latin typeface="Century Gothic" panose="020B0502020202020204"/>
                <a:ea typeface="+mn-ea"/>
                <a:cs typeface="+mn-cs"/>
              </a:rPr>
              <a:t>TTM (Time to Market)</a:t>
            </a:r>
          </a:p>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1200" cap="none" spc="0" normalizeH="0" baseline="0" noProof="0" dirty="0">
                <a:ln>
                  <a:noFill/>
                </a:ln>
                <a:solidFill>
                  <a:prstClr val="black"/>
                </a:solidFill>
                <a:effectLst/>
                <a:uLnTx/>
                <a:uFillTx/>
                <a:latin typeface="Century Gothic" panose="020B0502020202020204"/>
                <a:ea typeface="+mn-ea"/>
                <a:cs typeface="Gisha" panose="020B0502040204020203" pitchFamily="34" charset="-79"/>
              </a:rPr>
              <a:t>Takes even longer </a:t>
            </a:r>
            <a:endParaRPr kumimoji="0" lang="en-AU" sz="135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Left Arrow 2"/>
          <p:cNvSpPr/>
          <p:nvPr/>
        </p:nvSpPr>
        <p:spPr>
          <a:xfrm rot="10800000">
            <a:off x="6948487" y="3477112"/>
            <a:ext cx="1751747" cy="3577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en-AU" sz="1350" b="0" i="0" u="none" strike="noStrike" kern="1200" cap="none" spc="0" normalizeH="0" baseline="0" noProof="0">
              <a:ln>
                <a:noFill/>
              </a:ln>
              <a:solidFill>
                <a:prstClr val="white"/>
              </a:solidFill>
              <a:effectLst/>
              <a:uLnTx/>
              <a:uFillTx/>
              <a:latin typeface="Candara"/>
              <a:ea typeface="+mn-ea"/>
              <a:cs typeface="+mn-cs"/>
            </a:endParaRPr>
          </a:p>
        </p:txBody>
      </p:sp>
    </p:spTree>
    <p:extLst>
      <p:ext uri="{BB962C8B-B14F-4D97-AF65-F5344CB8AC3E}">
        <p14:creationId xmlns:p14="http://schemas.microsoft.com/office/powerpoint/2010/main" val="16764484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4458"/>
                                        </p:tgtEl>
                                        <p:attrNameLst>
                                          <p:attrName>style.visibility</p:attrName>
                                        </p:attrNameLst>
                                      </p:cBhvr>
                                      <p:to>
                                        <p:strVal val="visible"/>
                                      </p:to>
                                    </p:set>
                                    <p:anim calcmode="lin" valueType="num">
                                      <p:cBhvr additive="base">
                                        <p:cTn id="7" dur="500" fill="hold"/>
                                        <p:tgtEl>
                                          <p:spTgt spid="104458"/>
                                        </p:tgtEl>
                                        <p:attrNameLst>
                                          <p:attrName>ppt_x</p:attrName>
                                        </p:attrNameLst>
                                      </p:cBhvr>
                                      <p:tavLst>
                                        <p:tav tm="0">
                                          <p:val>
                                            <p:strVal val="1+#ppt_w/2"/>
                                          </p:val>
                                        </p:tav>
                                        <p:tav tm="100000">
                                          <p:val>
                                            <p:strVal val="#ppt_x"/>
                                          </p:val>
                                        </p:tav>
                                      </p:tavLst>
                                    </p:anim>
                                    <p:anim calcmode="lin" valueType="num">
                                      <p:cBhvr additive="base">
                                        <p:cTn id="8" dur="500" fill="hold"/>
                                        <p:tgtEl>
                                          <p:spTgt spid="10445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04487"/>
                                        </p:tgtEl>
                                        <p:attrNameLst>
                                          <p:attrName>style.visibility</p:attrName>
                                        </p:attrNameLst>
                                      </p:cBhvr>
                                      <p:to>
                                        <p:strVal val="visible"/>
                                      </p:to>
                                    </p:set>
                                    <p:anim calcmode="lin" valueType="num">
                                      <p:cBhvr additive="base">
                                        <p:cTn id="11" dur="500" fill="hold"/>
                                        <p:tgtEl>
                                          <p:spTgt spid="104487"/>
                                        </p:tgtEl>
                                        <p:attrNameLst>
                                          <p:attrName>ppt_x</p:attrName>
                                        </p:attrNameLst>
                                      </p:cBhvr>
                                      <p:tavLst>
                                        <p:tav tm="0">
                                          <p:val>
                                            <p:strVal val="1+#ppt_w/2"/>
                                          </p:val>
                                        </p:tav>
                                        <p:tav tm="100000">
                                          <p:val>
                                            <p:strVal val="#ppt_x"/>
                                          </p:val>
                                        </p:tav>
                                      </p:tavLst>
                                    </p:anim>
                                    <p:anim calcmode="lin" valueType="num">
                                      <p:cBhvr additive="base">
                                        <p:cTn id="12" dur="500" fill="hold"/>
                                        <p:tgtEl>
                                          <p:spTgt spid="104487"/>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104460"/>
                                        </p:tgtEl>
                                        <p:attrNameLst>
                                          <p:attrName>style.visibility</p:attrName>
                                        </p:attrNameLst>
                                      </p:cBhvr>
                                      <p:to>
                                        <p:strVal val="visible"/>
                                      </p:to>
                                    </p:set>
                                    <p:anim calcmode="lin" valueType="num">
                                      <p:cBhvr additive="base">
                                        <p:cTn id="17" dur="500" fill="hold"/>
                                        <p:tgtEl>
                                          <p:spTgt spid="104460"/>
                                        </p:tgtEl>
                                        <p:attrNameLst>
                                          <p:attrName>ppt_x</p:attrName>
                                        </p:attrNameLst>
                                      </p:cBhvr>
                                      <p:tavLst>
                                        <p:tav tm="0">
                                          <p:val>
                                            <p:strVal val="1+#ppt_w/2"/>
                                          </p:val>
                                        </p:tav>
                                        <p:tav tm="100000">
                                          <p:val>
                                            <p:strVal val="#ppt_x"/>
                                          </p:val>
                                        </p:tav>
                                      </p:tavLst>
                                    </p:anim>
                                    <p:anim calcmode="lin" valueType="num">
                                      <p:cBhvr additive="base">
                                        <p:cTn id="18" dur="500" fill="hold"/>
                                        <p:tgtEl>
                                          <p:spTgt spid="104460"/>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4488"/>
                                        </p:tgtEl>
                                        <p:attrNameLst>
                                          <p:attrName>style.visibility</p:attrName>
                                        </p:attrNameLst>
                                      </p:cBhvr>
                                      <p:to>
                                        <p:strVal val="visible"/>
                                      </p:to>
                                    </p:set>
                                    <p:anim calcmode="lin" valueType="num">
                                      <p:cBhvr additive="base">
                                        <p:cTn id="21" dur="500" fill="hold"/>
                                        <p:tgtEl>
                                          <p:spTgt spid="104488"/>
                                        </p:tgtEl>
                                        <p:attrNameLst>
                                          <p:attrName>ppt_x</p:attrName>
                                        </p:attrNameLst>
                                      </p:cBhvr>
                                      <p:tavLst>
                                        <p:tav tm="0">
                                          <p:val>
                                            <p:strVal val="1+#ppt_w/2"/>
                                          </p:val>
                                        </p:tav>
                                        <p:tav tm="100000">
                                          <p:val>
                                            <p:strVal val="#ppt_x"/>
                                          </p:val>
                                        </p:tav>
                                      </p:tavLst>
                                    </p:anim>
                                    <p:anim calcmode="lin" valueType="num">
                                      <p:cBhvr additive="base">
                                        <p:cTn id="22" dur="500" fill="hold"/>
                                        <p:tgtEl>
                                          <p:spTgt spid="104488"/>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3" fill="hold" grpId="0" nodeType="clickEffect">
                                  <p:stCondLst>
                                    <p:cond delay="0"/>
                                  </p:stCondLst>
                                  <p:childTnLst>
                                    <p:set>
                                      <p:cBhvr>
                                        <p:cTn id="26" dur="1" fill="hold">
                                          <p:stCondLst>
                                            <p:cond delay="0"/>
                                          </p:stCondLst>
                                        </p:cTn>
                                        <p:tgtEl>
                                          <p:spTgt spid="104461"/>
                                        </p:tgtEl>
                                        <p:attrNameLst>
                                          <p:attrName>style.visibility</p:attrName>
                                        </p:attrNameLst>
                                      </p:cBhvr>
                                      <p:to>
                                        <p:strVal val="visible"/>
                                      </p:to>
                                    </p:set>
                                    <p:anim calcmode="lin" valueType="num">
                                      <p:cBhvr additive="base">
                                        <p:cTn id="27" dur="500" fill="hold"/>
                                        <p:tgtEl>
                                          <p:spTgt spid="104461"/>
                                        </p:tgtEl>
                                        <p:attrNameLst>
                                          <p:attrName>ppt_x</p:attrName>
                                        </p:attrNameLst>
                                      </p:cBhvr>
                                      <p:tavLst>
                                        <p:tav tm="0">
                                          <p:val>
                                            <p:strVal val="1+#ppt_w/2"/>
                                          </p:val>
                                        </p:tav>
                                        <p:tav tm="100000">
                                          <p:val>
                                            <p:strVal val="#ppt_x"/>
                                          </p:val>
                                        </p:tav>
                                      </p:tavLst>
                                    </p:anim>
                                    <p:anim calcmode="lin" valueType="num">
                                      <p:cBhvr additive="base">
                                        <p:cTn id="28" dur="500" fill="hold"/>
                                        <p:tgtEl>
                                          <p:spTgt spid="104461"/>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04489"/>
                                        </p:tgtEl>
                                        <p:attrNameLst>
                                          <p:attrName>style.visibility</p:attrName>
                                        </p:attrNameLst>
                                      </p:cBhvr>
                                      <p:to>
                                        <p:strVal val="visible"/>
                                      </p:to>
                                    </p:set>
                                    <p:anim calcmode="lin" valueType="num">
                                      <p:cBhvr additive="base">
                                        <p:cTn id="31" dur="500" fill="hold"/>
                                        <p:tgtEl>
                                          <p:spTgt spid="104489"/>
                                        </p:tgtEl>
                                        <p:attrNameLst>
                                          <p:attrName>ppt_x</p:attrName>
                                        </p:attrNameLst>
                                      </p:cBhvr>
                                      <p:tavLst>
                                        <p:tav tm="0">
                                          <p:val>
                                            <p:strVal val="1+#ppt_w/2"/>
                                          </p:val>
                                        </p:tav>
                                        <p:tav tm="100000">
                                          <p:val>
                                            <p:strVal val="#ppt_x"/>
                                          </p:val>
                                        </p:tav>
                                      </p:tavLst>
                                    </p:anim>
                                    <p:anim calcmode="lin" valueType="num">
                                      <p:cBhvr additive="base">
                                        <p:cTn id="32" dur="500" fill="hold"/>
                                        <p:tgtEl>
                                          <p:spTgt spid="104489"/>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104465"/>
                                        </p:tgtEl>
                                        <p:attrNameLst>
                                          <p:attrName>style.visibility</p:attrName>
                                        </p:attrNameLst>
                                      </p:cBhvr>
                                      <p:to>
                                        <p:strVal val="visible"/>
                                      </p:to>
                                    </p:set>
                                    <p:anim calcmode="lin" valueType="num">
                                      <p:cBhvr additive="base">
                                        <p:cTn id="37" dur="500" fill="hold"/>
                                        <p:tgtEl>
                                          <p:spTgt spid="104465"/>
                                        </p:tgtEl>
                                        <p:attrNameLst>
                                          <p:attrName>ppt_x</p:attrName>
                                        </p:attrNameLst>
                                      </p:cBhvr>
                                      <p:tavLst>
                                        <p:tav tm="0">
                                          <p:val>
                                            <p:strVal val="1+#ppt_w/2"/>
                                          </p:val>
                                        </p:tav>
                                        <p:tav tm="100000">
                                          <p:val>
                                            <p:strVal val="#ppt_x"/>
                                          </p:val>
                                        </p:tav>
                                      </p:tavLst>
                                    </p:anim>
                                    <p:anim calcmode="lin" valueType="num">
                                      <p:cBhvr additive="base">
                                        <p:cTn id="38" dur="500" fill="hold"/>
                                        <p:tgtEl>
                                          <p:spTgt spid="104465"/>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4490"/>
                                        </p:tgtEl>
                                        <p:attrNameLst>
                                          <p:attrName>style.visibility</p:attrName>
                                        </p:attrNameLst>
                                      </p:cBhvr>
                                      <p:to>
                                        <p:strVal val="visible"/>
                                      </p:to>
                                    </p:set>
                                    <p:anim calcmode="lin" valueType="num">
                                      <p:cBhvr additive="base">
                                        <p:cTn id="41" dur="500" fill="hold"/>
                                        <p:tgtEl>
                                          <p:spTgt spid="104490"/>
                                        </p:tgtEl>
                                        <p:attrNameLst>
                                          <p:attrName>ppt_x</p:attrName>
                                        </p:attrNameLst>
                                      </p:cBhvr>
                                      <p:tavLst>
                                        <p:tav tm="0">
                                          <p:val>
                                            <p:strVal val="1+#ppt_w/2"/>
                                          </p:val>
                                        </p:tav>
                                        <p:tav tm="100000">
                                          <p:val>
                                            <p:strVal val="#ppt_x"/>
                                          </p:val>
                                        </p:tav>
                                      </p:tavLst>
                                    </p:anim>
                                    <p:anim calcmode="lin" valueType="num">
                                      <p:cBhvr additive="base">
                                        <p:cTn id="42" dur="500" fill="hold"/>
                                        <p:tgtEl>
                                          <p:spTgt spid="104490"/>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04505"/>
                                        </p:tgtEl>
                                        <p:attrNameLst>
                                          <p:attrName>style.visibility</p:attrName>
                                        </p:attrNameLst>
                                      </p:cBhvr>
                                      <p:to>
                                        <p:strVal val="visible"/>
                                      </p:to>
                                    </p:set>
                                    <p:anim calcmode="lin" valueType="num">
                                      <p:cBhvr additive="base">
                                        <p:cTn id="45" dur="500" fill="hold"/>
                                        <p:tgtEl>
                                          <p:spTgt spid="104505"/>
                                        </p:tgtEl>
                                        <p:attrNameLst>
                                          <p:attrName>ppt_x</p:attrName>
                                        </p:attrNameLst>
                                      </p:cBhvr>
                                      <p:tavLst>
                                        <p:tav tm="0">
                                          <p:val>
                                            <p:strVal val="1+#ppt_w/2"/>
                                          </p:val>
                                        </p:tav>
                                        <p:tav tm="100000">
                                          <p:val>
                                            <p:strVal val="#ppt_x"/>
                                          </p:val>
                                        </p:tav>
                                      </p:tavLst>
                                    </p:anim>
                                    <p:anim calcmode="lin" valueType="num">
                                      <p:cBhvr additive="base">
                                        <p:cTn id="46" dur="500" fill="hold"/>
                                        <p:tgtEl>
                                          <p:spTgt spid="10450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4491"/>
                                        </p:tgtEl>
                                        <p:attrNameLst>
                                          <p:attrName>style.visibility</p:attrName>
                                        </p:attrNameLst>
                                      </p:cBhvr>
                                      <p:to>
                                        <p:strVal val="visible"/>
                                      </p:to>
                                    </p:set>
                                    <p:anim calcmode="lin" valueType="num">
                                      <p:cBhvr additive="base">
                                        <p:cTn id="49" dur="500" fill="hold"/>
                                        <p:tgtEl>
                                          <p:spTgt spid="104491"/>
                                        </p:tgtEl>
                                        <p:attrNameLst>
                                          <p:attrName>ppt_x</p:attrName>
                                        </p:attrNameLst>
                                      </p:cBhvr>
                                      <p:tavLst>
                                        <p:tav tm="0">
                                          <p:val>
                                            <p:strVal val="1+#ppt_w/2"/>
                                          </p:val>
                                        </p:tav>
                                        <p:tav tm="100000">
                                          <p:val>
                                            <p:strVal val="#ppt_x"/>
                                          </p:val>
                                        </p:tav>
                                      </p:tavLst>
                                    </p:anim>
                                    <p:anim calcmode="lin" valueType="num">
                                      <p:cBhvr additive="base">
                                        <p:cTn id="50" dur="500" fill="hold"/>
                                        <p:tgtEl>
                                          <p:spTgt spid="104491"/>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04506"/>
                                        </p:tgtEl>
                                        <p:attrNameLst>
                                          <p:attrName>style.visibility</p:attrName>
                                        </p:attrNameLst>
                                      </p:cBhvr>
                                      <p:to>
                                        <p:strVal val="visible"/>
                                      </p:to>
                                    </p:set>
                                    <p:anim calcmode="lin" valueType="num">
                                      <p:cBhvr additive="base">
                                        <p:cTn id="53" dur="500" fill="hold"/>
                                        <p:tgtEl>
                                          <p:spTgt spid="104506"/>
                                        </p:tgtEl>
                                        <p:attrNameLst>
                                          <p:attrName>ppt_x</p:attrName>
                                        </p:attrNameLst>
                                      </p:cBhvr>
                                      <p:tavLst>
                                        <p:tav tm="0">
                                          <p:val>
                                            <p:strVal val="1+#ppt_w/2"/>
                                          </p:val>
                                        </p:tav>
                                        <p:tav tm="100000">
                                          <p:val>
                                            <p:strVal val="#ppt_x"/>
                                          </p:val>
                                        </p:tav>
                                      </p:tavLst>
                                    </p:anim>
                                    <p:anim calcmode="lin" valueType="num">
                                      <p:cBhvr additive="base">
                                        <p:cTn id="54" dur="500" fill="hold"/>
                                        <p:tgtEl>
                                          <p:spTgt spid="104506"/>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04492"/>
                                        </p:tgtEl>
                                        <p:attrNameLst>
                                          <p:attrName>style.visibility</p:attrName>
                                        </p:attrNameLst>
                                      </p:cBhvr>
                                      <p:to>
                                        <p:strVal val="visible"/>
                                      </p:to>
                                    </p:set>
                                    <p:anim calcmode="lin" valueType="num">
                                      <p:cBhvr additive="base">
                                        <p:cTn id="57" dur="500" fill="hold"/>
                                        <p:tgtEl>
                                          <p:spTgt spid="104492"/>
                                        </p:tgtEl>
                                        <p:attrNameLst>
                                          <p:attrName>ppt_x</p:attrName>
                                        </p:attrNameLst>
                                      </p:cBhvr>
                                      <p:tavLst>
                                        <p:tav tm="0">
                                          <p:val>
                                            <p:strVal val="1+#ppt_w/2"/>
                                          </p:val>
                                        </p:tav>
                                        <p:tav tm="100000">
                                          <p:val>
                                            <p:strVal val="#ppt_x"/>
                                          </p:val>
                                        </p:tav>
                                      </p:tavLst>
                                    </p:anim>
                                    <p:anim calcmode="lin" valueType="num">
                                      <p:cBhvr additive="base">
                                        <p:cTn id="58" dur="500" fill="hold"/>
                                        <p:tgtEl>
                                          <p:spTgt spid="104492"/>
                                        </p:tgtEl>
                                        <p:attrNameLst>
                                          <p:attrName>ppt_y</p:attrName>
                                        </p:attrNameLst>
                                      </p:cBhvr>
                                      <p:tavLst>
                                        <p:tav tm="0">
                                          <p:val>
                                            <p:strVal val="0-#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104459"/>
                                        </p:tgtEl>
                                        <p:attrNameLst>
                                          <p:attrName>style.visibility</p:attrName>
                                        </p:attrNameLst>
                                      </p:cBhvr>
                                      <p:to>
                                        <p:strVal val="visible"/>
                                      </p:to>
                                    </p:set>
                                    <p:animEffect transition="in" filter="dissolve">
                                      <p:cBhvr>
                                        <p:cTn id="63" dur="500"/>
                                        <p:tgtEl>
                                          <p:spTgt spid="104459"/>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104462"/>
                                        </p:tgtEl>
                                        <p:attrNameLst>
                                          <p:attrName>style.visibility</p:attrName>
                                        </p:attrNameLst>
                                      </p:cBhvr>
                                      <p:to>
                                        <p:strVal val="visible"/>
                                      </p:to>
                                    </p:set>
                                    <p:animEffect transition="in" filter="dissolve">
                                      <p:cBhvr>
                                        <p:cTn id="66" dur="500"/>
                                        <p:tgtEl>
                                          <p:spTgt spid="10446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104463"/>
                                        </p:tgtEl>
                                        <p:attrNameLst>
                                          <p:attrName>style.visibility</p:attrName>
                                        </p:attrNameLst>
                                      </p:cBhvr>
                                      <p:to>
                                        <p:strVal val="visible"/>
                                      </p:to>
                                    </p:set>
                                    <p:animEffect transition="in" filter="dissolve">
                                      <p:cBhvr>
                                        <p:cTn id="69" dur="500"/>
                                        <p:tgtEl>
                                          <p:spTgt spid="104463"/>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104464"/>
                                        </p:tgtEl>
                                        <p:attrNameLst>
                                          <p:attrName>style.visibility</p:attrName>
                                        </p:attrNameLst>
                                      </p:cBhvr>
                                      <p:to>
                                        <p:strVal val="visible"/>
                                      </p:to>
                                    </p:set>
                                    <p:animEffect transition="in" filter="dissolve">
                                      <p:cBhvr>
                                        <p:cTn id="72" dur="500"/>
                                        <p:tgtEl>
                                          <p:spTgt spid="104464"/>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104466"/>
                                        </p:tgtEl>
                                        <p:attrNameLst>
                                          <p:attrName>style.visibility</p:attrName>
                                        </p:attrNameLst>
                                      </p:cBhvr>
                                      <p:to>
                                        <p:strVal val="visible"/>
                                      </p:to>
                                    </p:set>
                                    <p:animEffect transition="in" filter="dissolve">
                                      <p:cBhvr>
                                        <p:cTn id="75" dur="500"/>
                                        <p:tgtEl>
                                          <p:spTgt spid="104466"/>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104467"/>
                                        </p:tgtEl>
                                        <p:attrNameLst>
                                          <p:attrName>style.visibility</p:attrName>
                                        </p:attrNameLst>
                                      </p:cBhvr>
                                      <p:to>
                                        <p:strVal val="visible"/>
                                      </p:to>
                                    </p:set>
                                    <p:animEffect transition="in" filter="dissolve">
                                      <p:cBhvr>
                                        <p:cTn id="78" dur="500"/>
                                        <p:tgtEl>
                                          <p:spTgt spid="104467"/>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104468"/>
                                        </p:tgtEl>
                                        <p:attrNameLst>
                                          <p:attrName>style.visibility</p:attrName>
                                        </p:attrNameLst>
                                      </p:cBhvr>
                                      <p:to>
                                        <p:strVal val="visible"/>
                                      </p:to>
                                    </p:set>
                                    <p:animEffect transition="in" filter="dissolve">
                                      <p:cBhvr>
                                        <p:cTn id="81" dur="500"/>
                                        <p:tgtEl>
                                          <p:spTgt spid="104468"/>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104470"/>
                                        </p:tgtEl>
                                        <p:attrNameLst>
                                          <p:attrName>style.visibility</p:attrName>
                                        </p:attrNameLst>
                                      </p:cBhvr>
                                      <p:to>
                                        <p:strVal val="visible"/>
                                      </p:to>
                                    </p:set>
                                    <p:animEffect transition="in" filter="dissolve">
                                      <p:cBhvr>
                                        <p:cTn id="84" dur="500"/>
                                        <p:tgtEl>
                                          <p:spTgt spid="104470"/>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104471"/>
                                        </p:tgtEl>
                                        <p:attrNameLst>
                                          <p:attrName>style.visibility</p:attrName>
                                        </p:attrNameLst>
                                      </p:cBhvr>
                                      <p:to>
                                        <p:strVal val="visible"/>
                                      </p:to>
                                    </p:set>
                                    <p:animEffect transition="in" filter="dissolve">
                                      <p:cBhvr>
                                        <p:cTn id="87" dur="500"/>
                                        <p:tgtEl>
                                          <p:spTgt spid="104471"/>
                                        </p:tgtEl>
                                      </p:cBhvr>
                                    </p:animEffect>
                                  </p:childTnLst>
                                </p:cTn>
                              </p:par>
                              <p:par>
                                <p:cTn id="88" presetID="9" presetClass="entr" presetSubtype="0" fill="hold" grpId="0" nodeType="withEffect">
                                  <p:stCondLst>
                                    <p:cond delay="0"/>
                                  </p:stCondLst>
                                  <p:childTnLst>
                                    <p:set>
                                      <p:cBhvr>
                                        <p:cTn id="89" dur="1" fill="hold">
                                          <p:stCondLst>
                                            <p:cond delay="0"/>
                                          </p:stCondLst>
                                        </p:cTn>
                                        <p:tgtEl>
                                          <p:spTgt spid="104472"/>
                                        </p:tgtEl>
                                        <p:attrNameLst>
                                          <p:attrName>style.visibility</p:attrName>
                                        </p:attrNameLst>
                                      </p:cBhvr>
                                      <p:to>
                                        <p:strVal val="visible"/>
                                      </p:to>
                                    </p:set>
                                    <p:animEffect transition="in" filter="dissolve">
                                      <p:cBhvr>
                                        <p:cTn id="90" dur="500"/>
                                        <p:tgtEl>
                                          <p:spTgt spid="104472"/>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104473"/>
                                        </p:tgtEl>
                                        <p:attrNameLst>
                                          <p:attrName>style.visibility</p:attrName>
                                        </p:attrNameLst>
                                      </p:cBhvr>
                                      <p:to>
                                        <p:strVal val="visible"/>
                                      </p:to>
                                    </p:set>
                                    <p:animEffect transition="in" filter="dissolve">
                                      <p:cBhvr>
                                        <p:cTn id="93" dur="500"/>
                                        <p:tgtEl>
                                          <p:spTgt spid="104473"/>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104474"/>
                                        </p:tgtEl>
                                        <p:attrNameLst>
                                          <p:attrName>style.visibility</p:attrName>
                                        </p:attrNameLst>
                                      </p:cBhvr>
                                      <p:to>
                                        <p:strVal val="visible"/>
                                      </p:to>
                                    </p:set>
                                    <p:animEffect transition="in" filter="dissolve">
                                      <p:cBhvr>
                                        <p:cTn id="96" dur="500"/>
                                        <p:tgtEl>
                                          <p:spTgt spid="104474"/>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104475"/>
                                        </p:tgtEl>
                                        <p:attrNameLst>
                                          <p:attrName>style.visibility</p:attrName>
                                        </p:attrNameLst>
                                      </p:cBhvr>
                                      <p:to>
                                        <p:strVal val="visible"/>
                                      </p:to>
                                    </p:set>
                                    <p:animEffect transition="in" filter="dissolve">
                                      <p:cBhvr>
                                        <p:cTn id="99" dur="500"/>
                                        <p:tgtEl>
                                          <p:spTgt spid="104475"/>
                                        </p:tgtEl>
                                      </p:cBhvr>
                                    </p:animEffect>
                                  </p:childTnLst>
                                </p:cTn>
                              </p:par>
                              <p:par>
                                <p:cTn id="100" presetID="9" presetClass="entr" presetSubtype="0" fill="hold" grpId="0" nodeType="withEffect">
                                  <p:stCondLst>
                                    <p:cond delay="0"/>
                                  </p:stCondLst>
                                  <p:childTnLst>
                                    <p:set>
                                      <p:cBhvr>
                                        <p:cTn id="101" dur="1" fill="hold">
                                          <p:stCondLst>
                                            <p:cond delay="0"/>
                                          </p:stCondLst>
                                        </p:cTn>
                                        <p:tgtEl>
                                          <p:spTgt spid="104476"/>
                                        </p:tgtEl>
                                        <p:attrNameLst>
                                          <p:attrName>style.visibility</p:attrName>
                                        </p:attrNameLst>
                                      </p:cBhvr>
                                      <p:to>
                                        <p:strVal val="visible"/>
                                      </p:to>
                                    </p:set>
                                    <p:animEffect transition="in" filter="dissolve">
                                      <p:cBhvr>
                                        <p:cTn id="102" dur="500"/>
                                        <p:tgtEl>
                                          <p:spTgt spid="104476"/>
                                        </p:tgtEl>
                                      </p:cBhvr>
                                    </p:animEffect>
                                  </p:childTnLst>
                                </p:cTn>
                              </p:par>
                              <p:par>
                                <p:cTn id="103" presetID="9" presetClass="entr" presetSubtype="0" fill="hold" grpId="0" nodeType="withEffect">
                                  <p:stCondLst>
                                    <p:cond delay="0"/>
                                  </p:stCondLst>
                                  <p:childTnLst>
                                    <p:set>
                                      <p:cBhvr>
                                        <p:cTn id="104" dur="1" fill="hold">
                                          <p:stCondLst>
                                            <p:cond delay="0"/>
                                          </p:stCondLst>
                                        </p:cTn>
                                        <p:tgtEl>
                                          <p:spTgt spid="104507"/>
                                        </p:tgtEl>
                                        <p:attrNameLst>
                                          <p:attrName>style.visibility</p:attrName>
                                        </p:attrNameLst>
                                      </p:cBhvr>
                                      <p:to>
                                        <p:strVal val="visible"/>
                                      </p:to>
                                    </p:set>
                                    <p:animEffect transition="in" filter="dissolve">
                                      <p:cBhvr>
                                        <p:cTn id="105" dur="500"/>
                                        <p:tgtEl>
                                          <p:spTgt spid="104507"/>
                                        </p:tgtEl>
                                      </p:cBhvr>
                                    </p:animEffect>
                                  </p:childTnLst>
                                </p:cTn>
                              </p:par>
                            </p:childTnLst>
                          </p:cTn>
                        </p:par>
                      </p:childTnLst>
                    </p:cTn>
                  </p:par>
                  <p:par>
                    <p:cTn id="106" fill="hold">
                      <p:stCondLst>
                        <p:cond delay="indefinite"/>
                      </p:stCondLst>
                      <p:childTnLst>
                        <p:par>
                          <p:cTn id="107" fill="hold">
                            <p:stCondLst>
                              <p:cond delay="0"/>
                            </p:stCondLst>
                            <p:childTnLst>
                              <p:par>
                                <p:cTn id="108" presetID="9" presetClass="entr" presetSubtype="0" fill="hold" grpId="0" nodeType="clickEffect">
                                  <p:stCondLst>
                                    <p:cond delay="0"/>
                                  </p:stCondLst>
                                  <p:childTnLst>
                                    <p:set>
                                      <p:cBhvr>
                                        <p:cTn id="109" dur="1" fill="hold">
                                          <p:stCondLst>
                                            <p:cond delay="0"/>
                                          </p:stCondLst>
                                        </p:cTn>
                                        <p:tgtEl>
                                          <p:spTgt spid="104450"/>
                                        </p:tgtEl>
                                        <p:attrNameLst>
                                          <p:attrName>style.visibility</p:attrName>
                                        </p:attrNameLst>
                                      </p:cBhvr>
                                      <p:to>
                                        <p:strVal val="visible"/>
                                      </p:to>
                                    </p:set>
                                    <p:animEffect transition="in" filter="dissolve">
                                      <p:cBhvr>
                                        <p:cTn id="110" dur="500"/>
                                        <p:tgtEl>
                                          <p:spTgt spid="104450"/>
                                        </p:tgtEl>
                                      </p:cBhvr>
                                    </p:animEffect>
                                  </p:childTnLst>
                                </p:cTn>
                              </p:par>
                              <p:par>
                                <p:cTn id="111" presetID="9" presetClass="entr" presetSubtype="0" fill="hold" grpId="0" nodeType="withEffect">
                                  <p:stCondLst>
                                    <p:cond delay="0"/>
                                  </p:stCondLst>
                                  <p:childTnLst>
                                    <p:set>
                                      <p:cBhvr>
                                        <p:cTn id="112" dur="1" fill="hold">
                                          <p:stCondLst>
                                            <p:cond delay="0"/>
                                          </p:stCondLst>
                                        </p:cTn>
                                        <p:tgtEl>
                                          <p:spTgt spid="104469"/>
                                        </p:tgtEl>
                                        <p:attrNameLst>
                                          <p:attrName>style.visibility</p:attrName>
                                        </p:attrNameLst>
                                      </p:cBhvr>
                                      <p:to>
                                        <p:strVal val="visible"/>
                                      </p:to>
                                    </p:set>
                                    <p:animEffect transition="in" filter="dissolve">
                                      <p:cBhvr>
                                        <p:cTn id="113" dur="500"/>
                                        <p:tgtEl>
                                          <p:spTgt spid="104469"/>
                                        </p:tgtEl>
                                      </p:cBhvr>
                                    </p:animEffect>
                                  </p:childTnLst>
                                </p:cTn>
                              </p:par>
                              <p:par>
                                <p:cTn id="114" presetID="9" presetClass="entr" presetSubtype="0" fill="hold" grpId="0" nodeType="withEffect">
                                  <p:stCondLst>
                                    <p:cond delay="0"/>
                                  </p:stCondLst>
                                  <p:childTnLst>
                                    <p:set>
                                      <p:cBhvr>
                                        <p:cTn id="115" dur="1" fill="hold">
                                          <p:stCondLst>
                                            <p:cond delay="0"/>
                                          </p:stCondLst>
                                        </p:cTn>
                                        <p:tgtEl>
                                          <p:spTgt spid="104452"/>
                                        </p:tgtEl>
                                        <p:attrNameLst>
                                          <p:attrName>style.visibility</p:attrName>
                                        </p:attrNameLst>
                                      </p:cBhvr>
                                      <p:to>
                                        <p:strVal val="visible"/>
                                      </p:to>
                                    </p:set>
                                    <p:animEffect transition="in" filter="dissolve">
                                      <p:cBhvr>
                                        <p:cTn id="116" dur="500"/>
                                        <p:tgtEl>
                                          <p:spTgt spid="104452"/>
                                        </p:tgtEl>
                                      </p:cBhvr>
                                    </p:animEffect>
                                  </p:childTnLst>
                                </p:cTn>
                              </p:par>
                              <p:par>
                                <p:cTn id="117" presetID="9" presetClass="entr" presetSubtype="0" fill="hold" grpId="0" nodeType="withEffect">
                                  <p:stCondLst>
                                    <p:cond delay="0"/>
                                  </p:stCondLst>
                                  <p:childTnLst>
                                    <p:set>
                                      <p:cBhvr>
                                        <p:cTn id="118" dur="1" fill="hold">
                                          <p:stCondLst>
                                            <p:cond delay="0"/>
                                          </p:stCondLst>
                                        </p:cTn>
                                        <p:tgtEl>
                                          <p:spTgt spid="104453"/>
                                        </p:tgtEl>
                                        <p:attrNameLst>
                                          <p:attrName>style.visibility</p:attrName>
                                        </p:attrNameLst>
                                      </p:cBhvr>
                                      <p:to>
                                        <p:strVal val="visible"/>
                                      </p:to>
                                    </p:set>
                                    <p:animEffect transition="in" filter="dissolve">
                                      <p:cBhvr>
                                        <p:cTn id="119" dur="500"/>
                                        <p:tgtEl>
                                          <p:spTgt spid="104453"/>
                                        </p:tgtEl>
                                      </p:cBhvr>
                                    </p:animEffect>
                                  </p:childTnLst>
                                </p:cTn>
                              </p:par>
                              <p:par>
                                <p:cTn id="120" presetID="9" presetClass="entr" presetSubtype="0" fill="hold" grpId="0" nodeType="withEffect">
                                  <p:stCondLst>
                                    <p:cond delay="0"/>
                                  </p:stCondLst>
                                  <p:childTnLst>
                                    <p:set>
                                      <p:cBhvr>
                                        <p:cTn id="121" dur="1" fill="hold">
                                          <p:stCondLst>
                                            <p:cond delay="0"/>
                                          </p:stCondLst>
                                        </p:cTn>
                                        <p:tgtEl>
                                          <p:spTgt spid="104454"/>
                                        </p:tgtEl>
                                        <p:attrNameLst>
                                          <p:attrName>style.visibility</p:attrName>
                                        </p:attrNameLst>
                                      </p:cBhvr>
                                      <p:to>
                                        <p:strVal val="visible"/>
                                      </p:to>
                                    </p:set>
                                    <p:animEffect transition="in" filter="dissolve">
                                      <p:cBhvr>
                                        <p:cTn id="122" dur="500"/>
                                        <p:tgtEl>
                                          <p:spTgt spid="104454"/>
                                        </p:tgtEl>
                                      </p:cBhvr>
                                    </p:animEffect>
                                  </p:childTnLst>
                                </p:cTn>
                              </p:par>
                              <p:par>
                                <p:cTn id="123" presetID="9" presetClass="entr" presetSubtype="0" fill="hold" grpId="0" nodeType="withEffect">
                                  <p:stCondLst>
                                    <p:cond delay="0"/>
                                  </p:stCondLst>
                                  <p:childTnLst>
                                    <p:set>
                                      <p:cBhvr>
                                        <p:cTn id="124" dur="1" fill="hold">
                                          <p:stCondLst>
                                            <p:cond delay="0"/>
                                          </p:stCondLst>
                                        </p:cTn>
                                        <p:tgtEl>
                                          <p:spTgt spid="104451"/>
                                        </p:tgtEl>
                                        <p:attrNameLst>
                                          <p:attrName>style.visibility</p:attrName>
                                        </p:attrNameLst>
                                      </p:cBhvr>
                                      <p:to>
                                        <p:strVal val="visible"/>
                                      </p:to>
                                    </p:set>
                                    <p:animEffect transition="in" filter="dissolve">
                                      <p:cBhvr>
                                        <p:cTn id="125" dur="500"/>
                                        <p:tgtEl>
                                          <p:spTgt spid="104451"/>
                                        </p:tgtEl>
                                      </p:cBhvr>
                                    </p:animEffect>
                                  </p:childTnLst>
                                </p:cTn>
                              </p:par>
                            </p:childTnLst>
                          </p:cTn>
                        </p:par>
                      </p:childTnLst>
                    </p:cTn>
                  </p:par>
                  <p:par>
                    <p:cTn id="126" fill="hold">
                      <p:stCondLst>
                        <p:cond delay="indefinite"/>
                      </p:stCondLst>
                      <p:childTnLst>
                        <p:par>
                          <p:cTn id="127" fill="hold">
                            <p:stCondLst>
                              <p:cond delay="0"/>
                            </p:stCondLst>
                            <p:childTnLst>
                              <p:par>
                                <p:cTn id="128" presetID="9" presetClass="entr" presetSubtype="0" fill="hold" nodeType="clickEffect">
                                  <p:stCondLst>
                                    <p:cond delay="0"/>
                                  </p:stCondLst>
                                  <p:childTnLst>
                                    <p:set>
                                      <p:cBhvr>
                                        <p:cTn id="129" dur="1" fill="hold">
                                          <p:stCondLst>
                                            <p:cond delay="0"/>
                                          </p:stCondLst>
                                        </p:cTn>
                                        <p:tgtEl>
                                          <p:spTgt spid="104477"/>
                                        </p:tgtEl>
                                        <p:attrNameLst>
                                          <p:attrName>style.visibility</p:attrName>
                                        </p:attrNameLst>
                                      </p:cBhvr>
                                      <p:to>
                                        <p:strVal val="visible"/>
                                      </p:to>
                                    </p:set>
                                    <p:animEffect transition="in" filter="dissolve">
                                      <p:cBhvr>
                                        <p:cTn id="130" dur="500"/>
                                        <p:tgtEl>
                                          <p:spTgt spid="104477"/>
                                        </p:tgtEl>
                                      </p:cBhvr>
                                    </p:animEffect>
                                  </p:childTnLst>
                                </p:cTn>
                              </p:par>
                            </p:childTnLst>
                          </p:cTn>
                        </p:par>
                      </p:childTnLst>
                    </p:cTn>
                  </p:par>
                  <p:par>
                    <p:cTn id="131" fill="hold">
                      <p:stCondLst>
                        <p:cond delay="indefinite"/>
                      </p:stCondLst>
                      <p:childTnLst>
                        <p:par>
                          <p:cTn id="132" fill="hold">
                            <p:stCondLst>
                              <p:cond delay="0"/>
                            </p:stCondLst>
                            <p:childTnLst>
                              <p:par>
                                <p:cTn id="133" presetID="2" presetClass="entr" presetSubtype="8" fill="hold" nodeType="clickEffect">
                                  <p:stCondLst>
                                    <p:cond delay="0"/>
                                  </p:stCondLst>
                                  <p:childTnLst>
                                    <p:set>
                                      <p:cBhvr>
                                        <p:cTn id="134" dur="1" fill="hold">
                                          <p:stCondLst>
                                            <p:cond delay="0"/>
                                          </p:stCondLst>
                                        </p:cTn>
                                        <p:tgtEl>
                                          <p:spTgt spid="2">
                                            <p:txEl>
                                              <p:pRg st="0" end="0"/>
                                            </p:txEl>
                                          </p:spTgt>
                                        </p:tgtEl>
                                        <p:attrNameLst>
                                          <p:attrName>style.visibility</p:attrName>
                                        </p:attrNameLst>
                                      </p:cBhvr>
                                      <p:to>
                                        <p:strVal val="visible"/>
                                      </p:to>
                                    </p:set>
                                    <p:anim calcmode="lin" valueType="num">
                                      <p:cBhvr additive="base">
                                        <p:cTn id="135" dur="5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36" dur="5000" fill="hold"/>
                                        <p:tgtEl>
                                          <p:spTgt spid="2">
                                            <p:txEl>
                                              <p:pRg st="0" end="0"/>
                                            </p:txEl>
                                          </p:spTgt>
                                        </p:tgtEl>
                                        <p:attrNameLst>
                                          <p:attrName>ppt_y</p:attrName>
                                        </p:attrNameLst>
                                      </p:cBhvr>
                                      <p:tavLst>
                                        <p:tav tm="0">
                                          <p:val>
                                            <p:strVal val="#ppt_y"/>
                                          </p:val>
                                        </p:tav>
                                        <p:tav tm="100000">
                                          <p:val>
                                            <p:strVal val="#ppt_y"/>
                                          </p:val>
                                        </p:tav>
                                      </p:tavLst>
                                    </p:anim>
                                  </p:childTnLst>
                                </p:cTn>
                              </p:par>
                              <p:par>
                                <p:cTn id="137" presetID="2" presetClass="entr" presetSubtype="8" fill="hold" nodeType="withEffect">
                                  <p:stCondLst>
                                    <p:cond delay="0"/>
                                  </p:stCondLst>
                                  <p:childTnLst>
                                    <p:set>
                                      <p:cBhvr>
                                        <p:cTn id="138" dur="1" fill="hold">
                                          <p:stCondLst>
                                            <p:cond delay="0"/>
                                          </p:stCondLst>
                                        </p:cTn>
                                        <p:tgtEl>
                                          <p:spTgt spid="2">
                                            <p:txEl>
                                              <p:pRg st="1" end="1"/>
                                            </p:txEl>
                                          </p:spTgt>
                                        </p:tgtEl>
                                        <p:attrNameLst>
                                          <p:attrName>style.visibility</p:attrName>
                                        </p:attrNameLst>
                                      </p:cBhvr>
                                      <p:to>
                                        <p:strVal val="visible"/>
                                      </p:to>
                                    </p:set>
                                    <p:anim calcmode="lin" valueType="num">
                                      <p:cBhvr additive="base">
                                        <p:cTn id="139" dur="5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0" dur="5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63" presetClass="path" presetSubtype="0" accel="50000" decel="50000" fill="hold" grpId="0" nodeType="clickEffect">
                                  <p:stCondLst>
                                    <p:cond delay="0"/>
                                  </p:stCondLst>
                                  <p:childTnLst>
                                    <p:animMotion origin="layout" path="M 1.04167E-6 -1.48148E-6 L 0.25 -1.48148E-6 " pathEditMode="relative" rAng="0" ptsTypes="AA">
                                      <p:cBhvr>
                                        <p:cTn id="144" dur="2000" fill="hold"/>
                                        <p:tgtEl>
                                          <p:spTgt spid="3"/>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6" grpId="0" animBg="1"/>
      <p:bldP spid="104467" grpId="0" animBg="1"/>
      <p:bldP spid="104468" grpId="0" animBg="1"/>
      <p:bldP spid="104469" grpId="0" animBg="1"/>
      <p:bldP spid="104470" grpId="0" animBg="1"/>
      <p:bldP spid="104471" grpId="0" animBg="1"/>
      <p:bldP spid="104472" grpId="0" animBg="1"/>
      <p:bldP spid="104473" grpId="0" animBg="1"/>
      <p:bldP spid="104474" grpId="0" animBg="1"/>
      <p:bldP spid="104475" grpId="0" animBg="1"/>
      <p:bldP spid="104476" grpId="0" animBg="1"/>
      <p:bldP spid="104487" grpId="0"/>
      <p:bldP spid="104488" grpId="0"/>
      <p:bldP spid="104489" grpId="0"/>
      <p:bldP spid="104490" grpId="0"/>
      <p:bldP spid="104491" grpId="0"/>
      <p:bldP spid="104492" grpId="0"/>
      <p:bldP spid="104505" grpId="0" animBg="1"/>
      <p:bldP spid="104506" grpId="0" animBg="1"/>
      <p:bldP spid="104507" grpId="0" animBg="1"/>
      <p:bldP spid="3"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מציין מיקום של מספר שקופית 5"/>
          <p:cNvSpPr>
            <a:spLocks noGrp="1"/>
          </p:cNvSpPr>
          <p:nvPr>
            <p:ph type="sldNum" sz="quarter" idx="12"/>
          </p:nvPr>
        </p:nvSpPr>
        <p:spPr/>
        <p:txBody>
          <a:bodyPr/>
          <a:lstStyle/>
          <a:p>
            <a:pPr>
              <a:defRPr/>
            </a:pPr>
            <a:fld id="{C34DBD06-729E-4E4A-B56C-963CDAB20401}" type="slidenum">
              <a:rPr lang="he-IL" altLang="en-US"/>
              <a:pPr>
                <a:defRPr/>
              </a:pPr>
              <a:t>81</a:t>
            </a:fld>
            <a:endParaRPr lang="en-US" altLang="en-US" dirty="0"/>
          </a:p>
        </p:txBody>
      </p:sp>
      <p:sp>
        <p:nvSpPr>
          <p:cNvPr id="65556" name="Rectangle 20"/>
          <p:cNvSpPr>
            <a:spLocks noGrp="1" noChangeArrowheads="1"/>
          </p:cNvSpPr>
          <p:nvPr>
            <p:ph type="title"/>
          </p:nvPr>
        </p:nvSpPr>
        <p:spPr>
          <a:xfrm>
            <a:off x="323850" y="-99392"/>
            <a:ext cx="8596313" cy="792163"/>
          </a:xfrm>
        </p:spPr>
        <p:txBody>
          <a:bodyPr/>
          <a:lstStyle/>
          <a:p>
            <a:pPr algn="ctr">
              <a:defRPr/>
            </a:pPr>
            <a:r>
              <a:rPr lang="en-US" sz="3600" i="1" kern="1200" dirty="0">
                <a:solidFill>
                  <a:schemeClr val="accent2"/>
                </a:solidFill>
                <a:effectLst>
                  <a:outerShdw blurRad="38100" dist="38100" dir="2700000" algn="tl">
                    <a:srgbClr val="000000"/>
                  </a:outerShdw>
                </a:effectLst>
                <a:latin typeface="Times New Roman" pitchFamily="18" charset="0"/>
                <a:ea typeface="+mn-ea"/>
                <a:cs typeface="Arial" pitchFamily="34" charset="0"/>
              </a:rPr>
              <a:t>Probability of Completion: Shift in Reality</a:t>
            </a:r>
          </a:p>
        </p:txBody>
      </p:sp>
      <p:sp>
        <p:nvSpPr>
          <p:cNvPr id="29702" name="Freeform 21"/>
          <p:cNvSpPr>
            <a:spLocks/>
          </p:cNvSpPr>
          <p:nvPr/>
        </p:nvSpPr>
        <p:spPr bwMode="auto">
          <a:xfrm>
            <a:off x="466725" y="981075"/>
            <a:ext cx="8281988" cy="5111750"/>
          </a:xfrm>
          <a:custGeom>
            <a:avLst/>
            <a:gdLst>
              <a:gd name="T0" fmla="*/ 0 w 3811"/>
              <a:gd name="T1" fmla="*/ 0 h 2631"/>
              <a:gd name="T2" fmla="*/ 0 w 3811"/>
              <a:gd name="T3" fmla="*/ 2147483647 h 2631"/>
              <a:gd name="T4" fmla="*/ 2147483647 w 3811"/>
              <a:gd name="T5" fmla="*/ 2147483647 h 2631"/>
              <a:gd name="T6" fmla="*/ 0 60000 65536"/>
              <a:gd name="T7" fmla="*/ 0 60000 65536"/>
              <a:gd name="T8" fmla="*/ 0 60000 65536"/>
              <a:gd name="T9" fmla="*/ 0 w 3811"/>
              <a:gd name="T10" fmla="*/ 0 h 2631"/>
              <a:gd name="T11" fmla="*/ 3811 w 3811"/>
              <a:gd name="T12" fmla="*/ 2631 h 2631"/>
            </a:gdLst>
            <a:ahLst/>
            <a:cxnLst>
              <a:cxn ang="T6">
                <a:pos x="T0" y="T1"/>
              </a:cxn>
              <a:cxn ang="T7">
                <a:pos x="T2" y="T3"/>
              </a:cxn>
              <a:cxn ang="T8">
                <a:pos x="T4" y="T5"/>
              </a:cxn>
            </a:cxnLst>
            <a:rect l="T9" t="T10" r="T11" b="T12"/>
            <a:pathLst>
              <a:path w="3811" h="2631">
                <a:moveTo>
                  <a:pt x="0" y="0"/>
                </a:moveTo>
                <a:lnTo>
                  <a:pt x="0" y="2631"/>
                </a:lnTo>
                <a:lnTo>
                  <a:pt x="3811" y="2631"/>
                </a:lnTo>
              </a:path>
            </a:pathLst>
          </a:custGeom>
          <a:noFill/>
          <a:ln w="38100" cap="sq">
            <a:solidFill>
              <a:schemeClr val="tx2"/>
            </a:solidFill>
            <a:round/>
            <a:headEnd type="arrow" w="med" len="med"/>
            <a:tailEnd type="arrow" w="med" len="med"/>
          </a:ln>
        </p:spPr>
        <p:txBody>
          <a:bodyPr/>
          <a:lstStyle/>
          <a:p>
            <a:endParaRPr lang="he-IL">
              <a:solidFill>
                <a:srgbClr val="EAEAEA"/>
              </a:solidFill>
            </a:endParaRPr>
          </a:p>
        </p:txBody>
      </p:sp>
      <p:sp>
        <p:nvSpPr>
          <p:cNvPr id="29703" name="Text Box 22"/>
          <p:cNvSpPr txBox="1">
            <a:spLocks noChangeArrowheads="1"/>
          </p:cNvSpPr>
          <p:nvPr/>
        </p:nvSpPr>
        <p:spPr bwMode="auto">
          <a:xfrm>
            <a:off x="0" y="595313"/>
            <a:ext cx="1081088" cy="457200"/>
          </a:xfrm>
          <a:prstGeom prst="rect">
            <a:avLst/>
          </a:prstGeom>
          <a:noFill/>
          <a:ln w="9525" algn="ctr">
            <a:noFill/>
            <a:miter lim="800000"/>
            <a:headEnd/>
            <a:tailEnd/>
          </a:ln>
        </p:spPr>
        <p:txBody>
          <a:bodyPr>
            <a:spAutoFit/>
          </a:bodyPr>
          <a:lstStyle/>
          <a:p>
            <a:pPr>
              <a:spcBef>
                <a:spcPct val="50000"/>
              </a:spcBef>
            </a:pPr>
            <a:r>
              <a:rPr lang="en-US" b="1" dirty="0">
                <a:solidFill>
                  <a:srgbClr val="FFFFCC"/>
                </a:solidFill>
                <a:highlight>
                  <a:srgbClr val="000080"/>
                </a:highlight>
              </a:rPr>
              <a:t>F(t)</a:t>
            </a:r>
          </a:p>
        </p:txBody>
      </p:sp>
      <p:sp>
        <p:nvSpPr>
          <p:cNvPr id="29704" name="Text Box 23"/>
          <p:cNvSpPr txBox="1">
            <a:spLocks noChangeArrowheads="1"/>
          </p:cNvSpPr>
          <p:nvPr/>
        </p:nvSpPr>
        <p:spPr bwMode="auto">
          <a:xfrm>
            <a:off x="8459788" y="6067425"/>
            <a:ext cx="431800" cy="457200"/>
          </a:xfrm>
          <a:prstGeom prst="rect">
            <a:avLst/>
          </a:prstGeom>
          <a:noFill/>
          <a:ln w="9525" algn="ctr">
            <a:noFill/>
            <a:miter lim="800000"/>
            <a:headEnd/>
            <a:tailEnd/>
          </a:ln>
        </p:spPr>
        <p:txBody>
          <a:bodyPr>
            <a:spAutoFit/>
          </a:bodyPr>
          <a:lstStyle/>
          <a:p>
            <a:pPr>
              <a:spcBef>
                <a:spcPct val="50000"/>
              </a:spcBef>
            </a:pPr>
            <a:r>
              <a:rPr lang="en-US" b="1" dirty="0">
                <a:solidFill>
                  <a:srgbClr val="FFFFCC"/>
                </a:solidFill>
                <a:highlight>
                  <a:srgbClr val="000080"/>
                </a:highlight>
              </a:rPr>
              <a:t>t</a:t>
            </a:r>
          </a:p>
        </p:txBody>
      </p:sp>
      <p:sp>
        <p:nvSpPr>
          <p:cNvPr id="29705" name="Line 24"/>
          <p:cNvSpPr>
            <a:spLocks noChangeShapeType="1"/>
          </p:cNvSpPr>
          <p:nvPr/>
        </p:nvSpPr>
        <p:spPr bwMode="auto">
          <a:xfrm flipH="1" flipV="1">
            <a:off x="3562350" y="1292225"/>
            <a:ext cx="0" cy="4751388"/>
          </a:xfrm>
          <a:prstGeom prst="line">
            <a:avLst/>
          </a:prstGeom>
          <a:noFill/>
          <a:ln w="28575">
            <a:solidFill>
              <a:schemeClr val="tx2"/>
            </a:solidFill>
            <a:prstDash val="dash"/>
            <a:round/>
            <a:headEnd/>
            <a:tailEnd/>
          </a:ln>
        </p:spPr>
        <p:txBody>
          <a:bodyPr/>
          <a:lstStyle/>
          <a:p>
            <a:endParaRPr lang="he-IL">
              <a:solidFill>
                <a:srgbClr val="EAEAEA"/>
              </a:solidFill>
            </a:endParaRPr>
          </a:p>
        </p:txBody>
      </p:sp>
      <p:sp>
        <p:nvSpPr>
          <p:cNvPr id="29706" name="Freeform 25"/>
          <p:cNvSpPr>
            <a:spLocks/>
          </p:cNvSpPr>
          <p:nvPr/>
        </p:nvSpPr>
        <p:spPr bwMode="auto">
          <a:xfrm>
            <a:off x="1042988" y="644525"/>
            <a:ext cx="7273925" cy="5448300"/>
          </a:xfrm>
          <a:custGeom>
            <a:avLst/>
            <a:gdLst>
              <a:gd name="T0" fmla="*/ 0 w 4582"/>
              <a:gd name="T1" fmla="*/ 2147483647 h 3666"/>
              <a:gd name="T2" fmla="*/ 2147483647 w 4582"/>
              <a:gd name="T3" fmla="*/ 2147483647 h 3666"/>
              <a:gd name="T4" fmla="*/ 2147483647 w 4582"/>
              <a:gd name="T5" fmla="*/ 2147483647 h 3666"/>
              <a:gd name="T6" fmla="*/ 2147483647 w 4582"/>
              <a:gd name="T7" fmla="*/ 2147483647 h 3666"/>
              <a:gd name="T8" fmla="*/ 2147483647 w 4582"/>
              <a:gd name="T9" fmla="*/ 2147483647 h 3666"/>
              <a:gd name="T10" fmla="*/ 2147483647 w 4582"/>
              <a:gd name="T11" fmla="*/ 2147483647 h 3666"/>
              <a:gd name="T12" fmla="*/ 2147483647 w 4582"/>
              <a:gd name="T13" fmla="*/ 2147483647 h 3666"/>
              <a:gd name="T14" fmla="*/ 0 60000 65536"/>
              <a:gd name="T15" fmla="*/ 0 60000 65536"/>
              <a:gd name="T16" fmla="*/ 0 60000 65536"/>
              <a:gd name="T17" fmla="*/ 0 60000 65536"/>
              <a:gd name="T18" fmla="*/ 0 60000 65536"/>
              <a:gd name="T19" fmla="*/ 0 60000 65536"/>
              <a:gd name="T20" fmla="*/ 0 60000 65536"/>
              <a:gd name="T21" fmla="*/ 0 w 4582"/>
              <a:gd name="T22" fmla="*/ 0 h 3666"/>
              <a:gd name="T23" fmla="*/ 4582 w 4582"/>
              <a:gd name="T24" fmla="*/ 3666 h 36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82" h="3666">
                <a:moveTo>
                  <a:pt x="0" y="3666"/>
                </a:moveTo>
                <a:cubicBezTo>
                  <a:pt x="250" y="3662"/>
                  <a:pt x="500" y="3659"/>
                  <a:pt x="681" y="3122"/>
                </a:cubicBezTo>
                <a:cubicBezTo>
                  <a:pt x="862" y="2585"/>
                  <a:pt x="953" y="892"/>
                  <a:pt x="1089" y="446"/>
                </a:cubicBezTo>
                <a:cubicBezTo>
                  <a:pt x="1225" y="0"/>
                  <a:pt x="1384" y="98"/>
                  <a:pt x="1497" y="446"/>
                </a:cubicBezTo>
                <a:cubicBezTo>
                  <a:pt x="1610" y="794"/>
                  <a:pt x="1588" y="2056"/>
                  <a:pt x="1769" y="2532"/>
                </a:cubicBezTo>
                <a:cubicBezTo>
                  <a:pt x="1950" y="3008"/>
                  <a:pt x="2117" y="3144"/>
                  <a:pt x="2586" y="3303"/>
                </a:cubicBezTo>
                <a:cubicBezTo>
                  <a:pt x="3055" y="3462"/>
                  <a:pt x="4249" y="3462"/>
                  <a:pt x="4582" y="3485"/>
                </a:cubicBezTo>
              </a:path>
            </a:pathLst>
          </a:custGeom>
          <a:noFill/>
          <a:ln w="28575">
            <a:solidFill>
              <a:schemeClr val="accent1"/>
            </a:solidFill>
            <a:round/>
            <a:headEnd/>
            <a:tailEnd/>
          </a:ln>
        </p:spPr>
        <p:txBody>
          <a:bodyPr/>
          <a:lstStyle/>
          <a:p>
            <a:endParaRPr lang="he-IL" dirty="0">
              <a:solidFill>
                <a:srgbClr val="EAEAEA"/>
              </a:solidFill>
            </a:endParaRPr>
          </a:p>
        </p:txBody>
      </p:sp>
      <p:sp>
        <p:nvSpPr>
          <p:cNvPr id="29707" name="Text Box 26"/>
          <p:cNvSpPr txBox="1">
            <a:spLocks noChangeArrowheads="1"/>
          </p:cNvSpPr>
          <p:nvPr/>
        </p:nvSpPr>
        <p:spPr bwMode="auto">
          <a:xfrm>
            <a:off x="3094037" y="6092592"/>
            <a:ext cx="936625" cy="396875"/>
          </a:xfrm>
          <a:prstGeom prst="rect">
            <a:avLst/>
          </a:prstGeom>
          <a:noFill/>
          <a:ln w="9525" algn="ctr">
            <a:noFill/>
            <a:miter lim="800000"/>
            <a:headEnd/>
            <a:tailEnd/>
          </a:ln>
        </p:spPr>
        <p:txBody>
          <a:bodyPr>
            <a:spAutoFit/>
          </a:bodyPr>
          <a:lstStyle/>
          <a:p>
            <a:pPr>
              <a:spcBef>
                <a:spcPct val="50000"/>
              </a:spcBef>
            </a:pPr>
            <a:r>
              <a:rPr lang="en-US" sz="2000" b="1" dirty="0">
                <a:solidFill>
                  <a:srgbClr val="FFFFCC"/>
                </a:solidFill>
                <a:highlight>
                  <a:srgbClr val="000080"/>
                </a:highlight>
                <a:latin typeface="Arial" pitchFamily="34" charset="0"/>
              </a:rPr>
              <a:t>50%</a:t>
            </a:r>
          </a:p>
        </p:txBody>
      </p:sp>
      <p:sp>
        <p:nvSpPr>
          <p:cNvPr id="65563" name="Text Box 27"/>
          <p:cNvSpPr txBox="1">
            <a:spLocks noChangeArrowheads="1"/>
          </p:cNvSpPr>
          <p:nvPr/>
        </p:nvSpPr>
        <p:spPr bwMode="auto">
          <a:xfrm>
            <a:off x="6731000" y="6065838"/>
            <a:ext cx="936625" cy="396875"/>
          </a:xfrm>
          <a:prstGeom prst="rect">
            <a:avLst/>
          </a:prstGeom>
          <a:noFill/>
          <a:ln w="9525" algn="ctr">
            <a:noFill/>
            <a:miter lim="800000"/>
            <a:headEnd/>
            <a:tailEnd/>
          </a:ln>
        </p:spPr>
        <p:txBody>
          <a:bodyPr>
            <a:spAutoFit/>
          </a:bodyPr>
          <a:lstStyle/>
          <a:p>
            <a:pPr>
              <a:spcBef>
                <a:spcPct val="50000"/>
              </a:spcBef>
            </a:pPr>
            <a:r>
              <a:rPr lang="en-US" sz="2000" b="1">
                <a:solidFill>
                  <a:srgbClr val="FFFFCC"/>
                </a:solidFill>
                <a:latin typeface="Arial" pitchFamily="34" charset="0"/>
              </a:rPr>
              <a:t>30%</a:t>
            </a:r>
          </a:p>
        </p:txBody>
      </p:sp>
      <p:sp>
        <p:nvSpPr>
          <p:cNvPr id="65564" name="Line 28"/>
          <p:cNvSpPr>
            <a:spLocks noChangeShapeType="1"/>
          </p:cNvSpPr>
          <p:nvPr/>
        </p:nvSpPr>
        <p:spPr bwMode="auto">
          <a:xfrm flipV="1">
            <a:off x="7091363" y="908050"/>
            <a:ext cx="1587" cy="5184775"/>
          </a:xfrm>
          <a:prstGeom prst="line">
            <a:avLst/>
          </a:prstGeom>
          <a:noFill/>
          <a:ln w="28575">
            <a:solidFill>
              <a:srgbClr val="FF0000"/>
            </a:solidFill>
            <a:prstDash val="dash"/>
            <a:round/>
            <a:headEnd/>
            <a:tailEnd/>
          </a:ln>
        </p:spPr>
        <p:txBody>
          <a:bodyPr/>
          <a:lstStyle/>
          <a:p>
            <a:endParaRPr lang="he-IL">
              <a:solidFill>
                <a:srgbClr val="EAEAEA"/>
              </a:solidFill>
            </a:endParaRPr>
          </a:p>
        </p:txBody>
      </p:sp>
      <p:sp>
        <p:nvSpPr>
          <p:cNvPr id="29710" name="Text Box 33"/>
          <p:cNvSpPr txBox="1">
            <a:spLocks noChangeArrowheads="1"/>
          </p:cNvSpPr>
          <p:nvPr/>
        </p:nvSpPr>
        <p:spPr bwMode="auto">
          <a:xfrm>
            <a:off x="3346450" y="6148388"/>
            <a:ext cx="2449513" cy="304800"/>
          </a:xfrm>
          <a:prstGeom prst="rect">
            <a:avLst/>
          </a:prstGeom>
          <a:noFill/>
          <a:ln w="9525" algn="ctr">
            <a:noFill/>
            <a:miter lim="800000"/>
            <a:headEnd/>
            <a:tailEnd/>
          </a:ln>
        </p:spPr>
        <p:txBody>
          <a:bodyPr>
            <a:spAutoFit/>
          </a:bodyPr>
          <a:lstStyle/>
          <a:p>
            <a:pPr>
              <a:spcBef>
                <a:spcPct val="50000"/>
              </a:spcBef>
            </a:pPr>
            <a:r>
              <a:rPr lang="en-US" sz="1400" dirty="0">
                <a:solidFill>
                  <a:srgbClr val="FF0000"/>
                </a:solidFill>
              </a:rPr>
              <a:t>Complete Activity</a:t>
            </a:r>
          </a:p>
        </p:txBody>
      </p:sp>
      <p:sp>
        <p:nvSpPr>
          <p:cNvPr id="65571" name="Freeform 35"/>
          <p:cNvSpPr>
            <a:spLocks/>
          </p:cNvSpPr>
          <p:nvPr/>
        </p:nvSpPr>
        <p:spPr bwMode="auto">
          <a:xfrm>
            <a:off x="4930775" y="644525"/>
            <a:ext cx="7273925" cy="5448300"/>
          </a:xfrm>
          <a:custGeom>
            <a:avLst/>
            <a:gdLst>
              <a:gd name="T0" fmla="*/ 0 w 4582"/>
              <a:gd name="T1" fmla="*/ 2147483647 h 3666"/>
              <a:gd name="T2" fmla="*/ 2147483647 w 4582"/>
              <a:gd name="T3" fmla="*/ 2147483647 h 3666"/>
              <a:gd name="T4" fmla="*/ 2147483647 w 4582"/>
              <a:gd name="T5" fmla="*/ 2147483647 h 3666"/>
              <a:gd name="T6" fmla="*/ 2147483647 w 4582"/>
              <a:gd name="T7" fmla="*/ 2147483647 h 3666"/>
              <a:gd name="T8" fmla="*/ 2147483647 w 4582"/>
              <a:gd name="T9" fmla="*/ 2147483647 h 3666"/>
              <a:gd name="T10" fmla="*/ 2147483647 w 4582"/>
              <a:gd name="T11" fmla="*/ 2147483647 h 3666"/>
              <a:gd name="T12" fmla="*/ 2147483647 w 4582"/>
              <a:gd name="T13" fmla="*/ 2147483647 h 3666"/>
              <a:gd name="T14" fmla="*/ 0 60000 65536"/>
              <a:gd name="T15" fmla="*/ 0 60000 65536"/>
              <a:gd name="T16" fmla="*/ 0 60000 65536"/>
              <a:gd name="T17" fmla="*/ 0 60000 65536"/>
              <a:gd name="T18" fmla="*/ 0 60000 65536"/>
              <a:gd name="T19" fmla="*/ 0 60000 65536"/>
              <a:gd name="T20" fmla="*/ 0 60000 65536"/>
              <a:gd name="T21" fmla="*/ 0 w 4582"/>
              <a:gd name="T22" fmla="*/ 0 h 3666"/>
              <a:gd name="T23" fmla="*/ 4582 w 4582"/>
              <a:gd name="T24" fmla="*/ 3666 h 36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82" h="3666">
                <a:moveTo>
                  <a:pt x="0" y="3666"/>
                </a:moveTo>
                <a:cubicBezTo>
                  <a:pt x="250" y="3662"/>
                  <a:pt x="500" y="3659"/>
                  <a:pt x="681" y="3122"/>
                </a:cubicBezTo>
                <a:cubicBezTo>
                  <a:pt x="862" y="2585"/>
                  <a:pt x="953" y="892"/>
                  <a:pt x="1089" y="446"/>
                </a:cubicBezTo>
                <a:cubicBezTo>
                  <a:pt x="1225" y="0"/>
                  <a:pt x="1384" y="98"/>
                  <a:pt x="1497" y="446"/>
                </a:cubicBezTo>
                <a:cubicBezTo>
                  <a:pt x="1610" y="794"/>
                  <a:pt x="1588" y="2056"/>
                  <a:pt x="1769" y="2532"/>
                </a:cubicBezTo>
                <a:cubicBezTo>
                  <a:pt x="1950" y="3008"/>
                  <a:pt x="2117" y="3144"/>
                  <a:pt x="2586" y="3303"/>
                </a:cubicBezTo>
                <a:cubicBezTo>
                  <a:pt x="3055" y="3462"/>
                  <a:pt x="4249" y="3462"/>
                  <a:pt x="4582" y="3485"/>
                </a:cubicBezTo>
              </a:path>
            </a:pathLst>
          </a:custGeom>
          <a:noFill/>
          <a:ln w="28575">
            <a:solidFill>
              <a:schemeClr val="accent1"/>
            </a:solidFill>
            <a:round/>
            <a:headEnd/>
            <a:tailEnd/>
          </a:ln>
        </p:spPr>
        <p:txBody>
          <a:bodyPr/>
          <a:lstStyle/>
          <a:p>
            <a:endParaRPr lang="he-IL">
              <a:solidFill>
                <a:srgbClr val="EAEAEA"/>
              </a:solidFill>
            </a:endParaRPr>
          </a:p>
        </p:txBody>
      </p:sp>
      <p:sp>
        <p:nvSpPr>
          <p:cNvPr id="65572" name="Text Box 36"/>
          <p:cNvSpPr txBox="1">
            <a:spLocks noChangeArrowheads="1"/>
          </p:cNvSpPr>
          <p:nvPr/>
        </p:nvSpPr>
        <p:spPr bwMode="auto">
          <a:xfrm>
            <a:off x="6732588" y="6065838"/>
            <a:ext cx="936625" cy="396875"/>
          </a:xfrm>
          <a:prstGeom prst="rect">
            <a:avLst/>
          </a:prstGeom>
          <a:noFill/>
          <a:ln w="9525" algn="ctr">
            <a:noFill/>
            <a:miter lim="800000"/>
            <a:headEnd/>
            <a:tailEnd/>
          </a:ln>
        </p:spPr>
        <p:txBody>
          <a:bodyPr>
            <a:spAutoFit/>
          </a:bodyPr>
          <a:lstStyle/>
          <a:p>
            <a:pPr>
              <a:spcBef>
                <a:spcPct val="50000"/>
              </a:spcBef>
            </a:pPr>
            <a:r>
              <a:rPr lang="en-US" sz="2000" b="1" dirty="0">
                <a:solidFill>
                  <a:srgbClr val="FFFFCC"/>
                </a:solidFill>
                <a:highlight>
                  <a:srgbClr val="000080"/>
                </a:highlight>
                <a:latin typeface="Arial" pitchFamily="34" charset="0"/>
              </a:rPr>
              <a:t>90%</a:t>
            </a:r>
          </a:p>
        </p:txBody>
      </p:sp>
      <p:sp>
        <p:nvSpPr>
          <p:cNvPr id="65573" name="Line 37"/>
          <p:cNvSpPr>
            <a:spLocks noChangeShapeType="1"/>
          </p:cNvSpPr>
          <p:nvPr/>
        </p:nvSpPr>
        <p:spPr bwMode="auto">
          <a:xfrm flipV="1">
            <a:off x="7092950" y="5229225"/>
            <a:ext cx="0" cy="863600"/>
          </a:xfrm>
          <a:prstGeom prst="line">
            <a:avLst/>
          </a:prstGeom>
          <a:noFill/>
          <a:ln w="28575">
            <a:solidFill>
              <a:schemeClr val="tx2"/>
            </a:solidFill>
            <a:prstDash val="dash"/>
            <a:round/>
            <a:headEnd/>
            <a:tailEnd/>
          </a:ln>
        </p:spPr>
        <p:txBody>
          <a:bodyPr/>
          <a:lstStyle/>
          <a:p>
            <a:endParaRPr lang="he-IL">
              <a:solidFill>
                <a:srgbClr val="EAEAEA"/>
              </a:solidFill>
            </a:endParaRPr>
          </a:p>
        </p:txBody>
      </p:sp>
      <p:sp>
        <p:nvSpPr>
          <p:cNvPr id="29714" name="Rectangle 17"/>
          <p:cNvSpPr>
            <a:spLocks noChangeArrowheads="1"/>
          </p:cNvSpPr>
          <p:nvPr/>
        </p:nvSpPr>
        <p:spPr bwMode="auto">
          <a:xfrm>
            <a:off x="3779912" y="1000125"/>
            <a:ext cx="2520279" cy="2246769"/>
          </a:xfrm>
          <a:prstGeom prst="rect">
            <a:avLst/>
          </a:prstGeom>
          <a:noFill/>
          <a:ln w="9525">
            <a:noFill/>
            <a:miter lim="800000"/>
            <a:headEnd/>
            <a:tailEnd/>
          </a:ln>
        </p:spPr>
        <p:txBody>
          <a:bodyPr wrap="square">
            <a:spAutoFit/>
          </a:bodyPr>
          <a:lstStyle/>
          <a:p>
            <a:pPr algn="r" rtl="1"/>
            <a:r>
              <a:rPr lang="he-IL" altLang="en-US" sz="2000" dirty="0"/>
              <a:t>התוצאה הסופית הינה שהסטיות הסטטיסטיות השליליות מצטברות והסטיות החיוביות מתבזבזות. </a:t>
            </a:r>
          </a:p>
          <a:p>
            <a:pPr algn="r" rtl="1">
              <a:buFont typeface="Wingdings" pitchFamily="2" charset="2"/>
              <a:buNone/>
            </a:pPr>
            <a:r>
              <a:rPr lang="he-IL" altLang="en-US" sz="2000" dirty="0"/>
              <a:t>נוצרת מציאות חדשה.  אנו פוגעים בעצמנו !</a:t>
            </a:r>
            <a:r>
              <a:rPr lang="en-US" altLang="en-US" sz="2000" dirty="0"/>
              <a:t> </a:t>
            </a:r>
            <a:endParaRPr lang="he-IL" sz="2000" dirty="0"/>
          </a:p>
        </p:txBody>
      </p:sp>
      <p:sp>
        <p:nvSpPr>
          <p:cNvPr id="19" name="Text Box 36">
            <a:extLst>
              <a:ext uri="{FF2B5EF4-FFF2-40B4-BE49-F238E27FC236}">
                <a16:creationId xmlns:a16="http://schemas.microsoft.com/office/drawing/2014/main" id="{D71982BC-F99E-4935-8307-C9E2116FEB84}"/>
              </a:ext>
            </a:extLst>
          </p:cNvPr>
          <p:cNvSpPr txBox="1">
            <a:spLocks noChangeArrowheads="1"/>
          </p:cNvSpPr>
          <p:nvPr/>
        </p:nvSpPr>
        <p:spPr bwMode="auto">
          <a:xfrm>
            <a:off x="9339747" y="6056313"/>
            <a:ext cx="936625" cy="396875"/>
          </a:xfrm>
          <a:prstGeom prst="rect">
            <a:avLst/>
          </a:prstGeom>
          <a:noFill/>
          <a:ln w="9525" algn="ctr">
            <a:noFill/>
            <a:miter lim="800000"/>
            <a:headEnd/>
            <a:tailEnd/>
          </a:ln>
        </p:spPr>
        <p:txBody>
          <a:bodyPr>
            <a:spAutoFit/>
          </a:bodyPr>
          <a:lstStyle/>
          <a:p>
            <a:pPr>
              <a:spcBef>
                <a:spcPct val="50000"/>
              </a:spcBef>
            </a:pPr>
            <a:r>
              <a:rPr lang="en-US" sz="2000" b="1" dirty="0">
                <a:solidFill>
                  <a:srgbClr val="FFFFCC"/>
                </a:solidFill>
                <a:highlight>
                  <a:srgbClr val="000080"/>
                </a:highlight>
                <a:latin typeface="Arial" pitchFamily="34" charset="0"/>
              </a:rPr>
              <a:t>30%</a:t>
            </a:r>
          </a:p>
        </p:txBody>
      </p:sp>
    </p:spTree>
    <p:extLst>
      <p:ext uri="{BB962C8B-B14F-4D97-AF65-F5344CB8AC3E}">
        <p14:creationId xmlns:p14="http://schemas.microsoft.com/office/powerpoint/2010/main" val="3550249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5571"/>
                                        </p:tgtEl>
                                        <p:attrNameLst>
                                          <p:attrName>style.visibility</p:attrName>
                                        </p:attrNameLst>
                                      </p:cBhvr>
                                      <p:to>
                                        <p:strVal val="visible"/>
                                      </p:to>
                                    </p:set>
                                    <p:animEffect transition="in" filter="fade">
                                      <p:cBhvr>
                                        <p:cTn id="7" dur="2000"/>
                                        <p:tgtEl>
                                          <p:spTgt spid="65571"/>
                                        </p:tgtEl>
                                      </p:cBhvr>
                                    </p:animEffect>
                                  </p:childTnLst>
                                </p:cTn>
                              </p:par>
                              <p:par>
                                <p:cTn id="8" presetID="63" presetClass="path" presetSubtype="0" accel="50000" decel="50000" fill="hold" grpId="1" nodeType="withEffect">
                                  <p:stCondLst>
                                    <p:cond delay="0"/>
                                  </p:stCondLst>
                                  <p:childTnLst>
                                    <p:animMotion origin="layout" path="M -0.45278 -0.00162 L 8.33333E-7 -3.7037E-6 " pathEditMode="relative" rAng="0" ptsTypes="AA">
                                      <p:cBhvr>
                                        <p:cTn id="9" dur="2000" fill="hold"/>
                                        <p:tgtEl>
                                          <p:spTgt spid="65571"/>
                                        </p:tgtEl>
                                        <p:attrNameLst>
                                          <p:attrName>ppt_x</p:attrName>
                                          <p:attrName>ppt_y</p:attrName>
                                        </p:attrNameLst>
                                      </p:cBhvr>
                                      <p:rCtr x="22600" y="100"/>
                                    </p:animMotion>
                                  </p:childTnLst>
                                </p:cTn>
                              </p:par>
                              <p:par>
                                <p:cTn id="10" presetID="10" presetClass="exit" presetSubtype="0" fill="hold" grpId="0" nodeType="withEffect">
                                  <p:stCondLst>
                                    <p:cond delay="0"/>
                                  </p:stCondLst>
                                  <p:childTnLst>
                                    <p:animEffect transition="out" filter="fade">
                                      <p:cBhvr>
                                        <p:cTn id="11" dur="2000"/>
                                        <p:tgtEl>
                                          <p:spTgt spid="65573"/>
                                        </p:tgtEl>
                                      </p:cBhvr>
                                    </p:animEffect>
                                    <p:set>
                                      <p:cBhvr>
                                        <p:cTn id="12" dur="1" fill="hold">
                                          <p:stCondLst>
                                            <p:cond delay="1999"/>
                                          </p:stCondLst>
                                        </p:cTn>
                                        <p:tgtEl>
                                          <p:spTgt spid="65573"/>
                                        </p:tgtEl>
                                        <p:attrNameLst>
                                          <p:attrName>style.visibility</p:attrName>
                                        </p:attrNameLst>
                                      </p:cBhvr>
                                      <p:to>
                                        <p:strVal val="hidden"/>
                                      </p:to>
                                    </p:set>
                                  </p:childTnLst>
                                </p:cTn>
                              </p:par>
                              <p:par>
                                <p:cTn id="13" presetID="10" presetClass="exit" presetSubtype="0" fill="hold" grpId="0" nodeType="withEffect">
                                  <p:stCondLst>
                                    <p:cond delay="0"/>
                                  </p:stCondLst>
                                  <p:childTnLst>
                                    <p:animEffect transition="out" filter="fade">
                                      <p:cBhvr>
                                        <p:cTn id="14" dur="2000"/>
                                        <p:tgtEl>
                                          <p:spTgt spid="65572"/>
                                        </p:tgtEl>
                                      </p:cBhvr>
                                    </p:animEffect>
                                    <p:set>
                                      <p:cBhvr>
                                        <p:cTn id="15" dur="1" fill="hold">
                                          <p:stCondLst>
                                            <p:cond delay="1999"/>
                                          </p:stCondLst>
                                        </p:cTn>
                                        <p:tgtEl>
                                          <p:spTgt spid="65572"/>
                                        </p:tgtEl>
                                        <p:attrNameLst>
                                          <p:attrName>style.visibility</p:attrName>
                                        </p:attrNameLst>
                                      </p:cBhvr>
                                      <p:to>
                                        <p:strVal val="hidden"/>
                                      </p:to>
                                    </p:set>
                                  </p:childTnLst>
                                </p:cTn>
                              </p:par>
                            </p:childTnLst>
                          </p:cTn>
                        </p:par>
                        <p:par>
                          <p:cTn id="16" fill="hold">
                            <p:stCondLst>
                              <p:cond delay="2000"/>
                            </p:stCondLst>
                            <p:childTnLst>
                              <p:par>
                                <p:cTn id="17" presetID="22" presetClass="entr" presetSubtype="4" fill="hold" grpId="0" nodeType="afterEffect">
                                  <p:stCondLst>
                                    <p:cond delay="0"/>
                                  </p:stCondLst>
                                  <p:childTnLst>
                                    <p:set>
                                      <p:cBhvr>
                                        <p:cTn id="18" dur="1" fill="hold">
                                          <p:stCondLst>
                                            <p:cond delay="0"/>
                                          </p:stCondLst>
                                        </p:cTn>
                                        <p:tgtEl>
                                          <p:spTgt spid="65564"/>
                                        </p:tgtEl>
                                        <p:attrNameLst>
                                          <p:attrName>style.visibility</p:attrName>
                                        </p:attrNameLst>
                                      </p:cBhvr>
                                      <p:to>
                                        <p:strVal val="visible"/>
                                      </p:to>
                                    </p:set>
                                    <p:animEffect transition="in" filter="wipe(down)">
                                      <p:cBhvr>
                                        <p:cTn id="19" dur="2000"/>
                                        <p:tgtEl>
                                          <p:spTgt spid="65564"/>
                                        </p:tgtEl>
                                      </p:cBhvr>
                                    </p:animEffect>
                                  </p:childTnLst>
                                </p:cTn>
                              </p:par>
                            </p:childTnLst>
                          </p:cTn>
                        </p:par>
                        <p:par>
                          <p:cTn id="20" fill="hold">
                            <p:stCondLst>
                              <p:cond delay="4000"/>
                            </p:stCondLst>
                            <p:childTnLst>
                              <p:par>
                                <p:cTn id="21" presetID="10" presetClass="entr" presetSubtype="0" fill="hold" grpId="0" nodeType="afterEffect">
                                  <p:stCondLst>
                                    <p:cond delay="0"/>
                                  </p:stCondLst>
                                  <p:childTnLst>
                                    <p:set>
                                      <p:cBhvr>
                                        <p:cTn id="22" dur="1" fill="hold">
                                          <p:stCondLst>
                                            <p:cond delay="0"/>
                                          </p:stCondLst>
                                        </p:cTn>
                                        <p:tgtEl>
                                          <p:spTgt spid="65563"/>
                                        </p:tgtEl>
                                        <p:attrNameLst>
                                          <p:attrName>style.visibility</p:attrName>
                                        </p:attrNameLst>
                                      </p:cBhvr>
                                      <p:to>
                                        <p:strVal val="visible"/>
                                      </p:to>
                                    </p:set>
                                    <p:animEffect transition="in" filter="fade">
                                      <p:cBhvr>
                                        <p:cTn id="23" dur="500"/>
                                        <p:tgtEl>
                                          <p:spTgt spid="65563"/>
                                        </p:tgtEl>
                                      </p:cBhvr>
                                    </p:animEffect>
                                  </p:childTnLst>
                                </p:cTn>
                              </p:par>
                            </p:childTnLst>
                          </p:cTn>
                        </p:par>
                      </p:childTnLst>
                    </p:cTn>
                  </p:par>
                  <p:par>
                    <p:cTn id="24" fill="hold">
                      <p:stCondLst>
                        <p:cond delay="indefinite"/>
                      </p:stCondLst>
                      <p:childTnLst>
                        <p:par>
                          <p:cTn id="25" fill="hold">
                            <p:stCondLst>
                              <p:cond delay="0"/>
                            </p:stCondLst>
                            <p:childTnLst>
                              <p:par>
                                <p:cTn id="26" presetID="35" presetClass="path" presetSubtype="0" accel="50000" decel="50000" fill="hold" grpId="0" nodeType="clickEffect">
                                  <p:stCondLst>
                                    <p:cond delay="0"/>
                                  </p:stCondLst>
                                  <p:childTnLst>
                                    <p:animMotion origin="layout" path="M 5.55556E-7 2.96296E-6 L -0.28125 -0.00093 " pathEditMode="relative" rAng="0" ptsTypes="AA">
                                      <p:cBhvr>
                                        <p:cTn id="27" dur="2000" fill="hold"/>
                                        <p:tgtEl>
                                          <p:spTgt spid="19"/>
                                        </p:tgtEl>
                                        <p:attrNameLst>
                                          <p:attrName>ppt_x</p:attrName>
                                          <p:attrName>ppt_y</p:attrName>
                                        </p:attrNameLst>
                                      </p:cBhvr>
                                      <p:rCtr x="-14063" y="-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63" grpId="0"/>
      <p:bldP spid="65564" grpId="0" animBg="1"/>
      <p:bldP spid="65571" grpId="0" animBg="1"/>
      <p:bldP spid="65571" grpId="1" animBg="1"/>
      <p:bldP spid="65572" grpId="0"/>
      <p:bldP spid="65573" grpId="0" animBg="1"/>
      <p:bldP spid="19"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668" y="836712"/>
            <a:ext cx="6629400" cy="838200"/>
          </a:xfrm>
        </p:spPr>
        <p:txBody>
          <a:bodyPr/>
          <a:lstStyle/>
          <a:p>
            <a:pPr algn="ctr" rtl="0"/>
            <a:r>
              <a:rPr lang="en-AU" sz="4400" dirty="0"/>
              <a:t>Dead End??</a:t>
            </a:r>
          </a:p>
        </p:txBody>
      </p:sp>
      <p:pic>
        <p:nvPicPr>
          <p:cNvPr id="5" name="Content Placeholder 4" descr="... perfection perfection is a &lt;strong&gt;dead end&lt;/strong&gt; it leaves no room for improvement"/>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7789" y="2098508"/>
            <a:ext cx="4972423" cy="3962400"/>
          </a:xfrm>
        </p:spPr>
      </p:pic>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82</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Tree>
    <p:extLst>
      <p:ext uri="{BB962C8B-B14F-4D97-AF65-F5344CB8AC3E}">
        <p14:creationId xmlns:p14="http://schemas.microsoft.com/office/powerpoint/2010/main" val="2992895075"/>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1C29BBAA-55EF-40E7-97A6-DBC0E55CA645}"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83</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70685" name="Text Box 29"/>
          <p:cNvSpPr txBox="1">
            <a:spLocks noChangeArrowheads="1"/>
          </p:cNvSpPr>
          <p:nvPr/>
        </p:nvSpPr>
        <p:spPr bwMode="auto">
          <a:xfrm>
            <a:off x="1691680" y="265112"/>
            <a:ext cx="5760046" cy="823912"/>
          </a:xfrm>
          <a:prstGeom prst="rect">
            <a:avLst/>
          </a:prstGeom>
          <a:noFill/>
          <a:ln w="9525" algn="ctr">
            <a:noFill/>
            <a:miter lim="800000"/>
            <a:headEnd/>
            <a:tailEnd/>
          </a:ln>
          <a:effectLst/>
        </p:spPr>
        <p:txBody>
          <a:bodyPr anchor="ctr"/>
          <a:lstStyle/>
          <a:p>
            <a:pPr marL="0" marR="0" lvl="0" indent="0" algn="ctr" defTabSz="914400" rtl="0" eaLnBrk="1" fontAlgn="base" latinLnBrk="0" hangingPunct="1">
              <a:lnSpc>
                <a:spcPct val="100000"/>
              </a:lnSpc>
              <a:spcBef>
                <a:spcPct val="0"/>
              </a:spcBef>
              <a:spcAft>
                <a:spcPct val="0"/>
              </a:spcAft>
              <a:buClr>
                <a:srgbClr val="868686"/>
              </a:buClr>
              <a:buSzTx/>
              <a:buFontTx/>
              <a:buNone/>
              <a:tabLst/>
              <a:defRPr/>
            </a:pPr>
            <a:r>
              <a:rPr kumimoji="0" lang="en-US" sz="40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Arial" pitchFamily="34" charset="0"/>
                <a:ea typeface="+mn-ea"/>
                <a:cs typeface="+mn-cs"/>
              </a:rPr>
              <a:t>Exploit the Constraint</a:t>
            </a:r>
          </a:p>
        </p:txBody>
      </p:sp>
      <p:sp>
        <p:nvSpPr>
          <p:cNvPr id="70686" name="Text Box 30"/>
          <p:cNvSpPr txBox="1">
            <a:spLocks noChangeArrowheads="1"/>
          </p:cNvSpPr>
          <p:nvPr/>
        </p:nvSpPr>
        <p:spPr bwMode="auto">
          <a:xfrm rot="-2114384">
            <a:off x="107950" y="404815"/>
            <a:ext cx="1258888" cy="466725"/>
          </a:xfrm>
          <a:prstGeom prst="rect">
            <a:avLst/>
          </a:prstGeom>
          <a:noFill/>
          <a:ln w="9525" algn="ctr">
            <a:solidFill>
              <a:schemeClr val="tx2"/>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Step 2</a:t>
            </a:r>
          </a:p>
        </p:txBody>
      </p:sp>
      <p:sp>
        <p:nvSpPr>
          <p:cNvPr id="70687" name="Text Box 31"/>
          <p:cNvSpPr txBox="1">
            <a:spLocks noChangeArrowheads="1"/>
          </p:cNvSpPr>
          <p:nvPr/>
        </p:nvSpPr>
        <p:spPr bwMode="auto">
          <a:xfrm>
            <a:off x="827286" y="1241401"/>
            <a:ext cx="7488834" cy="863600"/>
          </a:xfrm>
          <a:prstGeom prst="rect">
            <a:avLst/>
          </a:prstGeom>
          <a:noFill/>
          <a:ln w="9525" algn="ctr">
            <a:noFill/>
            <a:miter lim="800000"/>
            <a:headEnd/>
            <a:tailEnd/>
          </a:ln>
          <a:effectLst/>
        </p:spPr>
        <p:txBody>
          <a:bodyPr anchor="ctr"/>
          <a:lstStyle/>
          <a:p>
            <a:pPr marL="0" marR="0" lvl="0" indent="0" algn="ctr" defTabSz="914400" rtl="0" eaLnBrk="1" fontAlgn="base" latinLnBrk="0" hangingPunct="1">
              <a:lnSpc>
                <a:spcPct val="100000"/>
              </a:lnSpc>
              <a:spcBef>
                <a:spcPct val="0"/>
              </a:spcBef>
              <a:spcAft>
                <a:spcPct val="0"/>
              </a:spcAft>
              <a:buClr>
                <a:srgbClr val="868686"/>
              </a:buClr>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outerShdw>
                </a:effectLst>
                <a:uLnTx/>
                <a:uFillTx/>
                <a:latin typeface="Arial" pitchFamily="34" charset="0"/>
                <a:ea typeface="+mn-ea"/>
                <a:cs typeface="+mn-cs"/>
              </a:rPr>
              <a:t>Don’t waste the safety Buffers of the Critical tasks</a:t>
            </a:r>
            <a:endParaRPr kumimoji="0" lang="en-US" sz="3200" b="0" i="0" u="none" strike="noStrike" kern="1200" cap="none" spc="0" normalizeH="0" baseline="0" noProof="0" dirty="0">
              <a:ln>
                <a:noFill/>
              </a:ln>
              <a:solidFill>
                <a:srgbClr val="000000"/>
              </a:solidFill>
              <a:effectLst/>
              <a:uLnTx/>
              <a:uFillTx/>
              <a:latin typeface="Arial" pitchFamily="34" charset="0"/>
              <a:ea typeface="+mn-ea"/>
              <a:cs typeface="+mn-cs"/>
            </a:endParaRPr>
          </a:p>
        </p:txBody>
      </p:sp>
      <p:sp>
        <p:nvSpPr>
          <p:cNvPr id="70688" name="Text Box 32"/>
          <p:cNvSpPr txBox="1">
            <a:spLocks noChangeArrowheads="1"/>
          </p:cNvSpPr>
          <p:nvPr/>
        </p:nvSpPr>
        <p:spPr bwMode="auto">
          <a:xfrm>
            <a:off x="1835151" y="2565400"/>
            <a:ext cx="5616575" cy="863600"/>
          </a:xfrm>
          <a:prstGeom prst="rect">
            <a:avLst/>
          </a:prstGeom>
          <a:noFill/>
          <a:ln w="9525" algn="ctr">
            <a:noFill/>
            <a:miter lim="800000"/>
            <a:headEnd/>
            <a:tailEnd/>
          </a:ln>
          <a:effectLst/>
        </p:spPr>
        <p:txBody>
          <a:bodyPr anchor="ctr"/>
          <a:lstStyle/>
          <a:p>
            <a:pPr marL="0" marR="0" lvl="0" indent="0" algn="l" defTabSz="914400" rtl="0" eaLnBrk="1" fontAlgn="base" latinLnBrk="0" hangingPunct="1">
              <a:lnSpc>
                <a:spcPct val="100000"/>
              </a:lnSpc>
              <a:spcBef>
                <a:spcPct val="0"/>
              </a:spcBef>
              <a:spcAft>
                <a:spcPct val="0"/>
              </a:spcAft>
              <a:buClr>
                <a:srgbClr val="868686"/>
              </a:buClr>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outerShdw>
                </a:effectLst>
                <a:uLnTx/>
                <a:uFillTx/>
                <a:latin typeface="Arial" pitchFamily="34" charset="0"/>
                <a:ea typeface="+mn-ea"/>
                <a:cs typeface="+mn-cs"/>
              </a:rPr>
              <a:t>Put in a PROJECT BUFFER</a:t>
            </a:r>
            <a:endParaRPr kumimoji="0" lang="en-US" sz="3200" b="0" i="0" u="none" strike="noStrike" kern="1200" cap="none" spc="0" normalizeH="0" baseline="0" noProof="0" dirty="0">
              <a:ln>
                <a:noFill/>
              </a:ln>
              <a:solidFill>
                <a:srgbClr val="000000"/>
              </a:solidFill>
              <a:effectLst/>
              <a:uLnTx/>
              <a:uFillTx/>
              <a:latin typeface="Arial" pitchFamily="34" charset="0"/>
              <a:ea typeface="+mn-ea"/>
              <a:cs typeface="+mn-cs"/>
            </a:endParaRPr>
          </a:p>
        </p:txBody>
      </p:sp>
      <p:sp>
        <p:nvSpPr>
          <p:cNvPr id="70689" name="AutoShape 33"/>
          <p:cNvSpPr>
            <a:spLocks noChangeArrowheads="1"/>
          </p:cNvSpPr>
          <p:nvPr/>
        </p:nvSpPr>
        <p:spPr bwMode="auto">
          <a:xfrm>
            <a:off x="4356100" y="2205832"/>
            <a:ext cx="647700" cy="503238"/>
          </a:xfrm>
          <a:prstGeom prst="downArrow">
            <a:avLst>
              <a:gd name="adj1" fmla="val 35120"/>
              <a:gd name="adj2" fmla="val 58676"/>
            </a:avLst>
          </a:prstGeom>
          <a:solidFill>
            <a:schemeClr val="tx2"/>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70696" name="Text Box 40"/>
          <p:cNvSpPr txBox="1">
            <a:spLocks noChangeArrowheads="1"/>
          </p:cNvSpPr>
          <p:nvPr/>
        </p:nvSpPr>
        <p:spPr bwMode="auto">
          <a:xfrm>
            <a:off x="900113" y="5013327"/>
            <a:ext cx="7704137" cy="1223963"/>
          </a:xfrm>
          <a:prstGeom prst="rect">
            <a:avLst/>
          </a:prstGeom>
          <a:noFill/>
          <a:ln w="9525" algn="ctr">
            <a:noFill/>
            <a:miter lim="800000"/>
            <a:headEnd/>
            <a:tailEnd/>
          </a:ln>
          <a:effectLst/>
        </p:spPr>
        <p:txBody>
          <a:bodyPr anchor="ctr"/>
          <a:lstStyle/>
          <a:p>
            <a:pPr marL="0" marR="0" lvl="0" indent="0" algn="l" defTabSz="914400" rtl="0" eaLnBrk="1" fontAlgn="base" latinLnBrk="0" hangingPunct="1">
              <a:lnSpc>
                <a:spcPct val="100000"/>
              </a:lnSpc>
              <a:spcBef>
                <a:spcPct val="0"/>
              </a:spcBef>
              <a:spcAft>
                <a:spcPct val="0"/>
              </a:spcAft>
              <a:buClr>
                <a:srgbClr val="868686"/>
              </a:buClr>
              <a:buSzTx/>
              <a:buFontTx/>
              <a:buNone/>
              <a:tabLst/>
              <a:defRPr/>
            </a:pPr>
            <a:r>
              <a:rPr kumimoji="0" lang="en-US" sz="4000" b="1" i="1" u="none" strike="noStrike" kern="1200" cap="none" spc="0" normalizeH="0" baseline="0" noProof="0" dirty="0">
                <a:ln>
                  <a:noFill/>
                </a:ln>
                <a:solidFill>
                  <a:srgbClr val="FF0000"/>
                </a:solidFill>
                <a:effectLst>
                  <a:outerShdw blurRad="38100" dist="38100" dir="2700000" algn="tl">
                    <a:srgbClr val="000000"/>
                  </a:outerShdw>
                </a:effectLst>
                <a:uLnTx/>
                <a:uFillTx/>
                <a:latin typeface="Arial" pitchFamily="34" charset="0"/>
                <a:ea typeface="+mn-ea"/>
                <a:cs typeface="+mn-cs"/>
              </a:rPr>
              <a:t>Higher probability of success with shorter project time</a:t>
            </a:r>
            <a:endParaRPr kumimoji="0" lang="en-US" sz="4000" b="0" i="1" u="none" strike="noStrike" kern="1200" cap="none" spc="0" normalizeH="0" baseline="0" noProof="0" dirty="0">
              <a:ln>
                <a:noFill/>
              </a:ln>
              <a:solidFill>
                <a:srgbClr val="FF0000"/>
              </a:solidFill>
              <a:effectLst/>
              <a:uLnTx/>
              <a:uFillTx/>
              <a:latin typeface="Arial" pitchFamily="34" charset="0"/>
              <a:ea typeface="+mn-ea"/>
              <a:cs typeface="+mn-cs"/>
            </a:endParaRPr>
          </a:p>
        </p:txBody>
      </p:sp>
      <p:sp>
        <p:nvSpPr>
          <p:cNvPr id="70698" name="AutoShape 42"/>
          <p:cNvSpPr>
            <a:spLocks noChangeArrowheads="1"/>
          </p:cNvSpPr>
          <p:nvPr/>
        </p:nvSpPr>
        <p:spPr bwMode="auto">
          <a:xfrm>
            <a:off x="4356100" y="3933827"/>
            <a:ext cx="647700" cy="574675"/>
          </a:xfrm>
          <a:prstGeom prst="downArrow">
            <a:avLst>
              <a:gd name="adj1" fmla="val 35120"/>
              <a:gd name="adj2" fmla="val 58676"/>
            </a:avLst>
          </a:prstGeom>
          <a:solidFill>
            <a:schemeClr val="tx2"/>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Tree>
    <p:extLst>
      <p:ext uri="{BB962C8B-B14F-4D97-AF65-F5344CB8AC3E}">
        <p14:creationId xmlns:p14="http://schemas.microsoft.com/office/powerpoint/2010/main" val="3576725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70686"/>
                                        </p:tgtEl>
                                        <p:attrNameLst>
                                          <p:attrName>style.visibility</p:attrName>
                                        </p:attrNameLst>
                                      </p:cBhvr>
                                      <p:to>
                                        <p:strVal val="visible"/>
                                      </p:to>
                                    </p:set>
                                    <p:anim calcmode="lin" valueType="num">
                                      <p:cBhvr>
                                        <p:cTn id="7" dur="500" fill="hold"/>
                                        <p:tgtEl>
                                          <p:spTgt spid="70686"/>
                                        </p:tgtEl>
                                        <p:attrNameLst>
                                          <p:attrName>ppt_w</p:attrName>
                                        </p:attrNameLst>
                                      </p:cBhvr>
                                      <p:tavLst>
                                        <p:tav tm="0">
                                          <p:val>
                                            <p:fltVal val="0"/>
                                          </p:val>
                                        </p:tav>
                                        <p:tav tm="100000">
                                          <p:val>
                                            <p:strVal val="#ppt_w"/>
                                          </p:val>
                                        </p:tav>
                                      </p:tavLst>
                                    </p:anim>
                                    <p:anim calcmode="lin" valueType="num">
                                      <p:cBhvr>
                                        <p:cTn id="8" dur="500" fill="hold"/>
                                        <p:tgtEl>
                                          <p:spTgt spid="70686"/>
                                        </p:tgtEl>
                                        <p:attrNameLst>
                                          <p:attrName>ppt_h</p:attrName>
                                        </p:attrNameLst>
                                      </p:cBhvr>
                                      <p:tavLst>
                                        <p:tav tm="0">
                                          <p:val>
                                            <p:fltVal val="0"/>
                                          </p:val>
                                        </p:tav>
                                        <p:tav tm="100000">
                                          <p:val>
                                            <p:strVal val="#ppt_h"/>
                                          </p:val>
                                        </p:tav>
                                      </p:tavLst>
                                    </p:anim>
                                    <p:animEffect transition="in" filter="fade">
                                      <p:cBhvr>
                                        <p:cTn id="9" dur="500"/>
                                        <p:tgtEl>
                                          <p:spTgt spid="7068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0685"/>
                                        </p:tgtEl>
                                        <p:attrNameLst>
                                          <p:attrName>style.visibility</p:attrName>
                                        </p:attrNameLst>
                                      </p:cBhvr>
                                      <p:to>
                                        <p:strVal val="visible"/>
                                      </p:to>
                                    </p:set>
                                    <p:animEffect transition="in" filter="wipe(left)">
                                      <p:cBhvr>
                                        <p:cTn id="13" dur="1000"/>
                                        <p:tgtEl>
                                          <p:spTgt spid="70685"/>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0687"/>
                                        </p:tgtEl>
                                        <p:attrNameLst>
                                          <p:attrName>style.visibility</p:attrName>
                                        </p:attrNameLst>
                                      </p:cBhvr>
                                      <p:to>
                                        <p:strVal val="visible"/>
                                      </p:to>
                                    </p:set>
                                    <p:animEffect transition="in" filter="wipe(up)">
                                      <p:cBhvr>
                                        <p:cTn id="18" dur="500"/>
                                        <p:tgtEl>
                                          <p:spTgt spid="70687"/>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70689"/>
                                        </p:tgtEl>
                                        <p:attrNameLst>
                                          <p:attrName>style.visibility</p:attrName>
                                        </p:attrNameLst>
                                      </p:cBhvr>
                                      <p:to>
                                        <p:strVal val="visible"/>
                                      </p:to>
                                    </p:set>
                                    <p:animEffect transition="in" filter="wipe(up)">
                                      <p:cBhvr>
                                        <p:cTn id="23" dur="500"/>
                                        <p:tgtEl>
                                          <p:spTgt spid="70689"/>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70688"/>
                                        </p:tgtEl>
                                        <p:attrNameLst>
                                          <p:attrName>style.visibility</p:attrName>
                                        </p:attrNameLst>
                                      </p:cBhvr>
                                      <p:to>
                                        <p:strVal val="visible"/>
                                      </p:to>
                                    </p:set>
                                    <p:animEffect transition="in" filter="wipe(up)">
                                      <p:cBhvr>
                                        <p:cTn id="26" dur="500"/>
                                        <p:tgtEl>
                                          <p:spTgt spid="70688"/>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70698"/>
                                        </p:tgtEl>
                                        <p:attrNameLst>
                                          <p:attrName>style.visibility</p:attrName>
                                        </p:attrNameLst>
                                      </p:cBhvr>
                                      <p:to>
                                        <p:strVal val="visible"/>
                                      </p:to>
                                    </p:set>
                                    <p:animEffect transition="in" filter="wipe(up)">
                                      <p:cBhvr>
                                        <p:cTn id="31" dur="500"/>
                                        <p:tgtEl>
                                          <p:spTgt spid="70698"/>
                                        </p:tgtEl>
                                      </p:cBhvr>
                                    </p:animEffect>
                                  </p:childTnLst>
                                </p:cTn>
                              </p:par>
                            </p:childTnLst>
                          </p:cTn>
                        </p:par>
                        <p:par>
                          <p:cTn id="32" fill="hold">
                            <p:stCondLst>
                              <p:cond delay="500"/>
                            </p:stCondLst>
                            <p:childTnLst>
                              <p:par>
                                <p:cTn id="33" presetID="49" presetClass="entr" presetSubtype="0" decel="100000" fill="hold" grpId="0" nodeType="afterEffect">
                                  <p:stCondLst>
                                    <p:cond delay="0"/>
                                  </p:stCondLst>
                                  <p:childTnLst>
                                    <p:set>
                                      <p:cBhvr>
                                        <p:cTn id="34" dur="1" fill="hold">
                                          <p:stCondLst>
                                            <p:cond delay="0"/>
                                          </p:stCondLst>
                                        </p:cTn>
                                        <p:tgtEl>
                                          <p:spTgt spid="70696"/>
                                        </p:tgtEl>
                                        <p:attrNameLst>
                                          <p:attrName>style.visibility</p:attrName>
                                        </p:attrNameLst>
                                      </p:cBhvr>
                                      <p:to>
                                        <p:strVal val="visible"/>
                                      </p:to>
                                    </p:set>
                                    <p:anim calcmode="lin" valueType="num">
                                      <p:cBhvr>
                                        <p:cTn id="35" dur="500" fill="hold"/>
                                        <p:tgtEl>
                                          <p:spTgt spid="70696"/>
                                        </p:tgtEl>
                                        <p:attrNameLst>
                                          <p:attrName>ppt_w</p:attrName>
                                        </p:attrNameLst>
                                      </p:cBhvr>
                                      <p:tavLst>
                                        <p:tav tm="0">
                                          <p:val>
                                            <p:fltVal val="0"/>
                                          </p:val>
                                        </p:tav>
                                        <p:tav tm="100000">
                                          <p:val>
                                            <p:strVal val="#ppt_w"/>
                                          </p:val>
                                        </p:tav>
                                      </p:tavLst>
                                    </p:anim>
                                    <p:anim calcmode="lin" valueType="num">
                                      <p:cBhvr>
                                        <p:cTn id="36" dur="500" fill="hold"/>
                                        <p:tgtEl>
                                          <p:spTgt spid="70696"/>
                                        </p:tgtEl>
                                        <p:attrNameLst>
                                          <p:attrName>ppt_h</p:attrName>
                                        </p:attrNameLst>
                                      </p:cBhvr>
                                      <p:tavLst>
                                        <p:tav tm="0">
                                          <p:val>
                                            <p:fltVal val="0"/>
                                          </p:val>
                                        </p:tav>
                                        <p:tav tm="100000">
                                          <p:val>
                                            <p:strVal val="#ppt_h"/>
                                          </p:val>
                                        </p:tav>
                                      </p:tavLst>
                                    </p:anim>
                                    <p:anim calcmode="lin" valueType="num">
                                      <p:cBhvr>
                                        <p:cTn id="37" dur="500" fill="hold"/>
                                        <p:tgtEl>
                                          <p:spTgt spid="70696"/>
                                        </p:tgtEl>
                                        <p:attrNameLst>
                                          <p:attrName>style.rotation</p:attrName>
                                        </p:attrNameLst>
                                      </p:cBhvr>
                                      <p:tavLst>
                                        <p:tav tm="0">
                                          <p:val>
                                            <p:fltVal val="360"/>
                                          </p:val>
                                        </p:tav>
                                        <p:tav tm="100000">
                                          <p:val>
                                            <p:fltVal val="0"/>
                                          </p:val>
                                        </p:tav>
                                      </p:tavLst>
                                    </p:anim>
                                    <p:animEffect transition="in" filter="fade">
                                      <p:cBhvr>
                                        <p:cTn id="38" dur="500"/>
                                        <p:tgtEl>
                                          <p:spTgt spid="706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85" grpId="0"/>
      <p:bldP spid="70686" grpId="0" animBg="1"/>
      <p:bldP spid="70687" grpId="0"/>
      <p:bldP spid="70688" grpId="0"/>
      <p:bldP spid="70689" grpId="0" animBg="1"/>
      <p:bldP spid="70696" grpId="0"/>
      <p:bldP spid="70698"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5CBFAF3C-BF1F-4098-BA13-296132DBE8B8}"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84</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73764" name="Rectangle 36"/>
          <p:cNvSpPr>
            <a:spLocks noChangeArrowheads="1"/>
          </p:cNvSpPr>
          <p:nvPr/>
        </p:nvSpPr>
        <p:spPr bwMode="auto">
          <a:xfrm>
            <a:off x="4903788" y="2852738"/>
            <a:ext cx="3168650" cy="792162"/>
          </a:xfrm>
          <a:prstGeom prst="rect">
            <a:avLst/>
          </a:prstGeom>
          <a:noFill/>
          <a:ln w="9525" algn="ctr">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73740" name="Rectangle 12"/>
          <p:cNvSpPr>
            <a:spLocks noChangeArrowheads="1"/>
          </p:cNvSpPr>
          <p:nvPr/>
        </p:nvSpPr>
        <p:spPr bwMode="auto">
          <a:xfrm>
            <a:off x="1692276" y="2852738"/>
            <a:ext cx="792163" cy="792162"/>
          </a:xfrm>
          <a:prstGeom prst="rect">
            <a:avLst/>
          </a:prstGeom>
          <a:solidFill>
            <a:srgbClr val="0099FF"/>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A</a:t>
            </a:r>
          </a:p>
        </p:txBody>
      </p:sp>
      <p:sp>
        <p:nvSpPr>
          <p:cNvPr id="30727" name="Rectangle 4"/>
          <p:cNvSpPr>
            <a:spLocks noChangeArrowheads="1"/>
          </p:cNvSpPr>
          <p:nvPr/>
        </p:nvSpPr>
        <p:spPr bwMode="auto">
          <a:xfrm>
            <a:off x="3309939" y="1106490"/>
            <a:ext cx="1584325" cy="790575"/>
          </a:xfrm>
          <a:prstGeom prst="rect">
            <a:avLst/>
          </a:prstGeom>
          <a:solidFill>
            <a:srgbClr val="FFFF66"/>
          </a:solidFill>
          <a:ln w="9525" algn="ctr">
            <a:solidFill>
              <a:srgbClr val="FFFF66"/>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0728" name="Rectangle 5"/>
          <p:cNvSpPr>
            <a:spLocks noChangeArrowheads="1"/>
          </p:cNvSpPr>
          <p:nvPr/>
        </p:nvSpPr>
        <p:spPr bwMode="auto">
          <a:xfrm>
            <a:off x="6516689" y="1106490"/>
            <a:ext cx="1584325" cy="790575"/>
          </a:xfrm>
          <a:prstGeom prst="rect">
            <a:avLst/>
          </a:prstGeom>
          <a:solidFill>
            <a:srgbClr val="00CC66"/>
          </a:solidFill>
          <a:ln w="9525" algn="ctr">
            <a:solidFill>
              <a:srgbClr val="00CC66"/>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0729" name="Rectangle 6"/>
          <p:cNvSpPr>
            <a:spLocks noChangeArrowheads="1"/>
          </p:cNvSpPr>
          <p:nvPr/>
        </p:nvSpPr>
        <p:spPr bwMode="auto">
          <a:xfrm>
            <a:off x="4913313" y="1103315"/>
            <a:ext cx="1584325" cy="790575"/>
          </a:xfrm>
          <a:prstGeom prst="rect">
            <a:avLst/>
          </a:prstGeom>
          <a:solidFill>
            <a:schemeClr val="hlink"/>
          </a:solidFill>
          <a:ln w="9525" algn="ctr">
            <a:solidFill>
              <a:schemeClr val="hlink"/>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0730" name="Rectangle 7"/>
          <p:cNvSpPr>
            <a:spLocks noChangeArrowheads="1"/>
          </p:cNvSpPr>
          <p:nvPr/>
        </p:nvSpPr>
        <p:spPr bwMode="auto">
          <a:xfrm>
            <a:off x="1687514" y="1106490"/>
            <a:ext cx="1584325" cy="790575"/>
          </a:xfrm>
          <a:prstGeom prst="rect">
            <a:avLst/>
          </a:prstGeom>
          <a:solidFill>
            <a:srgbClr val="0099FF"/>
          </a:solidFill>
          <a:ln w="9525" algn="ctr">
            <a:solidFill>
              <a:srgbClr val="0099FF"/>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0731" name="Text Box 8"/>
          <p:cNvSpPr txBox="1">
            <a:spLocks noChangeArrowheads="1"/>
          </p:cNvSpPr>
          <p:nvPr/>
        </p:nvSpPr>
        <p:spPr bwMode="auto">
          <a:xfrm>
            <a:off x="1979614" y="1185865"/>
            <a:ext cx="1008062" cy="579437"/>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3200" b="1" i="0" u="none" strike="noStrike" kern="1200" cap="none" spc="0" normalizeH="0" baseline="0" noProof="0">
                <a:ln>
                  <a:noFill/>
                </a:ln>
                <a:solidFill>
                  <a:srgbClr val="FFFFFF"/>
                </a:solidFill>
                <a:effectLst/>
                <a:uLnTx/>
                <a:uFillTx/>
                <a:latin typeface="Arial" pitchFamily="34" charset="0"/>
                <a:ea typeface="+mn-ea"/>
                <a:cs typeface="+mn-cs"/>
              </a:rPr>
              <a:t>A</a:t>
            </a:r>
          </a:p>
        </p:txBody>
      </p:sp>
      <p:sp>
        <p:nvSpPr>
          <p:cNvPr id="30732" name="Text Box 9"/>
          <p:cNvSpPr txBox="1">
            <a:spLocks noChangeArrowheads="1"/>
          </p:cNvSpPr>
          <p:nvPr/>
        </p:nvSpPr>
        <p:spPr bwMode="auto">
          <a:xfrm>
            <a:off x="3563939" y="1179515"/>
            <a:ext cx="1008062" cy="579437"/>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3200" b="1" i="0" u="none" strike="noStrike" kern="1200" cap="none" spc="0" normalizeH="0" baseline="0" noProof="0">
                <a:ln>
                  <a:noFill/>
                </a:ln>
                <a:solidFill>
                  <a:srgbClr val="FFFFFF"/>
                </a:solidFill>
                <a:effectLst/>
                <a:uLnTx/>
                <a:uFillTx/>
                <a:latin typeface="Arial" pitchFamily="34" charset="0"/>
                <a:ea typeface="+mn-ea"/>
                <a:cs typeface="+mn-cs"/>
              </a:rPr>
              <a:t>B</a:t>
            </a:r>
          </a:p>
        </p:txBody>
      </p:sp>
      <p:sp>
        <p:nvSpPr>
          <p:cNvPr id="30733" name="Text Box 10"/>
          <p:cNvSpPr txBox="1">
            <a:spLocks noChangeArrowheads="1"/>
          </p:cNvSpPr>
          <p:nvPr/>
        </p:nvSpPr>
        <p:spPr bwMode="auto">
          <a:xfrm>
            <a:off x="5200650" y="1185865"/>
            <a:ext cx="1008063" cy="579437"/>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3200" b="1" i="0" u="none" strike="noStrike" kern="1200" cap="none" spc="0" normalizeH="0" baseline="0" noProof="0">
                <a:ln>
                  <a:noFill/>
                </a:ln>
                <a:solidFill>
                  <a:srgbClr val="FFFFFF"/>
                </a:solidFill>
                <a:effectLst/>
                <a:uLnTx/>
                <a:uFillTx/>
                <a:latin typeface="Arial" pitchFamily="34" charset="0"/>
                <a:ea typeface="+mn-ea"/>
                <a:cs typeface="+mn-cs"/>
              </a:rPr>
              <a:t>E</a:t>
            </a:r>
          </a:p>
        </p:txBody>
      </p:sp>
      <p:sp>
        <p:nvSpPr>
          <p:cNvPr id="30734" name="Text Box 11"/>
          <p:cNvSpPr txBox="1">
            <a:spLocks noChangeArrowheads="1"/>
          </p:cNvSpPr>
          <p:nvPr/>
        </p:nvSpPr>
        <p:spPr bwMode="auto">
          <a:xfrm>
            <a:off x="6804026" y="1185865"/>
            <a:ext cx="1008063" cy="579437"/>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3200" b="1" i="0" u="none" strike="noStrike" kern="1200" cap="none" spc="0" normalizeH="0" baseline="0" noProof="0">
                <a:ln>
                  <a:noFill/>
                </a:ln>
                <a:solidFill>
                  <a:srgbClr val="FFFFFF"/>
                </a:solidFill>
                <a:effectLst/>
                <a:uLnTx/>
                <a:uFillTx/>
                <a:latin typeface="Arial" pitchFamily="34" charset="0"/>
                <a:ea typeface="+mn-ea"/>
                <a:cs typeface="+mn-cs"/>
              </a:rPr>
              <a:t>F</a:t>
            </a:r>
          </a:p>
        </p:txBody>
      </p:sp>
      <p:sp>
        <p:nvSpPr>
          <p:cNvPr id="73741" name="Rectangle 13"/>
          <p:cNvSpPr>
            <a:spLocks noChangeArrowheads="1"/>
          </p:cNvSpPr>
          <p:nvPr/>
        </p:nvSpPr>
        <p:spPr bwMode="auto">
          <a:xfrm>
            <a:off x="2506663" y="2852738"/>
            <a:ext cx="792162" cy="792162"/>
          </a:xfrm>
          <a:prstGeom prst="rect">
            <a:avLst/>
          </a:prstGeom>
          <a:solidFill>
            <a:srgbClr val="FFFF66"/>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B</a:t>
            </a:r>
          </a:p>
        </p:txBody>
      </p:sp>
      <p:sp>
        <p:nvSpPr>
          <p:cNvPr id="73756" name="Rectangle 28"/>
          <p:cNvSpPr>
            <a:spLocks noChangeArrowheads="1"/>
          </p:cNvSpPr>
          <p:nvPr/>
        </p:nvSpPr>
        <p:spPr bwMode="auto">
          <a:xfrm>
            <a:off x="3325813" y="2852738"/>
            <a:ext cx="792162" cy="792162"/>
          </a:xfrm>
          <a:prstGeom prst="rect">
            <a:avLst/>
          </a:prstGeom>
          <a:solidFill>
            <a:schemeClr val="hlink"/>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E</a:t>
            </a:r>
          </a:p>
        </p:txBody>
      </p:sp>
      <p:sp>
        <p:nvSpPr>
          <p:cNvPr id="73757" name="Rectangle 29"/>
          <p:cNvSpPr>
            <a:spLocks noChangeArrowheads="1"/>
          </p:cNvSpPr>
          <p:nvPr/>
        </p:nvSpPr>
        <p:spPr bwMode="auto">
          <a:xfrm>
            <a:off x="4140201" y="2852738"/>
            <a:ext cx="792163" cy="792162"/>
          </a:xfrm>
          <a:prstGeom prst="rect">
            <a:avLst/>
          </a:prstGeom>
          <a:solidFill>
            <a:srgbClr val="00CC66"/>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F</a:t>
            </a:r>
          </a:p>
        </p:txBody>
      </p:sp>
      <p:grpSp>
        <p:nvGrpSpPr>
          <p:cNvPr id="2" name="Group 35"/>
          <p:cNvGrpSpPr>
            <a:grpSpLocks/>
          </p:cNvGrpSpPr>
          <p:nvPr/>
        </p:nvGrpSpPr>
        <p:grpSpPr bwMode="auto">
          <a:xfrm>
            <a:off x="66676" y="1484315"/>
            <a:ext cx="1476375" cy="2160587"/>
            <a:chOff x="42" y="935"/>
            <a:chExt cx="930" cy="1361"/>
          </a:xfrm>
        </p:grpSpPr>
        <p:sp>
          <p:nvSpPr>
            <p:cNvPr id="30749" name="AutoShape 31"/>
            <p:cNvSpPr>
              <a:spLocks noChangeArrowheads="1"/>
            </p:cNvSpPr>
            <p:nvPr/>
          </p:nvSpPr>
          <p:spPr bwMode="auto">
            <a:xfrm>
              <a:off x="42" y="935"/>
              <a:ext cx="930" cy="1361"/>
            </a:xfrm>
            <a:prstGeom prst="curvedRightArrow">
              <a:avLst>
                <a:gd name="adj1" fmla="val 36776"/>
                <a:gd name="adj2" fmla="val 60001"/>
                <a:gd name="adj3" fmla="val 37741"/>
              </a:avLst>
            </a:prstGeom>
            <a:noFill/>
            <a:ln w="9525">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0750" name="WordArt 34"/>
            <p:cNvSpPr>
              <a:spLocks noChangeArrowheads="1" noChangeShapeType="1" noTextEdit="1"/>
            </p:cNvSpPr>
            <p:nvPr/>
          </p:nvSpPr>
          <p:spPr bwMode="auto">
            <a:xfrm rot="-1036393">
              <a:off x="116" y="1068"/>
              <a:ext cx="816" cy="272"/>
            </a:xfrm>
            <a:prstGeom prst="rect">
              <a:avLst/>
            </a:prstGeom>
          </p:spPr>
          <p:txBody>
            <a:bodyPr wrap="none" fromWordArt="1">
              <a:prstTxWarp prst="textCanUp">
                <a:avLst>
                  <a:gd name="adj" fmla="val 66667"/>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000" b="1" i="0" u="none" strike="noStrike" kern="10" cap="none" spc="0" normalizeH="0" baseline="0" noProof="0">
                  <a:ln w="9525">
                    <a:noFill/>
                    <a:round/>
                    <a:headEnd/>
                    <a:tailEnd/>
                  </a:ln>
                  <a:solidFill>
                    <a:srgbClr val="000000"/>
                  </a:solidFill>
                  <a:effectLst/>
                  <a:uLnTx/>
                  <a:uFillTx/>
                  <a:latin typeface="Arial"/>
                  <a:ea typeface="+mn-ea"/>
                  <a:cs typeface="Arial"/>
                </a:rPr>
                <a:t>50% of the estimate</a:t>
              </a:r>
              <a:endParaRPr kumimoji="0" lang="he-IL" sz="2000" b="1" i="0" u="none" strike="noStrike" kern="10" cap="none" spc="0" normalizeH="0" baseline="0" noProof="0">
                <a:ln w="9525">
                  <a:noFill/>
                  <a:round/>
                  <a:headEnd/>
                  <a:tailEnd/>
                </a:ln>
                <a:solidFill>
                  <a:srgbClr val="000000"/>
                </a:solidFill>
                <a:effectLst/>
                <a:uLnTx/>
                <a:uFillTx/>
                <a:latin typeface="Arial"/>
                <a:ea typeface="+mn-ea"/>
                <a:cs typeface="Arial"/>
              </a:endParaRPr>
            </a:p>
          </p:txBody>
        </p:sp>
      </p:grpSp>
      <p:sp>
        <p:nvSpPr>
          <p:cNvPr id="73765" name="Text Box 37"/>
          <p:cNvSpPr txBox="1">
            <a:spLocks noChangeArrowheads="1"/>
          </p:cNvSpPr>
          <p:nvPr/>
        </p:nvSpPr>
        <p:spPr bwMode="auto">
          <a:xfrm>
            <a:off x="5149852" y="2950369"/>
            <a:ext cx="3743325" cy="579438"/>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Arial" pitchFamily="34" charset="0"/>
                <a:ea typeface="+mn-ea"/>
                <a:cs typeface="+mn-cs"/>
              </a:rPr>
              <a:t>Project Buffer</a:t>
            </a:r>
          </a:p>
        </p:txBody>
      </p:sp>
      <p:sp>
        <p:nvSpPr>
          <p:cNvPr id="73766" name="Text Box 38"/>
          <p:cNvSpPr txBox="1">
            <a:spLocks noChangeArrowheads="1"/>
          </p:cNvSpPr>
          <p:nvPr/>
        </p:nvSpPr>
        <p:spPr bwMode="auto">
          <a:xfrm>
            <a:off x="2860442" y="2334568"/>
            <a:ext cx="5754687" cy="461665"/>
          </a:xfrm>
          <a:prstGeom prst="rect">
            <a:avLst/>
          </a:prstGeom>
          <a:noFill/>
          <a:ln w="9525" algn="ctr">
            <a:noFill/>
            <a:miter lim="800000"/>
            <a:headEnd/>
            <a:tailEnd/>
          </a:ln>
        </p:spPr>
        <p:txBody>
          <a:bodyPr wrap="square">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pitchFamily="34" charset="0"/>
                <a:ea typeface="+mn-ea"/>
                <a:cs typeface="+mn-cs"/>
              </a:rPr>
              <a:t> The 50% that was reduced goes to..</a:t>
            </a:r>
          </a:p>
        </p:txBody>
      </p:sp>
      <p:grpSp>
        <p:nvGrpSpPr>
          <p:cNvPr id="3" name="Group 46"/>
          <p:cNvGrpSpPr>
            <a:grpSpLocks/>
          </p:cNvGrpSpPr>
          <p:nvPr/>
        </p:nvGrpSpPr>
        <p:grpSpPr bwMode="auto">
          <a:xfrm>
            <a:off x="1692276" y="4076700"/>
            <a:ext cx="7200900" cy="1657350"/>
            <a:chOff x="1066" y="2568"/>
            <a:chExt cx="4536" cy="1044"/>
          </a:xfrm>
        </p:grpSpPr>
        <p:sp>
          <p:nvSpPr>
            <p:cNvPr id="30743" name="Rectangle 39"/>
            <p:cNvSpPr>
              <a:spLocks noChangeArrowheads="1"/>
            </p:cNvSpPr>
            <p:nvPr/>
          </p:nvSpPr>
          <p:spPr bwMode="auto">
            <a:xfrm>
              <a:off x="3089" y="3113"/>
              <a:ext cx="1016" cy="499"/>
            </a:xfrm>
            <a:prstGeom prst="rect">
              <a:avLst/>
            </a:prstGeom>
            <a:noFill/>
            <a:ln w="9525" algn="ctr">
              <a:solidFill>
                <a:schemeClr val="tx1"/>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0744" name="Rectangle 40"/>
            <p:cNvSpPr>
              <a:spLocks noChangeArrowheads="1"/>
            </p:cNvSpPr>
            <p:nvPr/>
          </p:nvSpPr>
          <p:spPr bwMode="auto">
            <a:xfrm>
              <a:off x="1066" y="3113"/>
              <a:ext cx="499" cy="499"/>
            </a:xfrm>
            <a:prstGeom prst="rect">
              <a:avLst/>
            </a:prstGeom>
            <a:solidFill>
              <a:srgbClr val="0099FF"/>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A</a:t>
              </a:r>
            </a:p>
          </p:txBody>
        </p:sp>
        <p:sp>
          <p:nvSpPr>
            <p:cNvPr id="30745" name="Rectangle 41"/>
            <p:cNvSpPr>
              <a:spLocks noChangeArrowheads="1"/>
            </p:cNvSpPr>
            <p:nvPr/>
          </p:nvSpPr>
          <p:spPr bwMode="auto">
            <a:xfrm>
              <a:off x="1579" y="3113"/>
              <a:ext cx="499" cy="499"/>
            </a:xfrm>
            <a:prstGeom prst="rect">
              <a:avLst/>
            </a:prstGeom>
            <a:solidFill>
              <a:srgbClr val="FFFF66"/>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B</a:t>
              </a:r>
            </a:p>
          </p:txBody>
        </p:sp>
        <p:sp>
          <p:nvSpPr>
            <p:cNvPr id="30746" name="Rectangle 42"/>
            <p:cNvSpPr>
              <a:spLocks noChangeArrowheads="1"/>
            </p:cNvSpPr>
            <p:nvPr/>
          </p:nvSpPr>
          <p:spPr bwMode="auto">
            <a:xfrm>
              <a:off x="2095" y="3113"/>
              <a:ext cx="499" cy="499"/>
            </a:xfrm>
            <a:prstGeom prst="rect">
              <a:avLst/>
            </a:prstGeom>
            <a:solidFill>
              <a:schemeClr val="hlink"/>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E</a:t>
              </a:r>
            </a:p>
          </p:txBody>
        </p:sp>
        <p:sp>
          <p:nvSpPr>
            <p:cNvPr id="30747" name="Rectangle 43"/>
            <p:cNvSpPr>
              <a:spLocks noChangeArrowheads="1"/>
            </p:cNvSpPr>
            <p:nvPr/>
          </p:nvSpPr>
          <p:spPr bwMode="auto">
            <a:xfrm>
              <a:off x="2608" y="3113"/>
              <a:ext cx="499" cy="499"/>
            </a:xfrm>
            <a:prstGeom prst="rect">
              <a:avLst/>
            </a:prstGeom>
            <a:solidFill>
              <a:srgbClr val="00CC66"/>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F</a:t>
              </a:r>
            </a:p>
          </p:txBody>
        </p:sp>
        <p:sp>
          <p:nvSpPr>
            <p:cNvPr id="30748" name="Text Box 45"/>
            <p:cNvSpPr txBox="1">
              <a:spLocks noChangeArrowheads="1"/>
            </p:cNvSpPr>
            <p:nvPr/>
          </p:nvSpPr>
          <p:spPr bwMode="auto">
            <a:xfrm>
              <a:off x="2063" y="2568"/>
              <a:ext cx="3539" cy="523"/>
            </a:xfrm>
            <a:prstGeom prst="rect">
              <a:avLst/>
            </a:prstGeom>
            <a:noFill/>
            <a:ln w="9525" algn="ctr">
              <a:no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Cut the Buffer in half, gives the same Statistical Protection..</a:t>
              </a:r>
            </a:p>
          </p:txBody>
        </p:sp>
      </p:grpSp>
      <p:sp>
        <p:nvSpPr>
          <p:cNvPr id="4" name="TextBox 3"/>
          <p:cNvSpPr txBox="1"/>
          <p:nvPr/>
        </p:nvSpPr>
        <p:spPr>
          <a:xfrm>
            <a:off x="2083557" y="244259"/>
            <a:ext cx="5492709" cy="646331"/>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3600" b="0" i="0" u="none" strike="noStrike" kern="1200" cap="none" spc="0" normalizeH="0" baseline="0" noProof="0" dirty="0">
                <a:ln>
                  <a:noFill/>
                </a:ln>
                <a:solidFill>
                  <a:srgbClr val="000000"/>
                </a:solidFill>
                <a:effectLst/>
                <a:uLnTx/>
                <a:uFillTx/>
                <a:latin typeface="Times New Roman" pitchFamily="18" charset="0"/>
                <a:ea typeface="+mn-ea"/>
                <a:cs typeface="+mn-cs"/>
              </a:rPr>
              <a:t>The “half – half” heuristic</a:t>
            </a:r>
          </a:p>
        </p:txBody>
      </p:sp>
    </p:spTree>
    <p:extLst>
      <p:ext uri="{BB962C8B-B14F-4D97-AF65-F5344CB8AC3E}">
        <p14:creationId xmlns:p14="http://schemas.microsoft.com/office/powerpoint/2010/main" val="32136774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3740"/>
                                        </p:tgtEl>
                                        <p:attrNameLst>
                                          <p:attrName>style.visibility</p:attrName>
                                        </p:attrNameLst>
                                      </p:cBhvr>
                                      <p:to>
                                        <p:strVal val="visible"/>
                                      </p:to>
                                    </p:set>
                                    <p:animEffect transition="in" filter="fade">
                                      <p:cBhvr>
                                        <p:cTn id="7" dur="1000"/>
                                        <p:tgtEl>
                                          <p:spTgt spid="73740"/>
                                        </p:tgtEl>
                                      </p:cBhvr>
                                    </p:animEffect>
                                  </p:childTnLst>
                                </p:cTn>
                              </p:par>
                              <p:par>
                                <p:cTn id="8" presetID="0" presetClass="path" presetSubtype="0" accel="50000" decel="50000" fill="hold" nodeType="withEffect">
                                  <p:stCondLst>
                                    <p:cond delay="0"/>
                                  </p:stCondLst>
                                  <p:childTnLst>
                                    <p:animMotion origin="layout" path="M -1.66667E-6 -0.2206 L -1.66667E-6 2.96296E-6 " pathEditMode="relative" rAng="0" ptsTypes="AA">
                                      <p:cBhvr>
                                        <p:cTn id="9" dur="1000" fill="hold"/>
                                        <p:tgtEl>
                                          <p:spTgt spid="73740"/>
                                        </p:tgtEl>
                                        <p:attrNameLst>
                                          <p:attrName>ppt_x</p:attrName>
                                          <p:attrName>ppt_y</p:attrName>
                                        </p:attrNameLst>
                                      </p:cBhvr>
                                      <p:rCtr x="0" y="110"/>
                                    </p:animMotion>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
                                        <p:tgtEl>
                                          <p:spTgt spid="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73741"/>
                                        </p:tgtEl>
                                        <p:attrNameLst>
                                          <p:attrName>style.visibility</p:attrName>
                                        </p:attrNameLst>
                                      </p:cBhvr>
                                      <p:to>
                                        <p:strVal val="visible"/>
                                      </p:to>
                                    </p:set>
                                    <p:animEffect transition="in" filter="fade">
                                      <p:cBhvr>
                                        <p:cTn id="17" dur="1000"/>
                                        <p:tgtEl>
                                          <p:spTgt spid="73741"/>
                                        </p:tgtEl>
                                      </p:cBhvr>
                                    </p:animEffect>
                                  </p:childTnLst>
                                </p:cTn>
                              </p:par>
                              <p:par>
                                <p:cTn id="18" presetID="0" presetClass="path" presetSubtype="0" accel="50000" decel="50000" fill="hold" grpId="1" nodeType="withEffect">
                                  <p:stCondLst>
                                    <p:cond delay="0"/>
                                  </p:stCondLst>
                                  <p:childTnLst>
                                    <p:animMotion origin="layout" path="M 0.09948 -0.23125 L 2.5E-6 4.81481E-6 " pathEditMode="relative" rAng="0" ptsTypes="AA">
                                      <p:cBhvr>
                                        <p:cTn id="19" dur="1000" fill="hold"/>
                                        <p:tgtEl>
                                          <p:spTgt spid="73741"/>
                                        </p:tgtEl>
                                        <p:attrNameLst>
                                          <p:attrName>ppt_x</p:attrName>
                                          <p:attrName>ppt_y</p:attrName>
                                        </p:attrNameLst>
                                      </p:cBhvr>
                                      <p:rCtr x="-50" y="116"/>
                                    </p:animMotion>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73756"/>
                                        </p:tgtEl>
                                        <p:attrNameLst>
                                          <p:attrName>style.visibility</p:attrName>
                                        </p:attrNameLst>
                                      </p:cBhvr>
                                      <p:to>
                                        <p:strVal val="visible"/>
                                      </p:to>
                                    </p:set>
                                    <p:animEffect transition="in" filter="fade">
                                      <p:cBhvr>
                                        <p:cTn id="23" dur="1000"/>
                                        <p:tgtEl>
                                          <p:spTgt spid="73756"/>
                                        </p:tgtEl>
                                      </p:cBhvr>
                                    </p:animEffect>
                                  </p:childTnLst>
                                </p:cTn>
                              </p:par>
                              <p:par>
                                <p:cTn id="24" presetID="0" presetClass="path" presetSubtype="0" accel="50000" decel="50000" fill="hold" grpId="1" nodeType="withEffect">
                                  <p:stCondLst>
                                    <p:cond delay="0"/>
                                  </p:stCondLst>
                                  <p:childTnLst>
                                    <p:animMotion origin="layout" path="M 0.17326 -0.2625 L 4.44444E-6 0.0 " pathEditMode="relative" rAng="0" ptsTypes="AA">
                                      <p:cBhvr>
                                        <p:cTn id="25" dur="1000" fill="hold"/>
                                        <p:tgtEl>
                                          <p:spTgt spid="73756"/>
                                        </p:tgtEl>
                                        <p:attrNameLst>
                                          <p:attrName>ppt_x</p:attrName>
                                          <p:attrName>ppt_y</p:attrName>
                                        </p:attrNameLst>
                                      </p:cBhvr>
                                      <p:rCtr x="-87" y="131"/>
                                    </p:animMotion>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73757"/>
                                        </p:tgtEl>
                                        <p:attrNameLst>
                                          <p:attrName>style.visibility</p:attrName>
                                        </p:attrNameLst>
                                      </p:cBhvr>
                                      <p:to>
                                        <p:strVal val="visible"/>
                                      </p:to>
                                    </p:set>
                                    <p:animEffect transition="in" filter="fade">
                                      <p:cBhvr>
                                        <p:cTn id="29" dur="1000"/>
                                        <p:tgtEl>
                                          <p:spTgt spid="73757"/>
                                        </p:tgtEl>
                                      </p:cBhvr>
                                    </p:animEffect>
                                  </p:childTnLst>
                                </p:cTn>
                              </p:par>
                              <p:par>
                                <p:cTn id="30" presetID="0" presetClass="path" presetSubtype="0" accel="50000" decel="50000" fill="hold" grpId="1" nodeType="withEffect">
                                  <p:stCondLst>
                                    <p:cond delay="0"/>
                                  </p:stCondLst>
                                  <p:childTnLst>
                                    <p:animMotion origin="layout" path="M 0.25989 -0.2625 L 3.05556E-6 -1.11111E-6 " pathEditMode="relative" rAng="0" ptsTypes="AA">
                                      <p:cBhvr>
                                        <p:cTn id="31" dur="1000" fill="hold"/>
                                        <p:tgtEl>
                                          <p:spTgt spid="73757"/>
                                        </p:tgtEl>
                                        <p:attrNameLst>
                                          <p:attrName>ppt_x</p:attrName>
                                          <p:attrName>ppt_y</p:attrName>
                                        </p:attrNameLst>
                                      </p:cBhvr>
                                      <p:rCtr x="-130" y="131"/>
                                    </p:animMotion>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grpId="0" nodeType="clickEffect">
                                  <p:stCondLst>
                                    <p:cond delay="0"/>
                                  </p:stCondLst>
                                  <p:childTnLst>
                                    <p:set>
                                      <p:cBhvr>
                                        <p:cTn id="35" dur="1" fill="hold">
                                          <p:stCondLst>
                                            <p:cond delay="0"/>
                                          </p:stCondLst>
                                        </p:cTn>
                                        <p:tgtEl>
                                          <p:spTgt spid="73764"/>
                                        </p:tgtEl>
                                        <p:attrNameLst>
                                          <p:attrName>style.visibility</p:attrName>
                                        </p:attrNameLst>
                                      </p:cBhvr>
                                      <p:to>
                                        <p:strVal val="visible"/>
                                      </p:to>
                                    </p:set>
                                    <p:animEffect transition="in" filter="wipe(left)">
                                      <p:cBhvr>
                                        <p:cTn id="36" dur="500"/>
                                        <p:tgtEl>
                                          <p:spTgt spid="73764"/>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73766"/>
                                        </p:tgtEl>
                                        <p:attrNameLst>
                                          <p:attrName>style.visibility</p:attrName>
                                        </p:attrNameLst>
                                      </p:cBhvr>
                                      <p:to>
                                        <p:strVal val="visible"/>
                                      </p:to>
                                    </p:set>
                                    <p:animEffect transition="in" filter="wipe(left)">
                                      <p:cBhvr>
                                        <p:cTn id="39" dur="500"/>
                                        <p:tgtEl>
                                          <p:spTgt spid="73766"/>
                                        </p:tgtEl>
                                      </p:cBhvr>
                                    </p:animEffect>
                                  </p:childTnLst>
                                </p:cTn>
                              </p:par>
                            </p:childTnLst>
                          </p:cTn>
                        </p:par>
                        <p:par>
                          <p:cTn id="40" fill="hold">
                            <p:stCondLst>
                              <p:cond delay="500"/>
                            </p:stCondLst>
                            <p:childTnLst>
                              <p:par>
                                <p:cTn id="41" presetID="49" presetClass="entr" presetSubtype="0" decel="100000" fill="hold" grpId="0" nodeType="afterEffect">
                                  <p:stCondLst>
                                    <p:cond delay="0"/>
                                  </p:stCondLst>
                                  <p:childTnLst>
                                    <p:set>
                                      <p:cBhvr>
                                        <p:cTn id="42" dur="1" fill="hold">
                                          <p:stCondLst>
                                            <p:cond delay="0"/>
                                          </p:stCondLst>
                                        </p:cTn>
                                        <p:tgtEl>
                                          <p:spTgt spid="73765"/>
                                        </p:tgtEl>
                                        <p:attrNameLst>
                                          <p:attrName>style.visibility</p:attrName>
                                        </p:attrNameLst>
                                      </p:cBhvr>
                                      <p:to>
                                        <p:strVal val="visible"/>
                                      </p:to>
                                    </p:set>
                                    <p:anim calcmode="lin" valueType="num">
                                      <p:cBhvr>
                                        <p:cTn id="43" dur="500" fill="hold"/>
                                        <p:tgtEl>
                                          <p:spTgt spid="73765"/>
                                        </p:tgtEl>
                                        <p:attrNameLst>
                                          <p:attrName>ppt_w</p:attrName>
                                        </p:attrNameLst>
                                      </p:cBhvr>
                                      <p:tavLst>
                                        <p:tav tm="0">
                                          <p:val>
                                            <p:fltVal val="0"/>
                                          </p:val>
                                        </p:tav>
                                        <p:tav tm="100000">
                                          <p:val>
                                            <p:strVal val="#ppt_w"/>
                                          </p:val>
                                        </p:tav>
                                      </p:tavLst>
                                    </p:anim>
                                    <p:anim calcmode="lin" valueType="num">
                                      <p:cBhvr>
                                        <p:cTn id="44" dur="500" fill="hold"/>
                                        <p:tgtEl>
                                          <p:spTgt spid="73765"/>
                                        </p:tgtEl>
                                        <p:attrNameLst>
                                          <p:attrName>ppt_h</p:attrName>
                                        </p:attrNameLst>
                                      </p:cBhvr>
                                      <p:tavLst>
                                        <p:tav tm="0">
                                          <p:val>
                                            <p:fltVal val="0"/>
                                          </p:val>
                                        </p:tav>
                                        <p:tav tm="100000">
                                          <p:val>
                                            <p:strVal val="#ppt_h"/>
                                          </p:val>
                                        </p:tav>
                                      </p:tavLst>
                                    </p:anim>
                                    <p:anim calcmode="lin" valueType="num">
                                      <p:cBhvr>
                                        <p:cTn id="45" dur="500" fill="hold"/>
                                        <p:tgtEl>
                                          <p:spTgt spid="73765"/>
                                        </p:tgtEl>
                                        <p:attrNameLst>
                                          <p:attrName>style.rotation</p:attrName>
                                        </p:attrNameLst>
                                      </p:cBhvr>
                                      <p:tavLst>
                                        <p:tav tm="0">
                                          <p:val>
                                            <p:fltVal val="360"/>
                                          </p:val>
                                        </p:tav>
                                        <p:tav tm="100000">
                                          <p:val>
                                            <p:fltVal val="0"/>
                                          </p:val>
                                        </p:tav>
                                      </p:tavLst>
                                    </p:anim>
                                    <p:animEffect transition="in" filter="fade">
                                      <p:cBhvr>
                                        <p:cTn id="46" dur="500"/>
                                        <p:tgtEl>
                                          <p:spTgt spid="73765"/>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3"/>
                                        </p:tgtEl>
                                        <p:attrNameLst>
                                          <p:attrName>style.visibility</p:attrName>
                                        </p:attrNameLst>
                                      </p:cBhvr>
                                      <p:to>
                                        <p:strVal val="visible"/>
                                      </p:to>
                                    </p:set>
                                    <p:animEffect transition="in" filter="wipe(left)">
                                      <p:cBhvr>
                                        <p:cTn id="5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64" grpId="0" animBg="1"/>
      <p:bldP spid="73741" grpId="0" animBg="1"/>
      <p:bldP spid="73741" grpId="1" animBg="1"/>
      <p:bldP spid="73756" grpId="0" animBg="1"/>
      <p:bldP spid="73756" grpId="1" animBg="1"/>
      <p:bldP spid="73757" grpId="0" animBg="1"/>
      <p:bldP spid="73757" grpId="1" animBg="1"/>
      <p:bldP spid="73765" grpId="0"/>
      <p:bldP spid="73766"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stretch>
            <a:fillRect/>
          </a:stretch>
        </p:blipFill>
        <p:spPr>
          <a:xfrm>
            <a:off x="37294" y="1905000"/>
            <a:ext cx="9106706" cy="3435250"/>
          </a:xfrm>
          <a:prstGeom prst="rect">
            <a:avLst/>
          </a:prstGeom>
        </p:spPr>
      </p:pic>
      <p:sp>
        <p:nvSpPr>
          <p:cNvPr id="5" name="Slide Number Placeholder 4"/>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D57F1E4F-1CFF-5643-939E-217C01CDF565}" type="slidenum">
              <a:rPr kumimoji="0" lang="en-US" sz="1200" b="0" i="0" u="none" strike="noStrike" kern="1200" cap="none" spc="0" normalizeH="0" baseline="0" noProof="0" smtClean="0">
                <a:ln>
                  <a:noFill/>
                </a:ln>
                <a:solidFill>
                  <a:srgbClr val="000000"/>
                </a:solidFill>
                <a:effectLst/>
                <a:uLnTx/>
                <a:uFillTx/>
                <a:latin typeface="Candara"/>
                <a:cs typeface="+mn-cs"/>
              </a:rPr>
              <a:pPr marL="0" marR="0" lvl="0" indent="0" algn="l" defTabSz="914400" rtl="1" eaLnBrk="1" fontAlgn="base" latinLnBrk="0" hangingPunct="1">
                <a:lnSpc>
                  <a:spcPct val="100000"/>
                </a:lnSpc>
                <a:spcBef>
                  <a:spcPct val="0"/>
                </a:spcBef>
                <a:spcAft>
                  <a:spcPct val="0"/>
                </a:spcAft>
                <a:buClrTx/>
                <a:buSzTx/>
                <a:buFontTx/>
                <a:buNone/>
                <a:tabLst/>
                <a:defRPr/>
              </a:pPr>
              <a:t>85</a:t>
            </a:fld>
            <a:endParaRPr kumimoji="0" lang="en-US" sz="1200" b="0" i="0" u="none" strike="noStrike" kern="1200" cap="none" spc="0" normalizeH="0" baseline="0" noProof="0" dirty="0">
              <a:ln>
                <a:noFill/>
              </a:ln>
              <a:solidFill>
                <a:srgbClr val="000000"/>
              </a:solidFill>
              <a:effectLst/>
              <a:uLnTx/>
              <a:uFillTx/>
              <a:latin typeface="Candara"/>
              <a:cs typeface="+mn-cs"/>
            </a:endParaRPr>
          </a:p>
        </p:txBody>
      </p:sp>
      <p:sp>
        <p:nvSpPr>
          <p:cNvPr id="3" name="TextBox 2"/>
          <p:cNvSpPr txBox="1"/>
          <p:nvPr/>
        </p:nvSpPr>
        <p:spPr>
          <a:xfrm>
            <a:off x="1547664" y="620688"/>
            <a:ext cx="5616624" cy="1077218"/>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rPr>
              <a:t>Cutting the original time in half the statistical ramifications</a:t>
            </a:r>
          </a:p>
        </p:txBody>
      </p:sp>
    </p:spTree>
    <p:extLst>
      <p:ext uri="{BB962C8B-B14F-4D97-AF65-F5344CB8AC3E}">
        <p14:creationId xmlns:p14="http://schemas.microsoft.com/office/powerpoint/2010/main" val="202383647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noChangeAspect="1"/>
          </p:cNvPicPr>
          <p:nvPr>
            <p:ph idx="1"/>
          </p:nvPr>
        </p:nvPicPr>
        <p:blipFill>
          <a:blip r:embed="rId3"/>
          <a:stretch>
            <a:fillRect/>
          </a:stretch>
        </p:blipFill>
        <p:spPr>
          <a:xfrm>
            <a:off x="179512" y="1657940"/>
            <a:ext cx="8964488" cy="5030488"/>
          </a:xfrm>
          <a:prstGeom prst="rect">
            <a:avLst/>
          </a:prstGeom>
        </p:spPr>
      </p:pic>
      <p:sp>
        <p:nvSpPr>
          <p:cNvPr id="4" name="Date Placeholder 3"/>
          <p:cNvSpPr>
            <a:spLocks noGrp="1"/>
          </p:cNvSpPr>
          <p:nvPr>
            <p:ph type="dt" sz="half" idx="10"/>
          </p:nvPr>
        </p:nvSpPr>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fld id="{B623591A-47A3-4D77-9EFE-190EF222601D}" type="datetime1">
              <a:rPr kumimoji="0" lang="en-US" sz="1200" b="0" i="0" u="none" strike="noStrike" kern="1200" cap="none" spc="0" normalizeH="0" baseline="0" noProof="0" smtClean="0">
                <a:ln>
                  <a:noFill/>
                </a:ln>
                <a:solidFill>
                  <a:prstClr val="black">
                    <a:tint val="75000"/>
                  </a:prstClr>
                </a:solidFill>
                <a:effectLst/>
                <a:uLnTx/>
                <a:uFillTx/>
                <a:latin typeface="Candara"/>
                <a:cs typeface="+mn-cs"/>
              </a:rPr>
              <a:pPr marL="0" marR="0" lvl="0" indent="0" algn="r" defTabSz="914400" rtl="1" eaLnBrk="1" fontAlgn="base" latinLnBrk="0" hangingPunct="1">
                <a:lnSpc>
                  <a:spcPct val="100000"/>
                </a:lnSpc>
                <a:spcBef>
                  <a:spcPct val="0"/>
                </a:spcBef>
                <a:spcAft>
                  <a:spcPct val="0"/>
                </a:spcAft>
                <a:buClrTx/>
                <a:buSzTx/>
                <a:buFontTx/>
                <a:buNone/>
                <a:tabLst/>
                <a:defRPr/>
              </a:pPr>
              <a:t>7/24/2017</a:t>
            </a:fld>
            <a:endParaRPr kumimoji="0" lang="en-US" sz="1200" b="0" i="0" u="none" strike="noStrike" kern="1200" cap="none" spc="0" normalizeH="0" baseline="0" noProof="0" dirty="0">
              <a:ln>
                <a:noFill/>
              </a:ln>
              <a:solidFill>
                <a:prstClr val="black">
                  <a:tint val="75000"/>
                </a:prstClr>
              </a:solidFill>
              <a:effectLst/>
              <a:uLnTx/>
              <a:uFillTx/>
              <a:latin typeface="Candara"/>
              <a:cs typeface="+mn-cs"/>
            </a:endParaRPr>
          </a:p>
        </p:txBody>
      </p:sp>
      <p:sp>
        <p:nvSpPr>
          <p:cNvPr id="5" name="Slide Number Placeholder 4"/>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D57F1E4F-1CFF-5643-939E-217C01CDF565}" type="slidenum">
              <a:rPr kumimoji="0" lang="en-US" sz="1200" b="0" i="0" u="none" strike="noStrike" kern="1200" cap="none" spc="0" normalizeH="0" baseline="0" noProof="0" smtClean="0">
                <a:ln>
                  <a:noFill/>
                </a:ln>
                <a:solidFill>
                  <a:srgbClr val="000000"/>
                </a:solidFill>
                <a:effectLst/>
                <a:uLnTx/>
                <a:uFillTx/>
                <a:latin typeface="Candara"/>
                <a:cs typeface="+mn-cs"/>
              </a:rPr>
              <a:pPr marL="0" marR="0" lvl="0" indent="0" algn="l" defTabSz="914400" rtl="1" eaLnBrk="1" fontAlgn="base" latinLnBrk="0" hangingPunct="1">
                <a:lnSpc>
                  <a:spcPct val="100000"/>
                </a:lnSpc>
                <a:spcBef>
                  <a:spcPct val="0"/>
                </a:spcBef>
                <a:spcAft>
                  <a:spcPct val="0"/>
                </a:spcAft>
                <a:buClrTx/>
                <a:buSzTx/>
                <a:buFontTx/>
                <a:buNone/>
                <a:tabLst/>
                <a:defRPr/>
              </a:pPr>
              <a:t>86</a:t>
            </a:fld>
            <a:endParaRPr kumimoji="0" lang="en-US" sz="1200" b="0" i="0" u="none" strike="noStrike" kern="1200" cap="none" spc="0" normalizeH="0" baseline="0" noProof="0" dirty="0">
              <a:ln>
                <a:noFill/>
              </a:ln>
              <a:solidFill>
                <a:srgbClr val="000000"/>
              </a:solidFill>
              <a:effectLst/>
              <a:uLnTx/>
              <a:uFillTx/>
              <a:latin typeface="Candara"/>
              <a:cs typeface="+mn-cs"/>
            </a:endParaRPr>
          </a:p>
        </p:txBody>
      </p:sp>
      <p:sp>
        <p:nvSpPr>
          <p:cNvPr id="8" name="TextBox 7"/>
          <p:cNvSpPr txBox="1"/>
          <p:nvPr/>
        </p:nvSpPr>
        <p:spPr>
          <a:xfrm>
            <a:off x="1187624" y="260648"/>
            <a:ext cx="6768752" cy="1077218"/>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rPr>
              <a:t>Cutting the project safety buffer in half The statistical ramifications</a:t>
            </a:r>
          </a:p>
        </p:txBody>
      </p:sp>
    </p:spTree>
    <p:extLst>
      <p:ext uri="{BB962C8B-B14F-4D97-AF65-F5344CB8AC3E}">
        <p14:creationId xmlns:p14="http://schemas.microsoft.com/office/powerpoint/2010/main" val="235456687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06380" y="548680"/>
            <a:ext cx="3960440" cy="838200"/>
          </a:xfrm>
        </p:spPr>
        <p:txBody>
          <a:bodyPr/>
          <a:lstStyle/>
          <a:p>
            <a:pPr algn="ctr" rtl="0"/>
            <a:r>
              <a:rPr lang="en-AU" sz="4000" dirty="0"/>
              <a:t>Challenges to Implementation</a:t>
            </a:r>
          </a:p>
        </p:txBody>
      </p:sp>
      <p:pic>
        <p:nvPicPr>
          <p:cNvPr id="5" name="Content Placeholder 4" descr="The 30 Day Mindset &lt;strong&gt;Challenge&lt;/strong&gt;: Will You Succeed? - 2ndSkies Forex"/>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0" y="-24544"/>
            <a:ext cx="4892650" cy="1735763"/>
          </a:xfrm>
        </p:spPr>
      </p:pic>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87</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
        <p:nvSpPr>
          <p:cNvPr id="6" name="TextBox 5"/>
          <p:cNvSpPr txBox="1"/>
          <p:nvPr/>
        </p:nvSpPr>
        <p:spPr>
          <a:xfrm>
            <a:off x="813047" y="1843279"/>
            <a:ext cx="7704856" cy="5262979"/>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Team member abusing the Project Buffer</a:t>
            </a:r>
          </a:p>
          <a:p>
            <a:pPr marL="800100" marR="0" lvl="1"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Answer is a Team KPI rather than an Individual KP</a:t>
            </a:r>
          </a:p>
          <a:p>
            <a:pPr marL="1257300" marR="0" lvl="2"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Team KPI – team “reward &amp; punishment”</a:t>
            </a:r>
          </a:p>
          <a:p>
            <a:pPr marL="1257300" marR="0" lvl="2"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914400" marR="0" lvl="2" indent="0" algn="l"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1257300" marR="0" lvl="2"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1257300" marR="0" lvl="2"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914400" marR="0" lvl="2" indent="0" algn="l"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Senior Management “mishandling” of the Project Buffer</a:t>
            </a:r>
          </a:p>
          <a:p>
            <a:pPr marL="800100" marR="0" lvl="1"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Answer – educating Senior management as to the necessity of building in the Project Buffer</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914400" marR="0" lvl="2" indent="0" algn="l"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pic>
        <p:nvPicPr>
          <p:cNvPr id="7" name="Picture 6" descr="The World's Most Valuable &lt;strong&gt;Soccer&lt;/strong&gt; &lt;strong&gt;Teams&lt;/strong&gt; 2016 - pg.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00192" y="2972456"/>
            <a:ext cx="2574268" cy="1745675"/>
          </a:xfrm>
          <a:prstGeom prst="rect">
            <a:avLst/>
          </a:prstGeom>
        </p:spPr>
      </p:pic>
    </p:spTree>
    <p:extLst>
      <p:ext uri="{BB962C8B-B14F-4D97-AF65-F5344CB8AC3E}">
        <p14:creationId xmlns:p14="http://schemas.microsoft.com/office/powerpoint/2010/main" val="94150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ppt_y"/>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 calcmode="lin" valueType="num">
                                      <p:cBhvr additive="base">
                                        <p:cTn id="2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6">
                                            <p:txEl>
                                              <p:pRg st="8" end="8"/>
                                            </p:txEl>
                                          </p:spTgt>
                                        </p:tgtEl>
                                        <p:attrNameLst>
                                          <p:attrName>style.visibility</p:attrName>
                                        </p:attrNameLst>
                                      </p:cBhvr>
                                      <p:to>
                                        <p:strVal val="visible"/>
                                      </p:to>
                                    </p:set>
                                    <p:anim calcmode="lin" valueType="num">
                                      <p:cBhvr additive="base">
                                        <p:cTn id="29" dur="5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6">
                                            <p:txEl>
                                              <p:pRg st="9" end="9"/>
                                            </p:txEl>
                                          </p:spTgt>
                                        </p:tgtEl>
                                        <p:attrNameLst>
                                          <p:attrName>style.visibility</p:attrName>
                                        </p:attrNameLst>
                                      </p:cBhvr>
                                      <p:to>
                                        <p:strVal val="visible"/>
                                      </p:to>
                                    </p:set>
                                    <p:anim calcmode="lin" valueType="num">
                                      <p:cBhvr additive="base">
                                        <p:cTn id="35" dur="500" fill="hold"/>
                                        <p:tgtEl>
                                          <p:spTgt spid="6">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מציין מיקום של מספר שקופית 5"/>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550269BA-544D-4657-95F8-1BC525066B34}"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88</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pic>
        <p:nvPicPr>
          <p:cNvPr id="43013" name="Picture 5"/>
          <p:cNvPicPr>
            <a:picLocks noChangeAspect="1" noChangeArrowheads="1"/>
          </p:cNvPicPr>
          <p:nvPr/>
        </p:nvPicPr>
        <p:blipFill>
          <a:blip r:embed="rId3" cstate="print"/>
          <a:srcRect/>
          <a:stretch>
            <a:fillRect/>
          </a:stretch>
        </p:blipFill>
        <p:spPr bwMode="auto">
          <a:xfrm>
            <a:off x="142875" y="909638"/>
            <a:ext cx="8893175" cy="5111750"/>
          </a:xfrm>
          <a:prstGeom prst="rect">
            <a:avLst/>
          </a:prstGeom>
          <a:noFill/>
          <a:ln w="9525">
            <a:noFill/>
            <a:miter lim="800000"/>
            <a:headEnd/>
            <a:tailEnd/>
          </a:ln>
        </p:spPr>
      </p:pic>
      <p:sp>
        <p:nvSpPr>
          <p:cNvPr id="6" name="Text Box 29"/>
          <p:cNvSpPr txBox="1">
            <a:spLocks noChangeArrowheads="1"/>
          </p:cNvSpPr>
          <p:nvPr/>
        </p:nvSpPr>
        <p:spPr bwMode="auto">
          <a:xfrm>
            <a:off x="827584" y="85726"/>
            <a:ext cx="7885113" cy="823912"/>
          </a:xfrm>
          <a:prstGeom prst="rect">
            <a:avLst/>
          </a:prstGeom>
          <a:noFill/>
          <a:ln w="9525" algn="ctr">
            <a:noFill/>
            <a:miter lim="800000"/>
            <a:headEnd/>
            <a:tailEn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AU" sz="4000" b="0" i="0" u="none" strike="noStrike" kern="1200" cap="none" spc="0" normalizeH="0" baseline="0" noProof="0" dirty="0">
                <a:ln>
                  <a:noFill/>
                </a:ln>
                <a:solidFill>
                  <a:srgbClr val="000000"/>
                </a:solidFill>
                <a:effectLst/>
                <a:uLnTx/>
                <a:uFillTx/>
                <a:latin typeface="Times New Roman" pitchFamily="18" charset="0"/>
                <a:ea typeface="+mn-ea"/>
                <a:cs typeface="+mn-cs"/>
              </a:rPr>
              <a:t>Example – F16 Retrofit</a:t>
            </a:r>
          </a:p>
        </p:txBody>
      </p:sp>
    </p:spTree>
    <p:extLst>
      <p:ext uri="{BB962C8B-B14F-4D97-AF65-F5344CB8AC3E}">
        <p14:creationId xmlns:p14="http://schemas.microsoft.com/office/powerpoint/2010/main" val="50408950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5644" y="549221"/>
            <a:ext cx="7133456" cy="838200"/>
          </a:xfrm>
        </p:spPr>
        <p:txBody>
          <a:bodyPr/>
          <a:lstStyle/>
          <a:p>
            <a:pPr algn="ctr" rtl="0"/>
            <a:r>
              <a:rPr lang="en-AU" sz="4000" dirty="0"/>
              <a:t>Applying the “Half – Half” Rule </a:t>
            </a:r>
          </a:p>
        </p:txBody>
      </p:sp>
      <p:sp>
        <p:nvSpPr>
          <p:cNvPr id="3" name="Content Placeholder 2"/>
          <p:cNvSpPr>
            <a:spLocks noGrp="1"/>
          </p:cNvSpPr>
          <p:nvPr>
            <p:ph idx="1"/>
          </p:nvPr>
        </p:nvSpPr>
        <p:spPr>
          <a:xfrm>
            <a:off x="1310072" y="1700808"/>
            <a:ext cx="6324600" cy="3962400"/>
          </a:xfrm>
        </p:spPr>
        <p:txBody>
          <a:bodyPr/>
          <a:lstStyle/>
          <a:p>
            <a:pPr marL="0" indent="0" algn="ctr" rtl="0">
              <a:buNone/>
            </a:pPr>
            <a:r>
              <a:rPr lang="en-AU" sz="2800" dirty="0"/>
              <a:t>Use Common Sense</a:t>
            </a:r>
          </a:p>
          <a:p>
            <a:pPr marL="0" indent="0" algn="ctr" rtl="0">
              <a:buNone/>
            </a:pPr>
            <a:endParaRPr lang="en-AU" sz="2800" dirty="0"/>
          </a:p>
          <a:p>
            <a:pPr marL="0" indent="0" algn="ctr" rtl="0">
              <a:buNone/>
            </a:pPr>
            <a:endParaRPr lang="en-AU" sz="2800" dirty="0"/>
          </a:p>
        </p:txBody>
      </p:sp>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89</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6" name="Picture 5" descr="Yeah, if you could just use some &lt;strong&gt;common sense&lt;/strong&gt; That would b… | Flick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736" y="2515016"/>
            <a:ext cx="4763368" cy="4126081"/>
          </a:xfrm>
          <a:prstGeom prst="rect">
            <a:avLst/>
          </a:prstGeom>
        </p:spPr>
      </p:pic>
    </p:spTree>
    <p:extLst>
      <p:ext uri="{BB962C8B-B14F-4D97-AF65-F5344CB8AC3E}">
        <p14:creationId xmlns:p14="http://schemas.microsoft.com/office/powerpoint/2010/main" val="314686348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83568" y="0"/>
            <a:ext cx="8072462" cy="2748382"/>
          </a:xfrm>
        </p:spPr>
        <p:txBody>
          <a:bodyPr/>
          <a:lstStyle/>
          <a:p>
            <a:pPr algn="ctr" rtl="0"/>
            <a:r>
              <a:rPr lang="en-US" sz="4000" i="1" dirty="0"/>
              <a:t>Defining Task Times</a:t>
            </a:r>
            <a:br>
              <a:rPr lang="en-US" sz="4000" i="1" dirty="0"/>
            </a:br>
            <a:r>
              <a:rPr lang="en-US" b="0" dirty="0"/>
              <a:t>Challenge</a:t>
            </a:r>
            <a:br>
              <a:rPr lang="en-US" b="0" dirty="0"/>
            </a:br>
            <a:r>
              <a:rPr lang="en-US" b="0" dirty="0"/>
              <a:t>planned start times change</a:t>
            </a:r>
            <a:br>
              <a:rPr lang="en-US" b="0" dirty="0"/>
            </a:br>
            <a:r>
              <a:rPr lang="en-US" b="0" dirty="0"/>
              <a:t> with project performance  </a:t>
            </a:r>
            <a:br>
              <a:rPr lang="he-IL" dirty="0"/>
            </a:br>
            <a:r>
              <a:rPr lang="en-AU" dirty="0"/>
              <a:t>Turn this challenge into an Opportunity</a:t>
            </a:r>
            <a:endParaRPr lang="en-US" dirty="0"/>
          </a:p>
        </p:txBody>
      </p:sp>
      <p:sp>
        <p:nvSpPr>
          <p:cNvPr id="32771" name="Rectangle 3"/>
          <p:cNvSpPr>
            <a:spLocks noGrp="1" noChangeArrowheads="1"/>
          </p:cNvSpPr>
          <p:nvPr>
            <p:ph idx="1"/>
          </p:nvPr>
        </p:nvSpPr>
        <p:spPr>
          <a:xfrm>
            <a:off x="683568" y="2780928"/>
            <a:ext cx="8136904" cy="3168947"/>
          </a:xfrm>
        </p:spPr>
        <p:txBody>
          <a:bodyPr/>
          <a:lstStyle/>
          <a:p>
            <a:pPr algn="l" rtl="0"/>
            <a:r>
              <a:rPr lang="en-US" dirty="0"/>
              <a:t>Emphasis on the task’s Lead Time rather than the start date &amp;/or finish time.</a:t>
            </a:r>
          </a:p>
          <a:p>
            <a:pPr algn="l" rtl="0"/>
            <a:r>
              <a:rPr lang="en-US" dirty="0"/>
              <a:t>Need to give sufficient warning as the actual date required becomes more certain. – not too far; not too close</a:t>
            </a:r>
          </a:p>
          <a:p>
            <a:pPr algn="l" rtl="0"/>
            <a:r>
              <a:rPr lang="en-US" dirty="0"/>
              <a:t>For </a:t>
            </a:r>
            <a:r>
              <a:rPr lang="en-US" b="1" dirty="0"/>
              <a:t>in house team </a:t>
            </a:r>
            <a:r>
              <a:rPr lang="en-US" dirty="0"/>
              <a:t>apply the “half – half” rule.</a:t>
            </a:r>
          </a:p>
          <a:p>
            <a:pPr algn="l" rtl="0"/>
            <a:r>
              <a:rPr lang="en-US" dirty="0"/>
              <a:t>The PM needs to ensure that a minimum “kit” is in place for the task team.  </a:t>
            </a:r>
          </a:p>
          <a:p>
            <a:pPr algn="l" rtl="0"/>
            <a:endParaRPr lang="he-IL" dirty="0"/>
          </a:p>
          <a:p>
            <a:pPr lvl="1" algn="l" rtl="0"/>
            <a:endParaRPr lang="en-US" dirty="0"/>
          </a:p>
        </p:txBody>
      </p:sp>
      <p:sp>
        <p:nvSpPr>
          <p:cNvPr id="7" name="מציין מיקום של מספר שקופית 5"/>
          <p:cNvSpPr>
            <a:spLocks noGrp="1"/>
          </p:cNvSpPr>
          <p:nvPr>
            <p:ph type="sldNum"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292DB2B9-4D16-4FC7-9AA8-77FFAB445B9D}"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90</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pic>
        <p:nvPicPr>
          <p:cNvPr id="32775" name="Picture 4" descr="j0406830"/>
          <p:cNvPicPr>
            <a:picLocks noChangeAspect="1" noChangeArrowheads="1"/>
          </p:cNvPicPr>
          <p:nvPr/>
        </p:nvPicPr>
        <p:blipFill>
          <a:blip r:embed="rId3" cstate="print"/>
          <a:srcRect/>
          <a:stretch>
            <a:fillRect/>
          </a:stretch>
        </p:blipFill>
        <p:spPr bwMode="auto">
          <a:xfrm>
            <a:off x="35158" y="270393"/>
            <a:ext cx="2173288" cy="1452562"/>
          </a:xfrm>
          <a:prstGeom prst="rect">
            <a:avLst/>
          </a:prstGeom>
          <a:noFill/>
          <a:ln w="9525">
            <a:noFill/>
            <a:miter lim="800000"/>
            <a:headEnd/>
            <a:tailEnd/>
          </a:ln>
        </p:spPr>
      </p:pic>
    </p:spTree>
    <p:extLst>
      <p:ext uri="{BB962C8B-B14F-4D97-AF65-F5344CB8AC3E}">
        <p14:creationId xmlns:p14="http://schemas.microsoft.com/office/powerpoint/2010/main" val="1592910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additive="base">
                                        <p:cTn id="7" dur="5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2771">
                                            <p:txEl>
                                              <p:pRg st="1" end="1"/>
                                            </p:txEl>
                                          </p:spTgt>
                                        </p:tgtEl>
                                        <p:attrNameLst>
                                          <p:attrName>style.visibility</p:attrName>
                                        </p:attrNameLst>
                                      </p:cBhvr>
                                      <p:to>
                                        <p:strVal val="visible"/>
                                      </p:to>
                                    </p:set>
                                    <p:anim calcmode="lin" valueType="num">
                                      <p:cBhvr additive="base">
                                        <p:cTn id="13" dur="500" fill="hold"/>
                                        <p:tgtEl>
                                          <p:spTgt spid="327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7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771">
                                            <p:txEl>
                                              <p:pRg st="2" end="2"/>
                                            </p:txEl>
                                          </p:spTgt>
                                        </p:tgtEl>
                                        <p:attrNameLst>
                                          <p:attrName>style.visibility</p:attrName>
                                        </p:attrNameLst>
                                      </p:cBhvr>
                                      <p:to>
                                        <p:strVal val="visible"/>
                                      </p:to>
                                    </p:set>
                                    <p:anim calcmode="lin" valueType="num">
                                      <p:cBhvr additive="base">
                                        <p:cTn id="19" dur="500" fill="hold"/>
                                        <p:tgtEl>
                                          <p:spTgt spid="327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27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2771">
                                            <p:txEl>
                                              <p:pRg st="3" end="3"/>
                                            </p:txEl>
                                          </p:spTgt>
                                        </p:tgtEl>
                                        <p:attrNameLst>
                                          <p:attrName>style.visibility</p:attrName>
                                        </p:attrNameLst>
                                      </p:cBhvr>
                                      <p:to>
                                        <p:strVal val="visible"/>
                                      </p:to>
                                    </p:set>
                                    <p:anim calcmode="lin" valueType="num">
                                      <p:cBhvr additive="base">
                                        <p:cTn id="25" dur="500" fill="hold"/>
                                        <p:tgtEl>
                                          <p:spTgt spid="3277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2771">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071538" y="620688"/>
            <a:ext cx="8072462" cy="949348"/>
          </a:xfrm>
        </p:spPr>
        <p:txBody>
          <a:bodyPr/>
          <a:lstStyle/>
          <a:p>
            <a:pPr algn="ctr" rtl="0"/>
            <a:r>
              <a:rPr lang="en-US" sz="4000" i="1" dirty="0"/>
              <a:t>Defining Task Times</a:t>
            </a:r>
            <a:br>
              <a:rPr lang="en-US" sz="4000" i="1" dirty="0"/>
            </a:br>
            <a:r>
              <a:rPr lang="en-AU" dirty="0"/>
              <a:t>For Vendors &amp; Contractors</a:t>
            </a:r>
            <a:endParaRPr lang="en-US" dirty="0"/>
          </a:p>
        </p:txBody>
      </p:sp>
      <p:sp>
        <p:nvSpPr>
          <p:cNvPr id="32771" name="Rectangle 3"/>
          <p:cNvSpPr>
            <a:spLocks noGrp="1" noChangeArrowheads="1"/>
          </p:cNvSpPr>
          <p:nvPr>
            <p:ph idx="1"/>
          </p:nvPr>
        </p:nvSpPr>
        <p:spPr>
          <a:xfrm>
            <a:off x="899592" y="2275721"/>
            <a:ext cx="8001000" cy="3241511"/>
          </a:xfrm>
        </p:spPr>
        <p:txBody>
          <a:bodyPr/>
          <a:lstStyle/>
          <a:p>
            <a:pPr algn="l" rtl="0"/>
            <a:r>
              <a:rPr lang="en-US" dirty="0"/>
              <a:t>Same principles as the in –house team</a:t>
            </a:r>
            <a:r>
              <a:rPr lang="en-US" b="1" i="1" dirty="0"/>
              <a:t>, without </a:t>
            </a:r>
            <a:r>
              <a:rPr lang="en-US" dirty="0"/>
              <a:t>the “half –half’ rule.  </a:t>
            </a:r>
          </a:p>
          <a:p>
            <a:pPr algn="l" rtl="0"/>
            <a:r>
              <a:rPr lang="en-US" dirty="0"/>
              <a:t>The negotiations need to emphasis LT as much as price. </a:t>
            </a:r>
          </a:p>
          <a:p>
            <a:pPr algn="l" rtl="0"/>
            <a:r>
              <a:rPr lang="en-US" dirty="0"/>
              <a:t>Difficult to include in the contract the principles afforded by the PB.  Instead the PM needs to “encourage” the contractors performance with a heavy penalty clause and the option of a bonus.   </a:t>
            </a:r>
          </a:p>
          <a:p>
            <a:pPr algn="l" rtl="0"/>
            <a:endParaRPr lang="he-IL" dirty="0"/>
          </a:p>
          <a:p>
            <a:pPr lvl="1" algn="l" rtl="0"/>
            <a:endParaRPr lang="en-US" dirty="0"/>
          </a:p>
        </p:txBody>
      </p:sp>
      <p:sp>
        <p:nvSpPr>
          <p:cNvPr id="7" name="מציין מיקום של מספר שקופית 5"/>
          <p:cNvSpPr>
            <a:spLocks noGrp="1"/>
          </p:cNvSpPr>
          <p:nvPr>
            <p:ph type="sldNum"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292DB2B9-4D16-4FC7-9AA8-77FFAB445B9D}"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91</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pic>
        <p:nvPicPr>
          <p:cNvPr id="2" name="Picture 1" descr="Top Reasons Why Contractors Can’t Get Loans | Loan Universe"/>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504" y="116632"/>
            <a:ext cx="2494823" cy="1674303"/>
          </a:xfrm>
          <a:prstGeom prst="rect">
            <a:avLst/>
          </a:prstGeom>
        </p:spPr>
      </p:pic>
    </p:spTree>
    <p:extLst>
      <p:ext uri="{BB962C8B-B14F-4D97-AF65-F5344CB8AC3E}">
        <p14:creationId xmlns:p14="http://schemas.microsoft.com/office/powerpoint/2010/main" val="134357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 calcmode="lin" valueType="num">
                                      <p:cBhvr additive="base">
                                        <p:cTn id="7" dur="500" fill="hold"/>
                                        <p:tgtEl>
                                          <p:spTgt spid="3277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27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2771">
                                            <p:txEl>
                                              <p:pRg st="1" end="1"/>
                                            </p:txEl>
                                          </p:spTgt>
                                        </p:tgtEl>
                                        <p:attrNameLst>
                                          <p:attrName>style.visibility</p:attrName>
                                        </p:attrNameLst>
                                      </p:cBhvr>
                                      <p:to>
                                        <p:strVal val="visible"/>
                                      </p:to>
                                    </p:set>
                                    <p:anim calcmode="lin" valueType="num">
                                      <p:cBhvr additive="base">
                                        <p:cTn id="13" dur="500" fill="hold"/>
                                        <p:tgtEl>
                                          <p:spTgt spid="3277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27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2771">
                                            <p:txEl>
                                              <p:pRg st="2" end="2"/>
                                            </p:txEl>
                                          </p:spTgt>
                                        </p:tgtEl>
                                        <p:attrNameLst>
                                          <p:attrName>style.visibility</p:attrName>
                                        </p:attrNameLst>
                                      </p:cBhvr>
                                      <p:to>
                                        <p:strVal val="visible"/>
                                      </p:to>
                                    </p:set>
                                    <p:anim calcmode="lin" valueType="num">
                                      <p:cBhvr additive="base">
                                        <p:cTn id="19" dur="500" fill="hold"/>
                                        <p:tgtEl>
                                          <p:spTgt spid="3277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277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מציין מיקום של תאריך 3"/>
          <p:cNvSpPr>
            <a:spLocks noGrp="1"/>
          </p:cNvSpPr>
          <p:nvPr>
            <p:ph type="dt" sz="quarter"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D0DB3A43-F6A1-434D-B7CB-00428E59A2FE}" type="datetime5">
              <a:rPr kumimoji="0" lang="en-US" sz="1200" b="0" i="0" u="none" strike="noStrike" kern="1200" cap="none" spc="0" normalizeH="0" baseline="0" noProof="0">
                <a:ln>
                  <a:noFill/>
                </a:ln>
                <a:solidFill>
                  <a:srgbClr val="000000"/>
                </a:solidFill>
                <a:effectLst/>
                <a:uLnTx/>
                <a:uFillTx/>
                <a:latin typeface="Candara"/>
                <a:cs typeface="+mn-cs"/>
              </a:rPr>
              <a:pPr marL="0" marR="0" lvl="0" indent="0" algn="l" defTabSz="914400" rtl="0" eaLnBrk="1" fontAlgn="base" latinLnBrk="0" hangingPunct="1">
                <a:lnSpc>
                  <a:spcPct val="100000"/>
                </a:lnSpc>
                <a:spcBef>
                  <a:spcPct val="0"/>
                </a:spcBef>
                <a:spcAft>
                  <a:spcPct val="0"/>
                </a:spcAft>
                <a:buClrTx/>
                <a:buSzTx/>
                <a:buFontTx/>
                <a:buNone/>
                <a:tabLst/>
                <a:defRPr/>
              </a:pPr>
              <a:t>24-Jul-17</a:t>
            </a:fld>
            <a:endParaRPr kumimoji="0" lang="en-US" altLang="en-US" sz="1200" b="0" i="0" u="none" strike="noStrike" kern="1200" cap="none" spc="0" normalizeH="0" baseline="0" noProof="0" dirty="0">
              <a:ln>
                <a:noFill/>
              </a:ln>
              <a:solidFill>
                <a:srgbClr val="000000"/>
              </a:solidFill>
              <a:effectLst/>
              <a:uLnTx/>
              <a:uFillTx/>
              <a:latin typeface="Candara"/>
              <a:cs typeface="+mn-cs"/>
            </a:endParaRPr>
          </a:p>
        </p:txBody>
      </p:sp>
      <p:sp>
        <p:nvSpPr>
          <p:cNvPr id="16" name="מציין מיקום של מספר שקופית 5"/>
          <p:cNvSpPr>
            <a:spLocks noGrp="1"/>
          </p:cNvSpPr>
          <p:nvPr>
            <p:ph type="sldNum"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AE0E4370-F1E5-46DF-B52E-9A5C54801CBD}"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92</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15" name="מציין מיקום של כותרת תחתונה 4"/>
          <p:cNvSpPr>
            <a:spLocks noGrp="1"/>
          </p:cNvSpPr>
          <p:nvPr>
            <p:ph type="ftr" sz="quarter" idx="4294967295"/>
          </p:nvPr>
        </p:nvSpPr>
        <p:spPr bwMode="auto">
          <a:xfrm>
            <a:off x="7239000" y="6553200"/>
            <a:ext cx="1905000" cy="152400"/>
          </a:xfrm>
          <a:prstGeom prst="rect">
            <a:avLst/>
          </a:prstGeom>
          <a:ln>
            <a:miter lim="800000"/>
            <a:headEnd/>
            <a:tailEnd/>
          </a:ln>
        </p:spPr>
        <p:txBody>
          <a:bodyPr/>
          <a:lstStyle/>
          <a:p>
            <a:pPr marL="0" marR="0" lvl="0" indent="0" algn="l" defTabSz="914400" rtl="0" eaLnBrk="1" fontAlgn="base" latinLnBrk="0" hangingPunct="1">
              <a:lnSpc>
                <a:spcPct val="100000"/>
              </a:lnSpc>
              <a:spcBef>
                <a:spcPct val="0"/>
              </a:spcBef>
              <a:spcAft>
                <a:spcPct val="0"/>
              </a:spcAft>
              <a:buClr>
                <a:srgbClr val="FFFFFF"/>
              </a:buClr>
              <a:buSzTx/>
              <a:buFontTx/>
              <a:buNone/>
              <a:tabLst/>
              <a:defRPr/>
            </a:pPr>
            <a:r>
              <a:rPr kumimoji="0" lang="en-US" altLang="en-US" sz="1200" b="0" i="1" u="none" strike="noStrike" kern="1200" cap="none" spc="0" normalizeH="0" baseline="0" noProof="0">
                <a:ln>
                  <a:noFill/>
                </a:ln>
                <a:solidFill>
                  <a:srgbClr val="C0C0C0"/>
                </a:solidFill>
                <a:effectLst/>
                <a:uLnTx/>
                <a:uFillTx/>
                <a:latin typeface="Candara"/>
                <a:cs typeface="+mn-cs"/>
              </a:rPr>
              <a:t>Lewis Trigger - Consultants &amp; Management Ltd</a:t>
            </a:r>
          </a:p>
        </p:txBody>
      </p:sp>
      <p:sp>
        <p:nvSpPr>
          <p:cNvPr id="108546" name="Text Box 2"/>
          <p:cNvSpPr txBox="1">
            <a:spLocks noChangeArrowheads="1"/>
          </p:cNvSpPr>
          <p:nvPr/>
        </p:nvSpPr>
        <p:spPr bwMode="auto">
          <a:xfrm>
            <a:off x="1042989" y="2"/>
            <a:ext cx="7885112" cy="823913"/>
          </a:xfrm>
          <a:prstGeom prst="rect">
            <a:avLst/>
          </a:prstGeom>
          <a:noFill/>
          <a:ln w="9525" algn="ctr">
            <a:noFill/>
            <a:miter lim="800000"/>
            <a:headEnd/>
            <a:tailEnd/>
          </a:ln>
          <a:effectLst/>
        </p:spPr>
        <p:txBody>
          <a:bodyPr anchor="ctr"/>
          <a:lstStyle/>
          <a:p>
            <a:pPr marL="0" marR="0" lvl="0" indent="0" algn="ctr" defTabSz="914400" rtl="0" eaLnBrk="1" fontAlgn="base" latinLnBrk="0" hangingPunct="1">
              <a:lnSpc>
                <a:spcPct val="100000"/>
              </a:lnSpc>
              <a:spcBef>
                <a:spcPct val="0"/>
              </a:spcBef>
              <a:spcAft>
                <a:spcPct val="0"/>
              </a:spcAft>
              <a:buClr>
                <a:srgbClr val="868686"/>
              </a:buClr>
              <a:buSzTx/>
              <a:buFontTx/>
              <a:buNone/>
              <a:tabLst/>
              <a:defRPr/>
            </a:pPr>
            <a:r>
              <a:rPr kumimoji="0" lang="en-US" sz="40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Arial" pitchFamily="34" charset="0"/>
                <a:ea typeface="+mn-ea"/>
                <a:cs typeface="+mn-cs"/>
              </a:rPr>
              <a:t>Subordinate</a:t>
            </a:r>
          </a:p>
        </p:txBody>
      </p:sp>
      <p:sp>
        <p:nvSpPr>
          <p:cNvPr id="33798" name="Text Box 3"/>
          <p:cNvSpPr txBox="1">
            <a:spLocks noChangeArrowheads="1"/>
          </p:cNvSpPr>
          <p:nvPr/>
        </p:nvSpPr>
        <p:spPr bwMode="auto">
          <a:xfrm rot="-2114384">
            <a:off x="107950" y="404815"/>
            <a:ext cx="1258888" cy="466725"/>
          </a:xfrm>
          <a:prstGeom prst="rect">
            <a:avLst/>
          </a:prstGeom>
          <a:noFill/>
          <a:ln w="9525" algn="ctr">
            <a:solidFill>
              <a:schemeClr val="tx2"/>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1" i="0" u="none" strike="noStrike" kern="1200" cap="none" spc="0" normalizeH="0" baseline="0" noProof="0">
                <a:ln>
                  <a:noFill/>
                </a:ln>
                <a:solidFill>
                  <a:srgbClr val="000000"/>
                </a:solidFill>
                <a:effectLst/>
                <a:uLnTx/>
                <a:uFillTx/>
                <a:latin typeface="Arial" pitchFamily="34" charset="0"/>
                <a:ea typeface="+mn-ea"/>
                <a:cs typeface="+mn-cs"/>
              </a:rPr>
              <a:t>Step3</a:t>
            </a:r>
          </a:p>
        </p:txBody>
      </p:sp>
      <p:sp>
        <p:nvSpPr>
          <p:cNvPr id="33799" name="Text Box 4"/>
          <p:cNvSpPr txBox="1">
            <a:spLocks noChangeArrowheads="1"/>
          </p:cNvSpPr>
          <p:nvPr/>
        </p:nvSpPr>
        <p:spPr bwMode="auto">
          <a:xfrm>
            <a:off x="1835151" y="2492375"/>
            <a:ext cx="5616575" cy="863600"/>
          </a:xfrm>
          <a:prstGeom prst="rect">
            <a:avLst/>
          </a:prstGeom>
          <a:noFill/>
          <a:ln w="9525" algn="ctr">
            <a:noFill/>
            <a:miter lim="800000"/>
            <a:headEnd/>
            <a:tailEnd/>
          </a:ln>
        </p:spPr>
        <p:txBody>
          <a:bodyPr anchor="ctr"/>
          <a:lstStyle/>
          <a:p>
            <a:pPr marL="0" marR="0" lvl="0" indent="0" algn="l" defTabSz="914400" rtl="0" eaLnBrk="1" fontAlgn="base" latinLnBrk="0" hangingPunct="1">
              <a:lnSpc>
                <a:spcPct val="100000"/>
              </a:lnSpc>
              <a:spcBef>
                <a:spcPct val="0"/>
              </a:spcBef>
              <a:spcAft>
                <a:spcPct val="0"/>
              </a:spcAft>
              <a:buClr>
                <a:srgbClr val="868686"/>
              </a:buClr>
              <a:buSzTx/>
              <a:buFontTx/>
              <a:buNone/>
              <a:tabLst/>
              <a:defRPr/>
            </a:pPr>
            <a:endParaRPr kumimoji="0" lang="en-US" sz="1600" b="0" i="0" u="none" strike="noStrike" kern="1200" cap="none" spc="0" normalizeH="0" baseline="0" noProof="0">
              <a:ln>
                <a:noFill/>
              </a:ln>
              <a:solidFill>
                <a:srgbClr val="000000"/>
              </a:solidFill>
              <a:effectLst/>
              <a:uLnTx/>
              <a:uFillTx/>
              <a:latin typeface="Arial" pitchFamily="34" charset="0"/>
              <a:ea typeface="+mn-ea"/>
              <a:cs typeface="+mn-cs"/>
            </a:endParaRPr>
          </a:p>
        </p:txBody>
      </p:sp>
      <p:sp>
        <p:nvSpPr>
          <p:cNvPr id="33800" name="AutoShape 5"/>
          <p:cNvSpPr>
            <a:spLocks noChangeArrowheads="1"/>
          </p:cNvSpPr>
          <p:nvPr/>
        </p:nvSpPr>
        <p:spPr bwMode="auto">
          <a:xfrm>
            <a:off x="4500564" y="1412875"/>
            <a:ext cx="647700" cy="503238"/>
          </a:xfrm>
          <a:prstGeom prst="downArrow">
            <a:avLst>
              <a:gd name="adj1" fmla="val 35120"/>
              <a:gd name="adj2" fmla="val 58676"/>
            </a:avLst>
          </a:prstGeom>
          <a:solidFill>
            <a:schemeClr val="tx2"/>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3801" name="AutoShape 6"/>
          <p:cNvSpPr>
            <a:spLocks noChangeArrowheads="1"/>
          </p:cNvSpPr>
          <p:nvPr/>
        </p:nvSpPr>
        <p:spPr bwMode="auto">
          <a:xfrm>
            <a:off x="4500564" y="3141665"/>
            <a:ext cx="647700" cy="503237"/>
          </a:xfrm>
          <a:prstGeom prst="downArrow">
            <a:avLst>
              <a:gd name="adj1" fmla="val 35120"/>
              <a:gd name="adj2" fmla="val 58676"/>
            </a:avLst>
          </a:prstGeom>
          <a:solidFill>
            <a:schemeClr val="tx2"/>
          </a:solid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108551" name="Text Box 7"/>
          <p:cNvSpPr txBox="1">
            <a:spLocks noChangeArrowheads="1"/>
          </p:cNvSpPr>
          <p:nvPr/>
        </p:nvSpPr>
        <p:spPr bwMode="auto">
          <a:xfrm>
            <a:off x="964975" y="730244"/>
            <a:ext cx="7848600" cy="457200"/>
          </a:xfrm>
          <a:prstGeom prst="rect">
            <a:avLst/>
          </a:prstGeom>
          <a:noFill/>
          <a:ln w="9525">
            <a:noFill/>
            <a:miter lim="800000"/>
            <a:headEnd/>
            <a:tailEnd/>
          </a:ln>
          <a:effectLst/>
        </p:spPr>
        <p:txBody>
          <a:bodyPr>
            <a:spAutoFit/>
          </a:bodyPr>
          <a:lstStyle/>
          <a:p>
            <a:pPr marL="0" marR="0" lvl="0" indent="0" algn="ctr" defTabSz="914400" rtl="0" eaLnBrk="1" fontAlgn="base" latinLnBrk="0" hangingPunct="1">
              <a:lnSpc>
                <a:spcPct val="100000"/>
              </a:lnSpc>
              <a:spcBef>
                <a:spcPct val="0"/>
              </a:spcBef>
              <a:spcAft>
                <a:spcPct val="0"/>
              </a:spcAft>
              <a:buClr>
                <a:srgbClr val="868686"/>
              </a:buClr>
              <a:buSzTx/>
              <a:buFontTx/>
              <a:buNone/>
              <a:tabLst/>
              <a:defRPr/>
            </a:pPr>
            <a:r>
              <a:rPr kumimoji="0" lang="en-US" sz="2400" i="0" u="none" strike="noStrike" kern="1200" cap="none" spc="0" normalizeH="0" baseline="0" noProof="0" dirty="0">
                <a:ln>
                  <a:noFill/>
                </a:ln>
                <a:solidFill>
                  <a:srgbClr val="000000"/>
                </a:solidFill>
                <a:uLnTx/>
                <a:uFillTx/>
                <a:latin typeface="Arial" pitchFamily="34" charset="0"/>
                <a:ea typeface="+mn-ea"/>
              </a:rPr>
              <a:t>Subordinate the non constraints to the Constraint</a:t>
            </a:r>
            <a:endParaRPr kumimoji="0" lang="he-IL" sz="2400" i="0" u="none" strike="noStrike" kern="1200" cap="none" spc="0" normalizeH="0" baseline="0" noProof="0" dirty="0">
              <a:ln>
                <a:noFill/>
              </a:ln>
              <a:solidFill>
                <a:srgbClr val="000000"/>
              </a:solidFill>
              <a:uLnTx/>
              <a:uFillTx/>
              <a:latin typeface="Arial" pitchFamily="34" charset="0"/>
              <a:ea typeface="+mn-ea"/>
              <a:cs typeface="Arial" panose="020B0604020202020204" pitchFamily="34" charset="0"/>
            </a:endParaRPr>
          </a:p>
        </p:txBody>
      </p:sp>
      <p:sp>
        <p:nvSpPr>
          <p:cNvPr id="108552" name="Rectangle 8"/>
          <p:cNvSpPr>
            <a:spLocks noChangeArrowheads="1"/>
          </p:cNvSpPr>
          <p:nvPr/>
        </p:nvSpPr>
        <p:spPr bwMode="auto">
          <a:xfrm>
            <a:off x="323850" y="2133602"/>
            <a:ext cx="8820150" cy="830263"/>
          </a:xfrm>
          <a:prstGeom prst="rect">
            <a:avLst/>
          </a:prstGeom>
          <a:noFill/>
          <a:ln w="9525" algn="ctr">
            <a:noFill/>
            <a:miter lim="800000"/>
            <a:headEnd/>
            <a:tailEnd/>
          </a:ln>
          <a:effec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0000"/>
                </a:solidFill>
                <a:uLnTx/>
                <a:uFillTx/>
                <a:latin typeface="Arial" pitchFamily="34" charset="0"/>
                <a:ea typeface="+mn-ea"/>
                <a:cs typeface="+mn-cs"/>
              </a:rPr>
              <a:t>Tasks, paths, resources are made available to support the Critical Path</a:t>
            </a:r>
            <a:r>
              <a:rPr kumimoji="0" lang="he-IL" sz="2400" b="0" i="0" u="none" strike="noStrike" kern="1200" cap="none" spc="0" normalizeH="0" baseline="0" noProof="0" dirty="0">
                <a:ln>
                  <a:noFill/>
                </a:ln>
                <a:solidFill>
                  <a:srgbClr val="000000"/>
                </a:solidFill>
                <a:uLnTx/>
                <a:uFillTx/>
                <a:latin typeface="Arial" pitchFamily="34" charset="0"/>
                <a:ea typeface="+mn-ea"/>
                <a:cs typeface="Arial" panose="020B0604020202020204" pitchFamily="34" charset="0"/>
              </a:rPr>
              <a:t>.</a:t>
            </a:r>
            <a:endParaRPr kumimoji="0" lang="en-US" sz="2400" b="0" i="0" u="none" strike="noStrike" kern="1200" cap="none" spc="0" normalizeH="0" baseline="0" noProof="0" dirty="0">
              <a:ln>
                <a:noFill/>
              </a:ln>
              <a:solidFill>
                <a:srgbClr val="000000"/>
              </a:solidFill>
              <a:uLnTx/>
              <a:uFillTx/>
              <a:latin typeface="Arial" pitchFamily="34" charset="0"/>
              <a:ea typeface="+mn-ea"/>
            </a:endParaRPr>
          </a:p>
        </p:txBody>
      </p:sp>
      <p:sp>
        <p:nvSpPr>
          <p:cNvPr id="108553" name="Rectangle 9"/>
          <p:cNvSpPr>
            <a:spLocks noChangeArrowheads="1"/>
          </p:cNvSpPr>
          <p:nvPr/>
        </p:nvSpPr>
        <p:spPr bwMode="auto">
          <a:xfrm>
            <a:off x="3419476" y="4868865"/>
            <a:ext cx="3086679" cy="1323439"/>
          </a:xfrm>
          <a:prstGeom prst="rect">
            <a:avLst/>
          </a:prstGeom>
          <a:noFill/>
          <a:ln w="9525" algn="ctr">
            <a:noFill/>
            <a:miter lim="800000"/>
            <a:headEnd/>
            <a:tailEnd/>
          </a:ln>
          <a:effectLst/>
        </p:spPr>
        <p:txBody>
          <a:bodyPr wrap="none">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he-IL" sz="32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Times New Roman" pitchFamily="18" charset="0"/>
                <a:ea typeface="+mn-ea"/>
                <a:cs typeface="Arial" panose="020B0604020202020204" pitchFamily="34" charset="0"/>
              </a:rPr>
              <a:t>&amp;</a:t>
            </a:r>
          </a:p>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he-IL" sz="32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Times New Roman" pitchFamily="18" charset="0"/>
                <a:ea typeface="+mn-ea"/>
                <a:cs typeface="Arial" panose="020B0604020202020204" pitchFamily="34" charset="0"/>
              </a:rPr>
              <a:t> </a:t>
            </a:r>
            <a:r>
              <a:rPr kumimoji="0" lang="en-US" sz="32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Times New Roman" pitchFamily="18" charset="0"/>
                <a:ea typeface="+mn-ea"/>
                <a:cs typeface="+mn-cs"/>
              </a:rPr>
              <a:t>Resource Buffer</a:t>
            </a:r>
          </a:p>
        </p:txBody>
      </p:sp>
      <p:sp>
        <p:nvSpPr>
          <p:cNvPr id="33805" name="Line 10"/>
          <p:cNvSpPr>
            <a:spLocks noChangeShapeType="1"/>
          </p:cNvSpPr>
          <p:nvPr/>
        </p:nvSpPr>
        <p:spPr bwMode="auto">
          <a:xfrm>
            <a:off x="2124075" y="5013325"/>
            <a:ext cx="1295400" cy="0"/>
          </a:xfrm>
          <a:prstGeom prst="line">
            <a:avLst/>
          </a:prstGeom>
          <a:noFill/>
          <a:ln w="9525">
            <a:no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3806" name="AutoShape 11"/>
          <p:cNvSpPr>
            <a:spLocks noChangeArrowheads="1"/>
          </p:cNvSpPr>
          <p:nvPr/>
        </p:nvSpPr>
        <p:spPr bwMode="auto">
          <a:xfrm>
            <a:off x="5364163" y="4652965"/>
            <a:ext cx="576262" cy="504825"/>
          </a:xfrm>
          <a:prstGeom prst="plus">
            <a:avLst>
              <a:gd name="adj" fmla="val 25000"/>
            </a:avLst>
          </a:prstGeom>
          <a:no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a:ln>
                <a:noFill/>
              </a:ln>
              <a:solidFill>
                <a:srgbClr val="3366FF"/>
              </a:solidFill>
              <a:effectLst/>
              <a:uLnTx/>
              <a:uFillTx/>
              <a:latin typeface="Times New Roman" pitchFamily="18" charset="0"/>
              <a:ea typeface="+mn-ea"/>
              <a:cs typeface="+mn-cs"/>
            </a:endParaRPr>
          </a:p>
        </p:txBody>
      </p:sp>
      <p:sp>
        <p:nvSpPr>
          <p:cNvPr id="33807" name="AutoShape 12"/>
          <p:cNvSpPr>
            <a:spLocks noChangeArrowheads="1"/>
          </p:cNvSpPr>
          <p:nvPr/>
        </p:nvSpPr>
        <p:spPr bwMode="auto">
          <a:xfrm>
            <a:off x="4356100" y="4724402"/>
            <a:ext cx="71438" cy="73025"/>
          </a:xfrm>
          <a:prstGeom prst="plus">
            <a:avLst>
              <a:gd name="adj" fmla="val 25000"/>
            </a:avLst>
          </a:prstGeom>
          <a:noFill/>
          <a:ln w="9525" algn="ctr">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108557" name="Text Box 13"/>
          <p:cNvSpPr txBox="1">
            <a:spLocks noChangeArrowheads="1"/>
          </p:cNvSpPr>
          <p:nvPr/>
        </p:nvSpPr>
        <p:spPr bwMode="auto">
          <a:xfrm>
            <a:off x="755650" y="3500438"/>
            <a:ext cx="8064500" cy="954107"/>
          </a:xfrm>
          <a:prstGeom prst="rect">
            <a:avLst/>
          </a:prstGeom>
          <a:noFill/>
          <a:ln w="9525" algn="ctr">
            <a:noFill/>
            <a:miter lim="800000"/>
            <a:headEnd/>
            <a:tailEnd/>
          </a:ln>
          <a:effec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4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Times New Roman" pitchFamily="18" charset="0"/>
                <a:ea typeface="+mn-ea"/>
                <a:cs typeface="+mn-cs"/>
              </a:rPr>
              <a:t>   </a:t>
            </a:r>
            <a:r>
              <a:rPr kumimoji="0" lang="en-US" sz="3200" b="1" i="1" u="none" strike="noStrike" kern="1200" cap="none" spc="0" normalizeH="0" baseline="0" noProof="0" dirty="0">
                <a:ln>
                  <a:noFill/>
                </a:ln>
                <a:solidFill>
                  <a:srgbClr val="009900"/>
                </a:solidFill>
                <a:effectLst>
                  <a:outerShdw blurRad="38100" dist="38100" dir="2700000" algn="tl">
                    <a:srgbClr val="000000"/>
                  </a:outerShdw>
                </a:effectLst>
                <a:uLnTx/>
                <a:uFillTx/>
                <a:latin typeface="Times New Roman" pitchFamily="18" charset="0"/>
                <a:ea typeface="+mn-ea"/>
                <a:cs typeface="+mn-cs"/>
              </a:rPr>
              <a:t>Feeding Buffers</a:t>
            </a:r>
            <a:endPar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478690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8557"/>
                                        </p:tgtEl>
                                        <p:attrNameLst>
                                          <p:attrName>style.visibility</p:attrName>
                                        </p:attrNameLst>
                                      </p:cBhvr>
                                      <p:to>
                                        <p:strVal val="visible"/>
                                      </p:to>
                                    </p:set>
                                    <p:anim calcmode="lin" valueType="num">
                                      <p:cBhvr additive="base">
                                        <p:cTn id="7" dur="500" fill="hold"/>
                                        <p:tgtEl>
                                          <p:spTgt spid="108557"/>
                                        </p:tgtEl>
                                        <p:attrNameLst>
                                          <p:attrName>ppt_x</p:attrName>
                                        </p:attrNameLst>
                                      </p:cBhvr>
                                      <p:tavLst>
                                        <p:tav tm="0">
                                          <p:val>
                                            <p:strVal val="#ppt_x"/>
                                          </p:val>
                                        </p:tav>
                                        <p:tav tm="100000">
                                          <p:val>
                                            <p:strVal val="#ppt_x"/>
                                          </p:val>
                                        </p:tav>
                                      </p:tavLst>
                                    </p:anim>
                                    <p:anim calcmode="lin" valueType="num">
                                      <p:cBhvr additive="base">
                                        <p:cTn id="8" dur="500" fill="hold"/>
                                        <p:tgtEl>
                                          <p:spTgt spid="10855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8553"/>
                                        </p:tgtEl>
                                        <p:attrNameLst>
                                          <p:attrName>style.visibility</p:attrName>
                                        </p:attrNameLst>
                                      </p:cBhvr>
                                      <p:to>
                                        <p:strVal val="visible"/>
                                      </p:to>
                                    </p:set>
                                    <p:anim calcmode="lin" valueType="num">
                                      <p:cBhvr additive="base">
                                        <p:cTn id="13" dur="500" fill="hold"/>
                                        <p:tgtEl>
                                          <p:spTgt spid="108553"/>
                                        </p:tgtEl>
                                        <p:attrNameLst>
                                          <p:attrName>ppt_x</p:attrName>
                                        </p:attrNameLst>
                                      </p:cBhvr>
                                      <p:tavLst>
                                        <p:tav tm="0">
                                          <p:val>
                                            <p:strVal val="#ppt_x"/>
                                          </p:val>
                                        </p:tav>
                                        <p:tav tm="100000">
                                          <p:val>
                                            <p:strVal val="#ppt_x"/>
                                          </p:val>
                                        </p:tav>
                                      </p:tavLst>
                                    </p:anim>
                                    <p:anim calcmode="lin" valueType="num">
                                      <p:cBhvr additive="base">
                                        <p:cTn id="14" dur="500" fill="hold"/>
                                        <p:tgtEl>
                                          <p:spTgt spid="1085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3" grpId="0"/>
      <p:bldP spid="108557"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idx="1"/>
          </p:nvPr>
        </p:nvSpPr>
        <p:spPr>
          <a:xfrm>
            <a:off x="625475" y="165102"/>
            <a:ext cx="8229600" cy="1295400"/>
          </a:xfrm>
        </p:spPr>
        <p:txBody>
          <a:bodyPr/>
          <a:lstStyle/>
          <a:p>
            <a:pPr algn="ctr" rtl="1">
              <a:buFontTx/>
              <a:buNone/>
              <a:defRPr/>
            </a:pPr>
            <a:r>
              <a:rPr lang="en-US" sz="4000" b="1" u="sng" dirty="0">
                <a:effectLst>
                  <a:outerShdw blurRad="38100" dist="38100" dir="2700000" algn="tl">
                    <a:srgbClr val="000000"/>
                  </a:outerShdw>
                </a:effectLst>
              </a:rPr>
              <a:t>Feeding Buffer (FB)</a:t>
            </a:r>
            <a:endParaRPr lang="he-IL" sz="4000" b="1" u="sng" dirty="0">
              <a:effectLst>
                <a:outerShdw blurRad="38100" dist="38100" dir="2700000" algn="tl">
                  <a:srgbClr val="000000"/>
                </a:outerShdw>
              </a:effectLst>
            </a:endParaRPr>
          </a:p>
        </p:txBody>
      </p:sp>
      <p:sp>
        <p:nvSpPr>
          <p:cNvPr id="19"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BAADCE9C-B395-4A9A-ABF4-E5D1FFCF128A}"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93</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13" name="מציין מיקום של כותרת תחתונה 4"/>
          <p:cNvSpPr>
            <a:spLocks noGrp="1"/>
          </p:cNvSpPr>
          <p:nvPr>
            <p:ph type="ftr" sz="quarter" idx="4294967295"/>
          </p:nvPr>
        </p:nvSpPr>
        <p:spPr bwMode="auto">
          <a:xfrm>
            <a:off x="7239000" y="6553200"/>
            <a:ext cx="1905000" cy="152400"/>
          </a:xfrm>
          <a:prstGeom prst="rect">
            <a:avLst/>
          </a:prstGeom>
          <a:ln>
            <a:miter lim="800000"/>
            <a:headEnd/>
            <a:tailEnd/>
          </a:ln>
        </p:spPr>
        <p:txBody>
          <a:bodyPr/>
          <a:lstStyle/>
          <a:p>
            <a:pPr marL="0" marR="0" lvl="0" indent="0" algn="r" defTabSz="914400" rtl="1" eaLnBrk="1" fontAlgn="base" latinLnBrk="0" hangingPunct="1">
              <a:lnSpc>
                <a:spcPct val="100000"/>
              </a:lnSpc>
              <a:spcBef>
                <a:spcPct val="0"/>
              </a:spcBef>
              <a:spcAft>
                <a:spcPct val="0"/>
              </a:spcAft>
              <a:buClr>
                <a:srgbClr val="FFFFFF"/>
              </a:buClr>
              <a:buSzTx/>
              <a:buFontTx/>
              <a:buNone/>
              <a:tabLst/>
              <a:defRPr/>
            </a:pPr>
            <a:r>
              <a:rPr kumimoji="0" lang="en-US" altLang="en-US" sz="1200" b="0" i="1" u="none" strike="noStrike" kern="1200" cap="none" spc="0" normalizeH="0" baseline="0" noProof="0">
                <a:ln>
                  <a:noFill/>
                </a:ln>
                <a:solidFill>
                  <a:srgbClr val="C0C0C0"/>
                </a:solidFill>
                <a:effectLst/>
                <a:uLnTx/>
                <a:uFillTx/>
                <a:latin typeface="Candara"/>
                <a:cs typeface="+mn-cs"/>
              </a:rPr>
              <a:t>Lewis Trigger - Consultants &amp; Management Ltd</a:t>
            </a:r>
          </a:p>
        </p:txBody>
      </p:sp>
      <p:sp>
        <p:nvSpPr>
          <p:cNvPr id="34822" name="Text Box 4"/>
          <p:cNvSpPr txBox="1">
            <a:spLocks noChangeArrowheads="1"/>
          </p:cNvSpPr>
          <p:nvPr/>
        </p:nvSpPr>
        <p:spPr bwMode="auto">
          <a:xfrm>
            <a:off x="395289" y="1844677"/>
            <a:ext cx="8280400" cy="1196975"/>
          </a:xfrm>
          <a:prstGeom prst="rect">
            <a:avLst/>
          </a:prstGeom>
          <a:noFill/>
          <a:ln w="9525">
            <a:solidFill>
              <a:schemeClr val="accent1"/>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itchFamily="34" charset="0"/>
                <a:ea typeface="+mn-ea"/>
                <a:cs typeface="+mn-cs"/>
              </a:rPr>
              <a:t>Aim: Protecting the Starting Time on activities in the critical chain that have a logical dependency on a non critical feeding activities.  </a:t>
            </a:r>
            <a:endParaRPr kumimoji="0" lang="he-IL" sz="2400" b="0" i="0" u="none" strike="noStrike" kern="1200" cap="none" spc="0" normalizeH="0" baseline="0" noProof="0" dirty="0">
              <a:ln>
                <a:noFill/>
              </a:ln>
              <a:solidFill>
                <a:srgbClr val="000000"/>
              </a:solidFill>
              <a:effectLst/>
              <a:uLnTx/>
              <a:uFillTx/>
              <a:latin typeface="Arial" pitchFamily="34" charset="0"/>
              <a:ea typeface="+mn-ea"/>
              <a:cs typeface="Arial" panose="020B0604020202020204" pitchFamily="34" charset="0"/>
            </a:endParaRPr>
          </a:p>
        </p:txBody>
      </p:sp>
      <p:sp>
        <p:nvSpPr>
          <p:cNvPr id="34823" name="Text Box 9"/>
          <p:cNvSpPr txBox="1">
            <a:spLocks noChangeArrowheads="1"/>
          </p:cNvSpPr>
          <p:nvPr/>
        </p:nvSpPr>
        <p:spPr bwMode="auto">
          <a:xfrm>
            <a:off x="3773920" y="1228455"/>
            <a:ext cx="1728788" cy="366712"/>
          </a:xfrm>
          <a:prstGeom prst="rect">
            <a:avLst/>
          </a:prstGeom>
          <a:solidFill>
            <a:srgbClr val="FF0000"/>
          </a:solidFill>
          <a:ln w="9525">
            <a:noFill/>
            <a:miter lim="800000"/>
            <a:headEnd/>
            <a:tailEnd/>
          </a:ln>
        </p:spPr>
        <p:txBody>
          <a:bodyPr>
            <a:spAutoFit/>
          </a:bodyPr>
          <a:lstStyle/>
          <a:p>
            <a:pPr marL="0" marR="0" lvl="0" indent="0" algn="l" defTabSz="914400" rtl="1" eaLnBrk="1" fontAlgn="base"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pitchFamily="34" charset="0"/>
                <a:ea typeface="+mn-ea"/>
                <a:cs typeface="+mn-cs"/>
              </a:rPr>
              <a:t>Scenario “A”</a:t>
            </a:r>
          </a:p>
        </p:txBody>
      </p:sp>
      <p:grpSp>
        <p:nvGrpSpPr>
          <p:cNvPr id="34825" name="Group 9"/>
          <p:cNvGrpSpPr>
            <a:grpSpLocks/>
          </p:cNvGrpSpPr>
          <p:nvPr/>
        </p:nvGrpSpPr>
        <p:grpSpPr bwMode="auto">
          <a:xfrm>
            <a:off x="827089" y="6165850"/>
            <a:ext cx="6999287" cy="431800"/>
            <a:chOff x="249" y="4011"/>
            <a:chExt cx="3085" cy="54"/>
          </a:xfrm>
        </p:grpSpPr>
        <p:sp>
          <p:nvSpPr>
            <p:cNvPr id="34835" name="Line 10"/>
            <p:cNvSpPr>
              <a:spLocks noChangeShapeType="1"/>
            </p:cNvSpPr>
            <p:nvPr/>
          </p:nvSpPr>
          <p:spPr bwMode="auto">
            <a:xfrm>
              <a:off x="249" y="4065"/>
              <a:ext cx="3085" cy="0"/>
            </a:xfrm>
            <a:prstGeom prst="line">
              <a:avLst/>
            </a:prstGeom>
            <a:noFill/>
            <a:ln w="38100">
              <a:solidFill>
                <a:schemeClr val="tx1"/>
              </a:solid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4836" name="Text Box 11"/>
            <p:cNvSpPr txBox="1">
              <a:spLocks noChangeArrowheads="1"/>
            </p:cNvSpPr>
            <p:nvPr/>
          </p:nvSpPr>
          <p:spPr bwMode="auto">
            <a:xfrm>
              <a:off x="1700" y="4011"/>
              <a:ext cx="304" cy="46"/>
            </a:xfrm>
            <a:prstGeom prst="rect">
              <a:avLst/>
            </a:prstGeom>
            <a:noFill/>
            <a:ln w="9525">
              <a:noFill/>
              <a:miter lim="800000"/>
              <a:headEnd/>
              <a:tailEnd/>
            </a:ln>
          </p:spPr>
          <p:txBody>
            <a:bodyPr wrap="none">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itchFamily="34" charset="0"/>
                  <a:ea typeface="+mn-ea"/>
                  <a:cs typeface="+mn-cs"/>
                </a:rPr>
                <a:t>Time</a:t>
              </a:r>
            </a:p>
          </p:txBody>
        </p:sp>
      </p:grpSp>
      <p:sp>
        <p:nvSpPr>
          <p:cNvPr id="34826" name="Rectangle 12" descr="Light upward diagonal"/>
          <p:cNvSpPr>
            <a:spLocks noChangeArrowheads="1"/>
          </p:cNvSpPr>
          <p:nvPr/>
        </p:nvSpPr>
        <p:spPr bwMode="auto">
          <a:xfrm>
            <a:off x="1143000" y="5357813"/>
            <a:ext cx="3492500" cy="722312"/>
          </a:xfrm>
          <a:prstGeom prst="rect">
            <a:avLst/>
          </a:prstGeom>
          <a:pattFill prst="ltUpDiag">
            <a:fgClr>
              <a:srgbClr val="0066FF"/>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ea typeface="+mn-ea"/>
                <a:cs typeface="+mn-cs"/>
              </a:rPr>
              <a:t>Non Critical Path</a:t>
            </a:r>
          </a:p>
        </p:txBody>
      </p:sp>
      <p:sp>
        <p:nvSpPr>
          <p:cNvPr id="34827" name="Rectangle 14"/>
          <p:cNvSpPr>
            <a:spLocks noChangeArrowheads="1"/>
          </p:cNvSpPr>
          <p:nvPr/>
        </p:nvSpPr>
        <p:spPr bwMode="auto">
          <a:xfrm>
            <a:off x="4572000" y="5357813"/>
            <a:ext cx="1439863" cy="722312"/>
          </a:xfrm>
          <a:prstGeom prst="rect">
            <a:avLst/>
          </a:prstGeom>
          <a:solidFill>
            <a:srgbClr val="FFFF66"/>
          </a:solidFill>
          <a:ln w="9525">
            <a:solidFill>
              <a:schemeClr val="bg2"/>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pitchFamily="34" charset="0"/>
                <a:ea typeface="+mn-ea"/>
                <a:cs typeface="+mn-cs"/>
              </a:rPr>
              <a:t>FB</a:t>
            </a:r>
          </a:p>
        </p:txBody>
      </p:sp>
      <p:sp>
        <p:nvSpPr>
          <p:cNvPr id="34828" name="Rectangle 15" descr="Light upward diagonal"/>
          <p:cNvSpPr>
            <a:spLocks noChangeArrowheads="1"/>
          </p:cNvSpPr>
          <p:nvPr/>
        </p:nvSpPr>
        <p:spPr bwMode="auto">
          <a:xfrm>
            <a:off x="1800226" y="4005265"/>
            <a:ext cx="4583113" cy="1011237"/>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en-US" sz="1200" b="1" i="0" u="none" strike="noStrike" kern="1200" cap="none" spc="0" normalizeH="0" baseline="0" noProof="0">
              <a:ln>
                <a:noFill/>
              </a:ln>
              <a:solidFill>
                <a:srgbClr val="868686"/>
              </a:solidFill>
              <a:effectLst/>
              <a:uLnTx/>
              <a:uFillTx/>
              <a:latin typeface="Arial" pitchFamily="34" charset="0"/>
              <a:ea typeface="+mn-ea"/>
              <a:cs typeface="+mn-cs"/>
            </a:endParaRPr>
          </a:p>
        </p:txBody>
      </p:sp>
      <p:sp>
        <p:nvSpPr>
          <p:cNvPr id="34829" name="Rectangle 16" descr="Light upward diagonal"/>
          <p:cNvSpPr>
            <a:spLocks noChangeArrowheads="1"/>
          </p:cNvSpPr>
          <p:nvPr/>
        </p:nvSpPr>
        <p:spPr bwMode="auto">
          <a:xfrm>
            <a:off x="6072188" y="4000500"/>
            <a:ext cx="2782887" cy="1011238"/>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en-US" sz="900" b="1" i="0" u="none" strike="noStrike" kern="1200" cap="none" spc="0" normalizeH="0" baseline="0" noProof="0">
              <a:ln>
                <a:noFill/>
              </a:ln>
              <a:solidFill>
                <a:srgbClr val="868686"/>
              </a:solidFill>
              <a:effectLst/>
              <a:uLnTx/>
              <a:uFillTx/>
              <a:latin typeface="Arial" pitchFamily="34" charset="0"/>
              <a:ea typeface="+mn-ea"/>
              <a:cs typeface="+mn-cs"/>
            </a:endParaRPr>
          </a:p>
        </p:txBody>
      </p:sp>
      <p:sp>
        <p:nvSpPr>
          <p:cNvPr id="34830" name="Rectangle 19" descr="Light upward diagonal"/>
          <p:cNvSpPr>
            <a:spLocks noChangeArrowheads="1"/>
          </p:cNvSpPr>
          <p:nvPr/>
        </p:nvSpPr>
        <p:spPr bwMode="auto">
          <a:xfrm>
            <a:off x="0" y="4005265"/>
            <a:ext cx="4090988" cy="1011237"/>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868686"/>
              </a:solidFill>
              <a:effectLst/>
              <a:uLnTx/>
              <a:uFillTx/>
              <a:latin typeface="Arial" pitchFamily="34" charset="0"/>
              <a:ea typeface="+mn-ea"/>
              <a:cs typeface="+mn-cs"/>
            </a:endParaRPr>
          </a:p>
        </p:txBody>
      </p:sp>
      <p:sp>
        <p:nvSpPr>
          <p:cNvPr id="34831" name="Freeform 20"/>
          <p:cNvSpPr>
            <a:spLocks/>
          </p:cNvSpPr>
          <p:nvPr/>
        </p:nvSpPr>
        <p:spPr bwMode="auto">
          <a:xfrm>
            <a:off x="6000750" y="5000625"/>
            <a:ext cx="109538" cy="863600"/>
          </a:xfrm>
          <a:custGeom>
            <a:avLst/>
            <a:gdLst>
              <a:gd name="T0" fmla="*/ 0 w 90"/>
              <a:gd name="T1" fmla="*/ 2147483647 h 363"/>
              <a:gd name="T2" fmla="*/ 2147483647 w 90"/>
              <a:gd name="T3" fmla="*/ 2147483647 h 363"/>
              <a:gd name="T4" fmla="*/ 2147483647 w 90"/>
              <a:gd name="T5" fmla="*/ 0 h 363"/>
              <a:gd name="T6" fmla="*/ 0 60000 65536"/>
              <a:gd name="T7" fmla="*/ 0 60000 65536"/>
              <a:gd name="T8" fmla="*/ 0 60000 65536"/>
              <a:gd name="T9" fmla="*/ 0 w 90"/>
              <a:gd name="T10" fmla="*/ 0 h 363"/>
              <a:gd name="T11" fmla="*/ 90 w 90"/>
              <a:gd name="T12" fmla="*/ 363 h 363"/>
            </a:gdLst>
            <a:ahLst/>
            <a:cxnLst>
              <a:cxn ang="T6">
                <a:pos x="T0" y="T1"/>
              </a:cxn>
              <a:cxn ang="T7">
                <a:pos x="T2" y="T3"/>
              </a:cxn>
              <a:cxn ang="T8">
                <a:pos x="T4" y="T5"/>
              </a:cxn>
            </a:cxnLst>
            <a:rect l="T9" t="T10" r="T11" b="T12"/>
            <a:pathLst>
              <a:path w="90" h="363">
                <a:moveTo>
                  <a:pt x="0" y="363"/>
                </a:moveTo>
                <a:lnTo>
                  <a:pt x="90" y="363"/>
                </a:lnTo>
                <a:lnTo>
                  <a:pt x="90" y="0"/>
                </a:lnTo>
              </a:path>
            </a:pathLst>
          </a:custGeom>
          <a:noFill/>
          <a:ln w="28575">
            <a:solidFill>
              <a:srgbClr val="FF0000"/>
            </a:solid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4832" name="Text Box 21"/>
          <p:cNvSpPr txBox="1">
            <a:spLocks noChangeArrowheads="1"/>
          </p:cNvSpPr>
          <p:nvPr/>
        </p:nvSpPr>
        <p:spPr bwMode="auto">
          <a:xfrm>
            <a:off x="3128161" y="4194177"/>
            <a:ext cx="3576438" cy="584200"/>
          </a:xfrm>
          <a:prstGeom prst="rect">
            <a:avLst/>
          </a:prstGeom>
          <a:noFill/>
          <a:ln w="9525" algn="ctr">
            <a:noFill/>
            <a:miter lim="800000"/>
            <a:headEnd/>
            <a:tailEnd/>
          </a:ln>
        </p:spPr>
        <p:txBody>
          <a:bodyPr wrap="square">
            <a:spAutoFit/>
          </a:bodyP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itchFamily="18" charset="0"/>
                <a:ea typeface="+mn-ea"/>
                <a:cs typeface="+mn-cs"/>
              </a:rPr>
              <a:t>Critical Chain</a:t>
            </a:r>
            <a:endParaRPr kumimoji="0" lang="en-US" sz="3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cxnSp>
        <p:nvCxnSpPr>
          <p:cNvPr id="34833" name="מחבר ישר 32"/>
          <p:cNvCxnSpPr>
            <a:cxnSpLocks noChangeShapeType="1"/>
            <a:stCxn id="34830" idx="0"/>
            <a:endCxn id="34830" idx="2"/>
          </p:cNvCxnSpPr>
          <p:nvPr/>
        </p:nvCxnSpPr>
        <p:spPr bwMode="auto">
          <a:xfrm rot="16200000" flipH="1">
            <a:off x="1539876" y="4510088"/>
            <a:ext cx="1011237" cy="1588"/>
          </a:xfrm>
          <a:prstGeom prst="line">
            <a:avLst/>
          </a:prstGeom>
          <a:noFill/>
          <a:ln w="9525" algn="ctr">
            <a:noFill/>
            <a:round/>
            <a:headEnd/>
            <a:tailEnd/>
          </a:ln>
        </p:spPr>
      </p:cxnSp>
      <p:cxnSp>
        <p:nvCxnSpPr>
          <p:cNvPr id="34834" name="מחבר ישר 34"/>
          <p:cNvCxnSpPr>
            <a:cxnSpLocks noChangeShapeType="1"/>
          </p:cNvCxnSpPr>
          <p:nvPr/>
        </p:nvCxnSpPr>
        <p:spPr bwMode="auto">
          <a:xfrm rot="5400000" flipH="1" flipV="1">
            <a:off x="2071688" y="4143377"/>
            <a:ext cx="1588" cy="1587"/>
          </a:xfrm>
          <a:prstGeom prst="line">
            <a:avLst/>
          </a:prstGeom>
          <a:noFill/>
          <a:ln w="9525" algn="ctr">
            <a:noFill/>
            <a:round/>
            <a:headEnd/>
            <a:tailEnd/>
          </a:ln>
        </p:spPr>
      </p:cxnSp>
      <p:sp>
        <p:nvSpPr>
          <p:cNvPr id="2" name="Speech Bubble: Rectangle 1"/>
          <p:cNvSpPr/>
          <p:nvPr/>
        </p:nvSpPr>
        <p:spPr bwMode="auto">
          <a:xfrm>
            <a:off x="6704599" y="5357812"/>
            <a:ext cx="2150476" cy="808037"/>
          </a:xfrm>
          <a:prstGeom prst="wedgeRectCallout">
            <a:avLst>
              <a:gd name="adj1" fmla="val -161692"/>
              <a:gd name="adj2" fmla="val -49122"/>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Use the “half – half” rule</a:t>
            </a:r>
          </a:p>
        </p:txBody>
      </p:sp>
      <p:sp>
        <p:nvSpPr>
          <p:cNvPr id="4" name="Speech Bubble: Rectangle 3"/>
          <p:cNvSpPr/>
          <p:nvPr/>
        </p:nvSpPr>
        <p:spPr bwMode="auto">
          <a:xfrm>
            <a:off x="-8965" y="6032902"/>
            <a:ext cx="1151965" cy="659160"/>
          </a:xfrm>
          <a:prstGeom prst="wedgeRectCallout">
            <a:avLst>
              <a:gd name="adj1" fmla="val 43101"/>
              <a:gd name="adj2" fmla="val -93878"/>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1800" b="0" i="0" u="none" strike="noStrike" kern="1200" cap="none" spc="0" normalizeH="0" baseline="0" noProof="0" dirty="0">
                <a:ln>
                  <a:noFill/>
                </a:ln>
                <a:solidFill>
                  <a:srgbClr val="000000"/>
                </a:solidFill>
                <a:effectLst/>
                <a:uLnTx/>
                <a:uFillTx/>
                <a:latin typeface="Times New Roman" pitchFamily="18" charset="0"/>
                <a:ea typeface="+mn-ea"/>
                <a:cs typeface="+mn-cs"/>
              </a:rPr>
              <a:t>Delaying ES.</a:t>
            </a:r>
          </a:p>
        </p:txBody>
      </p:sp>
    </p:spTree>
    <p:extLst>
      <p:ext uri="{BB962C8B-B14F-4D97-AF65-F5344CB8AC3E}">
        <p14:creationId xmlns:p14="http://schemas.microsoft.com/office/powerpoint/2010/main" val="202726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idx="1"/>
          </p:nvPr>
        </p:nvSpPr>
        <p:spPr>
          <a:xfrm>
            <a:off x="694055" y="92258"/>
            <a:ext cx="8229600" cy="1295400"/>
          </a:xfrm>
        </p:spPr>
        <p:txBody>
          <a:bodyPr/>
          <a:lstStyle/>
          <a:p>
            <a:pPr algn="ctr" rtl="0">
              <a:buFontTx/>
              <a:buNone/>
              <a:defRPr/>
            </a:pPr>
            <a:r>
              <a:rPr lang="en-US" sz="4000" b="1" u="sng" dirty="0">
                <a:effectLst>
                  <a:outerShdw blurRad="38100" dist="38100" dir="2700000" algn="tl">
                    <a:srgbClr val="000000"/>
                  </a:outerShdw>
                </a:effectLst>
              </a:rPr>
              <a:t>Feeding Buffer (FB)</a:t>
            </a:r>
            <a:endParaRPr lang="he-IL" sz="4000" b="1" u="sng" dirty="0">
              <a:effectLst>
                <a:outerShdw blurRad="38100" dist="38100" dir="2700000" algn="tl">
                  <a:srgbClr val="000000"/>
                </a:outerShdw>
              </a:effectLst>
            </a:endParaRPr>
          </a:p>
        </p:txBody>
      </p:sp>
      <p:sp>
        <p:nvSpPr>
          <p:cNvPr id="17" name="מציין מיקום של תאריך 3"/>
          <p:cNvSpPr>
            <a:spLocks noGrp="1"/>
          </p:cNvSpPr>
          <p:nvPr>
            <p:ph type="dt" sz="quarter"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200" b="0" i="0" u="none" strike="noStrike" kern="1200" cap="none" spc="0" normalizeH="0" baseline="0" noProof="0" dirty="0">
              <a:ln>
                <a:noFill/>
              </a:ln>
              <a:solidFill>
                <a:srgbClr val="000000"/>
              </a:solidFill>
              <a:effectLst/>
              <a:uLnTx/>
              <a:uFillTx/>
              <a:latin typeface="Candara"/>
              <a:cs typeface="+mn-cs"/>
            </a:endParaRPr>
          </a:p>
        </p:txBody>
      </p:sp>
      <p:sp>
        <p:nvSpPr>
          <p:cNvPr id="19" name="מציין מיקום של מספר שקופית 5"/>
          <p:cNvSpPr>
            <a:spLocks noGrp="1"/>
          </p:cNvSpPr>
          <p:nvPr>
            <p:ph type="sldNum"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145BDCF9-973F-42A2-986D-4944AA4B708D}"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94</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35846" name="Text Box 3"/>
          <p:cNvSpPr txBox="1">
            <a:spLocks noChangeArrowheads="1"/>
          </p:cNvSpPr>
          <p:nvPr/>
        </p:nvSpPr>
        <p:spPr bwMode="auto">
          <a:xfrm>
            <a:off x="395289" y="1844677"/>
            <a:ext cx="8280400" cy="1200329"/>
          </a:xfrm>
          <a:prstGeom prst="rect">
            <a:avLst/>
          </a:prstGeom>
          <a:noFill/>
          <a:ln w="9525">
            <a:solidFill>
              <a:schemeClr val="accent1"/>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itchFamily="34" charset="0"/>
                <a:ea typeface="+mn-ea"/>
                <a:cs typeface="+mn-cs"/>
              </a:rPr>
              <a:t>Aim: Protecting the FINISHING Time of the critical chain that have a logical dependency on non critical feeding activities.  </a:t>
            </a:r>
            <a:endParaRPr kumimoji="0" lang="he-IL" sz="2400" b="0" i="0" u="none" strike="noStrike" kern="1200" cap="none" spc="0" normalizeH="0" baseline="0" noProof="0" dirty="0">
              <a:ln>
                <a:noFill/>
              </a:ln>
              <a:solidFill>
                <a:srgbClr val="000000"/>
              </a:solidFill>
              <a:effectLst/>
              <a:uLnTx/>
              <a:uFillTx/>
              <a:latin typeface="Arial" pitchFamily="34" charset="0"/>
              <a:ea typeface="+mn-ea"/>
              <a:cs typeface="Arial" panose="020B0604020202020204" pitchFamily="34" charset="0"/>
            </a:endParaRPr>
          </a:p>
        </p:txBody>
      </p:sp>
      <p:sp>
        <p:nvSpPr>
          <p:cNvPr id="35847" name="Text Box 8"/>
          <p:cNvSpPr txBox="1">
            <a:spLocks noChangeArrowheads="1"/>
          </p:cNvSpPr>
          <p:nvPr/>
        </p:nvSpPr>
        <p:spPr bwMode="auto">
          <a:xfrm>
            <a:off x="3851275" y="1125538"/>
            <a:ext cx="1728788" cy="366712"/>
          </a:xfrm>
          <a:prstGeom prst="rect">
            <a:avLst/>
          </a:prstGeom>
          <a:solidFill>
            <a:srgbClr val="FF0000"/>
          </a:solidFill>
          <a:ln w="9525">
            <a:noFill/>
            <a:miter lim="800000"/>
            <a:headEnd/>
            <a:tailEnd/>
          </a:ln>
        </p:spPr>
        <p:txBody>
          <a:bodyPr>
            <a:spAutoFit/>
          </a:bodyPr>
          <a:lstStyle/>
          <a:p>
            <a:pPr marL="0" marR="0" lvl="0" indent="0" algn="r" defTabSz="914400" rtl="0" eaLnBrk="1" fontAlgn="base" latinLnBrk="0" hangingPunct="1">
              <a:lnSpc>
                <a:spcPct val="100000"/>
              </a:lnSpc>
              <a:spcBef>
                <a:spcPct val="5000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Arial" pitchFamily="34" charset="0"/>
                <a:ea typeface="+mn-ea"/>
                <a:cs typeface="+mn-cs"/>
              </a:rPr>
              <a:t>Scenario “B”</a:t>
            </a:r>
          </a:p>
        </p:txBody>
      </p:sp>
      <p:grpSp>
        <p:nvGrpSpPr>
          <p:cNvPr id="35848" name="Group 9"/>
          <p:cNvGrpSpPr>
            <a:grpSpLocks/>
          </p:cNvGrpSpPr>
          <p:nvPr/>
        </p:nvGrpSpPr>
        <p:grpSpPr bwMode="auto">
          <a:xfrm>
            <a:off x="827089" y="6165850"/>
            <a:ext cx="6999287" cy="431800"/>
            <a:chOff x="249" y="4011"/>
            <a:chExt cx="3085" cy="54"/>
          </a:xfrm>
        </p:grpSpPr>
        <p:sp>
          <p:nvSpPr>
            <p:cNvPr id="35858" name="Line 10"/>
            <p:cNvSpPr>
              <a:spLocks noChangeShapeType="1"/>
            </p:cNvSpPr>
            <p:nvPr/>
          </p:nvSpPr>
          <p:spPr bwMode="auto">
            <a:xfrm>
              <a:off x="249" y="4065"/>
              <a:ext cx="3085" cy="0"/>
            </a:xfrm>
            <a:prstGeom prst="line">
              <a:avLst/>
            </a:prstGeom>
            <a:noFill/>
            <a:ln w="38100">
              <a:solidFill>
                <a:schemeClr val="tx1"/>
              </a:solid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5859" name="Text Box 11"/>
            <p:cNvSpPr txBox="1">
              <a:spLocks noChangeArrowheads="1"/>
            </p:cNvSpPr>
            <p:nvPr/>
          </p:nvSpPr>
          <p:spPr bwMode="auto">
            <a:xfrm>
              <a:off x="1700" y="4011"/>
              <a:ext cx="304" cy="46"/>
            </a:xfrm>
            <a:prstGeom prst="rect">
              <a:avLst/>
            </a:prstGeom>
            <a:noFill/>
            <a:ln w="9525">
              <a:noFill/>
              <a:miter lim="800000"/>
              <a:headEnd/>
              <a:tailEnd/>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rgbClr val="000000"/>
                  </a:solidFill>
                  <a:effectLst/>
                  <a:uLnTx/>
                  <a:uFillTx/>
                  <a:latin typeface="Arial" pitchFamily="34" charset="0"/>
                  <a:ea typeface="+mn-ea"/>
                  <a:cs typeface="+mn-cs"/>
                </a:rPr>
                <a:t>Time</a:t>
              </a:r>
            </a:p>
          </p:txBody>
        </p:sp>
      </p:grpSp>
      <p:sp>
        <p:nvSpPr>
          <p:cNvPr id="35849" name="Rectangle 12" descr="Light upward diagonal"/>
          <p:cNvSpPr>
            <a:spLocks noChangeArrowheads="1"/>
          </p:cNvSpPr>
          <p:nvPr/>
        </p:nvSpPr>
        <p:spPr bwMode="auto">
          <a:xfrm>
            <a:off x="0" y="5373688"/>
            <a:ext cx="3492500" cy="722312"/>
          </a:xfrm>
          <a:prstGeom prst="rect">
            <a:avLst/>
          </a:prstGeom>
          <a:pattFill prst="ltUpDiag">
            <a:fgClr>
              <a:srgbClr val="0066FF"/>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ea typeface="+mn-ea"/>
                <a:cs typeface="+mn-cs"/>
              </a:rPr>
              <a:t>Non Critical Path</a:t>
            </a:r>
          </a:p>
        </p:txBody>
      </p:sp>
      <p:sp>
        <p:nvSpPr>
          <p:cNvPr id="35850" name="Rectangle 14"/>
          <p:cNvSpPr>
            <a:spLocks noChangeArrowheads="1"/>
          </p:cNvSpPr>
          <p:nvPr/>
        </p:nvSpPr>
        <p:spPr bwMode="auto">
          <a:xfrm>
            <a:off x="3492501" y="5373688"/>
            <a:ext cx="1439863" cy="722312"/>
          </a:xfrm>
          <a:prstGeom prst="rect">
            <a:avLst/>
          </a:prstGeom>
          <a:solidFill>
            <a:srgbClr val="FFFF66"/>
          </a:solidFill>
          <a:ln w="9525">
            <a:solidFill>
              <a:schemeClr val="bg2"/>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Arial" pitchFamily="34" charset="0"/>
                <a:ea typeface="+mn-ea"/>
                <a:cs typeface="+mn-cs"/>
              </a:rPr>
              <a:t>FB</a:t>
            </a:r>
          </a:p>
        </p:txBody>
      </p:sp>
      <p:sp>
        <p:nvSpPr>
          <p:cNvPr id="35851" name="Rectangle 15" descr="Light upward diagonal"/>
          <p:cNvSpPr>
            <a:spLocks noChangeArrowheads="1"/>
          </p:cNvSpPr>
          <p:nvPr/>
        </p:nvSpPr>
        <p:spPr bwMode="auto">
          <a:xfrm>
            <a:off x="1800226" y="4005265"/>
            <a:ext cx="4583113" cy="1011237"/>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he-IL" sz="1200" b="1" i="0" u="none" strike="noStrike" kern="1200" cap="none" spc="0" normalizeH="0" baseline="0" noProof="0">
                <a:ln>
                  <a:noFill/>
                </a:ln>
                <a:solidFill>
                  <a:srgbClr val="868686"/>
                </a:solidFill>
                <a:effectLst/>
                <a:uLnTx/>
                <a:uFillTx/>
                <a:latin typeface="Arial" pitchFamily="34" charset="0"/>
                <a:ea typeface="+mn-ea"/>
                <a:cs typeface="Arial" panose="020B0604020202020204" pitchFamily="34" charset="0"/>
              </a:rPr>
              <a:t>פעילות על שרשרת קריטית</a:t>
            </a:r>
            <a:endParaRPr kumimoji="0" lang="en-US" sz="1200" b="1" i="0" u="none" strike="noStrike" kern="1200" cap="none" spc="0" normalizeH="0" baseline="0" noProof="0">
              <a:ln>
                <a:noFill/>
              </a:ln>
              <a:solidFill>
                <a:srgbClr val="868686"/>
              </a:solidFill>
              <a:effectLst/>
              <a:uLnTx/>
              <a:uFillTx/>
              <a:latin typeface="Arial" pitchFamily="34" charset="0"/>
              <a:ea typeface="+mn-ea"/>
              <a:cs typeface="+mn-cs"/>
            </a:endParaRPr>
          </a:p>
        </p:txBody>
      </p:sp>
      <p:sp>
        <p:nvSpPr>
          <p:cNvPr id="35852" name="Rectangle 16" descr="Light upward diagonal"/>
          <p:cNvSpPr>
            <a:spLocks noChangeArrowheads="1"/>
          </p:cNvSpPr>
          <p:nvPr/>
        </p:nvSpPr>
        <p:spPr bwMode="auto">
          <a:xfrm>
            <a:off x="3816350" y="4005265"/>
            <a:ext cx="2782888" cy="1011237"/>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r" defTabSz="914400" rtl="0" eaLnBrk="1" fontAlgn="base" latinLnBrk="0" hangingPunct="1">
              <a:lnSpc>
                <a:spcPct val="100000"/>
              </a:lnSpc>
              <a:spcBef>
                <a:spcPct val="0"/>
              </a:spcBef>
              <a:spcAft>
                <a:spcPct val="0"/>
              </a:spcAft>
              <a:buClrTx/>
              <a:buSzTx/>
              <a:buFontTx/>
              <a:buNone/>
              <a:tabLst/>
              <a:defRPr/>
            </a:pPr>
            <a:endParaRPr kumimoji="0" lang="en-US" sz="900" b="1" i="0" u="none" strike="noStrike" kern="1200" cap="none" spc="0" normalizeH="0" baseline="0" noProof="0">
              <a:ln>
                <a:noFill/>
              </a:ln>
              <a:solidFill>
                <a:srgbClr val="868686"/>
              </a:solidFill>
              <a:effectLst/>
              <a:uLnTx/>
              <a:uFillTx/>
              <a:latin typeface="Arial" pitchFamily="34" charset="0"/>
              <a:ea typeface="+mn-ea"/>
              <a:cs typeface="+mn-cs"/>
            </a:endParaRPr>
          </a:p>
        </p:txBody>
      </p:sp>
      <p:sp>
        <p:nvSpPr>
          <p:cNvPr id="35853" name="Rectangle 17"/>
          <p:cNvSpPr>
            <a:spLocks noChangeArrowheads="1"/>
          </p:cNvSpPr>
          <p:nvPr/>
        </p:nvSpPr>
        <p:spPr bwMode="auto">
          <a:xfrm>
            <a:off x="5035550" y="4005265"/>
            <a:ext cx="3543300" cy="1011237"/>
          </a:xfrm>
          <a:prstGeom prst="rect">
            <a:avLst/>
          </a:prstGeom>
          <a:solidFill>
            <a:srgbClr val="FFFF66"/>
          </a:solidFill>
          <a:ln w="9525">
            <a:solidFill>
              <a:schemeClr val="bg2"/>
            </a:solidFill>
            <a:miter lim="800000"/>
            <a:headEnd/>
            <a:tailEnd/>
          </a:ln>
        </p:spPr>
        <p:txBody>
          <a:bodyPr wrap="none" anchor="ct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868686"/>
                </a:solidFill>
                <a:effectLst/>
                <a:uLnTx/>
                <a:uFillTx/>
                <a:latin typeface="Arial" pitchFamily="34" charset="0"/>
                <a:ea typeface="+mn-ea"/>
                <a:cs typeface="+mn-cs"/>
              </a:rPr>
              <a:t>PB</a:t>
            </a:r>
          </a:p>
        </p:txBody>
      </p:sp>
      <p:sp>
        <p:nvSpPr>
          <p:cNvPr id="35854" name="AutoShape 18"/>
          <p:cNvSpPr>
            <a:spLocks noChangeArrowheads="1"/>
          </p:cNvSpPr>
          <p:nvPr/>
        </p:nvSpPr>
        <p:spPr bwMode="auto">
          <a:xfrm>
            <a:off x="8027989" y="4149725"/>
            <a:ext cx="649287" cy="673100"/>
          </a:xfrm>
          <a:prstGeom prst="flowChartDecision">
            <a:avLst/>
          </a:prstGeom>
          <a:solidFill>
            <a:schemeClr val="bg2"/>
          </a:solidFill>
          <a:ln w="9525">
            <a:solidFill>
              <a:srgbClr val="FFFFFF"/>
            </a:solidFill>
            <a:miter lim="800000"/>
            <a:headEnd/>
            <a:tailEnd/>
          </a:ln>
        </p:spPr>
        <p:txBody>
          <a:bodyPr wrap="none" anchor="ct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FFFFFF"/>
                </a:solidFill>
                <a:effectLst/>
                <a:uLnTx/>
                <a:uFillTx/>
                <a:latin typeface="Arial" pitchFamily="34" charset="0"/>
                <a:ea typeface="+mn-ea"/>
                <a:cs typeface="+mn-cs"/>
              </a:rPr>
              <a:t>Finish</a:t>
            </a:r>
          </a:p>
        </p:txBody>
      </p:sp>
      <p:sp>
        <p:nvSpPr>
          <p:cNvPr id="35855" name="Rectangle 19" descr="Light upward diagonal"/>
          <p:cNvSpPr>
            <a:spLocks noChangeArrowheads="1"/>
          </p:cNvSpPr>
          <p:nvPr/>
        </p:nvSpPr>
        <p:spPr bwMode="auto">
          <a:xfrm>
            <a:off x="0" y="4005265"/>
            <a:ext cx="4090988" cy="1011237"/>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endParaRPr kumimoji="0" lang="en-US" sz="1000" b="1" i="0" u="none" strike="noStrike" kern="1200" cap="none" spc="0" normalizeH="0" baseline="0" noProof="0">
              <a:ln>
                <a:noFill/>
              </a:ln>
              <a:solidFill>
                <a:srgbClr val="868686"/>
              </a:solidFill>
              <a:effectLst/>
              <a:uLnTx/>
              <a:uFillTx/>
              <a:latin typeface="Arial" pitchFamily="34" charset="0"/>
              <a:ea typeface="+mn-ea"/>
              <a:cs typeface="+mn-cs"/>
            </a:endParaRPr>
          </a:p>
        </p:txBody>
      </p:sp>
      <p:sp>
        <p:nvSpPr>
          <p:cNvPr id="35856" name="Freeform 20"/>
          <p:cNvSpPr>
            <a:spLocks/>
          </p:cNvSpPr>
          <p:nvPr/>
        </p:nvSpPr>
        <p:spPr bwMode="auto">
          <a:xfrm>
            <a:off x="4932364" y="5013325"/>
            <a:ext cx="109537" cy="863600"/>
          </a:xfrm>
          <a:custGeom>
            <a:avLst/>
            <a:gdLst>
              <a:gd name="T0" fmla="*/ 0 w 90"/>
              <a:gd name="T1" fmla="*/ 2147483647 h 363"/>
              <a:gd name="T2" fmla="*/ 2147483647 w 90"/>
              <a:gd name="T3" fmla="*/ 2147483647 h 363"/>
              <a:gd name="T4" fmla="*/ 2147483647 w 90"/>
              <a:gd name="T5" fmla="*/ 0 h 363"/>
              <a:gd name="T6" fmla="*/ 0 60000 65536"/>
              <a:gd name="T7" fmla="*/ 0 60000 65536"/>
              <a:gd name="T8" fmla="*/ 0 60000 65536"/>
              <a:gd name="T9" fmla="*/ 0 w 90"/>
              <a:gd name="T10" fmla="*/ 0 h 363"/>
              <a:gd name="T11" fmla="*/ 90 w 90"/>
              <a:gd name="T12" fmla="*/ 363 h 363"/>
            </a:gdLst>
            <a:ahLst/>
            <a:cxnLst>
              <a:cxn ang="T6">
                <a:pos x="T0" y="T1"/>
              </a:cxn>
              <a:cxn ang="T7">
                <a:pos x="T2" y="T3"/>
              </a:cxn>
              <a:cxn ang="T8">
                <a:pos x="T4" y="T5"/>
              </a:cxn>
            </a:cxnLst>
            <a:rect l="T9" t="T10" r="T11" b="T12"/>
            <a:pathLst>
              <a:path w="90" h="363">
                <a:moveTo>
                  <a:pt x="0" y="363"/>
                </a:moveTo>
                <a:lnTo>
                  <a:pt x="90" y="363"/>
                </a:lnTo>
                <a:lnTo>
                  <a:pt x="90" y="0"/>
                </a:lnTo>
              </a:path>
            </a:pathLst>
          </a:custGeom>
          <a:noFill/>
          <a:ln w="28575">
            <a:solidFill>
              <a:srgbClr val="FF0000"/>
            </a:solid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5857" name="Text Box 21"/>
          <p:cNvSpPr txBox="1">
            <a:spLocks noChangeArrowheads="1"/>
          </p:cNvSpPr>
          <p:nvPr/>
        </p:nvSpPr>
        <p:spPr bwMode="auto">
          <a:xfrm>
            <a:off x="323851" y="4365625"/>
            <a:ext cx="5400675" cy="457200"/>
          </a:xfrm>
          <a:prstGeom prst="rect">
            <a:avLst/>
          </a:prstGeom>
          <a:noFill/>
          <a:ln w="9525" algn="ctr">
            <a:noFill/>
            <a:miter lim="800000"/>
            <a:headEnd/>
            <a:tailEnd/>
          </a:ln>
        </p:spPr>
        <p:txBody>
          <a:bodyPr>
            <a:spAutoFit/>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ea typeface="+mn-ea"/>
                <a:cs typeface="+mn-cs"/>
              </a:rPr>
              <a:t>Critical Chain</a:t>
            </a:r>
            <a:endPar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20" name="Speech Bubble: Rectangle 19"/>
          <p:cNvSpPr/>
          <p:nvPr/>
        </p:nvSpPr>
        <p:spPr bwMode="auto">
          <a:xfrm>
            <a:off x="6122847" y="5407153"/>
            <a:ext cx="2150476" cy="808037"/>
          </a:xfrm>
          <a:prstGeom prst="wedgeRectCallout">
            <a:avLst>
              <a:gd name="adj1" fmla="val -173288"/>
              <a:gd name="adj2" fmla="val -51179"/>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2400" b="0" i="0" u="none" strike="noStrike" kern="1200" cap="none" spc="0" normalizeH="0" baseline="0" noProof="0" dirty="0">
                <a:ln>
                  <a:noFill/>
                </a:ln>
                <a:solidFill>
                  <a:srgbClr val="000000"/>
                </a:solidFill>
                <a:effectLst/>
                <a:uLnTx/>
                <a:uFillTx/>
                <a:latin typeface="Times New Roman" pitchFamily="18" charset="0"/>
                <a:ea typeface="+mn-ea"/>
                <a:cs typeface="+mn-cs"/>
              </a:rPr>
              <a:t>Use the “half – half” rule</a:t>
            </a:r>
          </a:p>
        </p:txBody>
      </p:sp>
    </p:spTree>
    <p:extLst>
      <p:ext uri="{BB962C8B-B14F-4D97-AF65-F5344CB8AC3E}">
        <p14:creationId xmlns:p14="http://schemas.microsoft.com/office/powerpoint/2010/main" val="35776516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idx="1"/>
          </p:nvPr>
        </p:nvSpPr>
        <p:spPr>
          <a:xfrm>
            <a:off x="457200" y="476250"/>
            <a:ext cx="8229600" cy="647700"/>
          </a:xfrm>
        </p:spPr>
        <p:txBody>
          <a:bodyPr/>
          <a:lstStyle/>
          <a:p>
            <a:pPr algn="ctr" rtl="1">
              <a:buFontTx/>
              <a:buNone/>
              <a:defRPr/>
            </a:pPr>
            <a:r>
              <a:rPr lang="en-US" sz="4000" b="1" u="sng" dirty="0">
                <a:effectLst>
                  <a:outerShdw blurRad="38100" dist="38100" dir="2700000" algn="tl">
                    <a:srgbClr val="000000"/>
                  </a:outerShdw>
                </a:effectLst>
              </a:rPr>
              <a:t>Resource Buffer (RB)</a:t>
            </a:r>
            <a:endParaRPr lang="he-IL" sz="4000" b="1" u="sng" dirty="0">
              <a:effectLst>
                <a:outerShdw blurRad="38100" dist="38100" dir="2700000" algn="tl">
                  <a:srgbClr val="000000"/>
                </a:outerShdw>
              </a:effectLst>
            </a:endParaRPr>
          </a:p>
        </p:txBody>
      </p:sp>
      <p:sp>
        <p:nvSpPr>
          <p:cNvPr id="13"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6F77D046-93BA-4991-9C66-2DCB13EB2D16}"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95</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36870" name="Text Box 4"/>
          <p:cNvSpPr txBox="1">
            <a:spLocks noChangeArrowheads="1"/>
          </p:cNvSpPr>
          <p:nvPr/>
        </p:nvSpPr>
        <p:spPr bwMode="auto">
          <a:xfrm>
            <a:off x="395289" y="1557340"/>
            <a:ext cx="8280400" cy="1196975"/>
          </a:xfrm>
          <a:prstGeom prst="rect">
            <a:avLst/>
          </a:prstGeom>
          <a:noFill/>
          <a:ln w="9525">
            <a:solidFill>
              <a:schemeClr val="accent1"/>
            </a:solidFill>
            <a:miter lim="800000"/>
            <a:headEnd/>
            <a:tailEnd/>
          </a:ln>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Arial" pitchFamily="34" charset="0"/>
                <a:ea typeface="+mn-ea"/>
                <a:cs typeface="+mn-cs"/>
              </a:rPr>
              <a:t>Aim:  To ensure that a critical chain activity is not held up to start on time or before its originally scheduled time (positive variation) because of the lack of a “constraint” resource. </a:t>
            </a:r>
            <a:endParaRPr kumimoji="0" lang="he-IL" sz="2400" b="0" i="0" u="none" strike="noStrike" kern="1200" cap="none" spc="0" normalizeH="0" baseline="0" noProof="0" dirty="0">
              <a:ln>
                <a:noFill/>
              </a:ln>
              <a:solidFill>
                <a:srgbClr val="000000"/>
              </a:solidFill>
              <a:effectLst/>
              <a:uLnTx/>
              <a:uFillTx/>
              <a:latin typeface="Arial" pitchFamily="34" charset="0"/>
              <a:ea typeface="+mn-ea"/>
              <a:cs typeface="Arial" panose="020B0604020202020204" pitchFamily="34" charset="0"/>
            </a:endParaRPr>
          </a:p>
        </p:txBody>
      </p:sp>
      <p:sp>
        <p:nvSpPr>
          <p:cNvPr id="36871" name="Rectangle 5" descr="Light upward diagonal"/>
          <p:cNvSpPr>
            <a:spLocks noChangeArrowheads="1"/>
          </p:cNvSpPr>
          <p:nvPr/>
        </p:nvSpPr>
        <p:spPr bwMode="auto">
          <a:xfrm>
            <a:off x="1835151" y="4005263"/>
            <a:ext cx="3914775" cy="1452562"/>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Arial" pitchFamily="34" charset="0"/>
                <a:ea typeface="+mn-ea"/>
                <a:cs typeface="+mn-cs"/>
              </a:rPr>
              <a:t>Critical Chain Activity</a:t>
            </a:r>
          </a:p>
        </p:txBody>
      </p:sp>
      <p:sp>
        <p:nvSpPr>
          <p:cNvPr id="36872" name="Rectangle 6" descr="Light upward diagonal"/>
          <p:cNvSpPr>
            <a:spLocks noChangeArrowheads="1"/>
          </p:cNvSpPr>
          <p:nvPr/>
        </p:nvSpPr>
        <p:spPr bwMode="auto">
          <a:xfrm>
            <a:off x="5724526" y="4005263"/>
            <a:ext cx="2376488" cy="1452562"/>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dirty="0">
                <a:ln>
                  <a:noFill/>
                </a:ln>
                <a:solidFill>
                  <a:srgbClr val="000000"/>
                </a:solidFill>
                <a:effectLst/>
                <a:uLnTx/>
                <a:uFillTx/>
                <a:latin typeface="Times New Roman" pitchFamily="18" charset="0"/>
                <a:ea typeface="+mn-ea"/>
                <a:cs typeface="+mn-cs"/>
              </a:rPr>
              <a:t>Critical Chain Activity</a:t>
            </a:r>
          </a:p>
        </p:txBody>
      </p:sp>
      <p:sp>
        <p:nvSpPr>
          <p:cNvPr id="36873" name="Rectangle 7"/>
          <p:cNvSpPr>
            <a:spLocks noChangeArrowheads="1"/>
          </p:cNvSpPr>
          <p:nvPr/>
        </p:nvSpPr>
        <p:spPr bwMode="auto">
          <a:xfrm>
            <a:off x="1042989" y="3213100"/>
            <a:ext cx="782637" cy="814388"/>
          </a:xfrm>
          <a:prstGeom prst="rect">
            <a:avLst/>
          </a:prstGeom>
          <a:solidFill>
            <a:srgbClr val="FF0000"/>
          </a:solidFill>
          <a:ln w="9525">
            <a:solidFill>
              <a:schemeClr val="tx1"/>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Arial" pitchFamily="34" charset="0"/>
                <a:ea typeface="+mn-ea"/>
                <a:cs typeface="+mn-cs"/>
              </a:rPr>
              <a:t>RB</a:t>
            </a:r>
          </a:p>
        </p:txBody>
      </p:sp>
      <p:sp>
        <p:nvSpPr>
          <p:cNvPr id="36874" name="Rectangle 9"/>
          <p:cNvSpPr>
            <a:spLocks noChangeArrowheads="1"/>
          </p:cNvSpPr>
          <p:nvPr/>
        </p:nvSpPr>
        <p:spPr bwMode="auto">
          <a:xfrm>
            <a:off x="5003801" y="3213102"/>
            <a:ext cx="736600" cy="803275"/>
          </a:xfrm>
          <a:prstGeom prst="rect">
            <a:avLst/>
          </a:prstGeom>
          <a:solidFill>
            <a:srgbClr val="FF0000"/>
          </a:solidFill>
          <a:ln w="9525">
            <a:solidFill>
              <a:schemeClr val="tx1"/>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Arial" pitchFamily="34" charset="0"/>
                <a:ea typeface="+mn-ea"/>
                <a:cs typeface="+mn-cs"/>
              </a:rPr>
              <a:t>RB</a:t>
            </a:r>
          </a:p>
        </p:txBody>
      </p:sp>
      <p:grpSp>
        <p:nvGrpSpPr>
          <p:cNvPr id="36875" name="Group 10"/>
          <p:cNvGrpSpPr>
            <a:grpSpLocks/>
          </p:cNvGrpSpPr>
          <p:nvPr/>
        </p:nvGrpSpPr>
        <p:grpSpPr bwMode="auto">
          <a:xfrm>
            <a:off x="2124075" y="5589590"/>
            <a:ext cx="5975350" cy="549275"/>
            <a:chOff x="249" y="4016"/>
            <a:chExt cx="3085" cy="49"/>
          </a:xfrm>
        </p:grpSpPr>
        <p:sp>
          <p:nvSpPr>
            <p:cNvPr id="36876" name="Line 11"/>
            <p:cNvSpPr>
              <a:spLocks noChangeShapeType="1"/>
            </p:cNvSpPr>
            <p:nvPr/>
          </p:nvSpPr>
          <p:spPr bwMode="auto">
            <a:xfrm>
              <a:off x="249" y="4065"/>
              <a:ext cx="3085" cy="0"/>
            </a:xfrm>
            <a:prstGeom prst="line">
              <a:avLst/>
            </a:prstGeom>
            <a:noFill/>
            <a:ln w="28575">
              <a:solidFill>
                <a:schemeClr val="tx1"/>
              </a:solid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6877" name="Text Box 12"/>
            <p:cNvSpPr txBox="1">
              <a:spLocks noChangeArrowheads="1"/>
            </p:cNvSpPr>
            <p:nvPr/>
          </p:nvSpPr>
          <p:spPr bwMode="auto">
            <a:xfrm>
              <a:off x="1678" y="4016"/>
              <a:ext cx="326" cy="30"/>
            </a:xfrm>
            <a:prstGeom prst="rect">
              <a:avLst/>
            </a:prstGeom>
            <a:noFill/>
            <a:ln w="9525">
              <a:noFill/>
              <a:miter lim="800000"/>
              <a:headEnd/>
              <a:tailEnd/>
            </a:ln>
          </p:spPr>
          <p:txBody>
            <a:bodyPr wrap="none">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en-US" sz="1600" b="0" i="0" u="none" strike="noStrike" kern="1200" cap="none" spc="0" normalizeH="0" baseline="0" noProof="0">
                  <a:ln>
                    <a:noFill/>
                  </a:ln>
                  <a:solidFill>
                    <a:srgbClr val="000000"/>
                  </a:solidFill>
                  <a:effectLst/>
                  <a:uLnTx/>
                  <a:uFillTx/>
                  <a:latin typeface="Arial" pitchFamily="34" charset="0"/>
                  <a:ea typeface="+mn-ea"/>
                  <a:cs typeface="+mn-cs"/>
                </a:rPr>
                <a:t>Time</a:t>
              </a:r>
            </a:p>
          </p:txBody>
        </p:sp>
      </p:grpSp>
      <p:sp>
        <p:nvSpPr>
          <p:cNvPr id="3" name="Speech Bubble: Rectangle with Corners Rounded 2"/>
          <p:cNvSpPr/>
          <p:nvPr/>
        </p:nvSpPr>
        <p:spPr bwMode="auto">
          <a:xfrm>
            <a:off x="6310536" y="2967299"/>
            <a:ext cx="2005880" cy="820116"/>
          </a:xfrm>
          <a:prstGeom prst="wedgeRoundRectCallout">
            <a:avLst>
              <a:gd name="adj1" fmla="val -89399"/>
              <a:gd name="adj2" fmla="val -22313"/>
              <a:gd name="adj3" fmla="val 16667"/>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imes New Roman" pitchFamily="18" charset="0"/>
                <a:ea typeface="+mn-ea"/>
                <a:cs typeface="+mn-cs"/>
              </a:rPr>
              <a:t>A</a:t>
            </a:r>
            <a:r>
              <a:rPr kumimoji="0" lang="en-AU" sz="1800" b="0" i="0" u="none" strike="noStrike" kern="1200" cap="none" spc="0" normalizeH="0" baseline="0" noProof="0" dirty="0">
                <a:ln>
                  <a:noFill/>
                </a:ln>
                <a:solidFill>
                  <a:srgbClr val="000000"/>
                </a:solidFill>
                <a:effectLst/>
                <a:uLnTx/>
                <a:uFillTx/>
                <a:latin typeface="Times New Roman" pitchFamily="18" charset="0"/>
                <a:ea typeface="+mn-ea"/>
                <a:cs typeface="+mn-cs"/>
              </a:rPr>
              <a:t> new resource on the Critical Path </a:t>
            </a:r>
          </a:p>
        </p:txBody>
      </p:sp>
      <p:sp>
        <p:nvSpPr>
          <p:cNvPr id="16" name="Speech Bubble: Rectangle with Corners Rounded 15"/>
          <p:cNvSpPr/>
          <p:nvPr/>
        </p:nvSpPr>
        <p:spPr bwMode="auto">
          <a:xfrm>
            <a:off x="2566120" y="2951364"/>
            <a:ext cx="2005880" cy="820116"/>
          </a:xfrm>
          <a:prstGeom prst="wedgeRoundRectCallout">
            <a:avLst>
              <a:gd name="adj1" fmla="val -89399"/>
              <a:gd name="adj2" fmla="val -22313"/>
              <a:gd name="adj3" fmla="val 16667"/>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Times New Roman" pitchFamily="18" charset="0"/>
                <a:ea typeface="+mn-ea"/>
                <a:cs typeface="+mn-cs"/>
              </a:rPr>
              <a:t>A</a:t>
            </a:r>
            <a:r>
              <a:rPr kumimoji="0" lang="en-AU" sz="1800" b="0" i="0" u="none" strike="noStrike" kern="1200" cap="none" spc="0" normalizeH="0" baseline="0" noProof="0" dirty="0">
                <a:ln>
                  <a:noFill/>
                </a:ln>
                <a:solidFill>
                  <a:srgbClr val="000000"/>
                </a:solidFill>
                <a:effectLst/>
                <a:uLnTx/>
                <a:uFillTx/>
                <a:latin typeface="Times New Roman" pitchFamily="18" charset="0"/>
                <a:ea typeface="+mn-ea"/>
                <a:cs typeface="+mn-cs"/>
              </a:rPr>
              <a:t> new resource on the Critical Path </a:t>
            </a:r>
          </a:p>
        </p:txBody>
      </p:sp>
    </p:spTree>
    <p:extLst>
      <p:ext uri="{BB962C8B-B14F-4D97-AF65-F5344CB8AC3E}">
        <p14:creationId xmlns:p14="http://schemas.microsoft.com/office/powerpoint/2010/main" val="199415272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idx="1"/>
          </p:nvPr>
        </p:nvSpPr>
        <p:spPr>
          <a:xfrm>
            <a:off x="457200" y="476250"/>
            <a:ext cx="8229600" cy="647700"/>
          </a:xfrm>
        </p:spPr>
        <p:txBody>
          <a:bodyPr/>
          <a:lstStyle/>
          <a:p>
            <a:pPr algn="ctr">
              <a:buFontTx/>
              <a:buNone/>
              <a:defRPr/>
            </a:pPr>
            <a:r>
              <a:rPr lang="en-US" sz="4000" b="1" u="sng" dirty="0">
                <a:effectLst>
                  <a:outerShdw blurRad="38100" dist="38100" dir="2700000" algn="tl">
                    <a:srgbClr val="000000"/>
                  </a:outerShdw>
                </a:effectLst>
              </a:rPr>
              <a:t>Resource Buffer (RB)</a:t>
            </a:r>
            <a:endParaRPr lang="he-IL" sz="4000" b="1" u="sng" dirty="0">
              <a:effectLst>
                <a:outerShdw blurRad="38100" dist="38100" dir="2700000" algn="tl">
                  <a:srgbClr val="000000"/>
                </a:outerShdw>
              </a:effectLst>
            </a:endParaRPr>
          </a:p>
        </p:txBody>
      </p:sp>
      <p:sp>
        <p:nvSpPr>
          <p:cNvPr id="25" name="מציין מיקום של מספר שקופית 5"/>
          <p:cNvSpPr>
            <a:spLocks noGrp="1"/>
          </p:cNvSpPr>
          <p:nvPr>
            <p:ph type="sldNum" sz="quarter" idx="11"/>
          </p:nvPr>
        </p:nvSpPr>
        <p:spPr/>
        <p:txBody>
          <a:bodyPr/>
          <a:lstStyle/>
          <a:p>
            <a:pPr marL="0" marR="0" lvl="0" indent="0" algn="ctr" defTabSz="914400" rtl="1" eaLnBrk="1" fontAlgn="base" latinLnBrk="0" hangingPunct="1">
              <a:lnSpc>
                <a:spcPct val="100000"/>
              </a:lnSpc>
              <a:spcBef>
                <a:spcPct val="0"/>
              </a:spcBef>
              <a:spcAft>
                <a:spcPct val="0"/>
              </a:spcAft>
              <a:buClrTx/>
              <a:buSzTx/>
              <a:buFontTx/>
              <a:buNone/>
              <a:tabLst/>
              <a:defRPr/>
            </a:pPr>
            <a:fld id="{1AFC8387-DAAC-48ED-9999-F7179AB2471D}" type="slidenum">
              <a:rPr kumimoji="0" lang="he-IL" altLang="en-US" sz="1200" b="0" i="0" u="none" strike="noStrike" kern="1200" cap="none" spc="0" normalizeH="0" baseline="0" noProof="0">
                <a:ln>
                  <a:noFill/>
                </a:ln>
                <a:solidFill>
                  <a:srgbClr val="000000"/>
                </a:solidFill>
                <a:effectLst/>
                <a:uLnTx/>
                <a:uFillTx/>
                <a:latin typeface="Candara"/>
                <a:cs typeface="Arial" panose="020B0604020202020204" pitchFamily="34" charset="0"/>
              </a:rPr>
              <a:pPr marL="0" marR="0" lvl="0" indent="0" algn="ctr" defTabSz="914400" rtl="1" eaLnBrk="1" fontAlgn="base" latinLnBrk="0" hangingPunct="1">
                <a:lnSpc>
                  <a:spcPct val="100000"/>
                </a:lnSpc>
                <a:spcBef>
                  <a:spcPct val="0"/>
                </a:spcBef>
                <a:spcAft>
                  <a:spcPct val="0"/>
                </a:spcAft>
                <a:buClrTx/>
                <a:buSzTx/>
                <a:buFontTx/>
                <a:buNone/>
                <a:tabLst/>
                <a:defRPr/>
              </a:pPr>
              <a:t>96</a:t>
            </a:fld>
            <a:endParaRPr kumimoji="0" lang="en-US" altLang="en-US" sz="1200" b="0" i="0" u="none" strike="noStrike" kern="1200" cap="none" spc="0" normalizeH="0" baseline="0" noProof="0">
              <a:ln>
                <a:noFill/>
              </a:ln>
              <a:solidFill>
                <a:srgbClr val="000000"/>
              </a:solidFill>
              <a:effectLst/>
              <a:uLnTx/>
              <a:uFillTx/>
              <a:latin typeface="Candara"/>
              <a:cs typeface="+mn-cs"/>
            </a:endParaRPr>
          </a:p>
        </p:txBody>
      </p:sp>
      <p:sp>
        <p:nvSpPr>
          <p:cNvPr id="37894" name="Rectangle 5" descr="Light upward diagonal"/>
          <p:cNvSpPr>
            <a:spLocks noChangeArrowheads="1"/>
          </p:cNvSpPr>
          <p:nvPr/>
        </p:nvSpPr>
        <p:spPr bwMode="auto">
          <a:xfrm>
            <a:off x="1979614" y="4078290"/>
            <a:ext cx="2016125" cy="358775"/>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Critical Path</a:t>
            </a:r>
          </a:p>
        </p:txBody>
      </p:sp>
      <p:sp>
        <p:nvSpPr>
          <p:cNvPr id="37895" name="Rectangle 6" descr="Light upward diagonal"/>
          <p:cNvSpPr>
            <a:spLocks noChangeArrowheads="1"/>
          </p:cNvSpPr>
          <p:nvPr/>
        </p:nvSpPr>
        <p:spPr bwMode="auto">
          <a:xfrm>
            <a:off x="3995739" y="4078290"/>
            <a:ext cx="1584325" cy="358775"/>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Critical Path</a:t>
            </a:r>
          </a:p>
        </p:txBody>
      </p:sp>
      <p:sp>
        <p:nvSpPr>
          <p:cNvPr id="37896" name="Rectangle 7"/>
          <p:cNvSpPr>
            <a:spLocks noChangeArrowheads="1"/>
          </p:cNvSpPr>
          <p:nvPr/>
        </p:nvSpPr>
        <p:spPr bwMode="auto">
          <a:xfrm>
            <a:off x="1377951" y="3711576"/>
            <a:ext cx="601663" cy="358775"/>
          </a:xfrm>
          <a:prstGeom prst="rect">
            <a:avLst/>
          </a:prstGeom>
          <a:solidFill>
            <a:srgbClr val="FF0000"/>
          </a:solidFill>
          <a:ln w="9525">
            <a:solidFill>
              <a:schemeClr val="tx1"/>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Arial" pitchFamily="34" charset="0"/>
                <a:ea typeface="+mn-ea"/>
                <a:cs typeface="+mn-cs"/>
              </a:rPr>
              <a:t>RB</a:t>
            </a:r>
          </a:p>
        </p:txBody>
      </p:sp>
      <p:sp>
        <p:nvSpPr>
          <p:cNvPr id="37897" name="Rectangle 8"/>
          <p:cNvSpPr>
            <a:spLocks noChangeArrowheads="1"/>
          </p:cNvSpPr>
          <p:nvPr/>
        </p:nvSpPr>
        <p:spPr bwMode="auto">
          <a:xfrm>
            <a:off x="3394076" y="3705227"/>
            <a:ext cx="601663" cy="358775"/>
          </a:xfrm>
          <a:prstGeom prst="rect">
            <a:avLst/>
          </a:prstGeom>
          <a:solidFill>
            <a:srgbClr val="FF0000"/>
          </a:solidFill>
          <a:ln w="9525">
            <a:solidFill>
              <a:schemeClr val="tx1"/>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Arial" pitchFamily="34" charset="0"/>
                <a:ea typeface="+mn-ea"/>
                <a:cs typeface="+mn-cs"/>
              </a:rPr>
              <a:t>RB</a:t>
            </a:r>
          </a:p>
        </p:txBody>
      </p:sp>
      <p:grpSp>
        <p:nvGrpSpPr>
          <p:cNvPr id="37898" name="Group 9"/>
          <p:cNvGrpSpPr>
            <a:grpSpLocks/>
          </p:cNvGrpSpPr>
          <p:nvPr/>
        </p:nvGrpSpPr>
        <p:grpSpPr bwMode="auto">
          <a:xfrm>
            <a:off x="827088" y="4652965"/>
            <a:ext cx="6913562" cy="276225"/>
            <a:chOff x="249" y="4020"/>
            <a:chExt cx="3085" cy="124"/>
          </a:xfrm>
        </p:grpSpPr>
        <p:sp>
          <p:nvSpPr>
            <p:cNvPr id="37908" name="Line 10"/>
            <p:cNvSpPr>
              <a:spLocks noChangeShapeType="1"/>
            </p:cNvSpPr>
            <p:nvPr/>
          </p:nvSpPr>
          <p:spPr bwMode="auto">
            <a:xfrm>
              <a:off x="249" y="4065"/>
              <a:ext cx="3085" cy="0"/>
            </a:xfrm>
            <a:prstGeom prst="line">
              <a:avLst/>
            </a:prstGeom>
            <a:noFill/>
            <a:ln w="9525">
              <a:solidFill>
                <a:schemeClr val="tx1"/>
              </a:solidFill>
              <a:round/>
              <a:headEnd/>
              <a:tailEnd type="triangle" w="med" len="med"/>
            </a:ln>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he-IL" sz="2400" b="0" i="0" u="none" strike="noStrike" kern="1200" cap="none" spc="0" normalizeH="0" baseline="0" noProof="0">
                <a:ln>
                  <a:noFill/>
                </a:ln>
                <a:solidFill>
                  <a:srgbClr val="000000"/>
                </a:solidFill>
                <a:effectLst/>
                <a:uLnTx/>
                <a:uFillTx/>
                <a:latin typeface="Times New Roman" pitchFamily="18" charset="0"/>
                <a:ea typeface="+mn-ea"/>
                <a:cs typeface="Arial" panose="020B0604020202020204" pitchFamily="34" charset="0"/>
              </a:endParaRPr>
            </a:p>
          </p:txBody>
        </p:sp>
        <p:sp>
          <p:nvSpPr>
            <p:cNvPr id="37909" name="Text Box 11"/>
            <p:cNvSpPr txBox="1">
              <a:spLocks noChangeArrowheads="1"/>
            </p:cNvSpPr>
            <p:nvPr/>
          </p:nvSpPr>
          <p:spPr bwMode="auto">
            <a:xfrm>
              <a:off x="1772" y="4020"/>
              <a:ext cx="232" cy="124"/>
            </a:xfrm>
            <a:prstGeom prst="rect">
              <a:avLst/>
            </a:prstGeom>
            <a:noFill/>
            <a:ln w="9525">
              <a:noFill/>
              <a:miter lim="800000"/>
              <a:headEnd/>
              <a:tailEnd/>
            </a:ln>
          </p:spPr>
          <p:txBody>
            <a:bodyPr wrap="none">
              <a:spAutoFit/>
            </a:bodyPr>
            <a:lstStyle/>
            <a:p>
              <a:pPr marL="0" marR="0" lvl="0" indent="0" algn="r" defTabSz="914400" rtl="1"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Arial" pitchFamily="34" charset="0"/>
                  <a:ea typeface="+mn-ea"/>
                  <a:cs typeface="+mn-cs"/>
                </a:rPr>
                <a:t>Time</a:t>
              </a:r>
            </a:p>
          </p:txBody>
        </p:sp>
      </p:grpSp>
      <p:sp>
        <p:nvSpPr>
          <p:cNvPr id="37899" name="Rectangle 12" descr="Light upward diagonal"/>
          <p:cNvSpPr>
            <a:spLocks noChangeArrowheads="1"/>
          </p:cNvSpPr>
          <p:nvPr/>
        </p:nvSpPr>
        <p:spPr bwMode="auto">
          <a:xfrm>
            <a:off x="2555876" y="2924177"/>
            <a:ext cx="1439863" cy="358775"/>
          </a:xfrm>
          <a:prstGeom prst="rect">
            <a:avLst/>
          </a:prstGeom>
          <a:pattFill prst="ltUpDiag">
            <a:fgClr>
              <a:srgbClr val="0066FF"/>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Non Critical </a:t>
            </a:r>
          </a:p>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Task</a:t>
            </a:r>
          </a:p>
        </p:txBody>
      </p:sp>
      <p:sp>
        <p:nvSpPr>
          <p:cNvPr id="37900" name="Rectangle 13" descr="Light upward diagonal"/>
          <p:cNvSpPr>
            <a:spLocks noChangeArrowheads="1"/>
          </p:cNvSpPr>
          <p:nvPr/>
        </p:nvSpPr>
        <p:spPr bwMode="auto">
          <a:xfrm>
            <a:off x="417514" y="2924177"/>
            <a:ext cx="935037" cy="358775"/>
          </a:xfrm>
          <a:prstGeom prst="rect">
            <a:avLst/>
          </a:prstGeom>
          <a:pattFill prst="ltUpDiag">
            <a:fgClr>
              <a:srgbClr val="0066FF"/>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Non Critical </a:t>
            </a:r>
          </a:p>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Task</a:t>
            </a:r>
          </a:p>
        </p:txBody>
      </p:sp>
      <p:sp>
        <p:nvSpPr>
          <p:cNvPr id="37901" name="Text Box 14"/>
          <p:cNvSpPr txBox="1">
            <a:spLocks noChangeArrowheads="1"/>
          </p:cNvSpPr>
          <p:nvPr/>
        </p:nvSpPr>
        <p:spPr bwMode="auto">
          <a:xfrm>
            <a:off x="1258889" y="2924175"/>
            <a:ext cx="1169987" cy="477838"/>
          </a:xfrm>
          <a:prstGeom prst="rect">
            <a:avLst/>
          </a:prstGeom>
          <a:noFill/>
          <a:ln w="9525">
            <a:noFill/>
            <a:miter lim="800000"/>
            <a:headEnd/>
            <a:tailEnd/>
          </a:ln>
        </p:spPr>
        <p:txBody>
          <a:bodyPr wrap="square">
            <a:spAutoFit/>
          </a:bodyPr>
          <a:lstStyle/>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itchFamily="34" charset="0"/>
                <a:ea typeface="+mn-ea"/>
                <a:cs typeface="+mn-cs"/>
              </a:rPr>
              <a:t>Allows RB </a:t>
            </a:r>
          </a:p>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dirty="0">
                <a:ln>
                  <a:noFill/>
                </a:ln>
                <a:solidFill>
                  <a:srgbClr val="000000"/>
                </a:solidFill>
                <a:effectLst/>
                <a:uLnTx/>
                <a:uFillTx/>
                <a:latin typeface="Arial" pitchFamily="34" charset="0"/>
                <a:ea typeface="+mn-ea"/>
                <a:cs typeface="+mn-cs"/>
              </a:rPr>
              <a:t>deployment</a:t>
            </a:r>
          </a:p>
        </p:txBody>
      </p:sp>
      <p:sp>
        <p:nvSpPr>
          <p:cNvPr id="37902" name="Rectangle 15" descr="Light upward diagonal"/>
          <p:cNvSpPr>
            <a:spLocks noChangeArrowheads="1"/>
          </p:cNvSpPr>
          <p:nvPr/>
        </p:nvSpPr>
        <p:spPr bwMode="auto">
          <a:xfrm>
            <a:off x="755650" y="4078290"/>
            <a:ext cx="1223963" cy="358775"/>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Critical Path</a:t>
            </a:r>
          </a:p>
        </p:txBody>
      </p:sp>
      <p:sp>
        <p:nvSpPr>
          <p:cNvPr id="37903" name="Rectangle 16" descr="Light upward diagonal"/>
          <p:cNvSpPr>
            <a:spLocks noChangeArrowheads="1"/>
          </p:cNvSpPr>
          <p:nvPr/>
        </p:nvSpPr>
        <p:spPr bwMode="auto">
          <a:xfrm>
            <a:off x="3995739" y="2924177"/>
            <a:ext cx="935037" cy="358775"/>
          </a:xfrm>
          <a:prstGeom prst="rect">
            <a:avLst/>
          </a:prstGeom>
          <a:pattFill prst="ltUpDiag">
            <a:fgClr>
              <a:srgbClr val="0066FF"/>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Non Critical </a:t>
            </a:r>
          </a:p>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Task</a:t>
            </a:r>
          </a:p>
        </p:txBody>
      </p:sp>
      <p:sp>
        <p:nvSpPr>
          <p:cNvPr id="37904" name="Text Box 17"/>
          <p:cNvSpPr txBox="1">
            <a:spLocks noChangeArrowheads="1"/>
          </p:cNvSpPr>
          <p:nvPr/>
        </p:nvSpPr>
        <p:spPr bwMode="auto">
          <a:xfrm>
            <a:off x="4859339" y="2924175"/>
            <a:ext cx="998537" cy="477838"/>
          </a:xfrm>
          <a:prstGeom prst="rect">
            <a:avLst/>
          </a:prstGeom>
          <a:noFill/>
          <a:ln w="9525">
            <a:noFill/>
            <a:miter lim="800000"/>
            <a:headEnd/>
            <a:tailEnd/>
          </a:ln>
        </p:spPr>
        <p:txBody>
          <a:bodyPr wrap="square">
            <a:spAutoFit/>
          </a:bodyPr>
          <a:lstStyle/>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rial" pitchFamily="34" charset="0"/>
                <a:ea typeface="+mn-ea"/>
                <a:cs typeface="+mn-cs"/>
              </a:rPr>
              <a:t>Allows RB </a:t>
            </a:r>
          </a:p>
          <a:p>
            <a:pPr marL="0" marR="0" lvl="0" indent="0" algn="r" defTabSz="914400" rtl="1" eaLnBrk="1" fontAlgn="base" latinLnBrk="0" hangingPunct="1">
              <a:lnSpc>
                <a:spcPct val="100000"/>
              </a:lnSpc>
              <a:spcBef>
                <a:spcPct val="50000"/>
              </a:spcBef>
              <a:spcAft>
                <a:spcPct val="0"/>
              </a:spcAft>
              <a:buClrTx/>
              <a:buSzTx/>
              <a:buFontTx/>
              <a:buNone/>
              <a:tabLst/>
              <a:defRPr/>
            </a:pPr>
            <a:r>
              <a:rPr kumimoji="0" lang="en-US" sz="1000" b="0" i="0" u="none" strike="noStrike" kern="1200" cap="none" spc="0" normalizeH="0" baseline="0" noProof="0">
                <a:ln>
                  <a:noFill/>
                </a:ln>
                <a:solidFill>
                  <a:srgbClr val="000000"/>
                </a:solidFill>
                <a:effectLst/>
                <a:uLnTx/>
                <a:uFillTx/>
                <a:latin typeface="Arial" pitchFamily="34" charset="0"/>
                <a:ea typeface="+mn-ea"/>
                <a:cs typeface="+mn-cs"/>
              </a:rPr>
              <a:t>deployment</a:t>
            </a:r>
          </a:p>
        </p:txBody>
      </p:sp>
      <p:sp>
        <p:nvSpPr>
          <p:cNvPr id="37905" name="Rectangle 18"/>
          <p:cNvSpPr>
            <a:spLocks noChangeArrowheads="1"/>
          </p:cNvSpPr>
          <p:nvPr/>
        </p:nvSpPr>
        <p:spPr bwMode="auto">
          <a:xfrm>
            <a:off x="4978401" y="3716339"/>
            <a:ext cx="601663" cy="358775"/>
          </a:xfrm>
          <a:prstGeom prst="rect">
            <a:avLst/>
          </a:prstGeom>
          <a:solidFill>
            <a:srgbClr val="FF0000"/>
          </a:solidFill>
          <a:ln w="9525">
            <a:solidFill>
              <a:schemeClr val="tx1"/>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800" b="1" i="0" u="none" strike="noStrike" kern="1200" cap="none" spc="0" normalizeH="0" baseline="0" noProof="0">
                <a:ln>
                  <a:noFill/>
                </a:ln>
                <a:solidFill>
                  <a:srgbClr val="000000"/>
                </a:solidFill>
                <a:effectLst/>
                <a:uLnTx/>
                <a:uFillTx/>
                <a:latin typeface="Arial" pitchFamily="34" charset="0"/>
                <a:ea typeface="+mn-ea"/>
                <a:cs typeface="+mn-cs"/>
              </a:rPr>
              <a:t>RB</a:t>
            </a:r>
          </a:p>
        </p:txBody>
      </p:sp>
      <p:sp>
        <p:nvSpPr>
          <p:cNvPr id="37906" name="Rectangle 19" descr="Light upward diagonal"/>
          <p:cNvSpPr>
            <a:spLocks noChangeArrowheads="1"/>
          </p:cNvSpPr>
          <p:nvPr/>
        </p:nvSpPr>
        <p:spPr bwMode="auto">
          <a:xfrm>
            <a:off x="6011864" y="2925765"/>
            <a:ext cx="935037" cy="358775"/>
          </a:xfrm>
          <a:prstGeom prst="rect">
            <a:avLst/>
          </a:prstGeom>
          <a:pattFill prst="ltUpDiag">
            <a:fgClr>
              <a:srgbClr val="0066FF"/>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Non Critical </a:t>
            </a:r>
          </a:p>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Task</a:t>
            </a:r>
          </a:p>
        </p:txBody>
      </p:sp>
      <p:sp>
        <p:nvSpPr>
          <p:cNvPr id="37907" name="Rectangle 20" descr="Light upward diagonal"/>
          <p:cNvSpPr>
            <a:spLocks noChangeArrowheads="1"/>
          </p:cNvSpPr>
          <p:nvPr/>
        </p:nvSpPr>
        <p:spPr bwMode="auto">
          <a:xfrm>
            <a:off x="5575301" y="4076702"/>
            <a:ext cx="1584325" cy="358775"/>
          </a:xfrm>
          <a:prstGeom prst="rect">
            <a:avLst/>
          </a:prstGeom>
          <a:pattFill prst="ltUpDiag">
            <a:fgClr>
              <a:schemeClr val="hlink"/>
            </a:fgClr>
            <a:bgClr>
              <a:srgbClr val="FFFFFF"/>
            </a:bgClr>
          </a:pattFill>
          <a:ln w="9525" algn="ctr">
            <a:solidFill>
              <a:schemeClr val="bg2"/>
            </a:solidFill>
            <a:miter lim="800000"/>
            <a:headEnd/>
            <a:tailEnd/>
          </a:ln>
        </p:spPr>
        <p:txBody>
          <a:bodyPr wrap="none" anchor="ctr"/>
          <a:lstStyle/>
          <a:p>
            <a:pPr marL="0" marR="0" lvl="0" indent="0" algn="l" defTabSz="914400" rtl="1"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Arial" pitchFamily="34" charset="0"/>
                <a:ea typeface="+mn-ea"/>
                <a:cs typeface="+mn-cs"/>
              </a:rPr>
              <a:t>Critical Path</a:t>
            </a:r>
          </a:p>
        </p:txBody>
      </p:sp>
      <p:sp>
        <p:nvSpPr>
          <p:cNvPr id="3" name="Speech Bubble: Rectangle with Corners Rounded 2"/>
          <p:cNvSpPr/>
          <p:nvPr/>
        </p:nvSpPr>
        <p:spPr bwMode="auto">
          <a:xfrm>
            <a:off x="861788" y="1477045"/>
            <a:ext cx="1728787" cy="463561"/>
          </a:xfrm>
          <a:prstGeom prst="wedgeRoundRectCallout">
            <a:avLst>
              <a:gd name="adj1" fmla="val -25030"/>
              <a:gd name="adj2" fmla="val 262407"/>
              <a:gd name="adj3" fmla="val 16667"/>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1400" b="0" i="0" u="none" strike="noStrike" kern="1200" cap="none" spc="0" normalizeH="0" baseline="0" noProof="0" dirty="0">
                <a:ln>
                  <a:noFill/>
                </a:ln>
                <a:solidFill>
                  <a:srgbClr val="000000"/>
                </a:solidFill>
                <a:effectLst/>
                <a:uLnTx/>
                <a:uFillTx/>
                <a:latin typeface="Times New Roman" pitchFamily="18" charset="0"/>
                <a:ea typeface="+mn-ea"/>
                <a:cs typeface="+mn-cs"/>
              </a:rPr>
              <a:t>The same resource is shared </a:t>
            </a:r>
          </a:p>
        </p:txBody>
      </p:sp>
      <p:cxnSp>
        <p:nvCxnSpPr>
          <p:cNvPr id="6" name="Straight Arrow Connector 5"/>
          <p:cNvCxnSpPr>
            <a:cxnSpLocks/>
            <a:endCxn id="37896" idx="0"/>
          </p:cNvCxnSpPr>
          <p:nvPr/>
        </p:nvCxnSpPr>
        <p:spPr bwMode="auto">
          <a:xfrm>
            <a:off x="1314452" y="2935287"/>
            <a:ext cx="364331" cy="776289"/>
          </a:xfrm>
          <a:prstGeom prst="straightConnector1">
            <a:avLst/>
          </a:prstGeom>
          <a:solidFill>
            <a:schemeClr val="accent1"/>
          </a:solidFill>
          <a:ln w="12700" cap="sq" cmpd="sng" algn="ctr">
            <a:solidFill>
              <a:schemeClr val="tx1"/>
            </a:solidFill>
            <a:prstDash val="solid"/>
            <a:round/>
            <a:headEnd type="none" w="sm" len="sm"/>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Arrow: Down 3"/>
          <p:cNvSpPr/>
          <p:nvPr/>
        </p:nvSpPr>
        <p:spPr bwMode="auto">
          <a:xfrm rot="5400000">
            <a:off x="1960052" y="2643850"/>
            <a:ext cx="94158" cy="560651"/>
          </a:xfrm>
          <a:prstGeom prst="downArrow">
            <a:avLst/>
          </a:pr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AU" sz="2400" b="0" i="0" u="none" strike="noStrike" kern="1200" cap="none" spc="0" normalizeH="0" baseline="0" noProof="0">
              <a:ln>
                <a:noFill/>
              </a:ln>
              <a:solidFill>
                <a:srgbClr val="000000"/>
              </a:solidFill>
              <a:effectLst/>
              <a:uLnTx/>
              <a:uFillTx/>
              <a:latin typeface="Times New Roman" pitchFamily="18" charset="0"/>
              <a:ea typeface="+mn-ea"/>
              <a:cs typeface="+mn-cs"/>
            </a:endParaRPr>
          </a:p>
        </p:txBody>
      </p:sp>
      <p:sp>
        <p:nvSpPr>
          <p:cNvPr id="5" name="TextBox 4"/>
          <p:cNvSpPr txBox="1"/>
          <p:nvPr/>
        </p:nvSpPr>
        <p:spPr>
          <a:xfrm>
            <a:off x="1412576" y="2436829"/>
            <a:ext cx="1389725" cy="46166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AU" sz="1200" b="0" i="0" u="none" strike="noStrike" kern="1200" cap="none" spc="0" normalizeH="0" baseline="0" noProof="0" dirty="0">
                <a:ln>
                  <a:noFill/>
                </a:ln>
                <a:solidFill>
                  <a:srgbClr val="000000"/>
                </a:solidFill>
                <a:effectLst/>
                <a:uLnTx/>
                <a:uFillTx/>
                <a:latin typeface="Times New Roman" pitchFamily="18" charset="0"/>
                <a:ea typeface="+mn-ea"/>
                <a:cs typeface="+mn-cs"/>
              </a:rPr>
              <a:t>Move the non critical task earlier</a:t>
            </a:r>
          </a:p>
        </p:txBody>
      </p:sp>
    </p:spTree>
    <p:extLst>
      <p:ext uri="{BB962C8B-B14F-4D97-AF65-F5344CB8AC3E}">
        <p14:creationId xmlns:p14="http://schemas.microsoft.com/office/powerpoint/2010/main" val="372401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1+#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37901"/>
                                        </p:tgtEl>
                                        <p:attrNameLst>
                                          <p:attrName>style.visibility</p:attrName>
                                        </p:attrNameLst>
                                      </p:cBhvr>
                                      <p:to>
                                        <p:strVal val="visible"/>
                                      </p:to>
                                    </p:set>
                                    <p:anim calcmode="lin" valueType="num">
                                      <p:cBhvr additive="base">
                                        <p:cTn id="25" dur="500" fill="hold"/>
                                        <p:tgtEl>
                                          <p:spTgt spid="37901"/>
                                        </p:tgtEl>
                                        <p:attrNameLst>
                                          <p:attrName>ppt_x</p:attrName>
                                        </p:attrNameLst>
                                      </p:cBhvr>
                                      <p:tavLst>
                                        <p:tav tm="0">
                                          <p:val>
                                            <p:strVal val="1+#ppt_w/2"/>
                                          </p:val>
                                        </p:tav>
                                        <p:tav tm="100000">
                                          <p:val>
                                            <p:strVal val="#ppt_x"/>
                                          </p:val>
                                        </p:tav>
                                      </p:tavLst>
                                    </p:anim>
                                    <p:anim calcmode="lin" valueType="num">
                                      <p:cBhvr additive="base">
                                        <p:cTn id="26" dur="500" fill="hold"/>
                                        <p:tgtEl>
                                          <p:spTgt spid="379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1" grpId="0"/>
      <p:bldP spid="3" grpId="0" animBg="1"/>
      <p:bldP spid="4" grpId="0" animBg="1"/>
      <p:bldP spid="5" grpId="0"/>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38449"/>
            <a:ext cx="6629400" cy="838200"/>
          </a:xfrm>
        </p:spPr>
        <p:txBody>
          <a:bodyPr/>
          <a:lstStyle/>
          <a:p>
            <a:pPr algn="ctr" rtl="0"/>
            <a:r>
              <a:rPr lang="en-AU" sz="4400" dirty="0"/>
              <a:t>Resource Buffers  </a:t>
            </a:r>
            <a:endParaRPr lang="en-AU" dirty="0"/>
          </a:p>
        </p:txBody>
      </p:sp>
      <p:pic>
        <p:nvPicPr>
          <p:cNvPr id="5" name="Content Placeholder 4" descr="30 Interesting And Scam Free Ways To Make &lt;strong&gt;Money&lt;/strong&gt; Online"/>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724128" y="123954"/>
            <a:ext cx="3399723" cy="2267190"/>
          </a:xfrm>
        </p:spPr>
      </p:pic>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97</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sp>
        <p:nvSpPr>
          <p:cNvPr id="6" name="TextBox 5"/>
          <p:cNvSpPr txBox="1"/>
          <p:nvPr/>
        </p:nvSpPr>
        <p:spPr>
          <a:xfrm>
            <a:off x="1475656" y="3068960"/>
            <a:ext cx="7272808" cy="2862322"/>
          </a:xfrm>
          <a:prstGeom prst="rect">
            <a:avLst/>
          </a:prstGeom>
          <a:noFill/>
        </p:spPr>
        <p:txBody>
          <a:bodyPr wrap="square" rtlCol="0">
            <a:spAutoFit/>
          </a:bodyPr>
          <a:lstStyle/>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3600" b="0" i="0" u="none" strike="noStrike" kern="1200" cap="none" spc="0" normalizeH="0" baseline="0" noProof="0" dirty="0">
                <a:ln>
                  <a:noFill/>
                </a:ln>
                <a:solidFill>
                  <a:srgbClr val="000000"/>
                </a:solidFill>
                <a:effectLst/>
                <a:uLnTx/>
                <a:uFillTx/>
                <a:latin typeface="Times New Roman" pitchFamily="18" charset="0"/>
                <a:ea typeface="+mn-ea"/>
                <a:cs typeface="+mn-cs"/>
              </a:rPr>
              <a:t>How Critical is the completion of the task on time?</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AU" sz="36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AU" sz="3600" b="0" i="0" u="none" strike="noStrike" kern="1200" cap="none" spc="0" normalizeH="0" baseline="0" noProof="0" dirty="0">
                <a:ln>
                  <a:noFill/>
                </a:ln>
                <a:solidFill>
                  <a:srgbClr val="000000"/>
                </a:solidFill>
                <a:effectLst/>
                <a:uLnTx/>
                <a:uFillTx/>
                <a:latin typeface="Times New Roman" pitchFamily="18" charset="0"/>
                <a:ea typeface="+mn-ea"/>
                <a:cs typeface="+mn-cs"/>
              </a:rPr>
              <a:t>How much of the Project Buffer remains?</a:t>
            </a:r>
          </a:p>
        </p:txBody>
      </p:sp>
    </p:spTree>
    <p:extLst>
      <p:ext uri="{BB962C8B-B14F-4D97-AF65-F5344CB8AC3E}">
        <p14:creationId xmlns:p14="http://schemas.microsoft.com/office/powerpoint/2010/main" val="283138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8496944" cy="1270248"/>
          </a:xfrm>
        </p:spPr>
        <p:txBody>
          <a:bodyPr/>
          <a:lstStyle/>
          <a:p>
            <a:pPr algn="ctr" rtl="0"/>
            <a:r>
              <a:rPr lang="en-AU" sz="4000" dirty="0"/>
              <a:t>Project Control</a:t>
            </a:r>
            <a:br>
              <a:rPr lang="en-AU" dirty="0"/>
            </a:br>
            <a:r>
              <a:rPr lang="en-AU" dirty="0"/>
              <a:t>Function of rate of Project Buffer Consumption</a:t>
            </a:r>
          </a:p>
        </p:txBody>
      </p:sp>
      <p:sp>
        <p:nvSpPr>
          <p:cNvPr id="4" name="Slide Number Placeholder 3"/>
          <p:cNvSpPr>
            <a:spLocks noGrp="1"/>
          </p:cNvSpPr>
          <p:nvPr>
            <p:ph type="sldNum" sz="quarter" idx="12"/>
          </p:nvPr>
        </p:nvSpPr>
        <p:spPr/>
        <p:txBody>
          <a:bodyPr/>
          <a:lstStyle/>
          <a:p>
            <a:pPr marL="0" marR="0" lvl="0" indent="0" algn="l"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l" defTabSz="914400" rtl="1" eaLnBrk="1" fontAlgn="base" latinLnBrk="0" hangingPunct="1">
                <a:lnSpc>
                  <a:spcPct val="100000"/>
                </a:lnSpc>
                <a:spcBef>
                  <a:spcPct val="0"/>
                </a:spcBef>
                <a:spcAft>
                  <a:spcPct val="0"/>
                </a:spcAft>
                <a:buClrTx/>
                <a:buSzTx/>
                <a:buFontTx/>
                <a:buNone/>
                <a:tabLst/>
                <a:defRPr/>
              </a:pPr>
              <a:t>98</a:t>
            </a:fld>
            <a:endParaRPr kumimoji="0" lang="he-IL" sz="1200" b="0" i="0" u="none" strike="noStrike" kern="1200" cap="none" spc="0" normalizeH="0" baseline="0" noProof="0">
              <a:ln>
                <a:noFill/>
              </a:ln>
              <a:solidFill>
                <a:srgbClr val="000000"/>
              </a:solidFill>
              <a:effectLst/>
              <a:uLnTx/>
              <a:uFillTx/>
              <a:latin typeface="Candara"/>
              <a:cs typeface="Arial" panose="020B0604020202020204" pitchFamily="34" charset="0"/>
            </a:endParaRPr>
          </a:p>
        </p:txBody>
      </p:sp>
      <p:pic>
        <p:nvPicPr>
          <p:cNvPr id="5" name="Content Placeholder 4" descr="Buffer Management graph.bmp"/>
          <p:cNvPicPr>
            <a:picLocks noGrp="1" noChangeAspect="1"/>
          </p:cNvPicPr>
          <p:nvPr>
            <p:ph idx="1"/>
          </p:nvPr>
        </p:nvPicPr>
        <p:blipFill>
          <a:blip r:embed="rId2" cstate="print"/>
          <a:srcRect/>
          <a:stretch>
            <a:fillRect/>
          </a:stretch>
        </p:blipFill>
        <p:spPr bwMode="auto">
          <a:xfrm>
            <a:off x="1403648" y="1312508"/>
            <a:ext cx="6452826" cy="5344050"/>
          </a:xfrm>
          <a:prstGeom prst="rect">
            <a:avLst/>
          </a:prstGeom>
          <a:noFill/>
          <a:ln w="9525">
            <a:noFill/>
            <a:miter lim="800000"/>
            <a:headEnd/>
            <a:tailEnd/>
          </a:ln>
        </p:spPr>
      </p:pic>
    </p:spTree>
    <p:extLst>
      <p:ext uri="{BB962C8B-B14F-4D97-AF65-F5344CB8AC3E}">
        <p14:creationId xmlns:p14="http://schemas.microsoft.com/office/powerpoint/2010/main" val="96362126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9" name="מציין מיקום של מספר שקופית 5"/>
          <p:cNvSpPr>
            <a:spLocks noGrp="1"/>
          </p:cNvSpPr>
          <p:nvPr>
            <p:ph type="sldNum" sz="quarter" idx="12"/>
          </p:nvPr>
        </p:nvSpPr>
        <p:spPr>
          <a:noFill/>
        </p:spPr>
        <p:txBody>
          <a:bodyPr/>
          <a:lstStyle/>
          <a:p>
            <a:pPr algn="r"/>
            <a:fld id="{938D4BB7-D9AB-4BD6-AD5D-B54A90DA5AAB}" type="slidenum">
              <a:rPr lang="he-IL" smtClean="0"/>
              <a:pPr algn="r"/>
              <a:t>99</a:t>
            </a:fld>
            <a:endParaRPr lang="en-US" dirty="0"/>
          </a:p>
        </p:txBody>
      </p:sp>
      <p:sp>
        <p:nvSpPr>
          <p:cNvPr id="39938" name="Rectangle 2"/>
          <p:cNvSpPr>
            <a:spLocks noGrp="1" noChangeArrowheads="1"/>
          </p:cNvSpPr>
          <p:nvPr>
            <p:ph type="title"/>
          </p:nvPr>
        </p:nvSpPr>
        <p:spPr>
          <a:xfrm>
            <a:off x="2555776" y="1318771"/>
            <a:ext cx="5040560" cy="1655260"/>
          </a:xfrm>
        </p:spPr>
        <p:txBody>
          <a:bodyPr/>
          <a:lstStyle/>
          <a:p>
            <a:pPr algn="ctr" rtl="1" eaLnBrk="1" hangingPunct="1"/>
            <a:r>
              <a:rPr lang="he-IL" altLang="en-US" sz="5539" dirty="0"/>
              <a:t>פרק </a:t>
            </a:r>
            <a:r>
              <a:rPr lang="en-AU" altLang="en-US" sz="5539" dirty="0"/>
              <a:t>4</a:t>
            </a:r>
            <a:br>
              <a:rPr lang="he-IL" altLang="en-US" sz="5539" dirty="0"/>
            </a:br>
            <a:endParaRPr lang="en-US" altLang="en-US" sz="2585" dirty="0"/>
          </a:p>
        </p:txBody>
      </p:sp>
      <p:sp>
        <p:nvSpPr>
          <p:cNvPr id="3" name="TextBox 2"/>
          <p:cNvSpPr txBox="1"/>
          <p:nvPr/>
        </p:nvSpPr>
        <p:spPr>
          <a:xfrm>
            <a:off x="1043608" y="3789040"/>
            <a:ext cx="7682036" cy="1323439"/>
          </a:xfrm>
          <a:prstGeom prst="rect">
            <a:avLst/>
          </a:prstGeom>
          <a:noFill/>
        </p:spPr>
        <p:txBody>
          <a:bodyPr wrap="square" rtlCol="0">
            <a:spAutoFit/>
          </a:bodyPr>
          <a:lstStyle/>
          <a:p>
            <a:pPr lvl="1" rtl="1"/>
            <a:r>
              <a:rPr lang="he-IL" sz="4000" dirty="0"/>
              <a:t>ניהול צווארי בקבוק ואילוצים מערכתיים בסביבה רב פרויקטאלית.</a:t>
            </a:r>
            <a:endParaRPr lang="en-AU" sz="3600" dirty="0"/>
          </a:p>
        </p:txBody>
      </p:sp>
      <p:pic>
        <p:nvPicPr>
          <p:cNvPr id="6" name="Picture 5" descr="Change Management &amp; Handling Obstacles">
            <a:extLst>
              <a:ext uri="{FF2B5EF4-FFF2-40B4-BE49-F238E27FC236}">
                <a16:creationId xmlns:a16="http://schemas.microsoft.com/office/drawing/2014/main" id="{319A22EF-3C03-4151-BEC8-E6A80EB9C4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138"/>
            <a:ext cx="3149352" cy="2949893"/>
          </a:xfrm>
          <a:prstGeom prst="rect">
            <a:avLst/>
          </a:prstGeom>
        </p:spPr>
      </p:pic>
    </p:spTree>
    <p:extLst>
      <p:ext uri="{BB962C8B-B14F-4D97-AF65-F5344CB8AC3E}">
        <p14:creationId xmlns:p14="http://schemas.microsoft.com/office/powerpoint/2010/main" val="3360963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9938"/>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anim calcmode="lin" valueType="num">
                                      <p:cBhvr additive="base">
                                        <p:cTn id="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autoUpdateAnimBg="0"/>
    </p:bldLst>
  </p:timing>
</p:sld>
</file>

<file path=ppt/slides/slide10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7" name="Rectangle 3"/>
          <p:cNvSpPr>
            <a:spLocks noGrp="1" noChangeArrowheads="1"/>
          </p:cNvSpPr>
          <p:nvPr>
            <p:ph type="body" idx="1"/>
          </p:nvPr>
        </p:nvSpPr>
        <p:spPr>
          <a:xfrm>
            <a:off x="1043608" y="764704"/>
            <a:ext cx="7790162" cy="5572140"/>
          </a:xfrm>
        </p:spPr>
        <p:txBody>
          <a:bodyPr/>
          <a:lstStyle/>
          <a:p>
            <a:pPr marL="533400" indent="-533400" algn="ctr">
              <a:buFontTx/>
              <a:buNone/>
            </a:pPr>
            <a:r>
              <a:rPr lang="he-IL" altLang="en-US" sz="3200" b="1" i="1" dirty="0">
                <a:latin typeface="Candara" panose="020E0502030303020204" pitchFamily="34" charset="0"/>
                <a:cs typeface="Times New Roman" pitchFamily="18" charset="0"/>
              </a:rPr>
              <a:t>ניהול האילוץ: 5 שלבים </a:t>
            </a:r>
            <a:endParaRPr lang="en-US" altLang="en-US" sz="3200" b="1" i="1" dirty="0">
              <a:solidFill>
                <a:schemeClr val="tx1"/>
              </a:solidFill>
              <a:latin typeface="Candara" panose="020E0502030303020204" pitchFamily="34" charset="0"/>
              <a:cs typeface="Times New Roman" pitchFamily="18" charset="0"/>
            </a:endParaRPr>
          </a:p>
          <a:p>
            <a:pPr marL="514350" indent="-514350">
              <a:lnSpc>
                <a:spcPct val="80000"/>
              </a:lnSpc>
              <a:buFont typeface="+mj-lt"/>
              <a:buAutoNum type="arabicPeriod"/>
            </a:pPr>
            <a:r>
              <a:rPr lang="he-IL" altLang="en-US" sz="2800" dirty="0"/>
              <a:t>זיהוי האילוץ</a:t>
            </a:r>
          </a:p>
          <a:p>
            <a:pPr lvl="1">
              <a:lnSpc>
                <a:spcPct val="80000"/>
              </a:lnSpc>
              <a:buNone/>
            </a:pPr>
            <a:r>
              <a:rPr lang="he-IL" altLang="en-US" sz="1800" dirty="0"/>
              <a:t>צוואר הבקבוק</a:t>
            </a:r>
            <a:r>
              <a:rPr lang="en-US" altLang="en-US" sz="2400" dirty="0"/>
              <a:t> </a:t>
            </a:r>
          </a:p>
          <a:p>
            <a:pPr>
              <a:lnSpc>
                <a:spcPct val="80000"/>
              </a:lnSpc>
              <a:buNone/>
            </a:pPr>
            <a:r>
              <a:rPr lang="he-IL" altLang="en-US" sz="2800" dirty="0"/>
              <a:t>2. ניצול האילוץ</a:t>
            </a:r>
          </a:p>
          <a:p>
            <a:pPr>
              <a:lnSpc>
                <a:spcPct val="80000"/>
              </a:lnSpc>
              <a:buNone/>
            </a:pPr>
            <a:r>
              <a:rPr lang="he-IL" altLang="en-US" sz="2800" dirty="0"/>
              <a:t>    </a:t>
            </a:r>
            <a:r>
              <a:rPr lang="he-IL" altLang="en-US" sz="1800" dirty="0"/>
              <a:t>תעשו את הכול על מנת להוציא 100% מהאילוץ.</a:t>
            </a:r>
            <a:endParaRPr lang="en-US" altLang="en-US" sz="1800" dirty="0"/>
          </a:p>
          <a:p>
            <a:pPr>
              <a:lnSpc>
                <a:spcPct val="80000"/>
              </a:lnSpc>
              <a:buNone/>
            </a:pPr>
            <a:r>
              <a:rPr lang="he-IL" altLang="en-US" sz="2800" dirty="0"/>
              <a:t>3. כפיפות משאבים אחרים</a:t>
            </a:r>
          </a:p>
          <a:p>
            <a:pPr>
              <a:lnSpc>
                <a:spcPct val="80000"/>
              </a:lnSpc>
              <a:buNone/>
            </a:pPr>
            <a:r>
              <a:rPr lang="he-IL" altLang="en-US" sz="2800" dirty="0"/>
              <a:t>    </a:t>
            </a:r>
            <a:r>
              <a:rPr lang="he-IL" altLang="en-US" sz="1800" dirty="0"/>
              <a:t>לשמור על ניצול האילוץ:- עדיפות לאילוץ; לא להפריע לאילוץ.</a:t>
            </a:r>
            <a:r>
              <a:rPr lang="he-IL" altLang="en-US" sz="2800" dirty="0"/>
              <a:t>  </a:t>
            </a:r>
            <a:endParaRPr lang="en-US" altLang="en-US" sz="2800" dirty="0"/>
          </a:p>
          <a:p>
            <a:pPr>
              <a:lnSpc>
                <a:spcPct val="80000"/>
              </a:lnSpc>
              <a:buNone/>
            </a:pPr>
            <a:r>
              <a:rPr lang="he-IL" altLang="en-US" sz="2800" dirty="0"/>
              <a:t>4. להקל על האילוץ</a:t>
            </a:r>
          </a:p>
          <a:p>
            <a:pPr>
              <a:lnSpc>
                <a:spcPct val="80000"/>
              </a:lnSpc>
              <a:buNone/>
            </a:pPr>
            <a:r>
              <a:rPr lang="he-IL" altLang="en-US" sz="2800" dirty="0"/>
              <a:t>    </a:t>
            </a:r>
            <a:r>
              <a:rPr lang="he-IL" altLang="en-US" sz="1800" dirty="0"/>
              <a:t>יוזמות על מנת להשיג יותר מ-100%.</a:t>
            </a:r>
            <a:endParaRPr lang="en-US" altLang="en-US" sz="1800" dirty="0"/>
          </a:p>
          <a:p>
            <a:pPr>
              <a:lnSpc>
                <a:spcPct val="80000"/>
              </a:lnSpc>
              <a:buNone/>
            </a:pPr>
            <a:r>
              <a:rPr lang="he-IL" altLang="en-US" sz="2800" dirty="0"/>
              <a:t>5. לחזור לשלב הראשון בטיפול באילוץ  הבא.</a:t>
            </a:r>
            <a:endParaRPr lang="en-US" altLang="en-US" sz="2000" dirty="0"/>
          </a:p>
        </p:txBody>
      </p:sp>
      <p:sp>
        <p:nvSpPr>
          <p:cNvPr id="3" name="Slide Number Placeholder 2"/>
          <p:cNvSpPr>
            <a:spLocks noGrp="1"/>
          </p:cNvSpPr>
          <p:nvPr>
            <p:ph type="sldNum" sz="quarter" idx="12"/>
          </p:nvPr>
        </p:nvSpPr>
        <p:spPr/>
        <p:txBody>
          <a:bodyPr/>
          <a:lstStyle/>
          <a:p>
            <a:fld id="{24E582B3-F299-4149-BAE8-6FE3BE33A46F}" type="slidenum">
              <a:rPr lang="he-IL" smtClean="0"/>
              <a:pPr/>
              <a:t>100</a:t>
            </a:fld>
            <a:endParaRPr lang="he-IL"/>
          </a:p>
        </p:txBody>
      </p:sp>
      <p:pic>
        <p:nvPicPr>
          <p:cNvPr id="4" name="Picture 3" descr="Taking More &lt;strong&gt;Steps&lt;/strong&gt; Forward"/>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294" y="0"/>
            <a:ext cx="2857500" cy="1905000"/>
          </a:xfrm>
          <a:prstGeom prst="rect">
            <a:avLst/>
          </a:prstGeom>
        </p:spPr>
      </p:pic>
    </p:spTree>
    <p:extLst>
      <p:ext uri="{BB962C8B-B14F-4D97-AF65-F5344CB8AC3E}">
        <p14:creationId xmlns:p14="http://schemas.microsoft.com/office/powerpoint/2010/main" val="4217101369"/>
      </p:ext>
    </p:extLst>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Effect transition="in" filter="blinds(horizontal)">
                                      <p:cBhvr>
                                        <p:cTn id="7" dur="500"/>
                                        <p:tgtEl>
                                          <p:spTgt spid="829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947">
                                            <p:txEl>
                                              <p:pRg st="1" end="1"/>
                                            </p:txEl>
                                          </p:spTgt>
                                        </p:tgtEl>
                                        <p:attrNameLst>
                                          <p:attrName>style.visibility</p:attrName>
                                        </p:attrNameLst>
                                      </p:cBhvr>
                                      <p:to>
                                        <p:strVal val="visible"/>
                                      </p:to>
                                    </p:set>
                                    <p:animEffect transition="in" filter="blinds(horizontal)">
                                      <p:cBhvr>
                                        <p:cTn id="12" dur="500"/>
                                        <p:tgtEl>
                                          <p:spTgt spid="82947">
                                            <p:txEl>
                                              <p:pRg st="1" end="1"/>
                                            </p:txEl>
                                          </p:spTgt>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82947">
                                            <p:txEl>
                                              <p:pRg st="2" end="2"/>
                                            </p:txEl>
                                          </p:spTgt>
                                        </p:tgtEl>
                                        <p:attrNameLst>
                                          <p:attrName>style.visibility</p:attrName>
                                        </p:attrNameLst>
                                      </p:cBhvr>
                                      <p:to>
                                        <p:strVal val="visible"/>
                                      </p:to>
                                    </p:set>
                                    <p:animEffect transition="in" filter="blinds(horizontal)">
                                      <p:cBhvr>
                                        <p:cTn id="15" dur="500"/>
                                        <p:tgtEl>
                                          <p:spTgt spid="82947">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2947">
                                            <p:txEl>
                                              <p:pRg st="3" end="3"/>
                                            </p:txEl>
                                          </p:spTgt>
                                        </p:tgtEl>
                                        <p:attrNameLst>
                                          <p:attrName>style.visibility</p:attrName>
                                        </p:attrNameLst>
                                      </p:cBhvr>
                                      <p:to>
                                        <p:strVal val="visible"/>
                                      </p:to>
                                    </p:set>
                                    <p:animEffect transition="in" filter="blinds(horizontal)">
                                      <p:cBhvr>
                                        <p:cTn id="20" dur="500"/>
                                        <p:tgtEl>
                                          <p:spTgt spid="82947">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82947">
                                            <p:txEl>
                                              <p:pRg st="4" end="4"/>
                                            </p:txEl>
                                          </p:spTgt>
                                        </p:tgtEl>
                                        <p:attrNameLst>
                                          <p:attrName>style.visibility</p:attrName>
                                        </p:attrNameLst>
                                      </p:cBhvr>
                                      <p:to>
                                        <p:strVal val="visible"/>
                                      </p:to>
                                    </p:set>
                                    <p:animEffect transition="in" filter="blinds(horizontal)">
                                      <p:cBhvr>
                                        <p:cTn id="25" dur="500"/>
                                        <p:tgtEl>
                                          <p:spTgt spid="82947">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82947">
                                            <p:txEl>
                                              <p:pRg st="5" end="5"/>
                                            </p:txEl>
                                          </p:spTgt>
                                        </p:tgtEl>
                                        <p:attrNameLst>
                                          <p:attrName>style.visibility</p:attrName>
                                        </p:attrNameLst>
                                      </p:cBhvr>
                                      <p:to>
                                        <p:strVal val="visible"/>
                                      </p:to>
                                    </p:set>
                                    <p:animEffect transition="in" filter="blinds(horizontal)">
                                      <p:cBhvr>
                                        <p:cTn id="30" dur="500"/>
                                        <p:tgtEl>
                                          <p:spTgt spid="82947">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82947">
                                            <p:txEl>
                                              <p:pRg st="6" end="6"/>
                                            </p:txEl>
                                          </p:spTgt>
                                        </p:tgtEl>
                                        <p:attrNameLst>
                                          <p:attrName>style.visibility</p:attrName>
                                        </p:attrNameLst>
                                      </p:cBhvr>
                                      <p:to>
                                        <p:strVal val="visible"/>
                                      </p:to>
                                    </p:set>
                                    <p:animEffect transition="in" filter="blinds(horizontal)">
                                      <p:cBhvr>
                                        <p:cTn id="35" dur="500"/>
                                        <p:tgtEl>
                                          <p:spTgt spid="82947">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82947">
                                            <p:txEl>
                                              <p:pRg st="7" end="7"/>
                                            </p:txEl>
                                          </p:spTgt>
                                        </p:tgtEl>
                                        <p:attrNameLst>
                                          <p:attrName>style.visibility</p:attrName>
                                        </p:attrNameLst>
                                      </p:cBhvr>
                                      <p:to>
                                        <p:strVal val="visible"/>
                                      </p:to>
                                    </p:set>
                                    <p:animEffect transition="in" filter="blinds(horizontal)">
                                      <p:cBhvr>
                                        <p:cTn id="40" dur="500"/>
                                        <p:tgtEl>
                                          <p:spTgt spid="82947">
                                            <p:txEl>
                                              <p:pRg st="7" end="7"/>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82947">
                                            <p:txEl>
                                              <p:pRg st="8" end="8"/>
                                            </p:txEl>
                                          </p:spTgt>
                                        </p:tgtEl>
                                        <p:attrNameLst>
                                          <p:attrName>style.visibility</p:attrName>
                                        </p:attrNameLst>
                                      </p:cBhvr>
                                      <p:to>
                                        <p:strVal val="visible"/>
                                      </p:to>
                                    </p:set>
                                    <p:animEffect transition="in" filter="blinds(horizontal)">
                                      <p:cBhvr>
                                        <p:cTn id="45" dur="500"/>
                                        <p:tgtEl>
                                          <p:spTgt spid="82947">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82947">
                                            <p:txEl>
                                              <p:pRg st="9" end="9"/>
                                            </p:txEl>
                                          </p:spTgt>
                                        </p:tgtEl>
                                        <p:attrNameLst>
                                          <p:attrName>style.visibility</p:attrName>
                                        </p:attrNameLst>
                                      </p:cBhvr>
                                      <p:to>
                                        <p:strVal val="visible"/>
                                      </p:to>
                                    </p:set>
                                    <p:animEffect transition="in" filter="blinds(horizontal)">
                                      <p:cBhvr>
                                        <p:cTn id="50" dur="500"/>
                                        <p:tgtEl>
                                          <p:spTgt spid="8294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uiExpand="1"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2420"/>
            <a:ext cx="8001000" cy="1218357"/>
          </a:xfrm>
        </p:spPr>
        <p:txBody>
          <a:bodyPr/>
          <a:lstStyle/>
          <a:p>
            <a:pPr algn="ctr" rtl="1"/>
            <a:r>
              <a:rPr lang="he-IL" b="0" i="1" dirty="0"/>
              <a:t>טיפול </a:t>
            </a:r>
            <a:r>
              <a:rPr lang="he-IL" i="1" dirty="0"/>
              <a:t>באילוצי משאב </a:t>
            </a:r>
            <a:r>
              <a:rPr lang="he-IL" b="0" i="1" dirty="0"/>
              <a:t>על </a:t>
            </a:r>
            <a:br>
              <a:rPr lang="he-IL" b="0" i="1" dirty="0"/>
            </a:br>
            <a:r>
              <a:rPr lang="he-IL" b="0" i="1" dirty="0"/>
              <a:t>שרשרת הקריטית (נתיב קריטי "אמתי" )</a:t>
            </a:r>
            <a:endParaRPr lang="en-AU" dirty="0"/>
          </a:p>
        </p:txBody>
      </p:sp>
      <p:sp>
        <p:nvSpPr>
          <p:cNvPr id="3" name="Date Placeholder 2"/>
          <p:cNvSpPr>
            <a:spLocks noGrp="1"/>
          </p:cNvSpPr>
          <p:nvPr>
            <p:ph type="dt" sz="half" idx="10"/>
          </p:nvPr>
        </p:nvSpPr>
        <p:spPr>
          <a:xfrm>
            <a:off x="395536" y="6477000"/>
            <a:ext cx="1905000" cy="152400"/>
          </a:xfrm>
        </p:spPr>
        <p:txBody>
          <a:bodyPr/>
          <a:lstStyle/>
          <a:p>
            <a:pPr>
              <a:defRPr/>
            </a:pPr>
            <a:fld id="{A41AF580-2B88-4C0C-8B54-CA984F92A4D4}" type="datetime5">
              <a:rPr lang="en-US" smtClean="0"/>
              <a:pPr>
                <a:defRPr/>
              </a:pPr>
              <a:t>24-Jul-17</a:t>
            </a:fld>
            <a:endParaRPr lang="en-US" altLang="en-US" dirty="0"/>
          </a:p>
        </p:txBody>
      </p:sp>
      <p:sp>
        <p:nvSpPr>
          <p:cNvPr id="4" name="Footer Placeholder 3"/>
          <p:cNvSpPr>
            <a:spLocks noGrp="1"/>
          </p:cNvSpPr>
          <p:nvPr>
            <p:ph type="ftr" sz="quarter" idx="11"/>
          </p:nvPr>
        </p:nvSpPr>
        <p:spPr/>
        <p:txBody>
          <a:bodyPr/>
          <a:lstStyle/>
          <a:p>
            <a:pPr>
              <a:defRPr/>
            </a:pPr>
            <a:r>
              <a:rPr lang="en-US" altLang="en-US"/>
              <a:t>Lewis Trigger - Consultants &amp; Management Ltd</a:t>
            </a:r>
          </a:p>
        </p:txBody>
      </p:sp>
      <p:sp>
        <p:nvSpPr>
          <p:cNvPr id="5" name="Slide Number Placeholder 4"/>
          <p:cNvSpPr>
            <a:spLocks noGrp="1"/>
          </p:cNvSpPr>
          <p:nvPr>
            <p:ph type="sldNum" sz="quarter" idx="12"/>
          </p:nvPr>
        </p:nvSpPr>
        <p:spPr>
          <a:xfrm>
            <a:off x="7239000" y="6400800"/>
            <a:ext cx="1905000" cy="152400"/>
          </a:xfrm>
        </p:spPr>
        <p:txBody>
          <a:bodyPr/>
          <a:lstStyle/>
          <a:p>
            <a:pPr>
              <a:defRPr/>
            </a:pPr>
            <a:fld id="{FCDEF3B9-5E7A-4ACD-B67C-4832EA7BE2FD}" type="slidenum">
              <a:rPr lang="he-IL" altLang="en-US" smtClean="0"/>
              <a:pPr>
                <a:defRPr/>
              </a:pPr>
              <a:t>101</a:t>
            </a:fld>
            <a:endParaRPr lang="en-US" altLang="en-US" dirty="0"/>
          </a:p>
        </p:txBody>
      </p:sp>
      <p:pic>
        <p:nvPicPr>
          <p:cNvPr id="7" name="Picture 11" descr="Big Brother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96862"/>
            <a:ext cx="9144000"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6084168" y="2492896"/>
            <a:ext cx="2232248" cy="830997"/>
          </a:xfrm>
          <a:prstGeom prst="rect">
            <a:avLst/>
          </a:prstGeom>
          <a:noFill/>
        </p:spPr>
        <p:txBody>
          <a:bodyPr wrap="square" rtlCol="0">
            <a:spAutoFit/>
          </a:bodyPr>
          <a:lstStyle/>
          <a:p>
            <a:pPr rtl="0"/>
            <a:r>
              <a:rPr kumimoji="1" lang="he-IL" b="0" dirty="0">
                <a:solidFill>
                  <a:srgbClr val="FF0000"/>
                </a:solidFill>
                <a:cs typeface="Arial" pitchFamily="34" charset="0"/>
              </a:rPr>
              <a:t>האילוץ "זז" על הנתיב הקריטי</a:t>
            </a:r>
            <a:endParaRPr kumimoji="1" lang="en-AU" b="0" dirty="0">
              <a:solidFill>
                <a:srgbClr val="FF0000"/>
              </a:solidFill>
              <a:cs typeface="Arial" pitchFamily="34" charset="0"/>
            </a:endParaRPr>
          </a:p>
        </p:txBody>
      </p:sp>
      <p:sp>
        <p:nvSpPr>
          <p:cNvPr id="13" name="Right Arrow 12"/>
          <p:cNvSpPr/>
          <p:nvPr/>
        </p:nvSpPr>
        <p:spPr bwMode="auto">
          <a:xfrm rot="11320040">
            <a:off x="3490603" y="2259262"/>
            <a:ext cx="2664296" cy="184957"/>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
        <p:nvSpPr>
          <p:cNvPr id="14" name="Right Arrow 13"/>
          <p:cNvSpPr/>
          <p:nvPr/>
        </p:nvSpPr>
        <p:spPr bwMode="auto">
          <a:xfrm rot="10014238">
            <a:off x="5230725" y="2746596"/>
            <a:ext cx="821045" cy="202965"/>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
        <p:nvSpPr>
          <p:cNvPr id="15" name="Right Arrow 14"/>
          <p:cNvSpPr/>
          <p:nvPr/>
        </p:nvSpPr>
        <p:spPr bwMode="auto">
          <a:xfrm rot="9058221">
            <a:off x="5572886" y="3077399"/>
            <a:ext cx="833661" cy="219599"/>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
        <p:nvSpPr>
          <p:cNvPr id="16" name="TextBox 15"/>
          <p:cNvSpPr txBox="1"/>
          <p:nvPr/>
        </p:nvSpPr>
        <p:spPr>
          <a:xfrm>
            <a:off x="7200292" y="3786025"/>
            <a:ext cx="1728192" cy="830997"/>
          </a:xfrm>
          <a:prstGeom prst="rect">
            <a:avLst/>
          </a:prstGeom>
          <a:noFill/>
        </p:spPr>
        <p:txBody>
          <a:bodyPr wrap="square" rtlCol="0">
            <a:spAutoFit/>
          </a:bodyPr>
          <a:lstStyle/>
          <a:p>
            <a:pPr rtl="0"/>
            <a:r>
              <a:rPr kumimoji="1" lang="he-IL" b="0" dirty="0">
                <a:solidFill>
                  <a:srgbClr val="FF0000"/>
                </a:solidFill>
                <a:cs typeface="Arial" pitchFamily="34" charset="0"/>
              </a:rPr>
              <a:t>זיהוי האילוץ: משאב קריטי</a:t>
            </a:r>
            <a:endParaRPr kumimoji="1" lang="en-AU" b="0" dirty="0">
              <a:solidFill>
                <a:srgbClr val="FF0000"/>
              </a:solidFill>
              <a:cs typeface="Arial" pitchFamily="34" charset="0"/>
            </a:endParaRPr>
          </a:p>
        </p:txBody>
      </p:sp>
    </p:spTree>
    <p:extLst>
      <p:ext uri="{BB962C8B-B14F-4D97-AF65-F5344CB8AC3E}">
        <p14:creationId xmlns:p14="http://schemas.microsoft.com/office/powerpoint/2010/main" val="3877622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1+#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fill="hold"/>
                                        <p:tgtEl>
                                          <p:spTgt spid="16"/>
                                        </p:tgtEl>
                                        <p:attrNameLst>
                                          <p:attrName>ppt_x</p:attrName>
                                        </p:attrNameLst>
                                      </p:cBhvr>
                                      <p:tavLst>
                                        <p:tav tm="0">
                                          <p:val>
                                            <p:strVal val="#ppt_x"/>
                                          </p:val>
                                        </p:tav>
                                        <p:tav tm="100000">
                                          <p:val>
                                            <p:strVal val="#ppt_x"/>
                                          </p:val>
                                        </p:tav>
                                      </p:tavLst>
                                    </p:anim>
                                    <p:anim calcmode="lin" valueType="num">
                                      <p:cBhvr additive="base">
                                        <p:cTn id="3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6"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F4E4A0-41A6-4C30-AB42-33542BCF98BA}"/>
              </a:ext>
            </a:extLst>
          </p:cNvPr>
          <p:cNvPicPr>
            <a:picLocks noChangeAspect="1"/>
          </p:cNvPicPr>
          <p:nvPr/>
        </p:nvPicPr>
        <p:blipFill>
          <a:blip r:embed="rId2"/>
          <a:stretch>
            <a:fillRect/>
          </a:stretch>
        </p:blipFill>
        <p:spPr>
          <a:xfrm>
            <a:off x="611560" y="1238315"/>
            <a:ext cx="7209551" cy="5407163"/>
          </a:xfrm>
          <a:prstGeom prst="rect">
            <a:avLst/>
          </a:prstGeom>
        </p:spPr>
      </p:pic>
      <p:sp>
        <p:nvSpPr>
          <p:cNvPr id="2" name="Title 1"/>
          <p:cNvSpPr>
            <a:spLocks noGrp="1"/>
          </p:cNvSpPr>
          <p:nvPr>
            <p:ph type="title"/>
          </p:nvPr>
        </p:nvSpPr>
        <p:spPr>
          <a:xfrm>
            <a:off x="611560" y="188640"/>
            <a:ext cx="8001000" cy="973832"/>
          </a:xfrm>
        </p:spPr>
        <p:txBody>
          <a:bodyPr/>
          <a:lstStyle/>
          <a:p>
            <a:pPr algn="ctr" rtl="1"/>
            <a:r>
              <a:rPr lang="he-IL" i="1" dirty="0"/>
              <a:t>אילוץ המערכתי </a:t>
            </a:r>
            <a:br>
              <a:rPr lang="he-IL" b="0" i="1" dirty="0"/>
            </a:br>
            <a:r>
              <a:rPr lang="he-IL" b="0" i="1" dirty="0"/>
              <a:t>בסביבה רב פרויקטאלית</a:t>
            </a:r>
            <a:endParaRPr lang="en-AU" dirty="0"/>
          </a:p>
        </p:txBody>
      </p:sp>
      <p:sp>
        <p:nvSpPr>
          <p:cNvPr id="5" name="Slide Number Placeholder 4"/>
          <p:cNvSpPr>
            <a:spLocks noGrp="1"/>
          </p:cNvSpPr>
          <p:nvPr>
            <p:ph type="sldNum" sz="quarter" idx="12"/>
          </p:nvPr>
        </p:nvSpPr>
        <p:spPr>
          <a:xfrm>
            <a:off x="7239000" y="6513254"/>
            <a:ext cx="1905000" cy="325338"/>
          </a:xfrm>
        </p:spPr>
        <p:txBody>
          <a:bodyPr/>
          <a:lstStyle/>
          <a:p>
            <a:pPr>
              <a:defRPr/>
            </a:pPr>
            <a:fld id="{FCDEF3B9-5E7A-4ACD-B67C-4832EA7BE2FD}" type="slidenum">
              <a:rPr lang="he-IL" altLang="en-US" sz="1600" smtClean="0"/>
              <a:pPr>
                <a:defRPr/>
              </a:pPr>
              <a:t>102</a:t>
            </a:fld>
            <a:endParaRPr lang="en-US" altLang="en-US" sz="1600" dirty="0"/>
          </a:p>
        </p:txBody>
      </p:sp>
      <p:sp>
        <p:nvSpPr>
          <p:cNvPr id="7" name="TextBox 6"/>
          <p:cNvSpPr txBox="1"/>
          <p:nvPr/>
        </p:nvSpPr>
        <p:spPr>
          <a:xfrm>
            <a:off x="7020272" y="1617538"/>
            <a:ext cx="1783296" cy="830997"/>
          </a:xfrm>
          <a:prstGeom prst="rect">
            <a:avLst/>
          </a:prstGeom>
          <a:noFill/>
        </p:spPr>
        <p:txBody>
          <a:bodyPr wrap="square" rtlCol="0">
            <a:spAutoFit/>
          </a:bodyPr>
          <a:lstStyle/>
          <a:p>
            <a:pPr rtl="0"/>
            <a:r>
              <a:rPr kumimoji="1" lang="he-IL" b="0" dirty="0">
                <a:solidFill>
                  <a:srgbClr val="FF0000"/>
                </a:solidFill>
                <a:cs typeface="Arial" pitchFamily="34" charset="0"/>
              </a:rPr>
              <a:t>"ההרבי" המערכתי</a:t>
            </a:r>
            <a:endParaRPr kumimoji="1" lang="en-AU" b="0" dirty="0">
              <a:solidFill>
                <a:srgbClr val="FF0000"/>
              </a:solidFill>
              <a:cs typeface="Arial" pitchFamily="34" charset="0"/>
            </a:endParaRPr>
          </a:p>
        </p:txBody>
      </p:sp>
      <p:sp>
        <p:nvSpPr>
          <p:cNvPr id="8" name="Right Arrow 7"/>
          <p:cNvSpPr/>
          <p:nvPr/>
        </p:nvSpPr>
        <p:spPr bwMode="auto">
          <a:xfrm rot="5902405">
            <a:off x="6240692" y="2588642"/>
            <a:ext cx="1185983" cy="321642"/>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
        <p:nvSpPr>
          <p:cNvPr id="9" name="Right Arrow 8"/>
          <p:cNvSpPr/>
          <p:nvPr/>
        </p:nvSpPr>
        <p:spPr bwMode="auto">
          <a:xfrm rot="10194530">
            <a:off x="2284150" y="2413796"/>
            <a:ext cx="4724206" cy="412389"/>
          </a:xfrm>
          <a:prstGeom prst="right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rtl="0"/>
            <a:endParaRPr kumimoji="1" lang="en-AU" sz="1200" b="0">
              <a:solidFill>
                <a:srgbClr val="FF0000"/>
              </a:solidFill>
              <a:cs typeface="Arial" pitchFamily="34" charset="0"/>
            </a:endParaRPr>
          </a:p>
        </p:txBody>
      </p:sp>
    </p:spTree>
    <p:extLst>
      <p:ext uri="{BB962C8B-B14F-4D97-AF65-F5344CB8AC3E}">
        <p14:creationId xmlns:p14="http://schemas.microsoft.com/office/powerpoint/2010/main" val="1683085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916832"/>
            <a:ext cx="8001000" cy="1765920"/>
          </a:xfrm>
        </p:spPr>
        <p:txBody>
          <a:bodyPr/>
          <a:lstStyle/>
          <a:p>
            <a:pPr algn="ctr"/>
            <a:r>
              <a:rPr lang="he-IL" sz="5400" i="1" dirty="0">
                <a:latin typeface="Californian FB" pitchFamily="18" charset="0"/>
              </a:rPr>
              <a:t>שלב 2</a:t>
            </a:r>
            <a:br>
              <a:rPr lang="en-AU" sz="5400" i="1" dirty="0">
                <a:latin typeface="Californian FB" pitchFamily="18" charset="0"/>
              </a:rPr>
            </a:br>
            <a:r>
              <a:rPr lang="he-IL" sz="5400" i="1" dirty="0">
                <a:latin typeface="Californian FB" pitchFamily="18" charset="0"/>
              </a:rPr>
              <a:t>לנצל את האילוץ</a:t>
            </a:r>
            <a:endParaRPr lang="en-AU" sz="5400" i="1" dirty="0">
              <a:latin typeface="Californian FB" pitchFamily="18" charset="0"/>
            </a:endParaRPr>
          </a:p>
        </p:txBody>
      </p:sp>
      <p:sp>
        <p:nvSpPr>
          <p:cNvPr id="6" name="Slide Number Placeholder 5"/>
          <p:cNvSpPr>
            <a:spLocks noGrp="1"/>
          </p:cNvSpPr>
          <p:nvPr>
            <p:ph type="sldNum" sz="quarter" idx="12"/>
          </p:nvPr>
        </p:nvSpPr>
        <p:spPr/>
        <p:txBody>
          <a:bodyPr/>
          <a:lstStyle/>
          <a:p>
            <a:fld id="{C611F63B-33E6-4C8A-9247-A113E6AB228D}" type="slidenum">
              <a:rPr lang="he-IL" smtClean="0"/>
              <a:pPr/>
              <a:t>103</a:t>
            </a:fld>
            <a:endParaRPr lang="he-IL"/>
          </a:p>
        </p:txBody>
      </p:sp>
    </p:spTree>
    <p:extLst>
      <p:ext uri="{BB962C8B-B14F-4D97-AF65-F5344CB8AC3E}">
        <p14:creationId xmlns:p14="http://schemas.microsoft.com/office/powerpoint/2010/main" val="269017965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מציין מיקום של מספר שקופית 5"/>
          <p:cNvSpPr>
            <a:spLocks noGrp="1"/>
          </p:cNvSpPr>
          <p:nvPr>
            <p:ph type="sldNum" sz="quarter" idx="12"/>
          </p:nvPr>
        </p:nvSpPr>
        <p:spPr/>
        <p:txBody>
          <a:bodyPr/>
          <a:lstStyle/>
          <a:p>
            <a:pPr>
              <a:defRPr/>
            </a:pPr>
            <a:fld id="{42EF5417-378A-4670-9D93-D98C764BFD45}" type="slidenum">
              <a:rPr lang="he-IL" altLang="en-US"/>
              <a:pPr>
                <a:defRPr/>
              </a:pPr>
              <a:t>104</a:t>
            </a:fld>
            <a:endParaRPr lang="en-US" altLang="en-US"/>
          </a:p>
        </p:txBody>
      </p:sp>
      <p:sp>
        <p:nvSpPr>
          <p:cNvPr id="62469" name="Text Box 5"/>
          <p:cNvSpPr txBox="1">
            <a:spLocks noChangeArrowheads="1"/>
          </p:cNvSpPr>
          <p:nvPr/>
        </p:nvSpPr>
        <p:spPr bwMode="auto">
          <a:xfrm>
            <a:off x="792163" y="954088"/>
            <a:ext cx="8243887" cy="1846659"/>
          </a:xfrm>
          <a:prstGeom prst="rect">
            <a:avLst/>
          </a:prstGeom>
          <a:noFill/>
          <a:ln w="9525" algn="ctr">
            <a:noFill/>
            <a:miter lim="800000"/>
            <a:headEnd/>
            <a:tailEnd/>
          </a:ln>
        </p:spPr>
        <p:txBody>
          <a:bodyPr>
            <a:spAutoFit/>
          </a:bodyPr>
          <a:lstStyle/>
          <a:p>
            <a:pPr algn="ctr" eaLnBrk="0" hangingPunct="0"/>
            <a:r>
              <a:rPr lang="he-IL" sz="3800" b="1" i="1" dirty="0">
                <a:latin typeface="Arial" pitchFamily="34" charset="0"/>
              </a:rPr>
              <a:t>יש לוודא שאנחנו לא מבזבזים את האילוץ </a:t>
            </a:r>
            <a:r>
              <a:rPr lang="he-IL" sz="3800" b="1" i="1" dirty="0" err="1">
                <a:latin typeface="Arial" pitchFamily="34" charset="0"/>
              </a:rPr>
              <a:t>– מ</a:t>
            </a:r>
            <a:r>
              <a:rPr lang="he-IL" sz="3800" b="1" i="1" dirty="0">
                <a:latin typeface="Arial" pitchFamily="34" charset="0"/>
              </a:rPr>
              <a:t>צב של 100% ניצול/שימוש </a:t>
            </a:r>
            <a:r>
              <a:rPr lang="he-IL" sz="3800" b="1" i="1" u="sng" dirty="0">
                <a:latin typeface="Arial" pitchFamily="34" charset="0"/>
              </a:rPr>
              <a:t>מועיל</a:t>
            </a:r>
            <a:r>
              <a:rPr lang="he-IL" sz="3800" b="1" i="1" dirty="0">
                <a:latin typeface="Arial" pitchFamily="34" charset="0"/>
              </a:rPr>
              <a:t> של האילוץ</a:t>
            </a:r>
            <a:r>
              <a:rPr lang="he-IL" sz="3800" b="1" i="1" dirty="0">
                <a:solidFill>
                  <a:srgbClr val="FFCC00"/>
                </a:solidFill>
                <a:latin typeface="Arial" pitchFamily="34" charset="0"/>
              </a:rPr>
              <a:t>.</a:t>
            </a:r>
            <a:endParaRPr lang="en-US" sz="3800" b="1" i="1" dirty="0">
              <a:solidFill>
                <a:srgbClr val="FFCC00"/>
              </a:solidFill>
              <a:latin typeface="Arial" pitchFamily="34" charset="0"/>
            </a:endParaRPr>
          </a:p>
        </p:txBody>
      </p:sp>
      <p:grpSp>
        <p:nvGrpSpPr>
          <p:cNvPr id="2" name="Group 63"/>
          <p:cNvGrpSpPr>
            <a:grpSpLocks/>
          </p:cNvGrpSpPr>
          <p:nvPr/>
        </p:nvGrpSpPr>
        <p:grpSpPr bwMode="auto">
          <a:xfrm>
            <a:off x="107950" y="5445125"/>
            <a:ext cx="1152525" cy="1230313"/>
            <a:chOff x="68" y="2927"/>
            <a:chExt cx="726" cy="775"/>
          </a:xfrm>
        </p:grpSpPr>
        <p:sp>
          <p:nvSpPr>
            <p:cNvPr id="24586" name="Text Box 39"/>
            <p:cNvSpPr txBox="1">
              <a:spLocks noChangeArrowheads="1"/>
            </p:cNvSpPr>
            <p:nvPr/>
          </p:nvSpPr>
          <p:spPr bwMode="auto">
            <a:xfrm>
              <a:off x="68" y="3471"/>
              <a:ext cx="726" cy="231"/>
            </a:xfrm>
            <a:prstGeom prst="rect">
              <a:avLst/>
            </a:prstGeom>
            <a:noFill/>
            <a:ln w="9525" algn="ctr">
              <a:noFill/>
              <a:miter lim="800000"/>
              <a:headEnd/>
              <a:tailEnd/>
            </a:ln>
          </p:spPr>
          <p:txBody>
            <a:bodyPr>
              <a:spAutoFit/>
            </a:bodyPr>
            <a:lstStyle/>
            <a:p>
              <a:pPr algn="ctr" rtl="0" eaLnBrk="0" hangingPunct="0"/>
              <a:r>
                <a:rPr lang="en-US" sz="1800" b="1" i="1">
                  <a:latin typeface="Arial" pitchFamily="34" charset="0"/>
                </a:rPr>
                <a:t>Jonah</a:t>
              </a:r>
            </a:p>
          </p:txBody>
        </p:sp>
        <p:grpSp>
          <p:nvGrpSpPr>
            <p:cNvPr id="3" name="Group 43"/>
            <p:cNvGrpSpPr>
              <a:grpSpLocks/>
            </p:cNvGrpSpPr>
            <p:nvPr/>
          </p:nvGrpSpPr>
          <p:grpSpPr bwMode="auto">
            <a:xfrm>
              <a:off x="202" y="2927"/>
              <a:ext cx="499" cy="590"/>
              <a:chOff x="2324" y="238"/>
              <a:chExt cx="1036" cy="1549"/>
            </a:xfrm>
          </p:grpSpPr>
          <p:sp>
            <p:nvSpPr>
              <p:cNvPr id="24588" name="Freeform 44"/>
              <p:cNvSpPr>
                <a:spLocks/>
              </p:cNvSpPr>
              <p:nvPr/>
            </p:nvSpPr>
            <p:spPr bwMode="auto">
              <a:xfrm>
                <a:off x="2324" y="652"/>
                <a:ext cx="879" cy="1135"/>
              </a:xfrm>
              <a:custGeom>
                <a:avLst/>
                <a:gdLst>
                  <a:gd name="T0" fmla="*/ 1 w 1757"/>
                  <a:gd name="T1" fmla="*/ 0 h 2271"/>
                  <a:gd name="T2" fmla="*/ 1 w 1757"/>
                  <a:gd name="T3" fmla="*/ 0 h 2271"/>
                  <a:gd name="T4" fmla="*/ 1 w 1757"/>
                  <a:gd name="T5" fmla="*/ 0 h 2271"/>
                  <a:gd name="T6" fmla="*/ 1 w 1757"/>
                  <a:gd name="T7" fmla="*/ 0 h 2271"/>
                  <a:gd name="T8" fmla="*/ 1 w 1757"/>
                  <a:gd name="T9" fmla="*/ 0 h 2271"/>
                  <a:gd name="T10" fmla="*/ 0 w 1757"/>
                  <a:gd name="T11" fmla="*/ 0 h 2271"/>
                  <a:gd name="T12" fmla="*/ 1 w 1757"/>
                  <a:gd name="T13" fmla="*/ 0 h 2271"/>
                  <a:gd name="T14" fmla="*/ 1 w 1757"/>
                  <a:gd name="T15" fmla="*/ 0 h 2271"/>
                  <a:gd name="T16" fmla="*/ 1 w 1757"/>
                  <a:gd name="T17" fmla="*/ 0 h 2271"/>
                  <a:gd name="T18" fmla="*/ 1 w 1757"/>
                  <a:gd name="T19" fmla="*/ 0 h 2271"/>
                  <a:gd name="T20" fmla="*/ 1 w 1757"/>
                  <a:gd name="T21" fmla="*/ 0 h 2271"/>
                  <a:gd name="T22" fmla="*/ 1 w 1757"/>
                  <a:gd name="T23" fmla="*/ 0 h 2271"/>
                  <a:gd name="T24" fmla="*/ 1 w 1757"/>
                  <a:gd name="T25" fmla="*/ 0 h 2271"/>
                  <a:gd name="T26" fmla="*/ 1 w 1757"/>
                  <a:gd name="T27" fmla="*/ 0 h 2271"/>
                  <a:gd name="T28" fmla="*/ 1 w 1757"/>
                  <a:gd name="T29" fmla="*/ 0 h 2271"/>
                  <a:gd name="T30" fmla="*/ 1 w 1757"/>
                  <a:gd name="T31" fmla="*/ 0 h 2271"/>
                  <a:gd name="T32" fmla="*/ 1 w 1757"/>
                  <a:gd name="T33" fmla="*/ 0 h 2271"/>
                  <a:gd name="T34" fmla="*/ 1 w 1757"/>
                  <a:gd name="T35" fmla="*/ 0 h 2271"/>
                  <a:gd name="T36" fmla="*/ 1 w 1757"/>
                  <a:gd name="T37" fmla="*/ 0 h 2271"/>
                  <a:gd name="T38" fmla="*/ 1 w 1757"/>
                  <a:gd name="T39" fmla="*/ 0 h 2271"/>
                  <a:gd name="T40" fmla="*/ 1 w 1757"/>
                  <a:gd name="T41" fmla="*/ 0 h 2271"/>
                  <a:gd name="T42" fmla="*/ 1 w 1757"/>
                  <a:gd name="T43" fmla="*/ 0 h 2271"/>
                  <a:gd name="T44" fmla="*/ 1 w 1757"/>
                  <a:gd name="T45" fmla="*/ 0 h 2271"/>
                  <a:gd name="T46" fmla="*/ 1 w 1757"/>
                  <a:gd name="T47" fmla="*/ 0 h 2271"/>
                  <a:gd name="T48" fmla="*/ 1 w 1757"/>
                  <a:gd name="T49" fmla="*/ 0 h 2271"/>
                  <a:gd name="T50" fmla="*/ 1 w 1757"/>
                  <a:gd name="T51" fmla="*/ 0 h 2271"/>
                  <a:gd name="T52" fmla="*/ 1 w 1757"/>
                  <a:gd name="T53" fmla="*/ 0 h 2271"/>
                  <a:gd name="T54" fmla="*/ 1 w 1757"/>
                  <a:gd name="T55" fmla="*/ 0 h 2271"/>
                  <a:gd name="T56" fmla="*/ 1 w 1757"/>
                  <a:gd name="T57" fmla="*/ 0 h 2271"/>
                  <a:gd name="T58" fmla="*/ 1 w 1757"/>
                  <a:gd name="T59" fmla="*/ 0 h 2271"/>
                  <a:gd name="T60" fmla="*/ 1 w 1757"/>
                  <a:gd name="T61" fmla="*/ 0 h 2271"/>
                  <a:gd name="T62" fmla="*/ 1 w 1757"/>
                  <a:gd name="T63" fmla="*/ 0 h 2271"/>
                  <a:gd name="T64" fmla="*/ 1 w 1757"/>
                  <a:gd name="T65" fmla="*/ 0 h 2271"/>
                  <a:gd name="T66" fmla="*/ 1 w 1757"/>
                  <a:gd name="T67" fmla="*/ 0 h 2271"/>
                  <a:gd name="T68" fmla="*/ 1 w 1757"/>
                  <a:gd name="T69" fmla="*/ 0 h 2271"/>
                  <a:gd name="T70" fmla="*/ 1 w 1757"/>
                  <a:gd name="T71" fmla="*/ 0 h 2271"/>
                  <a:gd name="T72" fmla="*/ 1 w 1757"/>
                  <a:gd name="T73" fmla="*/ 0 h 2271"/>
                  <a:gd name="T74" fmla="*/ 1 w 1757"/>
                  <a:gd name="T75" fmla="*/ 0 h 2271"/>
                  <a:gd name="T76" fmla="*/ 1 w 1757"/>
                  <a:gd name="T77" fmla="*/ 0 h 2271"/>
                  <a:gd name="T78" fmla="*/ 1 w 1757"/>
                  <a:gd name="T79" fmla="*/ 0 h 2271"/>
                  <a:gd name="T80" fmla="*/ 1 w 1757"/>
                  <a:gd name="T81" fmla="*/ 0 h 2271"/>
                  <a:gd name="T82" fmla="*/ 1 w 1757"/>
                  <a:gd name="T83" fmla="*/ 0 h 2271"/>
                  <a:gd name="T84" fmla="*/ 1 w 1757"/>
                  <a:gd name="T85" fmla="*/ 0 h 2271"/>
                  <a:gd name="T86" fmla="*/ 1 w 1757"/>
                  <a:gd name="T87" fmla="*/ 0 h 2271"/>
                  <a:gd name="T88" fmla="*/ 1 w 1757"/>
                  <a:gd name="T89" fmla="*/ 0 h 2271"/>
                  <a:gd name="T90" fmla="*/ 1 w 1757"/>
                  <a:gd name="T91" fmla="*/ 0 h 2271"/>
                  <a:gd name="T92" fmla="*/ 1 w 1757"/>
                  <a:gd name="T93" fmla="*/ 0 h 2271"/>
                  <a:gd name="T94" fmla="*/ 1 w 1757"/>
                  <a:gd name="T95" fmla="*/ 0 h 2271"/>
                  <a:gd name="T96" fmla="*/ 1 w 1757"/>
                  <a:gd name="T97" fmla="*/ 0 h 2271"/>
                  <a:gd name="T98" fmla="*/ 1 w 1757"/>
                  <a:gd name="T99" fmla="*/ 0 h 2271"/>
                  <a:gd name="T100" fmla="*/ 1 w 1757"/>
                  <a:gd name="T101" fmla="*/ 0 h 2271"/>
                  <a:gd name="T102" fmla="*/ 1 w 1757"/>
                  <a:gd name="T103" fmla="*/ 0 h 2271"/>
                  <a:gd name="T104" fmla="*/ 1 w 1757"/>
                  <a:gd name="T105" fmla="*/ 0 h 2271"/>
                  <a:gd name="T106" fmla="*/ 1 w 1757"/>
                  <a:gd name="T107" fmla="*/ 0 h 227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757"/>
                  <a:gd name="T163" fmla="*/ 0 h 2271"/>
                  <a:gd name="T164" fmla="*/ 1757 w 1757"/>
                  <a:gd name="T165" fmla="*/ 2271 h 227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757" h="2271">
                    <a:moveTo>
                      <a:pt x="967" y="2271"/>
                    </a:moveTo>
                    <a:lnTo>
                      <a:pt x="886" y="2245"/>
                    </a:lnTo>
                    <a:lnTo>
                      <a:pt x="826" y="2214"/>
                    </a:lnTo>
                    <a:lnTo>
                      <a:pt x="777" y="2176"/>
                    </a:lnTo>
                    <a:lnTo>
                      <a:pt x="744" y="2131"/>
                    </a:lnTo>
                    <a:lnTo>
                      <a:pt x="717" y="2077"/>
                    </a:lnTo>
                    <a:lnTo>
                      <a:pt x="698" y="2017"/>
                    </a:lnTo>
                    <a:lnTo>
                      <a:pt x="684" y="1949"/>
                    </a:lnTo>
                    <a:lnTo>
                      <a:pt x="673" y="1877"/>
                    </a:lnTo>
                    <a:lnTo>
                      <a:pt x="682" y="1881"/>
                    </a:lnTo>
                    <a:lnTo>
                      <a:pt x="696" y="1894"/>
                    </a:lnTo>
                    <a:lnTo>
                      <a:pt x="708" y="1914"/>
                    </a:lnTo>
                    <a:lnTo>
                      <a:pt x="725" y="1937"/>
                    </a:lnTo>
                    <a:lnTo>
                      <a:pt x="741" y="1956"/>
                    </a:lnTo>
                    <a:lnTo>
                      <a:pt x="760" y="1974"/>
                    </a:lnTo>
                    <a:lnTo>
                      <a:pt x="781" y="1984"/>
                    </a:lnTo>
                    <a:lnTo>
                      <a:pt x="805" y="1988"/>
                    </a:lnTo>
                    <a:lnTo>
                      <a:pt x="775" y="1910"/>
                    </a:lnTo>
                    <a:lnTo>
                      <a:pt x="717" y="1823"/>
                    </a:lnTo>
                    <a:lnTo>
                      <a:pt x="638" y="1726"/>
                    </a:lnTo>
                    <a:lnTo>
                      <a:pt x="547" y="1631"/>
                    </a:lnTo>
                    <a:lnTo>
                      <a:pt x="450" y="1538"/>
                    </a:lnTo>
                    <a:lnTo>
                      <a:pt x="362" y="1458"/>
                    </a:lnTo>
                    <a:lnTo>
                      <a:pt x="287" y="1394"/>
                    </a:lnTo>
                    <a:lnTo>
                      <a:pt x="238" y="1357"/>
                    </a:lnTo>
                    <a:lnTo>
                      <a:pt x="141" y="1251"/>
                    </a:lnTo>
                    <a:lnTo>
                      <a:pt x="71" y="1150"/>
                    </a:lnTo>
                    <a:lnTo>
                      <a:pt x="23" y="1055"/>
                    </a:lnTo>
                    <a:lnTo>
                      <a:pt x="0" y="962"/>
                    </a:lnTo>
                    <a:lnTo>
                      <a:pt x="0" y="865"/>
                    </a:lnTo>
                    <a:lnTo>
                      <a:pt x="25" y="764"/>
                    </a:lnTo>
                    <a:lnTo>
                      <a:pt x="77" y="654"/>
                    </a:lnTo>
                    <a:lnTo>
                      <a:pt x="157" y="533"/>
                    </a:lnTo>
                    <a:lnTo>
                      <a:pt x="165" y="520"/>
                    </a:lnTo>
                    <a:lnTo>
                      <a:pt x="174" y="508"/>
                    </a:lnTo>
                    <a:lnTo>
                      <a:pt x="184" y="495"/>
                    </a:lnTo>
                    <a:lnTo>
                      <a:pt x="194" y="483"/>
                    </a:lnTo>
                    <a:lnTo>
                      <a:pt x="201" y="470"/>
                    </a:lnTo>
                    <a:lnTo>
                      <a:pt x="213" y="458"/>
                    </a:lnTo>
                    <a:lnTo>
                      <a:pt x="223" y="446"/>
                    </a:lnTo>
                    <a:lnTo>
                      <a:pt x="238" y="440"/>
                    </a:lnTo>
                    <a:lnTo>
                      <a:pt x="289" y="547"/>
                    </a:lnTo>
                    <a:lnTo>
                      <a:pt x="364" y="613"/>
                    </a:lnTo>
                    <a:lnTo>
                      <a:pt x="455" y="640"/>
                    </a:lnTo>
                    <a:lnTo>
                      <a:pt x="556" y="636"/>
                    </a:lnTo>
                    <a:lnTo>
                      <a:pt x="655" y="597"/>
                    </a:lnTo>
                    <a:lnTo>
                      <a:pt x="746" y="537"/>
                    </a:lnTo>
                    <a:lnTo>
                      <a:pt x="820" y="454"/>
                    </a:lnTo>
                    <a:lnTo>
                      <a:pt x="872" y="357"/>
                    </a:lnTo>
                    <a:lnTo>
                      <a:pt x="851" y="361"/>
                    </a:lnTo>
                    <a:lnTo>
                      <a:pt x="834" y="375"/>
                    </a:lnTo>
                    <a:lnTo>
                      <a:pt x="816" y="390"/>
                    </a:lnTo>
                    <a:lnTo>
                      <a:pt x="801" y="407"/>
                    </a:lnTo>
                    <a:lnTo>
                      <a:pt x="793" y="400"/>
                    </a:lnTo>
                    <a:lnTo>
                      <a:pt x="789" y="388"/>
                    </a:lnTo>
                    <a:lnTo>
                      <a:pt x="783" y="371"/>
                    </a:lnTo>
                    <a:lnTo>
                      <a:pt x="783" y="355"/>
                    </a:lnTo>
                    <a:lnTo>
                      <a:pt x="781" y="336"/>
                    </a:lnTo>
                    <a:lnTo>
                      <a:pt x="781" y="320"/>
                    </a:lnTo>
                    <a:lnTo>
                      <a:pt x="781" y="307"/>
                    </a:lnTo>
                    <a:lnTo>
                      <a:pt x="781" y="299"/>
                    </a:lnTo>
                    <a:lnTo>
                      <a:pt x="777" y="297"/>
                    </a:lnTo>
                    <a:lnTo>
                      <a:pt x="774" y="295"/>
                    </a:lnTo>
                    <a:lnTo>
                      <a:pt x="772" y="316"/>
                    </a:lnTo>
                    <a:lnTo>
                      <a:pt x="774" y="340"/>
                    </a:lnTo>
                    <a:lnTo>
                      <a:pt x="774" y="361"/>
                    </a:lnTo>
                    <a:lnTo>
                      <a:pt x="775" y="384"/>
                    </a:lnTo>
                    <a:lnTo>
                      <a:pt x="774" y="404"/>
                    </a:lnTo>
                    <a:lnTo>
                      <a:pt x="768" y="425"/>
                    </a:lnTo>
                    <a:lnTo>
                      <a:pt x="758" y="444"/>
                    </a:lnTo>
                    <a:lnTo>
                      <a:pt x="742" y="466"/>
                    </a:lnTo>
                    <a:lnTo>
                      <a:pt x="737" y="462"/>
                    </a:lnTo>
                    <a:lnTo>
                      <a:pt x="729" y="462"/>
                    </a:lnTo>
                    <a:lnTo>
                      <a:pt x="727" y="438"/>
                    </a:lnTo>
                    <a:lnTo>
                      <a:pt x="725" y="417"/>
                    </a:lnTo>
                    <a:lnTo>
                      <a:pt x="723" y="396"/>
                    </a:lnTo>
                    <a:lnTo>
                      <a:pt x="723" y="375"/>
                    </a:lnTo>
                    <a:lnTo>
                      <a:pt x="721" y="351"/>
                    </a:lnTo>
                    <a:lnTo>
                      <a:pt x="719" y="330"/>
                    </a:lnTo>
                    <a:lnTo>
                      <a:pt x="717" y="309"/>
                    </a:lnTo>
                    <a:lnTo>
                      <a:pt x="715" y="289"/>
                    </a:lnTo>
                    <a:lnTo>
                      <a:pt x="710" y="303"/>
                    </a:lnTo>
                    <a:lnTo>
                      <a:pt x="708" y="324"/>
                    </a:lnTo>
                    <a:lnTo>
                      <a:pt x="708" y="349"/>
                    </a:lnTo>
                    <a:lnTo>
                      <a:pt x="710" y="378"/>
                    </a:lnTo>
                    <a:lnTo>
                      <a:pt x="710" y="407"/>
                    </a:lnTo>
                    <a:lnTo>
                      <a:pt x="711" y="437"/>
                    </a:lnTo>
                    <a:lnTo>
                      <a:pt x="713" y="462"/>
                    </a:lnTo>
                    <a:lnTo>
                      <a:pt x="715" y="485"/>
                    </a:lnTo>
                    <a:lnTo>
                      <a:pt x="700" y="495"/>
                    </a:lnTo>
                    <a:lnTo>
                      <a:pt x="686" y="506"/>
                    </a:lnTo>
                    <a:lnTo>
                      <a:pt x="671" y="510"/>
                    </a:lnTo>
                    <a:lnTo>
                      <a:pt x="659" y="512"/>
                    </a:lnTo>
                    <a:lnTo>
                      <a:pt x="657" y="477"/>
                    </a:lnTo>
                    <a:lnTo>
                      <a:pt x="657" y="452"/>
                    </a:lnTo>
                    <a:lnTo>
                      <a:pt x="657" y="429"/>
                    </a:lnTo>
                    <a:lnTo>
                      <a:pt x="657" y="411"/>
                    </a:lnTo>
                    <a:lnTo>
                      <a:pt x="655" y="392"/>
                    </a:lnTo>
                    <a:lnTo>
                      <a:pt x="655" y="373"/>
                    </a:lnTo>
                    <a:lnTo>
                      <a:pt x="653" y="347"/>
                    </a:lnTo>
                    <a:lnTo>
                      <a:pt x="651" y="318"/>
                    </a:lnTo>
                    <a:lnTo>
                      <a:pt x="646" y="340"/>
                    </a:lnTo>
                    <a:lnTo>
                      <a:pt x="644" y="365"/>
                    </a:lnTo>
                    <a:lnTo>
                      <a:pt x="642" y="390"/>
                    </a:lnTo>
                    <a:lnTo>
                      <a:pt x="642" y="419"/>
                    </a:lnTo>
                    <a:lnTo>
                      <a:pt x="642" y="446"/>
                    </a:lnTo>
                    <a:lnTo>
                      <a:pt x="642" y="473"/>
                    </a:lnTo>
                    <a:lnTo>
                      <a:pt x="642" y="501"/>
                    </a:lnTo>
                    <a:lnTo>
                      <a:pt x="642" y="530"/>
                    </a:lnTo>
                    <a:lnTo>
                      <a:pt x="632" y="533"/>
                    </a:lnTo>
                    <a:lnTo>
                      <a:pt x="622" y="537"/>
                    </a:lnTo>
                    <a:lnTo>
                      <a:pt x="613" y="537"/>
                    </a:lnTo>
                    <a:lnTo>
                      <a:pt x="607" y="539"/>
                    </a:lnTo>
                    <a:lnTo>
                      <a:pt x="603" y="508"/>
                    </a:lnTo>
                    <a:lnTo>
                      <a:pt x="601" y="477"/>
                    </a:lnTo>
                    <a:lnTo>
                      <a:pt x="599" y="446"/>
                    </a:lnTo>
                    <a:lnTo>
                      <a:pt x="599" y="417"/>
                    </a:lnTo>
                    <a:lnTo>
                      <a:pt x="595" y="386"/>
                    </a:lnTo>
                    <a:lnTo>
                      <a:pt x="593" y="355"/>
                    </a:lnTo>
                    <a:lnTo>
                      <a:pt x="591" y="324"/>
                    </a:lnTo>
                    <a:lnTo>
                      <a:pt x="591" y="295"/>
                    </a:lnTo>
                    <a:lnTo>
                      <a:pt x="589" y="297"/>
                    </a:lnTo>
                    <a:lnTo>
                      <a:pt x="587" y="299"/>
                    </a:lnTo>
                    <a:lnTo>
                      <a:pt x="587" y="330"/>
                    </a:lnTo>
                    <a:lnTo>
                      <a:pt x="587" y="361"/>
                    </a:lnTo>
                    <a:lnTo>
                      <a:pt x="587" y="392"/>
                    </a:lnTo>
                    <a:lnTo>
                      <a:pt x="587" y="423"/>
                    </a:lnTo>
                    <a:lnTo>
                      <a:pt x="587" y="454"/>
                    </a:lnTo>
                    <a:lnTo>
                      <a:pt x="587" y="485"/>
                    </a:lnTo>
                    <a:lnTo>
                      <a:pt x="589" y="516"/>
                    </a:lnTo>
                    <a:lnTo>
                      <a:pt x="591" y="549"/>
                    </a:lnTo>
                    <a:lnTo>
                      <a:pt x="574" y="555"/>
                    </a:lnTo>
                    <a:lnTo>
                      <a:pt x="562" y="561"/>
                    </a:lnTo>
                    <a:lnTo>
                      <a:pt x="550" y="563"/>
                    </a:lnTo>
                    <a:lnTo>
                      <a:pt x="545" y="566"/>
                    </a:lnTo>
                    <a:lnTo>
                      <a:pt x="533" y="568"/>
                    </a:lnTo>
                    <a:lnTo>
                      <a:pt x="523" y="570"/>
                    </a:lnTo>
                    <a:lnTo>
                      <a:pt x="521" y="543"/>
                    </a:lnTo>
                    <a:lnTo>
                      <a:pt x="521" y="512"/>
                    </a:lnTo>
                    <a:lnTo>
                      <a:pt x="521" y="471"/>
                    </a:lnTo>
                    <a:lnTo>
                      <a:pt x="521" y="433"/>
                    </a:lnTo>
                    <a:lnTo>
                      <a:pt x="519" y="392"/>
                    </a:lnTo>
                    <a:lnTo>
                      <a:pt x="518" y="355"/>
                    </a:lnTo>
                    <a:lnTo>
                      <a:pt x="514" y="326"/>
                    </a:lnTo>
                    <a:lnTo>
                      <a:pt x="510" y="309"/>
                    </a:lnTo>
                    <a:lnTo>
                      <a:pt x="508" y="336"/>
                    </a:lnTo>
                    <a:lnTo>
                      <a:pt x="512" y="376"/>
                    </a:lnTo>
                    <a:lnTo>
                      <a:pt x="514" y="419"/>
                    </a:lnTo>
                    <a:lnTo>
                      <a:pt x="518" y="466"/>
                    </a:lnTo>
                    <a:lnTo>
                      <a:pt x="514" y="506"/>
                    </a:lnTo>
                    <a:lnTo>
                      <a:pt x="506" y="543"/>
                    </a:lnTo>
                    <a:lnTo>
                      <a:pt x="490" y="565"/>
                    </a:lnTo>
                    <a:lnTo>
                      <a:pt x="465" y="574"/>
                    </a:lnTo>
                    <a:lnTo>
                      <a:pt x="463" y="566"/>
                    </a:lnTo>
                    <a:lnTo>
                      <a:pt x="461" y="559"/>
                    </a:lnTo>
                    <a:lnTo>
                      <a:pt x="461" y="545"/>
                    </a:lnTo>
                    <a:lnTo>
                      <a:pt x="461" y="528"/>
                    </a:lnTo>
                    <a:lnTo>
                      <a:pt x="459" y="495"/>
                    </a:lnTo>
                    <a:lnTo>
                      <a:pt x="459" y="452"/>
                    </a:lnTo>
                    <a:lnTo>
                      <a:pt x="457" y="390"/>
                    </a:lnTo>
                    <a:lnTo>
                      <a:pt x="457" y="309"/>
                    </a:lnTo>
                    <a:lnTo>
                      <a:pt x="452" y="326"/>
                    </a:lnTo>
                    <a:lnTo>
                      <a:pt x="448" y="355"/>
                    </a:lnTo>
                    <a:lnTo>
                      <a:pt x="444" y="390"/>
                    </a:lnTo>
                    <a:lnTo>
                      <a:pt x="444" y="433"/>
                    </a:lnTo>
                    <a:lnTo>
                      <a:pt x="442" y="471"/>
                    </a:lnTo>
                    <a:lnTo>
                      <a:pt x="442" y="512"/>
                    </a:lnTo>
                    <a:lnTo>
                      <a:pt x="442" y="545"/>
                    </a:lnTo>
                    <a:lnTo>
                      <a:pt x="444" y="574"/>
                    </a:lnTo>
                    <a:lnTo>
                      <a:pt x="428" y="574"/>
                    </a:lnTo>
                    <a:lnTo>
                      <a:pt x="417" y="574"/>
                    </a:lnTo>
                    <a:lnTo>
                      <a:pt x="405" y="551"/>
                    </a:lnTo>
                    <a:lnTo>
                      <a:pt x="399" y="522"/>
                    </a:lnTo>
                    <a:lnTo>
                      <a:pt x="395" y="485"/>
                    </a:lnTo>
                    <a:lnTo>
                      <a:pt x="395" y="448"/>
                    </a:lnTo>
                    <a:lnTo>
                      <a:pt x="393" y="407"/>
                    </a:lnTo>
                    <a:lnTo>
                      <a:pt x="395" y="371"/>
                    </a:lnTo>
                    <a:lnTo>
                      <a:pt x="395" y="340"/>
                    </a:lnTo>
                    <a:lnTo>
                      <a:pt x="397" y="318"/>
                    </a:lnTo>
                    <a:lnTo>
                      <a:pt x="390" y="340"/>
                    </a:lnTo>
                    <a:lnTo>
                      <a:pt x="388" y="367"/>
                    </a:lnTo>
                    <a:lnTo>
                      <a:pt x="388" y="400"/>
                    </a:lnTo>
                    <a:lnTo>
                      <a:pt x="388" y="435"/>
                    </a:lnTo>
                    <a:lnTo>
                      <a:pt x="388" y="468"/>
                    </a:lnTo>
                    <a:lnTo>
                      <a:pt x="390" y="502"/>
                    </a:lnTo>
                    <a:lnTo>
                      <a:pt x="391" y="535"/>
                    </a:lnTo>
                    <a:lnTo>
                      <a:pt x="393" y="566"/>
                    </a:lnTo>
                    <a:lnTo>
                      <a:pt x="391" y="568"/>
                    </a:lnTo>
                    <a:lnTo>
                      <a:pt x="390" y="570"/>
                    </a:lnTo>
                    <a:lnTo>
                      <a:pt x="370" y="543"/>
                    </a:lnTo>
                    <a:lnTo>
                      <a:pt x="360" y="512"/>
                    </a:lnTo>
                    <a:lnTo>
                      <a:pt x="357" y="477"/>
                    </a:lnTo>
                    <a:lnTo>
                      <a:pt x="358" y="442"/>
                    </a:lnTo>
                    <a:lnTo>
                      <a:pt x="360" y="406"/>
                    </a:lnTo>
                    <a:lnTo>
                      <a:pt x="364" y="371"/>
                    </a:lnTo>
                    <a:lnTo>
                      <a:pt x="364" y="342"/>
                    </a:lnTo>
                    <a:lnTo>
                      <a:pt x="362" y="318"/>
                    </a:lnTo>
                    <a:lnTo>
                      <a:pt x="351" y="328"/>
                    </a:lnTo>
                    <a:lnTo>
                      <a:pt x="347" y="344"/>
                    </a:lnTo>
                    <a:lnTo>
                      <a:pt x="347" y="361"/>
                    </a:lnTo>
                    <a:lnTo>
                      <a:pt x="349" y="384"/>
                    </a:lnTo>
                    <a:lnTo>
                      <a:pt x="347" y="404"/>
                    </a:lnTo>
                    <a:lnTo>
                      <a:pt x="345" y="425"/>
                    </a:lnTo>
                    <a:lnTo>
                      <a:pt x="339" y="444"/>
                    </a:lnTo>
                    <a:lnTo>
                      <a:pt x="329" y="462"/>
                    </a:lnTo>
                    <a:lnTo>
                      <a:pt x="326" y="363"/>
                    </a:lnTo>
                    <a:lnTo>
                      <a:pt x="337" y="283"/>
                    </a:lnTo>
                    <a:lnTo>
                      <a:pt x="364" y="217"/>
                    </a:lnTo>
                    <a:lnTo>
                      <a:pt x="405" y="167"/>
                    </a:lnTo>
                    <a:lnTo>
                      <a:pt x="457" y="122"/>
                    </a:lnTo>
                    <a:lnTo>
                      <a:pt x="521" y="88"/>
                    </a:lnTo>
                    <a:lnTo>
                      <a:pt x="595" y="57"/>
                    </a:lnTo>
                    <a:lnTo>
                      <a:pt x="682" y="31"/>
                    </a:lnTo>
                    <a:lnTo>
                      <a:pt x="686" y="14"/>
                    </a:lnTo>
                    <a:lnTo>
                      <a:pt x="696" y="0"/>
                    </a:lnTo>
                    <a:lnTo>
                      <a:pt x="741" y="6"/>
                    </a:lnTo>
                    <a:lnTo>
                      <a:pt x="768" y="29"/>
                    </a:lnTo>
                    <a:lnTo>
                      <a:pt x="783" y="60"/>
                    </a:lnTo>
                    <a:lnTo>
                      <a:pt x="793" y="103"/>
                    </a:lnTo>
                    <a:lnTo>
                      <a:pt x="797" y="148"/>
                    </a:lnTo>
                    <a:lnTo>
                      <a:pt x="806" y="198"/>
                    </a:lnTo>
                    <a:lnTo>
                      <a:pt x="822" y="245"/>
                    </a:lnTo>
                    <a:lnTo>
                      <a:pt x="851" y="289"/>
                    </a:lnTo>
                    <a:lnTo>
                      <a:pt x="909" y="324"/>
                    </a:lnTo>
                    <a:lnTo>
                      <a:pt x="973" y="347"/>
                    </a:lnTo>
                    <a:lnTo>
                      <a:pt x="1039" y="351"/>
                    </a:lnTo>
                    <a:lnTo>
                      <a:pt x="1107" y="344"/>
                    </a:lnTo>
                    <a:lnTo>
                      <a:pt x="1167" y="316"/>
                    </a:lnTo>
                    <a:lnTo>
                      <a:pt x="1220" y="278"/>
                    </a:lnTo>
                    <a:lnTo>
                      <a:pt x="1258" y="221"/>
                    </a:lnTo>
                    <a:lnTo>
                      <a:pt x="1284" y="154"/>
                    </a:lnTo>
                    <a:lnTo>
                      <a:pt x="1305" y="155"/>
                    </a:lnTo>
                    <a:lnTo>
                      <a:pt x="1338" y="167"/>
                    </a:lnTo>
                    <a:lnTo>
                      <a:pt x="1377" y="181"/>
                    </a:lnTo>
                    <a:lnTo>
                      <a:pt x="1421" y="200"/>
                    </a:lnTo>
                    <a:lnTo>
                      <a:pt x="1464" y="217"/>
                    </a:lnTo>
                    <a:lnTo>
                      <a:pt x="1505" y="235"/>
                    </a:lnTo>
                    <a:lnTo>
                      <a:pt x="1540" y="250"/>
                    </a:lnTo>
                    <a:lnTo>
                      <a:pt x="1569" y="264"/>
                    </a:lnTo>
                    <a:lnTo>
                      <a:pt x="1561" y="283"/>
                    </a:lnTo>
                    <a:lnTo>
                      <a:pt x="1563" y="311"/>
                    </a:lnTo>
                    <a:lnTo>
                      <a:pt x="1573" y="338"/>
                    </a:lnTo>
                    <a:lnTo>
                      <a:pt x="1588" y="369"/>
                    </a:lnTo>
                    <a:lnTo>
                      <a:pt x="1604" y="396"/>
                    </a:lnTo>
                    <a:lnTo>
                      <a:pt x="1623" y="425"/>
                    </a:lnTo>
                    <a:lnTo>
                      <a:pt x="1638" y="452"/>
                    </a:lnTo>
                    <a:lnTo>
                      <a:pt x="1652" y="475"/>
                    </a:lnTo>
                    <a:lnTo>
                      <a:pt x="1706" y="611"/>
                    </a:lnTo>
                    <a:lnTo>
                      <a:pt x="1743" y="737"/>
                    </a:lnTo>
                    <a:lnTo>
                      <a:pt x="1757" y="850"/>
                    </a:lnTo>
                    <a:lnTo>
                      <a:pt x="1751" y="958"/>
                    </a:lnTo>
                    <a:lnTo>
                      <a:pt x="1716" y="1059"/>
                    </a:lnTo>
                    <a:lnTo>
                      <a:pt x="1660" y="1162"/>
                    </a:lnTo>
                    <a:lnTo>
                      <a:pt x="1576" y="1264"/>
                    </a:lnTo>
                    <a:lnTo>
                      <a:pt x="1466" y="1377"/>
                    </a:lnTo>
                    <a:lnTo>
                      <a:pt x="1425" y="1419"/>
                    </a:lnTo>
                    <a:lnTo>
                      <a:pt x="1379" y="1476"/>
                    </a:lnTo>
                    <a:lnTo>
                      <a:pt x="1330" y="1544"/>
                    </a:lnTo>
                    <a:lnTo>
                      <a:pt x="1287" y="1617"/>
                    </a:lnTo>
                    <a:lnTo>
                      <a:pt x="1254" y="1689"/>
                    </a:lnTo>
                    <a:lnTo>
                      <a:pt x="1239" y="1763"/>
                    </a:lnTo>
                    <a:lnTo>
                      <a:pt x="1245" y="1830"/>
                    </a:lnTo>
                    <a:lnTo>
                      <a:pt x="1280" y="1887"/>
                    </a:lnTo>
                    <a:lnTo>
                      <a:pt x="1272" y="1949"/>
                    </a:lnTo>
                    <a:lnTo>
                      <a:pt x="1254" y="2015"/>
                    </a:lnTo>
                    <a:lnTo>
                      <a:pt x="1227" y="2077"/>
                    </a:lnTo>
                    <a:lnTo>
                      <a:pt x="1190" y="2139"/>
                    </a:lnTo>
                    <a:lnTo>
                      <a:pt x="1144" y="2189"/>
                    </a:lnTo>
                    <a:lnTo>
                      <a:pt x="1092" y="2232"/>
                    </a:lnTo>
                    <a:lnTo>
                      <a:pt x="1031" y="2259"/>
                    </a:lnTo>
                    <a:lnTo>
                      <a:pt x="967" y="2271"/>
                    </a:lnTo>
                    <a:close/>
                  </a:path>
                </a:pathLst>
              </a:custGeom>
              <a:solidFill>
                <a:srgbClr val="FFCC99"/>
              </a:solidFill>
              <a:ln w="9525">
                <a:noFill/>
                <a:round/>
                <a:headEnd/>
                <a:tailEnd/>
              </a:ln>
            </p:spPr>
            <p:txBody>
              <a:bodyPr/>
              <a:lstStyle/>
              <a:p>
                <a:pPr algn="ctr" rtl="0" eaLnBrk="0" hangingPunct="0"/>
                <a:endParaRPr lang="he-IL"/>
              </a:p>
            </p:txBody>
          </p:sp>
          <p:sp>
            <p:nvSpPr>
              <p:cNvPr id="24589" name="Freeform 45"/>
              <p:cNvSpPr>
                <a:spLocks/>
              </p:cNvSpPr>
              <p:nvPr/>
            </p:nvSpPr>
            <p:spPr bwMode="auto">
              <a:xfrm>
                <a:off x="2687" y="1257"/>
                <a:ext cx="223" cy="177"/>
              </a:xfrm>
              <a:custGeom>
                <a:avLst/>
                <a:gdLst>
                  <a:gd name="T0" fmla="*/ 1 w 446"/>
                  <a:gd name="T1" fmla="*/ 0 h 355"/>
                  <a:gd name="T2" fmla="*/ 1 w 446"/>
                  <a:gd name="T3" fmla="*/ 0 h 355"/>
                  <a:gd name="T4" fmla="*/ 1 w 446"/>
                  <a:gd name="T5" fmla="*/ 0 h 355"/>
                  <a:gd name="T6" fmla="*/ 1 w 446"/>
                  <a:gd name="T7" fmla="*/ 0 h 355"/>
                  <a:gd name="T8" fmla="*/ 1 w 446"/>
                  <a:gd name="T9" fmla="*/ 0 h 355"/>
                  <a:gd name="T10" fmla="*/ 1 w 446"/>
                  <a:gd name="T11" fmla="*/ 0 h 355"/>
                  <a:gd name="T12" fmla="*/ 1 w 446"/>
                  <a:gd name="T13" fmla="*/ 0 h 355"/>
                  <a:gd name="T14" fmla="*/ 0 w 446"/>
                  <a:gd name="T15" fmla="*/ 0 h 355"/>
                  <a:gd name="T16" fmla="*/ 1 w 446"/>
                  <a:gd name="T17" fmla="*/ 0 h 355"/>
                  <a:gd name="T18" fmla="*/ 1 w 446"/>
                  <a:gd name="T19" fmla="*/ 0 h 355"/>
                  <a:gd name="T20" fmla="*/ 1 w 446"/>
                  <a:gd name="T21" fmla="*/ 0 h 355"/>
                  <a:gd name="T22" fmla="*/ 1 w 446"/>
                  <a:gd name="T23" fmla="*/ 0 h 355"/>
                  <a:gd name="T24" fmla="*/ 1 w 446"/>
                  <a:gd name="T25" fmla="*/ 0 h 355"/>
                  <a:gd name="T26" fmla="*/ 1 w 446"/>
                  <a:gd name="T27" fmla="*/ 0 h 355"/>
                  <a:gd name="T28" fmla="*/ 1 w 446"/>
                  <a:gd name="T29" fmla="*/ 0 h 355"/>
                  <a:gd name="T30" fmla="*/ 1 w 446"/>
                  <a:gd name="T31" fmla="*/ 0 h 355"/>
                  <a:gd name="T32" fmla="*/ 1 w 446"/>
                  <a:gd name="T33" fmla="*/ 0 h 355"/>
                  <a:gd name="T34" fmla="*/ 1 w 446"/>
                  <a:gd name="T35" fmla="*/ 0 h 355"/>
                  <a:gd name="T36" fmla="*/ 1 w 446"/>
                  <a:gd name="T37" fmla="*/ 0 h 355"/>
                  <a:gd name="T38" fmla="*/ 1 w 446"/>
                  <a:gd name="T39" fmla="*/ 0 h 355"/>
                  <a:gd name="T40" fmla="*/ 1 w 446"/>
                  <a:gd name="T41" fmla="*/ 0 h 355"/>
                  <a:gd name="T42" fmla="*/ 1 w 446"/>
                  <a:gd name="T43" fmla="*/ 0 h 355"/>
                  <a:gd name="T44" fmla="*/ 1 w 446"/>
                  <a:gd name="T45" fmla="*/ 0 h 355"/>
                  <a:gd name="T46" fmla="*/ 1 w 446"/>
                  <a:gd name="T47" fmla="*/ 0 h 355"/>
                  <a:gd name="T48" fmla="*/ 1 w 446"/>
                  <a:gd name="T49" fmla="*/ 0 h 355"/>
                  <a:gd name="T50" fmla="*/ 1 w 446"/>
                  <a:gd name="T51" fmla="*/ 0 h 355"/>
                  <a:gd name="T52" fmla="*/ 1 w 446"/>
                  <a:gd name="T53" fmla="*/ 0 h 355"/>
                  <a:gd name="T54" fmla="*/ 1 w 446"/>
                  <a:gd name="T55" fmla="*/ 0 h 355"/>
                  <a:gd name="T56" fmla="*/ 1 w 446"/>
                  <a:gd name="T57" fmla="*/ 0 h 355"/>
                  <a:gd name="T58" fmla="*/ 1 w 446"/>
                  <a:gd name="T59" fmla="*/ 0 h 355"/>
                  <a:gd name="T60" fmla="*/ 1 w 446"/>
                  <a:gd name="T61" fmla="*/ 0 h 355"/>
                  <a:gd name="T62" fmla="*/ 1 w 446"/>
                  <a:gd name="T63" fmla="*/ 0 h 355"/>
                  <a:gd name="T64" fmla="*/ 1 w 446"/>
                  <a:gd name="T65" fmla="*/ 0 h 355"/>
                  <a:gd name="T66" fmla="*/ 1 w 446"/>
                  <a:gd name="T67" fmla="*/ 0 h 355"/>
                  <a:gd name="T68" fmla="*/ 1 w 446"/>
                  <a:gd name="T69" fmla="*/ 0 h 355"/>
                  <a:gd name="T70" fmla="*/ 1 w 446"/>
                  <a:gd name="T71" fmla="*/ 0 h 355"/>
                  <a:gd name="T72" fmla="*/ 1 w 446"/>
                  <a:gd name="T73" fmla="*/ 0 h 35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46"/>
                  <a:gd name="T112" fmla="*/ 0 h 355"/>
                  <a:gd name="T113" fmla="*/ 446 w 446"/>
                  <a:gd name="T114" fmla="*/ 355 h 35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46" h="355">
                    <a:moveTo>
                      <a:pt x="194" y="355"/>
                    </a:moveTo>
                    <a:lnTo>
                      <a:pt x="138" y="337"/>
                    </a:lnTo>
                    <a:lnTo>
                      <a:pt x="95" y="308"/>
                    </a:lnTo>
                    <a:lnTo>
                      <a:pt x="58" y="268"/>
                    </a:lnTo>
                    <a:lnTo>
                      <a:pt x="35" y="219"/>
                    </a:lnTo>
                    <a:lnTo>
                      <a:pt x="16" y="165"/>
                    </a:lnTo>
                    <a:lnTo>
                      <a:pt x="6" y="111"/>
                    </a:lnTo>
                    <a:lnTo>
                      <a:pt x="0" y="56"/>
                    </a:lnTo>
                    <a:lnTo>
                      <a:pt x="4" y="8"/>
                    </a:lnTo>
                    <a:lnTo>
                      <a:pt x="10" y="4"/>
                    </a:lnTo>
                    <a:lnTo>
                      <a:pt x="16" y="2"/>
                    </a:lnTo>
                    <a:lnTo>
                      <a:pt x="23" y="0"/>
                    </a:lnTo>
                    <a:lnTo>
                      <a:pt x="39" y="4"/>
                    </a:lnTo>
                    <a:lnTo>
                      <a:pt x="49" y="58"/>
                    </a:lnTo>
                    <a:lnTo>
                      <a:pt x="54" y="107"/>
                    </a:lnTo>
                    <a:lnTo>
                      <a:pt x="58" y="146"/>
                    </a:lnTo>
                    <a:lnTo>
                      <a:pt x="68" y="180"/>
                    </a:lnTo>
                    <a:lnTo>
                      <a:pt x="80" y="209"/>
                    </a:lnTo>
                    <a:lnTo>
                      <a:pt x="103" y="240"/>
                    </a:lnTo>
                    <a:lnTo>
                      <a:pt x="140" y="270"/>
                    </a:lnTo>
                    <a:lnTo>
                      <a:pt x="194" y="306"/>
                    </a:lnTo>
                    <a:lnTo>
                      <a:pt x="250" y="303"/>
                    </a:lnTo>
                    <a:lnTo>
                      <a:pt x="293" y="287"/>
                    </a:lnTo>
                    <a:lnTo>
                      <a:pt x="322" y="264"/>
                    </a:lnTo>
                    <a:lnTo>
                      <a:pt x="347" y="233"/>
                    </a:lnTo>
                    <a:lnTo>
                      <a:pt x="367" y="194"/>
                    </a:lnTo>
                    <a:lnTo>
                      <a:pt x="386" y="153"/>
                    </a:lnTo>
                    <a:lnTo>
                      <a:pt x="411" y="111"/>
                    </a:lnTo>
                    <a:lnTo>
                      <a:pt x="446" y="72"/>
                    </a:lnTo>
                    <a:lnTo>
                      <a:pt x="440" y="134"/>
                    </a:lnTo>
                    <a:lnTo>
                      <a:pt x="429" y="190"/>
                    </a:lnTo>
                    <a:lnTo>
                      <a:pt x="407" y="237"/>
                    </a:lnTo>
                    <a:lnTo>
                      <a:pt x="380" y="279"/>
                    </a:lnTo>
                    <a:lnTo>
                      <a:pt x="343" y="310"/>
                    </a:lnTo>
                    <a:lnTo>
                      <a:pt x="301" y="334"/>
                    </a:lnTo>
                    <a:lnTo>
                      <a:pt x="250" y="349"/>
                    </a:lnTo>
                    <a:lnTo>
                      <a:pt x="194" y="355"/>
                    </a:lnTo>
                    <a:close/>
                  </a:path>
                </a:pathLst>
              </a:custGeom>
              <a:solidFill>
                <a:srgbClr val="000000"/>
              </a:solidFill>
              <a:ln w="9525">
                <a:noFill/>
                <a:round/>
                <a:headEnd/>
                <a:tailEnd/>
              </a:ln>
            </p:spPr>
            <p:txBody>
              <a:bodyPr/>
              <a:lstStyle/>
              <a:p>
                <a:pPr algn="ctr" rtl="0" eaLnBrk="0" hangingPunct="0"/>
                <a:endParaRPr lang="he-IL"/>
              </a:p>
            </p:txBody>
          </p:sp>
          <p:sp>
            <p:nvSpPr>
              <p:cNvPr id="24590" name="Freeform 46"/>
              <p:cNvSpPr>
                <a:spLocks/>
              </p:cNvSpPr>
              <p:nvPr/>
            </p:nvSpPr>
            <p:spPr bwMode="auto">
              <a:xfrm>
                <a:off x="2591" y="838"/>
                <a:ext cx="400" cy="443"/>
              </a:xfrm>
              <a:custGeom>
                <a:avLst/>
                <a:gdLst>
                  <a:gd name="T0" fmla="*/ 0 w 801"/>
                  <a:gd name="T1" fmla="*/ 1 h 886"/>
                  <a:gd name="T2" fmla="*/ 0 w 801"/>
                  <a:gd name="T3" fmla="*/ 1 h 886"/>
                  <a:gd name="T4" fmla="*/ 0 w 801"/>
                  <a:gd name="T5" fmla="*/ 1 h 886"/>
                  <a:gd name="T6" fmla="*/ 0 w 801"/>
                  <a:gd name="T7" fmla="*/ 1 h 886"/>
                  <a:gd name="T8" fmla="*/ 0 w 801"/>
                  <a:gd name="T9" fmla="*/ 1 h 886"/>
                  <a:gd name="T10" fmla="*/ 0 w 801"/>
                  <a:gd name="T11" fmla="*/ 1 h 886"/>
                  <a:gd name="T12" fmla="*/ 0 w 801"/>
                  <a:gd name="T13" fmla="*/ 1 h 886"/>
                  <a:gd name="T14" fmla="*/ 0 w 801"/>
                  <a:gd name="T15" fmla="*/ 1 h 886"/>
                  <a:gd name="T16" fmla="*/ 0 w 801"/>
                  <a:gd name="T17" fmla="*/ 1 h 886"/>
                  <a:gd name="T18" fmla="*/ 0 w 801"/>
                  <a:gd name="T19" fmla="*/ 1 h 886"/>
                  <a:gd name="T20" fmla="*/ 0 w 801"/>
                  <a:gd name="T21" fmla="*/ 1 h 886"/>
                  <a:gd name="T22" fmla="*/ 0 w 801"/>
                  <a:gd name="T23" fmla="*/ 1 h 886"/>
                  <a:gd name="T24" fmla="*/ 0 w 801"/>
                  <a:gd name="T25" fmla="*/ 1 h 886"/>
                  <a:gd name="T26" fmla="*/ 0 w 801"/>
                  <a:gd name="T27" fmla="*/ 1 h 886"/>
                  <a:gd name="T28" fmla="*/ 0 w 801"/>
                  <a:gd name="T29" fmla="*/ 1 h 886"/>
                  <a:gd name="T30" fmla="*/ 0 w 801"/>
                  <a:gd name="T31" fmla="*/ 1 h 886"/>
                  <a:gd name="T32" fmla="*/ 0 w 801"/>
                  <a:gd name="T33" fmla="*/ 1 h 886"/>
                  <a:gd name="T34" fmla="*/ 0 w 801"/>
                  <a:gd name="T35" fmla="*/ 1 h 886"/>
                  <a:gd name="T36" fmla="*/ 0 w 801"/>
                  <a:gd name="T37" fmla="*/ 1 h 886"/>
                  <a:gd name="T38" fmla="*/ 0 w 801"/>
                  <a:gd name="T39" fmla="*/ 1 h 886"/>
                  <a:gd name="T40" fmla="*/ 0 w 801"/>
                  <a:gd name="T41" fmla="*/ 1 h 886"/>
                  <a:gd name="T42" fmla="*/ 0 w 801"/>
                  <a:gd name="T43" fmla="*/ 1 h 886"/>
                  <a:gd name="T44" fmla="*/ 0 w 801"/>
                  <a:gd name="T45" fmla="*/ 1 h 886"/>
                  <a:gd name="T46" fmla="*/ 0 w 801"/>
                  <a:gd name="T47" fmla="*/ 1 h 886"/>
                  <a:gd name="T48" fmla="*/ 0 w 801"/>
                  <a:gd name="T49" fmla="*/ 1 h 886"/>
                  <a:gd name="T50" fmla="*/ 0 w 801"/>
                  <a:gd name="T51" fmla="*/ 1 h 886"/>
                  <a:gd name="T52" fmla="*/ 0 w 801"/>
                  <a:gd name="T53" fmla="*/ 1 h 886"/>
                  <a:gd name="T54" fmla="*/ 0 w 801"/>
                  <a:gd name="T55" fmla="*/ 1 h 886"/>
                  <a:gd name="T56" fmla="*/ 0 w 801"/>
                  <a:gd name="T57" fmla="*/ 1 h 886"/>
                  <a:gd name="T58" fmla="*/ 0 w 801"/>
                  <a:gd name="T59" fmla="*/ 1 h 886"/>
                  <a:gd name="T60" fmla="*/ 0 w 801"/>
                  <a:gd name="T61" fmla="*/ 1 h 886"/>
                  <a:gd name="T62" fmla="*/ 0 w 801"/>
                  <a:gd name="T63" fmla="*/ 1 h 886"/>
                  <a:gd name="T64" fmla="*/ 0 w 801"/>
                  <a:gd name="T65" fmla="*/ 1 h 886"/>
                  <a:gd name="T66" fmla="*/ 0 w 801"/>
                  <a:gd name="T67" fmla="*/ 1 h 886"/>
                  <a:gd name="T68" fmla="*/ 0 w 801"/>
                  <a:gd name="T69" fmla="*/ 1 h 88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01"/>
                  <a:gd name="T106" fmla="*/ 0 h 886"/>
                  <a:gd name="T107" fmla="*/ 801 w 801"/>
                  <a:gd name="T108" fmla="*/ 886 h 88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01" h="886">
                    <a:moveTo>
                      <a:pt x="417" y="886"/>
                    </a:moveTo>
                    <a:lnTo>
                      <a:pt x="345" y="864"/>
                    </a:lnTo>
                    <a:lnTo>
                      <a:pt x="301" y="827"/>
                    </a:lnTo>
                    <a:lnTo>
                      <a:pt x="273" y="775"/>
                    </a:lnTo>
                    <a:lnTo>
                      <a:pt x="266" y="717"/>
                    </a:lnTo>
                    <a:lnTo>
                      <a:pt x="264" y="649"/>
                    </a:lnTo>
                    <a:lnTo>
                      <a:pt x="270" y="583"/>
                    </a:lnTo>
                    <a:lnTo>
                      <a:pt x="275" y="517"/>
                    </a:lnTo>
                    <a:lnTo>
                      <a:pt x="277" y="461"/>
                    </a:lnTo>
                    <a:lnTo>
                      <a:pt x="239" y="463"/>
                    </a:lnTo>
                    <a:lnTo>
                      <a:pt x="204" y="467"/>
                    </a:lnTo>
                    <a:lnTo>
                      <a:pt x="167" y="469"/>
                    </a:lnTo>
                    <a:lnTo>
                      <a:pt x="132" y="471"/>
                    </a:lnTo>
                    <a:lnTo>
                      <a:pt x="97" y="469"/>
                    </a:lnTo>
                    <a:lnTo>
                      <a:pt x="62" y="465"/>
                    </a:lnTo>
                    <a:lnTo>
                      <a:pt x="29" y="455"/>
                    </a:lnTo>
                    <a:lnTo>
                      <a:pt x="0" y="442"/>
                    </a:lnTo>
                    <a:lnTo>
                      <a:pt x="0" y="432"/>
                    </a:lnTo>
                    <a:lnTo>
                      <a:pt x="0" y="428"/>
                    </a:lnTo>
                    <a:lnTo>
                      <a:pt x="12" y="422"/>
                    </a:lnTo>
                    <a:lnTo>
                      <a:pt x="39" y="420"/>
                    </a:lnTo>
                    <a:lnTo>
                      <a:pt x="78" y="420"/>
                    </a:lnTo>
                    <a:lnTo>
                      <a:pt x="122" y="422"/>
                    </a:lnTo>
                    <a:lnTo>
                      <a:pt x="167" y="422"/>
                    </a:lnTo>
                    <a:lnTo>
                      <a:pt x="209" y="422"/>
                    </a:lnTo>
                    <a:lnTo>
                      <a:pt x="244" y="422"/>
                    </a:lnTo>
                    <a:lnTo>
                      <a:pt x="268" y="424"/>
                    </a:lnTo>
                    <a:lnTo>
                      <a:pt x="322" y="399"/>
                    </a:lnTo>
                    <a:lnTo>
                      <a:pt x="401" y="362"/>
                    </a:lnTo>
                    <a:lnTo>
                      <a:pt x="491" y="316"/>
                    </a:lnTo>
                    <a:lnTo>
                      <a:pt x="578" y="265"/>
                    </a:lnTo>
                    <a:lnTo>
                      <a:pt x="644" y="207"/>
                    </a:lnTo>
                    <a:lnTo>
                      <a:pt x="677" y="149"/>
                    </a:lnTo>
                    <a:lnTo>
                      <a:pt x="661" y="91"/>
                    </a:lnTo>
                    <a:lnTo>
                      <a:pt x="588" y="38"/>
                    </a:lnTo>
                    <a:lnTo>
                      <a:pt x="588" y="21"/>
                    </a:lnTo>
                    <a:lnTo>
                      <a:pt x="588" y="13"/>
                    </a:lnTo>
                    <a:lnTo>
                      <a:pt x="588" y="5"/>
                    </a:lnTo>
                    <a:lnTo>
                      <a:pt x="590" y="0"/>
                    </a:lnTo>
                    <a:lnTo>
                      <a:pt x="630" y="9"/>
                    </a:lnTo>
                    <a:lnTo>
                      <a:pt x="675" y="36"/>
                    </a:lnTo>
                    <a:lnTo>
                      <a:pt x="718" y="73"/>
                    </a:lnTo>
                    <a:lnTo>
                      <a:pt x="756" y="120"/>
                    </a:lnTo>
                    <a:lnTo>
                      <a:pt x="784" y="170"/>
                    </a:lnTo>
                    <a:lnTo>
                      <a:pt x="801" y="223"/>
                    </a:lnTo>
                    <a:lnTo>
                      <a:pt x="799" y="273"/>
                    </a:lnTo>
                    <a:lnTo>
                      <a:pt x="780" y="323"/>
                    </a:lnTo>
                    <a:lnTo>
                      <a:pt x="766" y="300"/>
                    </a:lnTo>
                    <a:lnTo>
                      <a:pt x="760" y="279"/>
                    </a:lnTo>
                    <a:lnTo>
                      <a:pt x="754" y="255"/>
                    </a:lnTo>
                    <a:lnTo>
                      <a:pt x="753" y="234"/>
                    </a:lnTo>
                    <a:lnTo>
                      <a:pt x="745" y="211"/>
                    </a:lnTo>
                    <a:lnTo>
                      <a:pt x="739" y="193"/>
                    </a:lnTo>
                    <a:lnTo>
                      <a:pt x="727" y="182"/>
                    </a:lnTo>
                    <a:lnTo>
                      <a:pt x="712" y="176"/>
                    </a:lnTo>
                    <a:lnTo>
                      <a:pt x="696" y="199"/>
                    </a:lnTo>
                    <a:lnTo>
                      <a:pt x="687" y="217"/>
                    </a:lnTo>
                    <a:lnTo>
                      <a:pt x="679" y="228"/>
                    </a:lnTo>
                    <a:lnTo>
                      <a:pt x="675" y="240"/>
                    </a:lnTo>
                    <a:lnTo>
                      <a:pt x="673" y="250"/>
                    </a:lnTo>
                    <a:lnTo>
                      <a:pt x="675" y="263"/>
                    </a:lnTo>
                    <a:lnTo>
                      <a:pt x="679" y="283"/>
                    </a:lnTo>
                    <a:lnTo>
                      <a:pt x="689" y="312"/>
                    </a:lnTo>
                    <a:lnTo>
                      <a:pt x="687" y="383"/>
                    </a:lnTo>
                    <a:lnTo>
                      <a:pt x="681" y="471"/>
                    </a:lnTo>
                    <a:lnTo>
                      <a:pt x="663" y="564"/>
                    </a:lnTo>
                    <a:lnTo>
                      <a:pt x="640" y="657"/>
                    </a:lnTo>
                    <a:lnTo>
                      <a:pt x="603" y="740"/>
                    </a:lnTo>
                    <a:lnTo>
                      <a:pt x="555" y="812"/>
                    </a:lnTo>
                    <a:lnTo>
                      <a:pt x="493" y="860"/>
                    </a:lnTo>
                    <a:lnTo>
                      <a:pt x="417" y="886"/>
                    </a:lnTo>
                    <a:close/>
                  </a:path>
                </a:pathLst>
              </a:custGeom>
              <a:solidFill>
                <a:srgbClr val="000000"/>
              </a:solidFill>
              <a:ln w="9525">
                <a:noFill/>
                <a:round/>
                <a:headEnd/>
                <a:tailEnd/>
              </a:ln>
            </p:spPr>
            <p:txBody>
              <a:bodyPr/>
              <a:lstStyle/>
              <a:p>
                <a:pPr algn="ctr" rtl="0" eaLnBrk="0" hangingPunct="0"/>
                <a:endParaRPr lang="he-IL"/>
              </a:p>
            </p:txBody>
          </p:sp>
          <p:sp>
            <p:nvSpPr>
              <p:cNvPr id="24591" name="Freeform 47"/>
              <p:cNvSpPr>
                <a:spLocks/>
              </p:cNvSpPr>
              <p:nvPr/>
            </p:nvSpPr>
            <p:spPr bwMode="auto">
              <a:xfrm>
                <a:off x="2809" y="1077"/>
                <a:ext cx="96" cy="141"/>
              </a:xfrm>
              <a:custGeom>
                <a:avLst/>
                <a:gdLst>
                  <a:gd name="T0" fmla="*/ 1 w 192"/>
                  <a:gd name="T1" fmla="*/ 1 h 282"/>
                  <a:gd name="T2" fmla="*/ 1 w 192"/>
                  <a:gd name="T3" fmla="*/ 1 h 282"/>
                  <a:gd name="T4" fmla="*/ 1 w 192"/>
                  <a:gd name="T5" fmla="*/ 1 h 282"/>
                  <a:gd name="T6" fmla="*/ 0 w 192"/>
                  <a:gd name="T7" fmla="*/ 1 h 282"/>
                  <a:gd name="T8" fmla="*/ 1 w 192"/>
                  <a:gd name="T9" fmla="*/ 1 h 282"/>
                  <a:gd name="T10" fmla="*/ 1 w 192"/>
                  <a:gd name="T11" fmla="*/ 1 h 282"/>
                  <a:gd name="T12" fmla="*/ 1 w 192"/>
                  <a:gd name="T13" fmla="*/ 1 h 282"/>
                  <a:gd name="T14" fmla="*/ 1 w 192"/>
                  <a:gd name="T15" fmla="*/ 1 h 282"/>
                  <a:gd name="T16" fmla="*/ 1 w 192"/>
                  <a:gd name="T17" fmla="*/ 1 h 282"/>
                  <a:gd name="T18" fmla="*/ 1 w 192"/>
                  <a:gd name="T19" fmla="*/ 1 h 282"/>
                  <a:gd name="T20" fmla="*/ 1 w 192"/>
                  <a:gd name="T21" fmla="*/ 1 h 282"/>
                  <a:gd name="T22" fmla="*/ 1 w 192"/>
                  <a:gd name="T23" fmla="*/ 1 h 282"/>
                  <a:gd name="T24" fmla="*/ 1 w 192"/>
                  <a:gd name="T25" fmla="*/ 1 h 282"/>
                  <a:gd name="T26" fmla="*/ 1 w 192"/>
                  <a:gd name="T27" fmla="*/ 1 h 282"/>
                  <a:gd name="T28" fmla="*/ 1 w 192"/>
                  <a:gd name="T29" fmla="*/ 1 h 282"/>
                  <a:gd name="T30" fmla="*/ 1 w 192"/>
                  <a:gd name="T31" fmla="*/ 1 h 282"/>
                  <a:gd name="T32" fmla="*/ 1 w 192"/>
                  <a:gd name="T33" fmla="*/ 1 h 282"/>
                  <a:gd name="T34" fmla="*/ 1 w 192"/>
                  <a:gd name="T35" fmla="*/ 1 h 282"/>
                  <a:gd name="T36" fmla="*/ 1 w 192"/>
                  <a:gd name="T37" fmla="*/ 1 h 282"/>
                  <a:gd name="T38" fmla="*/ 1 w 192"/>
                  <a:gd name="T39" fmla="*/ 1 h 282"/>
                  <a:gd name="T40" fmla="*/ 1 w 192"/>
                  <a:gd name="T41" fmla="*/ 1 h 282"/>
                  <a:gd name="T42" fmla="*/ 1 w 192"/>
                  <a:gd name="T43" fmla="*/ 1 h 282"/>
                  <a:gd name="T44" fmla="*/ 1 w 192"/>
                  <a:gd name="T45" fmla="*/ 1 h 282"/>
                  <a:gd name="T46" fmla="*/ 1 w 192"/>
                  <a:gd name="T47" fmla="*/ 1 h 282"/>
                  <a:gd name="T48" fmla="*/ 1 w 192"/>
                  <a:gd name="T49" fmla="*/ 1 h 282"/>
                  <a:gd name="T50" fmla="*/ 1 w 192"/>
                  <a:gd name="T51" fmla="*/ 1 h 282"/>
                  <a:gd name="T52" fmla="*/ 1 w 192"/>
                  <a:gd name="T53" fmla="*/ 0 h 282"/>
                  <a:gd name="T54" fmla="*/ 1 w 192"/>
                  <a:gd name="T55" fmla="*/ 1 h 282"/>
                  <a:gd name="T56" fmla="*/ 1 w 192"/>
                  <a:gd name="T57" fmla="*/ 1 h 282"/>
                  <a:gd name="T58" fmla="*/ 1 w 192"/>
                  <a:gd name="T59" fmla="*/ 1 h 282"/>
                  <a:gd name="T60" fmla="*/ 1 w 192"/>
                  <a:gd name="T61" fmla="*/ 1 h 282"/>
                  <a:gd name="T62" fmla="*/ 1 w 192"/>
                  <a:gd name="T63" fmla="*/ 1 h 282"/>
                  <a:gd name="T64" fmla="*/ 1 w 192"/>
                  <a:gd name="T65" fmla="*/ 1 h 282"/>
                  <a:gd name="T66" fmla="*/ 1 w 192"/>
                  <a:gd name="T67" fmla="*/ 1 h 282"/>
                  <a:gd name="T68" fmla="*/ 1 w 192"/>
                  <a:gd name="T69" fmla="*/ 1 h 28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92"/>
                  <a:gd name="T106" fmla="*/ 0 h 282"/>
                  <a:gd name="T107" fmla="*/ 192 w 192"/>
                  <a:gd name="T108" fmla="*/ 282 h 28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92" h="282">
                    <a:moveTo>
                      <a:pt x="72" y="282"/>
                    </a:moveTo>
                    <a:lnTo>
                      <a:pt x="33" y="260"/>
                    </a:lnTo>
                    <a:lnTo>
                      <a:pt x="10" y="233"/>
                    </a:lnTo>
                    <a:lnTo>
                      <a:pt x="0" y="196"/>
                    </a:lnTo>
                    <a:lnTo>
                      <a:pt x="2" y="159"/>
                    </a:lnTo>
                    <a:lnTo>
                      <a:pt x="10" y="119"/>
                    </a:lnTo>
                    <a:lnTo>
                      <a:pt x="28" y="84"/>
                    </a:lnTo>
                    <a:lnTo>
                      <a:pt x="51" y="53"/>
                    </a:lnTo>
                    <a:lnTo>
                      <a:pt x="80" y="35"/>
                    </a:lnTo>
                    <a:lnTo>
                      <a:pt x="74" y="45"/>
                    </a:lnTo>
                    <a:lnTo>
                      <a:pt x="72" y="55"/>
                    </a:lnTo>
                    <a:lnTo>
                      <a:pt x="68" y="66"/>
                    </a:lnTo>
                    <a:lnTo>
                      <a:pt x="68" y="78"/>
                    </a:lnTo>
                    <a:lnTo>
                      <a:pt x="64" y="90"/>
                    </a:lnTo>
                    <a:lnTo>
                      <a:pt x="62" y="101"/>
                    </a:lnTo>
                    <a:lnTo>
                      <a:pt x="61" y="115"/>
                    </a:lnTo>
                    <a:lnTo>
                      <a:pt x="59" y="132"/>
                    </a:lnTo>
                    <a:lnTo>
                      <a:pt x="70" y="132"/>
                    </a:lnTo>
                    <a:lnTo>
                      <a:pt x="84" y="132"/>
                    </a:lnTo>
                    <a:lnTo>
                      <a:pt x="92" y="105"/>
                    </a:lnTo>
                    <a:lnTo>
                      <a:pt x="101" y="82"/>
                    </a:lnTo>
                    <a:lnTo>
                      <a:pt x="109" y="61"/>
                    </a:lnTo>
                    <a:lnTo>
                      <a:pt x="121" y="45"/>
                    </a:lnTo>
                    <a:lnTo>
                      <a:pt x="132" y="30"/>
                    </a:lnTo>
                    <a:lnTo>
                      <a:pt x="148" y="18"/>
                    </a:lnTo>
                    <a:lnTo>
                      <a:pt x="167" y="6"/>
                    </a:lnTo>
                    <a:lnTo>
                      <a:pt x="192" y="0"/>
                    </a:lnTo>
                    <a:lnTo>
                      <a:pt x="187" y="28"/>
                    </a:lnTo>
                    <a:lnTo>
                      <a:pt x="181" y="68"/>
                    </a:lnTo>
                    <a:lnTo>
                      <a:pt x="169" y="115"/>
                    </a:lnTo>
                    <a:lnTo>
                      <a:pt x="156" y="165"/>
                    </a:lnTo>
                    <a:lnTo>
                      <a:pt x="136" y="210"/>
                    </a:lnTo>
                    <a:lnTo>
                      <a:pt x="117" y="249"/>
                    </a:lnTo>
                    <a:lnTo>
                      <a:pt x="93" y="274"/>
                    </a:lnTo>
                    <a:lnTo>
                      <a:pt x="72" y="282"/>
                    </a:lnTo>
                    <a:close/>
                  </a:path>
                </a:pathLst>
              </a:custGeom>
              <a:solidFill>
                <a:srgbClr val="FF0000"/>
              </a:solidFill>
              <a:ln w="9525">
                <a:noFill/>
                <a:round/>
                <a:headEnd/>
                <a:tailEnd/>
              </a:ln>
            </p:spPr>
            <p:txBody>
              <a:bodyPr/>
              <a:lstStyle/>
              <a:p>
                <a:pPr algn="ctr" rtl="0" eaLnBrk="0" hangingPunct="0"/>
                <a:endParaRPr lang="he-IL"/>
              </a:p>
            </p:txBody>
          </p:sp>
          <p:sp>
            <p:nvSpPr>
              <p:cNvPr id="24592" name="Freeform 48"/>
              <p:cNvSpPr>
                <a:spLocks/>
              </p:cNvSpPr>
              <p:nvPr/>
            </p:nvSpPr>
            <p:spPr bwMode="auto">
              <a:xfrm>
                <a:off x="3159" y="708"/>
                <a:ext cx="201" cy="330"/>
              </a:xfrm>
              <a:custGeom>
                <a:avLst/>
                <a:gdLst>
                  <a:gd name="T0" fmla="*/ 1 w 401"/>
                  <a:gd name="T1" fmla="*/ 0 h 661"/>
                  <a:gd name="T2" fmla="*/ 1 w 401"/>
                  <a:gd name="T3" fmla="*/ 0 h 661"/>
                  <a:gd name="T4" fmla="*/ 1 w 401"/>
                  <a:gd name="T5" fmla="*/ 0 h 661"/>
                  <a:gd name="T6" fmla="*/ 1 w 401"/>
                  <a:gd name="T7" fmla="*/ 0 h 661"/>
                  <a:gd name="T8" fmla="*/ 1 w 401"/>
                  <a:gd name="T9" fmla="*/ 0 h 661"/>
                  <a:gd name="T10" fmla="*/ 1 w 401"/>
                  <a:gd name="T11" fmla="*/ 0 h 661"/>
                  <a:gd name="T12" fmla="*/ 1 w 401"/>
                  <a:gd name="T13" fmla="*/ 0 h 661"/>
                  <a:gd name="T14" fmla="*/ 1 w 401"/>
                  <a:gd name="T15" fmla="*/ 0 h 661"/>
                  <a:gd name="T16" fmla="*/ 1 w 401"/>
                  <a:gd name="T17" fmla="*/ 0 h 661"/>
                  <a:gd name="T18" fmla="*/ 1 w 401"/>
                  <a:gd name="T19" fmla="*/ 0 h 661"/>
                  <a:gd name="T20" fmla="*/ 1 w 401"/>
                  <a:gd name="T21" fmla="*/ 0 h 661"/>
                  <a:gd name="T22" fmla="*/ 1 w 401"/>
                  <a:gd name="T23" fmla="*/ 0 h 661"/>
                  <a:gd name="T24" fmla="*/ 0 w 401"/>
                  <a:gd name="T25" fmla="*/ 0 h 661"/>
                  <a:gd name="T26" fmla="*/ 1 w 401"/>
                  <a:gd name="T27" fmla="*/ 0 h 661"/>
                  <a:gd name="T28" fmla="*/ 1 w 401"/>
                  <a:gd name="T29" fmla="*/ 0 h 661"/>
                  <a:gd name="T30" fmla="*/ 1 w 401"/>
                  <a:gd name="T31" fmla="*/ 0 h 661"/>
                  <a:gd name="T32" fmla="*/ 1 w 401"/>
                  <a:gd name="T33" fmla="*/ 0 h 661"/>
                  <a:gd name="T34" fmla="*/ 1 w 401"/>
                  <a:gd name="T35" fmla="*/ 0 h 661"/>
                  <a:gd name="T36" fmla="*/ 1 w 401"/>
                  <a:gd name="T37" fmla="*/ 0 h 661"/>
                  <a:gd name="T38" fmla="*/ 1 w 401"/>
                  <a:gd name="T39" fmla="*/ 0 h 661"/>
                  <a:gd name="T40" fmla="*/ 1 w 401"/>
                  <a:gd name="T41" fmla="*/ 0 h 661"/>
                  <a:gd name="T42" fmla="*/ 1 w 401"/>
                  <a:gd name="T43" fmla="*/ 0 h 661"/>
                  <a:gd name="T44" fmla="*/ 1 w 401"/>
                  <a:gd name="T45" fmla="*/ 0 h 661"/>
                  <a:gd name="T46" fmla="*/ 1 w 401"/>
                  <a:gd name="T47" fmla="*/ 0 h 661"/>
                  <a:gd name="T48" fmla="*/ 1 w 401"/>
                  <a:gd name="T49" fmla="*/ 0 h 661"/>
                  <a:gd name="T50" fmla="*/ 1 w 401"/>
                  <a:gd name="T51" fmla="*/ 0 h 661"/>
                  <a:gd name="T52" fmla="*/ 1 w 401"/>
                  <a:gd name="T53" fmla="*/ 0 h 661"/>
                  <a:gd name="T54" fmla="*/ 1 w 401"/>
                  <a:gd name="T55" fmla="*/ 0 h 661"/>
                  <a:gd name="T56" fmla="*/ 1 w 401"/>
                  <a:gd name="T57" fmla="*/ 0 h 66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401"/>
                  <a:gd name="T88" fmla="*/ 0 h 661"/>
                  <a:gd name="T89" fmla="*/ 401 w 401"/>
                  <a:gd name="T90" fmla="*/ 661 h 66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401" h="661">
                    <a:moveTo>
                      <a:pt x="186" y="661"/>
                    </a:moveTo>
                    <a:lnTo>
                      <a:pt x="174" y="657"/>
                    </a:lnTo>
                    <a:lnTo>
                      <a:pt x="164" y="655"/>
                    </a:lnTo>
                    <a:lnTo>
                      <a:pt x="153" y="653"/>
                    </a:lnTo>
                    <a:lnTo>
                      <a:pt x="143" y="653"/>
                    </a:lnTo>
                    <a:lnTo>
                      <a:pt x="128" y="616"/>
                    </a:lnTo>
                    <a:lnTo>
                      <a:pt x="106" y="562"/>
                    </a:lnTo>
                    <a:lnTo>
                      <a:pt x="81" y="496"/>
                    </a:lnTo>
                    <a:lnTo>
                      <a:pt x="58" y="424"/>
                    </a:lnTo>
                    <a:lnTo>
                      <a:pt x="32" y="353"/>
                    </a:lnTo>
                    <a:lnTo>
                      <a:pt x="13" y="294"/>
                    </a:lnTo>
                    <a:lnTo>
                      <a:pt x="1" y="254"/>
                    </a:lnTo>
                    <a:lnTo>
                      <a:pt x="0" y="236"/>
                    </a:lnTo>
                    <a:lnTo>
                      <a:pt x="23" y="91"/>
                    </a:lnTo>
                    <a:lnTo>
                      <a:pt x="83" y="15"/>
                    </a:lnTo>
                    <a:lnTo>
                      <a:pt x="164" y="0"/>
                    </a:lnTo>
                    <a:lnTo>
                      <a:pt x="254" y="41"/>
                    </a:lnTo>
                    <a:lnTo>
                      <a:pt x="331" y="122"/>
                    </a:lnTo>
                    <a:lnTo>
                      <a:pt x="387" y="242"/>
                    </a:lnTo>
                    <a:lnTo>
                      <a:pt x="401" y="391"/>
                    </a:lnTo>
                    <a:lnTo>
                      <a:pt x="362" y="566"/>
                    </a:lnTo>
                    <a:lnTo>
                      <a:pt x="339" y="585"/>
                    </a:lnTo>
                    <a:lnTo>
                      <a:pt x="321" y="605"/>
                    </a:lnTo>
                    <a:lnTo>
                      <a:pt x="302" y="618"/>
                    </a:lnTo>
                    <a:lnTo>
                      <a:pt x="283" y="632"/>
                    </a:lnTo>
                    <a:lnTo>
                      <a:pt x="259" y="640"/>
                    </a:lnTo>
                    <a:lnTo>
                      <a:pt x="238" y="647"/>
                    </a:lnTo>
                    <a:lnTo>
                      <a:pt x="213" y="653"/>
                    </a:lnTo>
                    <a:lnTo>
                      <a:pt x="186" y="661"/>
                    </a:lnTo>
                    <a:close/>
                  </a:path>
                </a:pathLst>
              </a:custGeom>
              <a:solidFill>
                <a:srgbClr val="FFCC99"/>
              </a:solidFill>
              <a:ln w="9525">
                <a:noFill/>
                <a:round/>
                <a:headEnd/>
                <a:tailEnd/>
              </a:ln>
            </p:spPr>
            <p:txBody>
              <a:bodyPr/>
              <a:lstStyle/>
              <a:p>
                <a:pPr algn="ctr" rtl="0" eaLnBrk="0" hangingPunct="0"/>
                <a:endParaRPr lang="he-IL"/>
              </a:p>
            </p:txBody>
          </p:sp>
          <p:sp>
            <p:nvSpPr>
              <p:cNvPr id="24593" name="Freeform 49"/>
              <p:cNvSpPr>
                <a:spLocks/>
              </p:cNvSpPr>
              <p:nvPr/>
            </p:nvSpPr>
            <p:spPr bwMode="auto">
              <a:xfrm>
                <a:off x="3187" y="765"/>
                <a:ext cx="124" cy="185"/>
              </a:xfrm>
              <a:custGeom>
                <a:avLst/>
                <a:gdLst>
                  <a:gd name="T0" fmla="*/ 1 w 246"/>
                  <a:gd name="T1" fmla="*/ 1 h 370"/>
                  <a:gd name="T2" fmla="*/ 1 w 246"/>
                  <a:gd name="T3" fmla="*/ 1 h 370"/>
                  <a:gd name="T4" fmla="*/ 1 w 246"/>
                  <a:gd name="T5" fmla="*/ 1 h 370"/>
                  <a:gd name="T6" fmla="*/ 1 w 246"/>
                  <a:gd name="T7" fmla="*/ 1 h 370"/>
                  <a:gd name="T8" fmla="*/ 1 w 246"/>
                  <a:gd name="T9" fmla="*/ 1 h 370"/>
                  <a:gd name="T10" fmla="*/ 1 w 246"/>
                  <a:gd name="T11" fmla="*/ 1 h 370"/>
                  <a:gd name="T12" fmla="*/ 1 w 246"/>
                  <a:gd name="T13" fmla="*/ 1 h 370"/>
                  <a:gd name="T14" fmla="*/ 1 w 246"/>
                  <a:gd name="T15" fmla="*/ 1 h 370"/>
                  <a:gd name="T16" fmla="*/ 1 w 246"/>
                  <a:gd name="T17" fmla="*/ 1 h 370"/>
                  <a:gd name="T18" fmla="*/ 1 w 246"/>
                  <a:gd name="T19" fmla="*/ 1 h 370"/>
                  <a:gd name="T20" fmla="*/ 1 w 246"/>
                  <a:gd name="T21" fmla="*/ 1 h 370"/>
                  <a:gd name="T22" fmla="*/ 1 w 246"/>
                  <a:gd name="T23" fmla="*/ 1 h 370"/>
                  <a:gd name="T24" fmla="*/ 1 w 246"/>
                  <a:gd name="T25" fmla="*/ 1 h 370"/>
                  <a:gd name="T26" fmla="*/ 1 w 246"/>
                  <a:gd name="T27" fmla="*/ 1 h 370"/>
                  <a:gd name="T28" fmla="*/ 1 w 246"/>
                  <a:gd name="T29" fmla="*/ 1 h 370"/>
                  <a:gd name="T30" fmla="*/ 1 w 246"/>
                  <a:gd name="T31" fmla="*/ 1 h 370"/>
                  <a:gd name="T32" fmla="*/ 1 w 246"/>
                  <a:gd name="T33" fmla="*/ 1 h 370"/>
                  <a:gd name="T34" fmla="*/ 1 w 246"/>
                  <a:gd name="T35" fmla="*/ 1 h 370"/>
                  <a:gd name="T36" fmla="*/ 1 w 246"/>
                  <a:gd name="T37" fmla="*/ 1 h 370"/>
                  <a:gd name="T38" fmla="*/ 1 w 246"/>
                  <a:gd name="T39" fmla="*/ 1 h 370"/>
                  <a:gd name="T40" fmla="*/ 1 w 246"/>
                  <a:gd name="T41" fmla="*/ 1 h 370"/>
                  <a:gd name="T42" fmla="*/ 1 w 246"/>
                  <a:gd name="T43" fmla="*/ 1 h 370"/>
                  <a:gd name="T44" fmla="*/ 1 w 246"/>
                  <a:gd name="T45" fmla="*/ 1 h 370"/>
                  <a:gd name="T46" fmla="*/ 1 w 246"/>
                  <a:gd name="T47" fmla="*/ 1 h 370"/>
                  <a:gd name="T48" fmla="*/ 1 w 246"/>
                  <a:gd name="T49" fmla="*/ 1 h 370"/>
                  <a:gd name="T50" fmla="*/ 1 w 246"/>
                  <a:gd name="T51" fmla="*/ 1 h 370"/>
                  <a:gd name="T52" fmla="*/ 1 w 246"/>
                  <a:gd name="T53" fmla="*/ 1 h 370"/>
                  <a:gd name="T54" fmla="*/ 1 w 246"/>
                  <a:gd name="T55" fmla="*/ 1 h 370"/>
                  <a:gd name="T56" fmla="*/ 1 w 246"/>
                  <a:gd name="T57" fmla="*/ 1 h 370"/>
                  <a:gd name="T58" fmla="*/ 1 w 246"/>
                  <a:gd name="T59" fmla="*/ 1 h 370"/>
                  <a:gd name="T60" fmla="*/ 1 w 246"/>
                  <a:gd name="T61" fmla="*/ 1 h 370"/>
                  <a:gd name="T62" fmla="*/ 1 w 246"/>
                  <a:gd name="T63" fmla="*/ 1 h 370"/>
                  <a:gd name="T64" fmla="*/ 1 w 246"/>
                  <a:gd name="T65" fmla="*/ 1 h 370"/>
                  <a:gd name="T66" fmla="*/ 1 w 246"/>
                  <a:gd name="T67" fmla="*/ 1 h 370"/>
                  <a:gd name="T68" fmla="*/ 1 w 246"/>
                  <a:gd name="T69" fmla="*/ 1 h 370"/>
                  <a:gd name="T70" fmla="*/ 0 w 246"/>
                  <a:gd name="T71" fmla="*/ 1 h 370"/>
                  <a:gd name="T72" fmla="*/ 1 w 246"/>
                  <a:gd name="T73" fmla="*/ 1 h 370"/>
                  <a:gd name="T74" fmla="*/ 1 w 246"/>
                  <a:gd name="T75" fmla="*/ 0 h 370"/>
                  <a:gd name="T76" fmla="*/ 1 w 246"/>
                  <a:gd name="T77" fmla="*/ 1 h 370"/>
                  <a:gd name="T78" fmla="*/ 1 w 246"/>
                  <a:gd name="T79" fmla="*/ 1 h 370"/>
                  <a:gd name="T80" fmla="*/ 1 w 246"/>
                  <a:gd name="T81" fmla="*/ 1 h 370"/>
                  <a:gd name="T82" fmla="*/ 1 w 246"/>
                  <a:gd name="T83" fmla="*/ 1 h 370"/>
                  <a:gd name="T84" fmla="*/ 1 w 246"/>
                  <a:gd name="T85" fmla="*/ 1 h 370"/>
                  <a:gd name="T86" fmla="*/ 1 w 246"/>
                  <a:gd name="T87" fmla="*/ 1 h 370"/>
                  <a:gd name="T88" fmla="*/ 1 w 246"/>
                  <a:gd name="T89" fmla="*/ 1 h 3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6"/>
                  <a:gd name="T136" fmla="*/ 0 h 370"/>
                  <a:gd name="T137" fmla="*/ 246 w 246"/>
                  <a:gd name="T138" fmla="*/ 370 h 3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6" h="370">
                    <a:moveTo>
                      <a:pt x="174" y="370"/>
                    </a:moveTo>
                    <a:lnTo>
                      <a:pt x="161" y="361"/>
                    </a:lnTo>
                    <a:lnTo>
                      <a:pt x="157" y="353"/>
                    </a:lnTo>
                    <a:lnTo>
                      <a:pt x="176" y="312"/>
                    </a:lnTo>
                    <a:lnTo>
                      <a:pt x="190" y="264"/>
                    </a:lnTo>
                    <a:lnTo>
                      <a:pt x="190" y="206"/>
                    </a:lnTo>
                    <a:lnTo>
                      <a:pt x="184" y="151"/>
                    </a:lnTo>
                    <a:lnTo>
                      <a:pt x="165" y="101"/>
                    </a:lnTo>
                    <a:lnTo>
                      <a:pt x="136" y="64"/>
                    </a:lnTo>
                    <a:lnTo>
                      <a:pt x="97" y="45"/>
                    </a:lnTo>
                    <a:lnTo>
                      <a:pt x="48" y="51"/>
                    </a:lnTo>
                    <a:lnTo>
                      <a:pt x="52" y="76"/>
                    </a:lnTo>
                    <a:lnTo>
                      <a:pt x="70" y="95"/>
                    </a:lnTo>
                    <a:lnTo>
                      <a:pt x="91" y="113"/>
                    </a:lnTo>
                    <a:lnTo>
                      <a:pt x="116" y="132"/>
                    </a:lnTo>
                    <a:lnTo>
                      <a:pt x="136" y="155"/>
                    </a:lnTo>
                    <a:lnTo>
                      <a:pt x="151" y="190"/>
                    </a:lnTo>
                    <a:lnTo>
                      <a:pt x="155" y="237"/>
                    </a:lnTo>
                    <a:lnTo>
                      <a:pt x="143" y="303"/>
                    </a:lnTo>
                    <a:lnTo>
                      <a:pt x="132" y="312"/>
                    </a:lnTo>
                    <a:lnTo>
                      <a:pt x="120" y="320"/>
                    </a:lnTo>
                    <a:lnTo>
                      <a:pt x="110" y="326"/>
                    </a:lnTo>
                    <a:lnTo>
                      <a:pt x="101" y="328"/>
                    </a:lnTo>
                    <a:lnTo>
                      <a:pt x="79" y="322"/>
                    </a:lnTo>
                    <a:lnTo>
                      <a:pt x="62" y="306"/>
                    </a:lnTo>
                    <a:lnTo>
                      <a:pt x="70" y="293"/>
                    </a:lnTo>
                    <a:lnTo>
                      <a:pt x="77" y="287"/>
                    </a:lnTo>
                    <a:lnTo>
                      <a:pt x="87" y="281"/>
                    </a:lnTo>
                    <a:lnTo>
                      <a:pt x="103" y="279"/>
                    </a:lnTo>
                    <a:lnTo>
                      <a:pt x="110" y="221"/>
                    </a:lnTo>
                    <a:lnTo>
                      <a:pt x="101" y="180"/>
                    </a:lnTo>
                    <a:lnTo>
                      <a:pt x="79" y="149"/>
                    </a:lnTo>
                    <a:lnTo>
                      <a:pt x="54" y="128"/>
                    </a:lnTo>
                    <a:lnTo>
                      <a:pt x="27" y="107"/>
                    </a:lnTo>
                    <a:lnTo>
                      <a:pt x="8" y="85"/>
                    </a:lnTo>
                    <a:lnTo>
                      <a:pt x="0" y="58"/>
                    </a:lnTo>
                    <a:lnTo>
                      <a:pt x="11" y="22"/>
                    </a:lnTo>
                    <a:lnTo>
                      <a:pt x="91" y="0"/>
                    </a:lnTo>
                    <a:lnTo>
                      <a:pt x="155" y="22"/>
                    </a:lnTo>
                    <a:lnTo>
                      <a:pt x="201" y="72"/>
                    </a:lnTo>
                    <a:lnTo>
                      <a:pt x="234" y="142"/>
                    </a:lnTo>
                    <a:lnTo>
                      <a:pt x="246" y="217"/>
                    </a:lnTo>
                    <a:lnTo>
                      <a:pt x="242" y="289"/>
                    </a:lnTo>
                    <a:lnTo>
                      <a:pt x="217" y="343"/>
                    </a:lnTo>
                    <a:lnTo>
                      <a:pt x="174" y="370"/>
                    </a:lnTo>
                    <a:close/>
                  </a:path>
                </a:pathLst>
              </a:custGeom>
              <a:solidFill>
                <a:srgbClr val="000000"/>
              </a:solidFill>
              <a:ln w="9525">
                <a:noFill/>
                <a:round/>
                <a:headEnd/>
                <a:tailEnd/>
              </a:ln>
            </p:spPr>
            <p:txBody>
              <a:bodyPr/>
              <a:lstStyle/>
              <a:p>
                <a:pPr algn="ctr" rtl="0" eaLnBrk="0" hangingPunct="0"/>
                <a:endParaRPr lang="he-IL"/>
              </a:p>
            </p:txBody>
          </p:sp>
          <p:sp>
            <p:nvSpPr>
              <p:cNvPr id="24594" name="Freeform 50"/>
              <p:cNvSpPr>
                <a:spLocks/>
              </p:cNvSpPr>
              <p:nvPr/>
            </p:nvSpPr>
            <p:spPr bwMode="auto">
              <a:xfrm>
                <a:off x="2491" y="894"/>
                <a:ext cx="10" cy="28"/>
              </a:xfrm>
              <a:custGeom>
                <a:avLst/>
                <a:gdLst>
                  <a:gd name="T0" fmla="*/ 1 w 20"/>
                  <a:gd name="T1" fmla="*/ 1 h 56"/>
                  <a:gd name="T2" fmla="*/ 1 w 20"/>
                  <a:gd name="T3" fmla="*/ 1 h 56"/>
                  <a:gd name="T4" fmla="*/ 0 w 20"/>
                  <a:gd name="T5" fmla="*/ 1 h 56"/>
                  <a:gd name="T6" fmla="*/ 1 w 20"/>
                  <a:gd name="T7" fmla="*/ 1 h 56"/>
                  <a:gd name="T8" fmla="*/ 1 w 20"/>
                  <a:gd name="T9" fmla="*/ 1 h 56"/>
                  <a:gd name="T10" fmla="*/ 1 w 20"/>
                  <a:gd name="T11" fmla="*/ 1 h 56"/>
                  <a:gd name="T12" fmla="*/ 1 w 20"/>
                  <a:gd name="T13" fmla="*/ 0 h 56"/>
                  <a:gd name="T14" fmla="*/ 1 w 20"/>
                  <a:gd name="T15" fmla="*/ 1 h 56"/>
                  <a:gd name="T16" fmla="*/ 1 w 20"/>
                  <a:gd name="T17" fmla="*/ 1 h 56"/>
                  <a:gd name="T18" fmla="*/ 1 w 20"/>
                  <a:gd name="T19" fmla="*/ 1 h 56"/>
                  <a:gd name="T20" fmla="*/ 1 w 20"/>
                  <a:gd name="T21" fmla="*/ 1 h 56"/>
                  <a:gd name="T22" fmla="*/ 1 w 20"/>
                  <a:gd name="T23" fmla="*/ 1 h 56"/>
                  <a:gd name="T24" fmla="*/ 1 w 20"/>
                  <a:gd name="T25" fmla="*/ 1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0"/>
                  <a:gd name="T40" fmla="*/ 0 h 56"/>
                  <a:gd name="T41" fmla="*/ 20 w 20"/>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0" h="56">
                    <a:moveTo>
                      <a:pt x="14" y="54"/>
                    </a:moveTo>
                    <a:lnTo>
                      <a:pt x="2" y="43"/>
                    </a:lnTo>
                    <a:lnTo>
                      <a:pt x="0" y="27"/>
                    </a:lnTo>
                    <a:lnTo>
                      <a:pt x="2" y="12"/>
                    </a:lnTo>
                    <a:lnTo>
                      <a:pt x="6" y="4"/>
                    </a:lnTo>
                    <a:lnTo>
                      <a:pt x="12" y="2"/>
                    </a:lnTo>
                    <a:lnTo>
                      <a:pt x="20" y="0"/>
                    </a:lnTo>
                    <a:lnTo>
                      <a:pt x="20" y="12"/>
                    </a:lnTo>
                    <a:lnTo>
                      <a:pt x="20" y="27"/>
                    </a:lnTo>
                    <a:lnTo>
                      <a:pt x="20" y="39"/>
                    </a:lnTo>
                    <a:lnTo>
                      <a:pt x="20" y="54"/>
                    </a:lnTo>
                    <a:lnTo>
                      <a:pt x="16" y="56"/>
                    </a:lnTo>
                    <a:lnTo>
                      <a:pt x="14" y="54"/>
                    </a:lnTo>
                    <a:close/>
                  </a:path>
                </a:pathLst>
              </a:custGeom>
              <a:solidFill>
                <a:srgbClr val="FFCC99"/>
              </a:solidFill>
              <a:ln w="9525">
                <a:noFill/>
                <a:round/>
                <a:headEnd/>
                <a:tailEnd/>
              </a:ln>
            </p:spPr>
            <p:txBody>
              <a:bodyPr/>
              <a:lstStyle/>
              <a:p>
                <a:pPr algn="ctr" rtl="0" eaLnBrk="0" hangingPunct="0"/>
                <a:endParaRPr lang="he-IL"/>
              </a:p>
            </p:txBody>
          </p:sp>
          <p:sp>
            <p:nvSpPr>
              <p:cNvPr id="24595" name="Freeform 51"/>
              <p:cNvSpPr>
                <a:spLocks/>
              </p:cNvSpPr>
              <p:nvPr/>
            </p:nvSpPr>
            <p:spPr bwMode="auto">
              <a:xfrm>
                <a:off x="2466" y="815"/>
                <a:ext cx="16" cy="83"/>
              </a:xfrm>
              <a:custGeom>
                <a:avLst/>
                <a:gdLst>
                  <a:gd name="T0" fmla="*/ 0 w 33"/>
                  <a:gd name="T1" fmla="*/ 0 h 167"/>
                  <a:gd name="T2" fmla="*/ 0 w 33"/>
                  <a:gd name="T3" fmla="*/ 0 h 167"/>
                  <a:gd name="T4" fmla="*/ 0 w 33"/>
                  <a:gd name="T5" fmla="*/ 0 h 167"/>
                  <a:gd name="T6" fmla="*/ 0 w 33"/>
                  <a:gd name="T7" fmla="*/ 0 h 167"/>
                  <a:gd name="T8" fmla="*/ 0 w 33"/>
                  <a:gd name="T9" fmla="*/ 0 h 167"/>
                  <a:gd name="T10" fmla="*/ 0 w 33"/>
                  <a:gd name="T11" fmla="*/ 0 h 167"/>
                  <a:gd name="T12" fmla="*/ 0 w 33"/>
                  <a:gd name="T13" fmla="*/ 0 h 167"/>
                  <a:gd name="T14" fmla="*/ 0 w 33"/>
                  <a:gd name="T15" fmla="*/ 0 h 167"/>
                  <a:gd name="T16" fmla="*/ 0 w 33"/>
                  <a:gd name="T17" fmla="*/ 0 h 167"/>
                  <a:gd name="T18" fmla="*/ 0 w 33"/>
                  <a:gd name="T19" fmla="*/ 0 h 167"/>
                  <a:gd name="T20" fmla="*/ 0 w 33"/>
                  <a:gd name="T21" fmla="*/ 0 h 167"/>
                  <a:gd name="T22" fmla="*/ 0 w 33"/>
                  <a:gd name="T23" fmla="*/ 0 h 167"/>
                  <a:gd name="T24" fmla="*/ 0 w 33"/>
                  <a:gd name="T25" fmla="*/ 0 h 167"/>
                  <a:gd name="T26" fmla="*/ 0 w 33"/>
                  <a:gd name="T27" fmla="*/ 0 h 167"/>
                  <a:gd name="T28" fmla="*/ 0 w 33"/>
                  <a:gd name="T29" fmla="*/ 0 h 167"/>
                  <a:gd name="T30" fmla="*/ 0 w 33"/>
                  <a:gd name="T31" fmla="*/ 0 h 167"/>
                  <a:gd name="T32" fmla="*/ 0 w 33"/>
                  <a:gd name="T33" fmla="*/ 0 h 167"/>
                  <a:gd name="T34" fmla="*/ 0 w 33"/>
                  <a:gd name="T35" fmla="*/ 0 h 167"/>
                  <a:gd name="T36" fmla="*/ 0 w 33"/>
                  <a:gd name="T37" fmla="*/ 0 h 16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3"/>
                  <a:gd name="T58" fmla="*/ 0 h 167"/>
                  <a:gd name="T59" fmla="*/ 33 w 33"/>
                  <a:gd name="T60" fmla="*/ 167 h 16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3" h="167">
                    <a:moveTo>
                      <a:pt x="23" y="167"/>
                    </a:moveTo>
                    <a:lnTo>
                      <a:pt x="15" y="140"/>
                    </a:lnTo>
                    <a:lnTo>
                      <a:pt x="10" y="116"/>
                    </a:lnTo>
                    <a:lnTo>
                      <a:pt x="4" y="95"/>
                    </a:lnTo>
                    <a:lnTo>
                      <a:pt x="2" y="78"/>
                    </a:lnTo>
                    <a:lnTo>
                      <a:pt x="0" y="58"/>
                    </a:lnTo>
                    <a:lnTo>
                      <a:pt x="4" y="39"/>
                    </a:lnTo>
                    <a:lnTo>
                      <a:pt x="10" y="19"/>
                    </a:lnTo>
                    <a:lnTo>
                      <a:pt x="23" y="0"/>
                    </a:lnTo>
                    <a:lnTo>
                      <a:pt x="23" y="19"/>
                    </a:lnTo>
                    <a:lnTo>
                      <a:pt x="23" y="41"/>
                    </a:lnTo>
                    <a:lnTo>
                      <a:pt x="25" y="60"/>
                    </a:lnTo>
                    <a:lnTo>
                      <a:pt x="27" y="81"/>
                    </a:lnTo>
                    <a:lnTo>
                      <a:pt x="27" y="101"/>
                    </a:lnTo>
                    <a:lnTo>
                      <a:pt x="29" y="122"/>
                    </a:lnTo>
                    <a:lnTo>
                      <a:pt x="31" y="144"/>
                    </a:lnTo>
                    <a:lnTo>
                      <a:pt x="33" y="167"/>
                    </a:lnTo>
                    <a:lnTo>
                      <a:pt x="25" y="167"/>
                    </a:lnTo>
                    <a:lnTo>
                      <a:pt x="23" y="167"/>
                    </a:lnTo>
                    <a:close/>
                  </a:path>
                </a:pathLst>
              </a:custGeom>
              <a:solidFill>
                <a:srgbClr val="FFCC99"/>
              </a:solidFill>
              <a:ln w="9525">
                <a:noFill/>
                <a:round/>
                <a:headEnd/>
                <a:tailEnd/>
              </a:ln>
            </p:spPr>
            <p:txBody>
              <a:bodyPr/>
              <a:lstStyle/>
              <a:p>
                <a:pPr algn="ctr" rtl="0" eaLnBrk="0" hangingPunct="0"/>
                <a:endParaRPr lang="he-IL"/>
              </a:p>
            </p:txBody>
          </p:sp>
          <p:sp>
            <p:nvSpPr>
              <p:cNvPr id="24596" name="Freeform 52"/>
              <p:cNvSpPr>
                <a:spLocks/>
              </p:cNvSpPr>
              <p:nvPr/>
            </p:nvSpPr>
            <p:spPr bwMode="auto">
              <a:xfrm>
                <a:off x="2738" y="538"/>
                <a:ext cx="216" cy="273"/>
              </a:xfrm>
              <a:custGeom>
                <a:avLst/>
                <a:gdLst>
                  <a:gd name="T0" fmla="*/ 1 w 430"/>
                  <a:gd name="T1" fmla="*/ 1 h 544"/>
                  <a:gd name="T2" fmla="*/ 1 w 430"/>
                  <a:gd name="T3" fmla="*/ 1 h 544"/>
                  <a:gd name="T4" fmla="*/ 0 w 430"/>
                  <a:gd name="T5" fmla="*/ 1 h 544"/>
                  <a:gd name="T6" fmla="*/ 1 w 430"/>
                  <a:gd name="T7" fmla="*/ 1 h 544"/>
                  <a:gd name="T8" fmla="*/ 1 w 430"/>
                  <a:gd name="T9" fmla="*/ 1 h 544"/>
                  <a:gd name="T10" fmla="*/ 1 w 430"/>
                  <a:gd name="T11" fmla="*/ 1 h 544"/>
                  <a:gd name="T12" fmla="*/ 1 w 430"/>
                  <a:gd name="T13" fmla="*/ 0 h 544"/>
                  <a:gd name="T14" fmla="*/ 1 w 430"/>
                  <a:gd name="T15" fmla="*/ 1 h 544"/>
                  <a:gd name="T16" fmla="*/ 1 w 430"/>
                  <a:gd name="T17" fmla="*/ 1 h 544"/>
                  <a:gd name="T18" fmla="*/ 1 w 430"/>
                  <a:gd name="T19" fmla="*/ 1 h 544"/>
                  <a:gd name="T20" fmla="*/ 1 w 430"/>
                  <a:gd name="T21" fmla="*/ 1 h 544"/>
                  <a:gd name="T22" fmla="*/ 1 w 430"/>
                  <a:gd name="T23" fmla="*/ 1 h 544"/>
                  <a:gd name="T24" fmla="*/ 1 w 430"/>
                  <a:gd name="T25" fmla="*/ 1 h 544"/>
                  <a:gd name="T26" fmla="*/ 1 w 430"/>
                  <a:gd name="T27" fmla="*/ 1 h 544"/>
                  <a:gd name="T28" fmla="*/ 1 w 430"/>
                  <a:gd name="T29" fmla="*/ 1 h 544"/>
                  <a:gd name="T30" fmla="*/ 1 w 430"/>
                  <a:gd name="T31" fmla="*/ 1 h 544"/>
                  <a:gd name="T32" fmla="*/ 1 w 430"/>
                  <a:gd name="T33" fmla="*/ 1 h 5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0"/>
                  <a:gd name="T52" fmla="*/ 0 h 544"/>
                  <a:gd name="T53" fmla="*/ 430 w 430"/>
                  <a:gd name="T54" fmla="*/ 544 h 5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0" h="544">
                    <a:moveTo>
                      <a:pt x="190" y="544"/>
                    </a:moveTo>
                    <a:lnTo>
                      <a:pt x="54" y="490"/>
                    </a:lnTo>
                    <a:lnTo>
                      <a:pt x="0" y="389"/>
                    </a:lnTo>
                    <a:lnTo>
                      <a:pt x="6" y="265"/>
                    </a:lnTo>
                    <a:lnTo>
                      <a:pt x="60" y="143"/>
                    </a:lnTo>
                    <a:lnTo>
                      <a:pt x="143" y="44"/>
                    </a:lnTo>
                    <a:lnTo>
                      <a:pt x="244" y="0"/>
                    </a:lnTo>
                    <a:lnTo>
                      <a:pt x="345" y="29"/>
                    </a:lnTo>
                    <a:lnTo>
                      <a:pt x="430" y="158"/>
                    </a:lnTo>
                    <a:lnTo>
                      <a:pt x="430" y="228"/>
                    </a:lnTo>
                    <a:lnTo>
                      <a:pt x="425" y="294"/>
                    </a:lnTo>
                    <a:lnTo>
                      <a:pt x="411" y="352"/>
                    </a:lnTo>
                    <a:lnTo>
                      <a:pt x="392" y="407"/>
                    </a:lnTo>
                    <a:lnTo>
                      <a:pt x="359" y="451"/>
                    </a:lnTo>
                    <a:lnTo>
                      <a:pt x="316" y="492"/>
                    </a:lnTo>
                    <a:lnTo>
                      <a:pt x="260" y="521"/>
                    </a:lnTo>
                    <a:lnTo>
                      <a:pt x="190" y="544"/>
                    </a:lnTo>
                    <a:close/>
                  </a:path>
                </a:pathLst>
              </a:custGeom>
              <a:solidFill>
                <a:srgbClr val="E6E6E6"/>
              </a:solidFill>
              <a:ln w="9525">
                <a:noFill/>
                <a:round/>
                <a:headEnd/>
                <a:tailEnd/>
              </a:ln>
            </p:spPr>
            <p:txBody>
              <a:bodyPr/>
              <a:lstStyle/>
              <a:p>
                <a:pPr algn="ctr" rtl="0" eaLnBrk="0" hangingPunct="0"/>
                <a:endParaRPr lang="he-IL"/>
              </a:p>
            </p:txBody>
          </p:sp>
          <p:sp>
            <p:nvSpPr>
              <p:cNvPr id="24597" name="Freeform 53"/>
              <p:cNvSpPr>
                <a:spLocks/>
              </p:cNvSpPr>
              <p:nvPr/>
            </p:nvSpPr>
            <p:spPr bwMode="auto">
              <a:xfrm>
                <a:off x="2608" y="363"/>
                <a:ext cx="543" cy="400"/>
              </a:xfrm>
              <a:custGeom>
                <a:avLst/>
                <a:gdLst>
                  <a:gd name="T0" fmla="*/ 1 w 1086"/>
                  <a:gd name="T1" fmla="*/ 1 h 800"/>
                  <a:gd name="T2" fmla="*/ 1 w 1086"/>
                  <a:gd name="T3" fmla="*/ 1 h 800"/>
                  <a:gd name="T4" fmla="*/ 1 w 1086"/>
                  <a:gd name="T5" fmla="*/ 1 h 800"/>
                  <a:gd name="T6" fmla="*/ 1 w 1086"/>
                  <a:gd name="T7" fmla="*/ 1 h 800"/>
                  <a:gd name="T8" fmla="*/ 1 w 1086"/>
                  <a:gd name="T9" fmla="*/ 1 h 800"/>
                  <a:gd name="T10" fmla="*/ 1 w 1086"/>
                  <a:gd name="T11" fmla="*/ 1 h 800"/>
                  <a:gd name="T12" fmla="*/ 1 w 1086"/>
                  <a:gd name="T13" fmla="*/ 1 h 800"/>
                  <a:gd name="T14" fmla="*/ 1 w 1086"/>
                  <a:gd name="T15" fmla="*/ 1 h 800"/>
                  <a:gd name="T16" fmla="*/ 1 w 1086"/>
                  <a:gd name="T17" fmla="*/ 1 h 800"/>
                  <a:gd name="T18" fmla="*/ 1 w 1086"/>
                  <a:gd name="T19" fmla="*/ 1 h 800"/>
                  <a:gd name="T20" fmla="*/ 1 w 1086"/>
                  <a:gd name="T21" fmla="*/ 1 h 800"/>
                  <a:gd name="T22" fmla="*/ 1 w 1086"/>
                  <a:gd name="T23" fmla="*/ 1 h 800"/>
                  <a:gd name="T24" fmla="*/ 1 w 1086"/>
                  <a:gd name="T25" fmla="*/ 1 h 800"/>
                  <a:gd name="T26" fmla="*/ 1 w 1086"/>
                  <a:gd name="T27" fmla="*/ 1 h 800"/>
                  <a:gd name="T28" fmla="*/ 1 w 1086"/>
                  <a:gd name="T29" fmla="*/ 1 h 800"/>
                  <a:gd name="T30" fmla="*/ 1 w 1086"/>
                  <a:gd name="T31" fmla="*/ 1 h 800"/>
                  <a:gd name="T32" fmla="*/ 1 w 1086"/>
                  <a:gd name="T33" fmla="*/ 1 h 800"/>
                  <a:gd name="T34" fmla="*/ 1 w 1086"/>
                  <a:gd name="T35" fmla="*/ 1 h 800"/>
                  <a:gd name="T36" fmla="*/ 1 w 1086"/>
                  <a:gd name="T37" fmla="*/ 1 h 800"/>
                  <a:gd name="T38" fmla="*/ 0 w 1086"/>
                  <a:gd name="T39" fmla="*/ 1 h 800"/>
                  <a:gd name="T40" fmla="*/ 1 w 1086"/>
                  <a:gd name="T41" fmla="*/ 1 h 800"/>
                  <a:gd name="T42" fmla="*/ 1 w 1086"/>
                  <a:gd name="T43" fmla="*/ 1 h 800"/>
                  <a:gd name="T44" fmla="*/ 1 w 1086"/>
                  <a:gd name="T45" fmla="*/ 1 h 800"/>
                  <a:gd name="T46" fmla="*/ 1 w 1086"/>
                  <a:gd name="T47" fmla="*/ 1 h 800"/>
                  <a:gd name="T48" fmla="*/ 1 w 1086"/>
                  <a:gd name="T49" fmla="*/ 1 h 800"/>
                  <a:gd name="T50" fmla="*/ 1 w 1086"/>
                  <a:gd name="T51" fmla="*/ 1 h 800"/>
                  <a:gd name="T52" fmla="*/ 1 w 1086"/>
                  <a:gd name="T53" fmla="*/ 1 h 800"/>
                  <a:gd name="T54" fmla="*/ 1 w 1086"/>
                  <a:gd name="T55" fmla="*/ 1 h 800"/>
                  <a:gd name="T56" fmla="*/ 1 w 1086"/>
                  <a:gd name="T57" fmla="*/ 1 h 800"/>
                  <a:gd name="T58" fmla="*/ 1 w 1086"/>
                  <a:gd name="T59" fmla="*/ 1 h 800"/>
                  <a:gd name="T60" fmla="*/ 1 w 1086"/>
                  <a:gd name="T61" fmla="*/ 1 h 800"/>
                  <a:gd name="T62" fmla="*/ 1 w 1086"/>
                  <a:gd name="T63" fmla="*/ 1 h 800"/>
                  <a:gd name="T64" fmla="*/ 1 w 1086"/>
                  <a:gd name="T65" fmla="*/ 1 h 800"/>
                  <a:gd name="T66" fmla="*/ 1 w 1086"/>
                  <a:gd name="T67" fmla="*/ 1 h 800"/>
                  <a:gd name="T68" fmla="*/ 1 w 1086"/>
                  <a:gd name="T69" fmla="*/ 1 h 800"/>
                  <a:gd name="T70" fmla="*/ 1 w 1086"/>
                  <a:gd name="T71" fmla="*/ 1 h 800"/>
                  <a:gd name="T72" fmla="*/ 1 w 1086"/>
                  <a:gd name="T73" fmla="*/ 1 h 800"/>
                  <a:gd name="T74" fmla="*/ 1 w 1086"/>
                  <a:gd name="T75" fmla="*/ 1 h 800"/>
                  <a:gd name="T76" fmla="*/ 1 w 1086"/>
                  <a:gd name="T77" fmla="*/ 1 h 800"/>
                  <a:gd name="T78" fmla="*/ 1 w 1086"/>
                  <a:gd name="T79" fmla="*/ 1 h 800"/>
                  <a:gd name="T80" fmla="*/ 1 w 1086"/>
                  <a:gd name="T81" fmla="*/ 1 h 800"/>
                  <a:gd name="T82" fmla="*/ 1 w 1086"/>
                  <a:gd name="T83" fmla="*/ 1 h 800"/>
                  <a:gd name="T84" fmla="*/ 1 w 1086"/>
                  <a:gd name="T85" fmla="*/ 1 h 800"/>
                  <a:gd name="T86" fmla="*/ 1 w 1086"/>
                  <a:gd name="T87" fmla="*/ 1 h 800"/>
                  <a:gd name="T88" fmla="*/ 1 w 1086"/>
                  <a:gd name="T89" fmla="*/ 1 h 800"/>
                  <a:gd name="T90" fmla="*/ 1 w 1086"/>
                  <a:gd name="T91" fmla="*/ 1 h 800"/>
                  <a:gd name="T92" fmla="*/ 1 w 1086"/>
                  <a:gd name="T93" fmla="*/ 1 h 800"/>
                  <a:gd name="T94" fmla="*/ 1 w 1086"/>
                  <a:gd name="T95" fmla="*/ 1 h 800"/>
                  <a:gd name="T96" fmla="*/ 1 w 1086"/>
                  <a:gd name="T97" fmla="*/ 1 h 800"/>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86"/>
                  <a:gd name="T148" fmla="*/ 0 h 800"/>
                  <a:gd name="T149" fmla="*/ 1086 w 1086"/>
                  <a:gd name="T150" fmla="*/ 800 h 800"/>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86" h="800">
                    <a:moveTo>
                      <a:pt x="1040" y="800"/>
                    </a:moveTo>
                    <a:lnTo>
                      <a:pt x="1003" y="785"/>
                    </a:lnTo>
                    <a:lnTo>
                      <a:pt x="964" y="771"/>
                    </a:lnTo>
                    <a:lnTo>
                      <a:pt x="921" y="756"/>
                    </a:lnTo>
                    <a:lnTo>
                      <a:pt x="879" y="740"/>
                    </a:lnTo>
                    <a:lnTo>
                      <a:pt x="836" y="723"/>
                    </a:lnTo>
                    <a:lnTo>
                      <a:pt x="797" y="705"/>
                    </a:lnTo>
                    <a:lnTo>
                      <a:pt x="764" y="688"/>
                    </a:lnTo>
                    <a:lnTo>
                      <a:pt x="737" y="672"/>
                    </a:lnTo>
                    <a:lnTo>
                      <a:pt x="737" y="639"/>
                    </a:lnTo>
                    <a:lnTo>
                      <a:pt x="737" y="610"/>
                    </a:lnTo>
                    <a:lnTo>
                      <a:pt x="737" y="583"/>
                    </a:lnTo>
                    <a:lnTo>
                      <a:pt x="737" y="556"/>
                    </a:lnTo>
                    <a:lnTo>
                      <a:pt x="735" y="529"/>
                    </a:lnTo>
                    <a:lnTo>
                      <a:pt x="733" y="502"/>
                    </a:lnTo>
                    <a:lnTo>
                      <a:pt x="729" y="475"/>
                    </a:lnTo>
                    <a:lnTo>
                      <a:pt x="727" y="447"/>
                    </a:lnTo>
                    <a:lnTo>
                      <a:pt x="768" y="405"/>
                    </a:lnTo>
                    <a:lnTo>
                      <a:pt x="791" y="360"/>
                    </a:lnTo>
                    <a:lnTo>
                      <a:pt x="793" y="312"/>
                    </a:lnTo>
                    <a:lnTo>
                      <a:pt x="780" y="267"/>
                    </a:lnTo>
                    <a:lnTo>
                      <a:pt x="749" y="226"/>
                    </a:lnTo>
                    <a:lnTo>
                      <a:pt x="708" y="195"/>
                    </a:lnTo>
                    <a:lnTo>
                      <a:pt x="656" y="176"/>
                    </a:lnTo>
                    <a:lnTo>
                      <a:pt x="595" y="176"/>
                    </a:lnTo>
                    <a:lnTo>
                      <a:pt x="588" y="184"/>
                    </a:lnTo>
                    <a:lnTo>
                      <a:pt x="586" y="193"/>
                    </a:lnTo>
                    <a:lnTo>
                      <a:pt x="586" y="205"/>
                    </a:lnTo>
                    <a:lnTo>
                      <a:pt x="588" y="217"/>
                    </a:lnTo>
                    <a:lnTo>
                      <a:pt x="599" y="230"/>
                    </a:lnTo>
                    <a:lnTo>
                      <a:pt x="613" y="244"/>
                    </a:lnTo>
                    <a:lnTo>
                      <a:pt x="626" y="256"/>
                    </a:lnTo>
                    <a:lnTo>
                      <a:pt x="640" y="271"/>
                    </a:lnTo>
                    <a:lnTo>
                      <a:pt x="648" y="285"/>
                    </a:lnTo>
                    <a:lnTo>
                      <a:pt x="657" y="304"/>
                    </a:lnTo>
                    <a:lnTo>
                      <a:pt x="663" y="327"/>
                    </a:lnTo>
                    <a:lnTo>
                      <a:pt x="669" y="356"/>
                    </a:lnTo>
                    <a:lnTo>
                      <a:pt x="665" y="356"/>
                    </a:lnTo>
                    <a:lnTo>
                      <a:pt x="663" y="360"/>
                    </a:lnTo>
                    <a:lnTo>
                      <a:pt x="586" y="316"/>
                    </a:lnTo>
                    <a:lnTo>
                      <a:pt x="518" y="302"/>
                    </a:lnTo>
                    <a:lnTo>
                      <a:pt x="458" y="312"/>
                    </a:lnTo>
                    <a:lnTo>
                      <a:pt x="403" y="343"/>
                    </a:lnTo>
                    <a:lnTo>
                      <a:pt x="353" y="385"/>
                    </a:lnTo>
                    <a:lnTo>
                      <a:pt x="308" y="442"/>
                    </a:lnTo>
                    <a:lnTo>
                      <a:pt x="268" y="502"/>
                    </a:lnTo>
                    <a:lnTo>
                      <a:pt x="235" y="570"/>
                    </a:lnTo>
                    <a:lnTo>
                      <a:pt x="208" y="562"/>
                    </a:lnTo>
                    <a:lnTo>
                      <a:pt x="188" y="556"/>
                    </a:lnTo>
                    <a:lnTo>
                      <a:pt x="171" y="548"/>
                    </a:lnTo>
                    <a:lnTo>
                      <a:pt x="155" y="542"/>
                    </a:lnTo>
                    <a:lnTo>
                      <a:pt x="138" y="537"/>
                    </a:lnTo>
                    <a:lnTo>
                      <a:pt x="120" y="533"/>
                    </a:lnTo>
                    <a:lnTo>
                      <a:pt x="99" y="531"/>
                    </a:lnTo>
                    <a:lnTo>
                      <a:pt x="76" y="537"/>
                    </a:lnTo>
                    <a:lnTo>
                      <a:pt x="58" y="477"/>
                    </a:lnTo>
                    <a:lnTo>
                      <a:pt x="39" y="436"/>
                    </a:lnTo>
                    <a:lnTo>
                      <a:pt x="16" y="403"/>
                    </a:lnTo>
                    <a:lnTo>
                      <a:pt x="2" y="380"/>
                    </a:lnTo>
                    <a:lnTo>
                      <a:pt x="0" y="356"/>
                    </a:lnTo>
                    <a:lnTo>
                      <a:pt x="17" y="335"/>
                    </a:lnTo>
                    <a:lnTo>
                      <a:pt x="58" y="308"/>
                    </a:lnTo>
                    <a:lnTo>
                      <a:pt x="134" y="271"/>
                    </a:lnTo>
                    <a:lnTo>
                      <a:pt x="134" y="263"/>
                    </a:lnTo>
                    <a:lnTo>
                      <a:pt x="134" y="259"/>
                    </a:lnTo>
                    <a:lnTo>
                      <a:pt x="134" y="252"/>
                    </a:lnTo>
                    <a:lnTo>
                      <a:pt x="136" y="244"/>
                    </a:lnTo>
                    <a:lnTo>
                      <a:pt x="122" y="234"/>
                    </a:lnTo>
                    <a:lnTo>
                      <a:pt x="114" y="228"/>
                    </a:lnTo>
                    <a:lnTo>
                      <a:pt x="107" y="217"/>
                    </a:lnTo>
                    <a:lnTo>
                      <a:pt x="93" y="201"/>
                    </a:lnTo>
                    <a:lnTo>
                      <a:pt x="93" y="182"/>
                    </a:lnTo>
                    <a:lnTo>
                      <a:pt x="95" y="168"/>
                    </a:lnTo>
                    <a:lnTo>
                      <a:pt x="95" y="157"/>
                    </a:lnTo>
                    <a:lnTo>
                      <a:pt x="97" y="151"/>
                    </a:lnTo>
                    <a:lnTo>
                      <a:pt x="97" y="139"/>
                    </a:lnTo>
                    <a:lnTo>
                      <a:pt x="99" y="126"/>
                    </a:lnTo>
                    <a:lnTo>
                      <a:pt x="124" y="126"/>
                    </a:lnTo>
                    <a:lnTo>
                      <a:pt x="147" y="128"/>
                    </a:lnTo>
                    <a:lnTo>
                      <a:pt x="167" y="126"/>
                    </a:lnTo>
                    <a:lnTo>
                      <a:pt x="186" y="122"/>
                    </a:lnTo>
                    <a:lnTo>
                      <a:pt x="200" y="110"/>
                    </a:lnTo>
                    <a:lnTo>
                      <a:pt x="211" y="97"/>
                    </a:lnTo>
                    <a:lnTo>
                      <a:pt x="221" y="75"/>
                    </a:lnTo>
                    <a:lnTo>
                      <a:pt x="231" y="48"/>
                    </a:lnTo>
                    <a:lnTo>
                      <a:pt x="237" y="46"/>
                    </a:lnTo>
                    <a:lnTo>
                      <a:pt x="242" y="44"/>
                    </a:lnTo>
                    <a:lnTo>
                      <a:pt x="285" y="73"/>
                    </a:lnTo>
                    <a:lnTo>
                      <a:pt x="320" y="85"/>
                    </a:lnTo>
                    <a:lnTo>
                      <a:pt x="349" y="81"/>
                    </a:lnTo>
                    <a:lnTo>
                      <a:pt x="374" y="67"/>
                    </a:lnTo>
                    <a:lnTo>
                      <a:pt x="394" y="46"/>
                    </a:lnTo>
                    <a:lnTo>
                      <a:pt x="417" y="27"/>
                    </a:lnTo>
                    <a:lnTo>
                      <a:pt x="440" y="7"/>
                    </a:lnTo>
                    <a:lnTo>
                      <a:pt x="469" y="0"/>
                    </a:lnTo>
                    <a:lnTo>
                      <a:pt x="489" y="21"/>
                    </a:lnTo>
                    <a:lnTo>
                      <a:pt x="510" y="38"/>
                    </a:lnTo>
                    <a:lnTo>
                      <a:pt x="531" y="48"/>
                    </a:lnTo>
                    <a:lnTo>
                      <a:pt x="553" y="54"/>
                    </a:lnTo>
                    <a:lnTo>
                      <a:pt x="572" y="52"/>
                    </a:lnTo>
                    <a:lnTo>
                      <a:pt x="593" y="44"/>
                    </a:lnTo>
                    <a:lnTo>
                      <a:pt x="617" y="27"/>
                    </a:lnTo>
                    <a:lnTo>
                      <a:pt x="642" y="3"/>
                    </a:lnTo>
                    <a:lnTo>
                      <a:pt x="648" y="3"/>
                    </a:lnTo>
                    <a:lnTo>
                      <a:pt x="656" y="3"/>
                    </a:lnTo>
                    <a:lnTo>
                      <a:pt x="669" y="21"/>
                    </a:lnTo>
                    <a:lnTo>
                      <a:pt x="683" y="38"/>
                    </a:lnTo>
                    <a:lnTo>
                      <a:pt x="694" y="50"/>
                    </a:lnTo>
                    <a:lnTo>
                      <a:pt x="708" y="64"/>
                    </a:lnTo>
                    <a:lnTo>
                      <a:pt x="720" y="71"/>
                    </a:lnTo>
                    <a:lnTo>
                      <a:pt x="739" y="79"/>
                    </a:lnTo>
                    <a:lnTo>
                      <a:pt x="760" y="83"/>
                    </a:lnTo>
                    <a:lnTo>
                      <a:pt x="787" y="85"/>
                    </a:lnTo>
                    <a:lnTo>
                      <a:pt x="795" y="97"/>
                    </a:lnTo>
                    <a:lnTo>
                      <a:pt x="805" y="112"/>
                    </a:lnTo>
                    <a:lnTo>
                      <a:pt x="815" y="126"/>
                    </a:lnTo>
                    <a:lnTo>
                      <a:pt x="826" y="141"/>
                    </a:lnTo>
                    <a:lnTo>
                      <a:pt x="838" y="151"/>
                    </a:lnTo>
                    <a:lnTo>
                      <a:pt x="855" y="162"/>
                    </a:lnTo>
                    <a:lnTo>
                      <a:pt x="873" y="172"/>
                    </a:lnTo>
                    <a:lnTo>
                      <a:pt x="896" y="180"/>
                    </a:lnTo>
                    <a:lnTo>
                      <a:pt x="906" y="217"/>
                    </a:lnTo>
                    <a:lnTo>
                      <a:pt x="917" y="257"/>
                    </a:lnTo>
                    <a:lnTo>
                      <a:pt x="929" y="300"/>
                    </a:lnTo>
                    <a:lnTo>
                      <a:pt x="941" y="347"/>
                    </a:lnTo>
                    <a:lnTo>
                      <a:pt x="948" y="391"/>
                    </a:lnTo>
                    <a:lnTo>
                      <a:pt x="954" y="438"/>
                    </a:lnTo>
                    <a:lnTo>
                      <a:pt x="956" y="482"/>
                    </a:lnTo>
                    <a:lnTo>
                      <a:pt x="954" y="527"/>
                    </a:lnTo>
                    <a:lnTo>
                      <a:pt x="956" y="544"/>
                    </a:lnTo>
                    <a:lnTo>
                      <a:pt x="964" y="560"/>
                    </a:lnTo>
                    <a:lnTo>
                      <a:pt x="968" y="566"/>
                    </a:lnTo>
                    <a:lnTo>
                      <a:pt x="976" y="573"/>
                    </a:lnTo>
                    <a:lnTo>
                      <a:pt x="985" y="581"/>
                    </a:lnTo>
                    <a:lnTo>
                      <a:pt x="999" y="591"/>
                    </a:lnTo>
                    <a:lnTo>
                      <a:pt x="993" y="616"/>
                    </a:lnTo>
                    <a:lnTo>
                      <a:pt x="987" y="647"/>
                    </a:lnTo>
                    <a:lnTo>
                      <a:pt x="983" y="678"/>
                    </a:lnTo>
                    <a:lnTo>
                      <a:pt x="987" y="709"/>
                    </a:lnTo>
                    <a:lnTo>
                      <a:pt x="993" y="732"/>
                    </a:lnTo>
                    <a:lnTo>
                      <a:pt x="1010" y="752"/>
                    </a:lnTo>
                    <a:lnTo>
                      <a:pt x="1038" y="762"/>
                    </a:lnTo>
                    <a:lnTo>
                      <a:pt x="1080" y="763"/>
                    </a:lnTo>
                    <a:lnTo>
                      <a:pt x="1082" y="767"/>
                    </a:lnTo>
                    <a:lnTo>
                      <a:pt x="1086" y="773"/>
                    </a:lnTo>
                    <a:lnTo>
                      <a:pt x="1078" y="789"/>
                    </a:lnTo>
                    <a:lnTo>
                      <a:pt x="1072" y="800"/>
                    </a:lnTo>
                    <a:lnTo>
                      <a:pt x="1053" y="800"/>
                    </a:lnTo>
                    <a:lnTo>
                      <a:pt x="1040" y="800"/>
                    </a:lnTo>
                    <a:close/>
                  </a:path>
                </a:pathLst>
              </a:custGeom>
              <a:solidFill>
                <a:srgbClr val="FFCC99"/>
              </a:solidFill>
              <a:ln w="9525">
                <a:noFill/>
                <a:round/>
                <a:headEnd/>
                <a:tailEnd/>
              </a:ln>
            </p:spPr>
            <p:txBody>
              <a:bodyPr/>
              <a:lstStyle/>
              <a:p>
                <a:pPr algn="ctr" rtl="0" eaLnBrk="0" hangingPunct="0"/>
                <a:endParaRPr lang="he-IL"/>
              </a:p>
            </p:txBody>
          </p:sp>
          <p:sp>
            <p:nvSpPr>
              <p:cNvPr id="24598" name="Freeform 54"/>
              <p:cNvSpPr>
                <a:spLocks/>
              </p:cNvSpPr>
              <p:nvPr/>
            </p:nvSpPr>
            <p:spPr bwMode="auto">
              <a:xfrm>
                <a:off x="2498" y="566"/>
                <a:ext cx="123" cy="162"/>
              </a:xfrm>
              <a:custGeom>
                <a:avLst/>
                <a:gdLst>
                  <a:gd name="T0" fmla="*/ 1 w 246"/>
                  <a:gd name="T1" fmla="*/ 1 h 324"/>
                  <a:gd name="T2" fmla="*/ 1 w 246"/>
                  <a:gd name="T3" fmla="*/ 1 h 324"/>
                  <a:gd name="T4" fmla="*/ 1 w 246"/>
                  <a:gd name="T5" fmla="*/ 1 h 324"/>
                  <a:gd name="T6" fmla="*/ 0 w 246"/>
                  <a:gd name="T7" fmla="*/ 1 h 324"/>
                  <a:gd name="T8" fmla="*/ 1 w 246"/>
                  <a:gd name="T9" fmla="*/ 1 h 324"/>
                  <a:gd name="T10" fmla="*/ 1 w 246"/>
                  <a:gd name="T11" fmla="*/ 1 h 324"/>
                  <a:gd name="T12" fmla="*/ 1 w 246"/>
                  <a:gd name="T13" fmla="*/ 1 h 324"/>
                  <a:gd name="T14" fmla="*/ 1 w 246"/>
                  <a:gd name="T15" fmla="*/ 1 h 324"/>
                  <a:gd name="T16" fmla="*/ 1 w 246"/>
                  <a:gd name="T17" fmla="*/ 1 h 324"/>
                  <a:gd name="T18" fmla="*/ 1 w 246"/>
                  <a:gd name="T19" fmla="*/ 1 h 324"/>
                  <a:gd name="T20" fmla="*/ 1 w 246"/>
                  <a:gd name="T21" fmla="*/ 0 h 324"/>
                  <a:gd name="T22" fmla="*/ 1 w 246"/>
                  <a:gd name="T23" fmla="*/ 1 h 324"/>
                  <a:gd name="T24" fmla="*/ 1 w 246"/>
                  <a:gd name="T25" fmla="*/ 1 h 324"/>
                  <a:gd name="T26" fmla="*/ 1 w 246"/>
                  <a:gd name="T27" fmla="*/ 1 h 324"/>
                  <a:gd name="T28" fmla="*/ 1 w 246"/>
                  <a:gd name="T29" fmla="*/ 1 h 324"/>
                  <a:gd name="T30" fmla="*/ 1 w 246"/>
                  <a:gd name="T31" fmla="*/ 1 h 324"/>
                  <a:gd name="T32" fmla="*/ 1 w 246"/>
                  <a:gd name="T33" fmla="*/ 1 h 324"/>
                  <a:gd name="T34" fmla="*/ 1 w 246"/>
                  <a:gd name="T35" fmla="*/ 1 h 324"/>
                  <a:gd name="T36" fmla="*/ 1 w 246"/>
                  <a:gd name="T37" fmla="*/ 1 h 324"/>
                  <a:gd name="T38" fmla="*/ 1 w 246"/>
                  <a:gd name="T39" fmla="*/ 1 h 324"/>
                  <a:gd name="T40" fmla="*/ 1 w 246"/>
                  <a:gd name="T41" fmla="*/ 1 h 324"/>
                  <a:gd name="T42" fmla="*/ 1 w 246"/>
                  <a:gd name="T43" fmla="*/ 1 h 324"/>
                  <a:gd name="T44" fmla="*/ 1 w 246"/>
                  <a:gd name="T45" fmla="*/ 1 h 324"/>
                  <a:gd name="T46" fmla="*/ 1 w 246"/>
                  <a:gd name="T47" fmla="*/ 1 h 324"/>
                  <a:gd name="T48" fmla="*/ 1 w 246"/>
                  <a:gd name="T49" fmla="*/ 1 h 324"/>
                  <a:gd name="T50" fmla="*/ 1 w 246"/>
                  <a:gd name="T51" fmla="*/ 1 h 324"/>
                  <a:gd name="T52" fmla="*/ 1 w 246"/>
                  <a:gd name="T53" fmla="*/ 1 h 324"/>
                  <a:gd name="T54" fmla="*/ 1 w 246"/>
                  <a:gd name="T55" fmla="*/ 1 h 324"/>
                  <a:gd name="T56" fmla="*/ 1 w 246"/>
                  <a:gd name="T57" fmla="*/ 1 h 324"/>
                  <a:gd name="T58" fmla="*/ 1 w 246"/>
                  <a:gd name="T59" fmla="*/ 1 h 324"/>
                  <a:gd name="T60" fmla="*/ 1 w 246"/>
                  <a:gd name="T61" fmla="*/ 1 h 324"/>
                  <a:gd name="T62" fmla="*/ 1 w 246"/>
                  <a:gd name="T63" fmla="*/ 1 h 324"/>
                  <a:gd name="T64" fmla="*/ 1 w 246"/>
                  <a:gd name="T65" fmla="*/ 1 h 324"/>
                  <a:gd name="T66" fmla="*/ 1 w 246"/>
                  <a:gd name="T67" fmla="*/ 1 h 324"/>
                  <a:gd name="T68" fmla="*/ 1 w 246"/>
                  <a:gd name="T69" fmla="*/ 1 h 32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46"/>
                  <a:gd name="T106" fmla="*/ 0 h 324"/>
                  <a:gd name="T107" fmla="*/ 246 w 246"/>
                  <a:gd name="T108" fmla="*/ 324 h 32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46" h="324">
                    <a:moveTo>
                      <a:pt x="13" y="324"/>
                    </a:moveTo>
                    <a:lnTo>
                      <a:pt x="8" y="279"/>
                    </a:lnTo>
                    <a:lnTo>
                      <a:pt x="2" y="238"/>
                    </a:lnTo>
                    <a:lnTo>
                      <a:pt x="0" y="197"/>
                    </a:lnTo>
                    <a:lnTo>
                      <a:pt x="2" y="163"/>
                    </a:lnTo>
                    <a:lnTo>
                      <a:pt x="6" y="126"/>
                    </a:lnTo>
                    <a:lnTo>
                      <a:pt x="17" y="91"/>
                    </a:lnTo>
                    <a:lnTo>
                      <a:pt x="37" y="56"/>
                    </a:lnTo>
                    <a:lnTo>
                      <a:pt x="64" y="21"/>
                    </a:lnTo>
                    <a:lnTo>
                      <a:pt x="93" y="6"/>
                    </a:lnTo>
                    <a:lnTo>
                      <a:pt x="126" y="0"/>
                    </a:lnTo>
                    <a:lnTo>
                      <a:pt x="155" y="2"/>
                    </a:lnTo>
                    <a:lnTo>
                      <a:pt x="184" y="13"/>
                    </a:lnTo>
                    <a:lnTo>
                      <a:pt x="207" y="31"/>
                    </a:lnTo>
                    <a:lnTo>
                      <a:pt x="229" y="56"/>
                    </a:lnTo>
                    <a:lnTo>
                      <a:pt x="240" y="89"/>
                    </a:lnTo>
                    <a:lnTo>
                      <a:pt x="246" y="130"/>
                    </a:lnTo>
                    <a:lnTo>
                      <a:pt x="242" y="132"/>
                    </a:lnTo>
                    <a:lnTo>
                      <a:pt x="240" y="135"/>
                    </a:lnTo>
                    <a:lnTo>
                      <a:pt x="209" y="97"/>
                    </a:lnTo>
                    <a:lnTo>
                      <a:pt x="182" y="83"/>
                    </a:lnTo>
                    <a:lnTo>
                      <a:pt x="157" y="89"/>
                    </a:lnTo>
                    <a:lnTo>
                      <a:pt x="141" y="108"/>
                    </a:lnTo>
                    <a:lnTo>
                      <a:pt x="132" y="134"/>
                    </a:lnTo>
                    <a:lnTo>
                      <a:pt x="134" y="166"/>
                    </a:lnTo>
                    <a:lnTo>
                      <a:pt x="145" y="194"/>
                    </a:lnTo>
                    <a:lnTo>
                      <a:pt x="172" y="215"/>
                    </a:lnTo>
                    <a:lnTo>
                      <a:pt x="161" y="219"/>
                    </a:lnTo>
                    <a:lnTo>
                      <a:pt x="143" y="232"/>
                    </a:lnTo>
                    <a:lnTo>
                      <a:pt x="118" y="250"/>
                    </a:lnTo>
                    <a:lnTo>
                      <a:pt x="93" y="271"/>
                    </a:lnTo>
                    <a:lnTo>
                      <a:pt x="64" y="289"/>
                    </a:lnTo>
                    <a:lnTo>
                      <a:pt x="41" y="306"/>
                    </a:lnTo>
                    <a:lnTo>
                      <a:pt x="21" y="318"/>
                    </a:lnTo>
                    <a:lnTo>
                      <a:pt x="13" y="324"/>
                    </a:lnTo>
                    <a:close/>
                  </a:path>
                </a:pathLst>
              </a:custGeom>
              <a:solidFill>
                <a:srgbClr val="E6E6E6"/>
              </a:solidFill>
              <a:ln w="9525">
                <a:noFill/>
                <a:round/>
                <a:headEnd/>
                <a:tailEnd/>
              </a:ln>
            </p:spPr>
            <p:txBody>
              <a:bodyPr/>
              <a:lstStyle/>
              <a:p>
                <a:pPr algn="ctr" rtl="0" eaLnBrk="0" hangingPunct="0"/>
                <a:endParaRPr lang="he-IL"/>
              </a:p>
            </p:txBody>
          </p:sp>
          <p:sp>
            <p:nvSpPr>
              <p:cNvPr id="24599" name="Freeform 55"/>
              <p:cNvSpPr>
                <a:spLocks/>
              </p:cNvSpPr>
              <p:nvPr/>
            </p:nvSpPr>
            <p:spPr bwMode="auto">
              <a:xfrm>
                <a:off x="2512" y="238"/>
                <a:ext cx="728" cy="488"/>
              </a:xfrm>
              <a:custGeom>
                <a:avLst/>
                <a:gdLst>
                  <a:gd name="T0" fmla="*/ 1 w 1456"/>
                  <a:gd name="T1" fmla="*/ 0 h 977"/>
                  <a:gd name="T2" fmla="*/ 1 w 1456"/>
                  <a:gd name="T3" fmla="*/ 0 h 977"/>
                  <a:gd name="T4" fmla="*/ 1 w 1456"/>
                  <a:gd name="T5" fmla="*/ 0 h 977"/>
                  <a:gd name="T6" fmla="*/ 1 w 1456"/>
                  <a:gd name="T7" fmla="*/ 0 h 977"/>
                  <a:gd name="T8" fmla="*/ 1 w 1456"/>
                  <a:gd name="T9" fmla="*/ 0 h 977"/>
                  <a:gd name="T10" fmla="*/ 1 w 1456"/>
                  <a:gd name="T11" fmla="*/ 0 h 977"/>
                  <a:gd name="T12" fmla="*/ 1 w 1456"/>
                  <a:gd name="T13" fmla="*/ 0 h 977"/>
                  <a:gd name="T14" fmla="*/ 1 w 1456"/>
                  <a:gd name="T15" fmla="*/ 0 h 977"/>
                  <a:gd name="T16" fmla="*/ 1 w 1456"/>
                  <a:gd name="T17" fmla="*/ 0 h 977"/>
                  <a:gd name="T18" fmla="*/ 1 w 1456"/>
                  <a:gd name="T19" fmla="*/ 0 h 977"/>
                  <a:gd name="T20" fmla="*/ 1 w 1456"/>
                  <a:gd name="T21" fmla="*/ 0 h 977"/>
                  <a:gd name="T22" fmla="*/ 1 w 1456"/>
                  <a:gd name="T23" fmla="*/ 0 h 977"/>
                  <a:gd name="T24" fmla="*/ 1 w 1456"/>
                  <a:gd name="T25" fmla="*/ 0 h 977"/>
                  <a:gd name="T26" fmla="*/ 1 w 1456"/>
                  <a:gd name="T27" fmla="*/ 0 h 977"/>
                  <a:gd name="T28" fmla="*/ 1 w 1456"/>
                  <a:gd name="T29" fmla="*/ 0 h 977"/>
                  <a:gd name="T30" fmla="*/ 1 w 1456"/>
                  <a:gd name="T31" fmla="*/ 0 h 977"/>
                  <a:gd name="T32" fmla="*/ 1 w 1456"/>
                  <a:gd name="T33" fmla="*/ 0 h 977"/>
                  <a:gd name="T34" fmla="*/ 1 w 1456"/>
                  <a:gd name="T35" fmla="*/ 0 h 977"/>
                  <a:gd name="T36" fmla="*/ 1 w 1456"/>
                  <a:gd name="T37" fmla="*/ 0 h 977"/>
                  <a:gd name="T38" fmla="*/ 1 w 1456"/>
                  <a:gd name="T39" fmla="*/ 0 h 977"/>
                  <a:gd name="T40" fmla="*/ 1 w 1456"/>
                  <a:gd name="T41" fmla="*/ 0 h 977"/>
                  <a:gd name="T42" fmla="*/ 1 w 1456"/>
                  <a:gd name="T43" fmla="*/ 0 h 977"/>
                  <a:gd name="T44" fmla="*/ 1 w 1456"/>
                  <a:gd name="T45" fmla="*/ 0 h 977"/>
                  <a:gd name="T46" fmla="*/ 1 w 1456"/>
                  <a:gd name="T47" fmla="*/ 0 h 977"/>
                  <a:gd name="T48" fmla="*/ 1 w 1456"/>
                  <a:gd name="T49" fmla="*/ 0 h 977"/>
                  <a:gd name="T50" fmla="*/ 1 w 1456"/>
                  <a:gd name="T51" fmla="*/ 0 h 977"/>
                  <a:gd name="T52" fmla="*/ 1 w 1456"/>
                  <a:gd name="T53" fmla="*/ 0 h 977"/>
                  <a:gd name="T54" fmla="*/ 1 w 1456"/>
                  <a:gd name="T55" fmla="*/ 0 h 977"/>
                  <a:gd name="T56" fmla="*/ 1 w 1456"/>
                  <a:gd name="T57" fmla="*/ 0 h 977"/>
                  <a:gd name="T58" fmla="*/ 1 w 1456"/>
                  <a:gd name="T59" fmla="*/ 0 h 977"/>
                  <a:gd name="T60" fmla="*/ 1 w 1456"/>
                  <a:gd name="T61" fmla="*/ 0 h 977"/>
                  <a:gd name="T62" fmla="*/ 1 w 1456"/>
                  <a:gd name="T63" fmla="*/ 0 h 977"/>
                  <a:gd name="T64" fmla="*/ 1 w 1456"/>
                  <a:gd name="T65" fmla="*/ 0 h 977"/>
                  <a:gd name="T66" fmla="*/ 1 w 1456"/>
                  <a:gd name="T67" fmla="*/ 0 h 977"/>
                  <a:gd name="T68" fmla="*/ 1 w 1456"/>
                  <a:gd name="T69" fmla="*/ 0 h 977"/>
                  <a:gd name="T70" fmla="*/ 1 w 1456"/>
                  <a:gd name="T71" fmla="*/ 0 h 977"/>
                  <a:gd name="T72" fmla="*/ 1 w 1456"/>
                  <a:gd name="T73" fmla="*/ 0 h 977"/>
                  <a:gd name="T74" fmla="*/ 1 w 1456"/>
                  <a:gd name="T75" fmla="*/ 0 h 977"/>
                  <a:gd name="T76" fmla="*/ 1 w 1456"/>
                  <a:gd name="T77" fmla="*/ 0 h 977"/>
                  <a:gd name="T78" fmla="*/ 1 w 1456"/>
                  <a:gd name="T79" fmla="*/ 0 h 977"/>
                  <a:gd name="T80" fmla="*/ 1 w 1456"/>
                  <a:gd name="T81" fmla="*/ 0 h 977"/>
                  <a:gd name="T82" fmla="*/ 1 w 1456"/>
                  <a:gd name="T83" fmla="*/ 0 h 977"/>
                  <a:gd name="T84" fmla="*/ 1 w 1456"/>
                  <a:gd name="T85" fmla="*/ 0 h 977"/>
                  <a:gd name="T86" fmla="*/ 1 w 1456"/>
                  <a:gd name="T87" fmla="*/ 0 h 977"/>
                  <a:gd name="T88" fmla="*/ 1 w 1456"/>
                  <a:gd name="T89" fmla="*/ 0 h 977"/>
                  <a:gd name="T90" fmla="*/ 1 w 1456"/>
                  <a:gd name="T91" fmla="*/ 0 h 977"/>
                  <a:gd name="T92" fmla="*/ 1 w 1456"/>
                  <a:gd name="T93" fmla="*/ 0 h 977"/>
                  <a:gd name="T94" fmla="*/ 1 w 1456"/>
                  <a:gd name="T95" fmla="*/ 0 h 977"/>
                  <a:gd name="T96" fmla="*/ 1 w 1456"/>
                  <a:gd name="T97" fmla="*/ 0 h 977"/>
                  <a:gd name="T98" fmla="*/ 1 w 1456"/>
                  <a:gd name="T99" fmla="*/ 0 h 977"/>
                  <a:gd name="T100" fmla="*/ 1 w 1456"/>
                  <a:gd name="T101" fmla="*/ 0 h 977"/>
                  <a:gd name="T102" fmla="*/ 1 w 1456"/>
                  <a:gd name="T103" fmla="*/ 0 h 977"/>
                  <a:gd name="T104" fmla="*/ 1 w 1456"/>
                  <a:gd name="T105" fmla="*/ 0 h 977"/>
                  <a:gd name="T106" fmla="*/ 1 w 1456"/>
                  <a:gd name="T107" fmla="*/ 0 h 977"/>
                  <a:gd name="T108" fmla="*/ 1 w 1456"/>
                  <a:gd name="T109" fmla="*/ 0 h 977"/>
                  <a:gd name="T110" fmla="*/ 1 w 1456"/>
                  <a:gd name="T111" fmla="*/ 0 h 977"/>
                  <a:gd name="T112" fmla="*/ 1 w 1456"/>
                  <a:gd name="T113" fmla="*/ 0 h 977"/>
                  <a:gd name="T114" fmla="*/ 1 w 1456"/>
                  <a:gd name="T115" fmla="*/ 0 h 977"/>
                  <a:gd name="T116" fmla="*/ 1 w 1456"/>
                  <a:gd name="T117" fmla="*/ 0 h 977"/>
                  <a:gd name="T118" fmla="*/ 1 w 1456"/>
                  <a:gd name="T119" fmla="*/ 0 h 977"/>
                  <a:gd name="T120" fmla="*/ 1 w 1456"/>
                  <a:gd name="T121" fmla="*/ 0 h 977"/>
                  <a:gd name="T122" fmla="*/ 1 w 1456"/>
                  <a:gd name="T123" fmla="*/ 0 h 97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56"/>
                  <a:gd name="T187" fmla="*/ 0 h 977"/>
                  <a:gd name="T188" fmla="*/ 1456 w 1456"/>
                  <a:gd name="T189" fmla="*/ 977 h 97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56" h="977">
                    <a:moveTo>
                      <a:pt x="1232" y="977"/>
                    </a:moveTo>
                    <a:lnTo>
                      <a:pt x="1206" y="938"/>
                    </a:lnTo>
                    <a:lnTo>
                      <a:pt x="1204" y="903"/>
                    </a:lnTo>
                    <a:lnTo>
                      <a:pt x="1218" y="872"/>
                    </a:lnTo>
                    <a:lnTo>
                      <a:pt x="1241" y="847"/>
                    </a:lnTo>
                    <a:lnTo>
                      <a:pt x="1259" y="823"/>
                    </a:lnTo>
                    <a:lnTo>
                      <a:pt x="1272" y="806"/>
                    </a:lnTo>
                    <a:lnTo>
                      <a:pt x="1266" y="792"/>
                    </a:lnTo>
                    <a:lnTo>
                      <a:pt x="1237" y="787"/>
                    </a:lnTo>
                    <a:lnTo>
                      <a:pt x="1228" y="796"/>
                    </a:lnTo>
                    <a:lnTo>
                      <a:pt x="1218" y="806"/>
                    </a:lnTo>
                    <a:lnTo>
                      <a:pt x="1200" y="798"/>
                    </a:lnTo>
                    <a:lnTo>
                      <a:pt x="1189" y="789"/>
                    </a:lnTo>
                    <a:lnTo>
                      <a:pt x="1183" y="777"/>
                    </a:lnTo>
                    <a:lnTo>
                      <a:pt x="1183" y="767"/>
                    </a:lnTo>
                    <a:lnTo>
                      <a:pt x="1183" y="754"/>
                    </a:lnTo>
                    <a:lnTo>
                      <a:pt x="1187" y="740"/>
                    </a:lnTo>
                    <a:lnTo>
                      <a:pt x="1191" y="727"/>
                    </a:lnTo>
                    <a:lnTo>
                      <a:pt x="1197" y="715"/>
                    </a:lnTo>
                    <a:lnTo>
                      <a:pt x="1214" y="709"/>
                    </a:lnTo>
                    <a:lnTo>
                      <a:pt x="1230" y="703"/>
                    </a:lnTo>
                    <a:lnTo>
                      <a:pt x="1241" y="697"/>
                    </a:lnTo>
                    <a:lnTo>
                      <a:pt x="1251" y="694"/>
                    </a:lnTo>
                    <a:lnTo>
                      <a:pt x="1255" y="684"/>
                    </a:lnTo>
                    <a:lnTo>
                      <a:pt x="1259" y="672"/>
                    </a:lnTo>
                    <a:lnTo>
                      <a:pt x="1261" y="659"/>
                    </a:lnTo>
                    <a:lnTo>
                      <a:pt x="1263" y="641"/>
                    </a:lnTo>
                    <a:lnTo>
                      <a:pt x="1251" y="632"/>
                    </a:lnTo>
                    <a:lnTo>
                      <a:pt x="1239" y="630"/>
                    </a:lnTo>
                    <a:lnTo>
                      <a:pt x="1230" y="630"/>
                    </a:lnTo>
                    <a:lnTo>
                      <a:pt x="1220" y="635"/>
                    </a:lnTo>
                    <a:lnTo>
                      <a:pt x="1202" y="647"/>
                    </a:lnTo>
                    <a:lnTo>
                      <a:pt x="1187" y="661"/>
                    </a:lnTo>
                    <a:lnTo>
                      <a:pt x="1164" y="637"/>
                    </a:lnTo>
                    <a:lnTo>
                      <a:pt x="1154" y="618"/>
                    </a:lnTo>
                    <a:lnTo>
                      <a:pt x="1152" y="599"/>
                    </a:lnTo>
                    <a:lnTo>
                      <a:pt x="1158" y="581"/>
                    </a:lnTo>
                    <a:lnTo>
                      <a:pt x="1168" y="564"/>
                    </a:lnTo>
                    <a:lnTo>
                      <a:pt x="1185" y="548"/>
                    </a:lnTo>
                    <a:lnTo>
                      <a:pt x="1202" y="533"/>
                    </a:lnTo>
                    <a:lnTo>
                      <a:pt x="1224" y="521"/>
                    </a:lnTo>
                    <a:lnTo>
                      <a:pt x="1224" y="509"/>
                    </a:lnTo>
                    <a:lnTo>
                      <a:pt x="1228" y="498"/>
                    </a:lnTo>
                    <a:lnTo>
                      <a:pt x="1216" y="490"/>
                    </a:lnTo>
                    <a:lnTo>
                      <a:pt x="1208" y="486"/>
                    </a:lnTo>
                    <a:lnTo>
                      <a:pt x="1200" y="484"/>
                    </a:lnTo>
                    <a:lnTo>
                      <a:pt x="1195" y="484"/>
                    </a:lnTo>
                    <a:lnTo>
                      <a:pt x="1183" y="488"/>
                    </a:lnTo>
                    <a:lnTo>
                      <a:pt x="1169" y="498"/>
                    </a:lnTo>
                    <a:lnTo>
                      <a:pt x="1146" y="490"/>
                    </a:lnTo>
                    <a:lnTo>
                      <a:pt x="1136" y="476"/>
                    </a:lnTo>
                    <a:lnTo>
                      <a:pt x="1133" y="453"/>
                    </a:lnTo>
                    <a:lnTo>
                      <a:pt x="1135" y="428"/>
                    </a:lnTo>
                    <a:lnTo>
                      <a:pt x="1136" y="401"/>
                    </a:lnTo>
                    <a:lnTo>
                      <a:pt x="1138" y="374"/>
                    </a:lnTo>
                    <a:lnTo>
                      <a:pt x="1136" y="348"/>
                    </a:lnTo>
                    <a:lnTo>
                      <a:pt x="1129" y="331"/>
                    </a:lnTo>
                    <a:lnTo>
                      <a:pt x="1111" y="337"/>
                    </a:lnTo>
                    <a:lnTo>
                      <a:pt x="1102" y="348"/>
                    </a:lnTo>
                    <a:lnTo>
                      <a:pt x="1094" y="360"/>
                    </a:lnTo>
                    <a:lnTo>
                      <a:pt x="1086" y="376"/>
                    </a:lnTo>
                    <a:lnTo>
                      <a:pt x="1074" y="378"/>
                    </a:lnTo>
                    <a:lnTo>
                      <a:pt x="1065" y="380"/>
                    </a:lnTo>
                    <a:lnTo>
                      <a:pt x="1047" y="362"/>
                    </a:lnTo>
                    <a:lnTo>
                      <a:pt x="1038" y="347"/>
                    </a:lnTo>
                    <a:lnTo>
                      <a:pt x="1028" y="333"/>
                    </a:lnTo>
                    <a:lnTo>
                      <a:pt x="1022" y="321"/>
                    </a:lnTo>
                    <a:lnTo>
                      <a:pt x="1016" y="308"/>
                    </a:lnTo>
                    <a:lnTo>
                      <a:pt x="1010" y="294"/>
                    </a:lnTo>
                    <a:lnTo>
                      <a:pt x="1005" y="279"/>
                    </a:lnTo>
                    <a:lnTo>
                      <a:pt x="1001" y="263"/>
                    </a:lnTo>
                    <a:lnTo>
                      <a:pt x="985" y="265"/>
                    </a:lnTo>
                    <a:lnTo>
                      <a:pt x="970" y="267"/>
                    </a:lnTo>
                    <a:lnTo>
                      <a:pt x="960" y="279"/>
                    </a:lnTo>
                    <a:lnTo>
                      <a:pt x="952" y="290"/>
                    </a:lnTo>
                    <a:lnTo>
                      <a:pt x="943" y="290"/>
                    </a:lnTo>
                    <a:lnTo>
                      <a:pt x="933" y="290"/>
                    </a:lnTo>
                    <a:lnTo>
                      <a:pt x="915" y="273"/>
                    </a:lnTo>
                    <a:lnTo>
                      <a:pt x="902" y="255"/>
                    </a:lnTo>
                    <a:lnTo>
                      <a:pt x="888" y="238"/>
                    </a:lnTo>
                    <a:lnTo>
                      <a:pt x="877" y="221"/>
                    </a:lnTo>
                    <a:lnTo>
                      <a:pt x="861" y="203"/>
                    </a:lnTo>
                    <a:lnTo>
                      <a:pt x="848" y="193"/>
                    </a:lnTo>
                    <a:lnTo>
                      <a:pt x="834" y="184"/>
                    </a:lnTo>
                    <a:lnTo>
                      <a:pt x="820" y="182"/>
                    </a:lnTo>
                    <a:lnTo>
                      <a:pt x="793" y="236"/>
                    </a:lnTo>
                    <a:lnTo>
                      <a:pt x="770" y="261"/>
                    </a:lnTo>
                    <a:lnTo>
                      <a:pt x="747" y="265"/>
                    </a:lnTo>
                    <a:lnTo>
                      <a:pt x="725" y="255"/>
                    </a:lnTo>
                    <a:lnTo>
                      <a:pt x="702" y="234"/>
                    </a:lnTo>
                    <a:lnTo>
                      <a:pt x="681" y="213"/>
                    </a:lnTo>
                    <a:lnTo>
                      <a:pt x="657" y="195"/>
                    </a:lnTo>
                    <a:lnTo>
                      <a:pt x="634" y="190"/>
                    </a:lnTo>
                    <a:lnTo>
                      <a:pt x="615" y="211"/>
                    </a:lnTo>
                    <a:lnTo>
                      <a:pt x="599" y="232"/>
                    </a:lnTo>
                    <a:lnTo>
                      <a:pt x="584" y="253"/>
                    </a:lnTo>
                    <a:lnTo>
                      <a:pt x="568" y="273"/>
                    </a:lnTo>
                    <a:lnTo>
                      <a:pt x="547" y="286"/>
                    </a:lnTo>
                    <a:lnTo>
                      <a:pt x="526" y="294"/>
                    </a:lnTo>
                    <a:lnTo>
                      <a:pt x="498" y="292"/>
                    </a:lnTo>
                    <a:lnTo>
                      <a:pt x="467" y="281"/>
                    </a:lnTo>
                    <a:lnTo>
                      <a:pt x="456" y="267"/>
                    </a:lnTo>
                    <a:lnTo>
                      <a:pt x="446" y="253"/>
                    </a:lnTo>
                    <a:lnTo>
                      <a:pt x="436" y="242"/>
                    </a:lnTo>
                    <a:lnTo>
                      <a:pt x="429" y="234"/>
                    </a:lnTo>
                    <a:lnTo>
                      <a:pt x="419" y="224"/>
                    </a:lnTo>
                    <a:lnTo>
                      <a:pt x="409" y="221"/>
                    </a:lnTo>
                    <a:lnTo>
                      <a:pt x="400" y="221"/>
                    </a:lnTo>
                    <a:lnTo>
                      <a:pt x="390" y="226"/>
                    </a:lnTo>
                    <a:lnTo>
                      <a:pt x="386" y="238"/>
                    </a:lnTo>
                    <a:lnTo>
                      <a:pt x="384" y="253"/>
                    </a:lnTo>
                    <a:lnTo>
                      <a:pt x="380" y="267"/>
                    </a:lnTo>
                    <a:lnTo>
                      <a:pt x="378" y="283"/>
                    </a:lnTo>
                    <a:lnTo>
                      <a:pt x="372" y="294"/>
                    </a:lnTo>
                    <a:lnTo>
                      <a:pt x="367" y="310"/>
                    </a:lnTo>
                    <a:lnTo>
                      <a:pt x="361" y="323"/>
                    </a:lnTo>
                    <a:lnTo>
                      <a:pt x="355" y="339"/>
                    </a:lnTo>
                    <a:lnTo>
                      <a:pt x="328" y="335"/>
                    </a:lnTo>
                    <a:lnTo>
                      <a:pt x="304" y="331"/>
                    </a:lnTo>
                    <a:lnTo>
                      <a:pt x="281" y="323"/>
                    </a:lnTo>
                    <a:lnTo>
                      <a:pt x="264" y="319"/>
                    </a:lnTo>
                    <a:lnTo>
                      <a:pt x="246" y="316"/>
                    </a:lnTo>
                    <a:lnTo>
                      <a:pt x="237" y="317"/>
                    </a:lnTo>
                    <a:lnTo>
                      <a:pt x="229" y="329"/>
                    </a:lnTo>
                    <a:lnTo>
                      <a:pt x="227" y="352"/>
                    </a:lnTo>
                    <a:lnTo>
                      <a:pt x="239" y="366"/>
                    </a:lnTo>
                    <a:lnTo>
                      <a:pt x="244" y="385"/>
                    </a:lnTo>
                    <a:lnTo>
                      <a:pt x="242" y="395"/>
                    </a:lnTo>
                    <a:lnTo>
                      <a:pt x="240" y="407"/>
                    </a:lnTo>
                    <a:lnTo>
                      <a:pt x="233" y="418"/>
                    </a:lnTo>
                    <a:lnTo>
                      <a:pt x="227" y="430"/>
                    </a:lnTo>
                    <a:lnTo>
                      <a:pt x="213" y="426"/>
                    </a:lnTo>
                    <a:lnTo>
                      <a:pt x="200" y="426"/>
                    </a:lnTo>
                    <a:lnTo>
                      <a:pt x="188" y="426"/>
                    </a:lnTo>
                    <a:lnTo>
                      <a:pt x="176" y="426"/>
                    </a:lnTo>
                    <a:lnTo>
                      <a:pt x="157" y="443"/>
                    </a:lnTo>
                    <a:lnTo>
                      <a:pt x="142" y="475"/>
                    </a:lnTo>
                    <a:lnTo>
                      <a:pt x="126" y="507"/>
                    </a:lnTo>
                    <a:lnTo>
                      <a:pt x="111" y="540"/>
                    </a:lnTo>
                    <a:lnTo>
                      <a:pt x="89" y="564"/>
                    </a:lnTo>
                    <a:lnTo>
                      <a:pt x="66" y="571"/>
                    </a:lnTo>
                    <a:lnTo>
                      <a:pt x="37" y="560"/>
                    </a:lnTo>
                    <a:lnTo>
                      <a:pt x="2" y="521"/>
                    </a:lnTo>
                    <a:lnTo>
                      <a:pt x="0" y="484"/>
                    </a:lnTo>
                    <a:lnTo>
                      <a:pt x="6" y="459"/>
                    </a:lnTo>
                    <a:lnTo>
                      <a:pt x="16" y="442"/>
                    </a:lnTo>
                    <a:lnTo>
                      <a:pt x="33" y="432"/>
                    </a:lnTo>
                    <a:lnTo>
                      <a:pt x="50" y="424"/>
                    </a:lnTo>
                    <a:lnTo>
                      <a:pt x="72" y="420"/>
                    </a:lnTo>
                    <a:lnTo>
                      <a:pt x="91" y="414"/>
                    </a:lnTo>
                    <a:lnTo>
                      <a:pt x="111" y="407"/>
                    </a:lnTo>
                    <a:lnTo>
                      <a:pt x="107" y="378"/>
                    </a:lnTo>
                    <a:lnTo>
                      <a:pt x="99" y="348"/>
                    </a:lnTo>
                    <a:lnTo>
                      <a:pt x="89" y="319"/>
                    </a:lnTo>
                    <a:lnTo>
                      <a:pt x="83" y="292"/>
                    </a:lnTo>
                    <a:lnTo>
                      <a:pt x="81" y="267"/>
                    </a:lnTo>
                    <a:lnTo>
                      <a:pt x="91" y="250"/>
                    </a:lnTo>
                    <a:lnTo>
                      <a:pt x="112" y="238"/>
                    </a:lnTo>
                    <a:lnTo>
                      <a:pt x="151" y="234"/>
                    </a:lnTo>
                    <a:lnTo>
                      <a:pt x="163" y="246"/>
                    </a:lnTo>
                    <a:lnTo>
                      <a:pt x="180" y="265"/>
                    </a:lnTo>
                    <a:lnTo>
                      <a:pt x="188" y="273"/>
                    </a:lnTo>
                    <a:lnTo>
                      <a:pt x="198" y="281"/>
                    </a:lnTo>
                    <a:lnTo>
                      <a:pt x="209" y="286"/>
                    </a:lnTo>
                    <a:lnTo>
                      <a:pt x="223" y="290"/>
                    </a:lnTo>
                    <a:lnTo>
                      <a:pt x="225" y="267"/>
                    </a:lnTo>
                    <a:lnTo>
                      <a:pt x="231" y="232"/>
                    </a:lnTo>
                    <a:lnTo>
                      <a:pt x="235" y="190"/>
                    </a:lnTo>
                    <a:lnTo>
                      <a:pt x="246" y="151"/>
                    </a:lnTo>
                    <a:lnTo>
                      <a:pt x="260" y="122"/>
                    </a:lnTo>
                    <a:lnTo>
                      <a:pt x="283" y="112"/>
                    </a:lnTo>
                    <a:lnTo>
                      <a:pt x="314" y="127"/>
                    </a:lnTo>
                    <a:lnTo>
                      <a:pt x="359" y="180"/>
                    </a:lnTo>
                    <a:lnTo>
                      <a:pt x="367" y="174"/>
                    </a:lnTo>
                    <a:lnTo>
                      <a:pt x="376" y="160"/>
                    </a:lnTo>
                    <a:lnTo>
                      <a:pt x="388" y="141"/>
                    </a:lnTo>
                    <a:lnTo>
                      <a:pt x="400" y="120"/>
                    </a:lnTo>
                    <a:lnTo>
                      <a:pt x="409" y="93"/>
                    </a:lnTo>
                    <a:lnTo>
                      <a:pt x="421" y="71"/>
                    </a:lnTo>
                    <a:lnTo>
                      <a:pt x="432" y="50"/>
                    </a:lnTo>
                    <a:lnTo>
                      <a:pt x="444" y="36"/>
                    </a:lnTo>
                    <a:lnTo>
                      <a:pt x="467" y="44"/>
                    </a:lnTo>
                    <a:lnTo>
                      <a:pt x="489" y="60"/>
                    </a:lnTo>
                    <a:lnTo>
                      <a:pt x="506" y="79"/>
                    </a:lnTo>
                    <a:lnTo>
                      <a:pt x="524" y="98"/>
                    </a:lnTo>
                    <a:lnTo>
                      <a:pt x="535" y="110"/>
                    </a:lnTo>
                    <a:lnTo>
                      <a:pt x="549" y="114"/>
                    </a:lnTo>
                    <a:lnTo>
                      <a:pt x="560" y="102"/>
                    </a:lnTo>
                    <a:lnTo>
                      <a:pt x="572" y="73"/>
                    </a:lnTo>
                    <a:lnTo>
                      <a:pt x="582" y="56"/>
                    </a:lnTo>
                    <a:lnTo>
                      <a:pt x="592" y="44"/>
                    </a:lnTo>
                    <a:lnTo>
                      <a:pt x="601" y="31"/>
                    </a:lnTo>
                    <a:lnTo>
                      <a:pt x="613" y="21"/>
                    </a:lnTo>
                    <a:lnTo>
                      <a:pt x="623" y="11"/>
                    </a:lnTo>
                    <a:lnTo>
                      <a:pt x="636" y="5"/>
                    </a:lnTo>
                    <a:lnTo>
                      <a:pt x="652" y="0"/>
                    </a:lnTo>
                    <a:lnTo>
                      <a:pt x="671" y="0"/>
                    </a:lnTo>
                    <a:lnTo>
                      <a:pt x="677" y="11"/>
                    </a:lnTo>
                    <a:lnTo>
                      <a:pt x="685" y="31"/>
                    </a:lnTo>
                    <a:lnTo>
                      <a:pt x="692" y="50"/>
                    </a:lnTo>
                    <a:lnTo>
                      <a:pt x="702" y="71"/>
                    </a:lnTo>
                    <a:lnTo>
                      <a:pt x="710" y="89"/>
                    </a:lnTo>
                    <a:lnTo>
                      <a:pt x="721" y="106"/>
                    </a:lnTo>
                    <a:lnTo>
                      <a:pt x="731" y="116"/>
                    </a:lnTo>
                    <a:lnTo>
                      <a:pt x="747" y="122"/>
                    </a:lnTo>
                    <a:lnTo>
                      <a:pt x="764" y="96"/>
                    </a:lnTo>
                    <a:lnTo>
                      <a:pt x="780" y="71"/>
                    </a:lnTo>
                    <a:lnTo>
                      <a:pt x="793" y="46"/>
                    </a:lnTo>
                    <a:lnTo>
                      <a:pt x="811" y="27"/>
                    </a:lnTo>
                    <a:lnTo>
                      <a:pt x="828" y="13"/>
                    </a:lnTo>
                    <a:lnTo>
                      <a:pt x="849" y="13"/>
                    </a:lnTo>
                    <a:lnTo>
                      <a:pt x="877" y="27"/>
                    </a:lnTo>
                    <a:lnTo>
                      <a:pt x="912" y="60"/>
                    </a:lnTo>
                    <a:lnTo>
                      <a:pt x="910" y="73"/>
                    </a:lnTo>
                    <a:lnTo>
                      <a:pt x="908" y="87"/>
                    </a:lnTo>
                    <a:lnTo>
                      <a:pt x="906" y="100"/>
                    </a:lnTo>
                    <a:lnTo>
                      <a:pt x="906" y="114"/>
                    </a:lnTo>
                    <a:lnTo>
                      <a:pt x="906" y="124"/>
                    </a:lnTo>
                    <a:lnTo>
                      <a:pt x="912" y="133"/>
                    </a:lnTo>
                    <a:lnTo>
                      <a:pt x="923" y="139"/>
                    </a:lnTo>
                    <a:lnTo>
                      <a:pt x="943" y="145"/>
                    </a:lnTo>
                    <a:lnTo>
                      <a:pt x="952" y="126"/>
                    </a:lnTo>
                    <a:lnTo>
                      <a:pt x="958" y="112"/>
                    </a:lnTo>
                    <a:lnTo>
                      <a:pt x="964" y="100"/>
                    </a:lnTo>
                    <a:lnTo>
                      <a:pt x="970" y="93"/>
                    </a:lnTo>
                    <a:lnTo>
                      <a:pt x="974" y="85"/>
                    </a:lnTo>
                    <a:lnTo>
                      <a:pt x="985" y="77"/>
                    </a:lnTo>
                    <a:lnTo>
                      <a:pt x="999" y="69"/>
                    </a:lnTo>
                    <a:lnTo>
                      <a:pt x="1024" y="64"/>
                    </a:lnTo>
                    <a:lnTo>
                      <a:pt x="1057" y="65"/>
                    </a:lnTo>
                    <a:lnTo>
                      <a:pt x="1078" y="77"/>
                    </a:lnTo>
                    <a:lnTo>
                      <a:pt x="1084" y="93"/>
                    </a:lnTo>
                    <a:lnTo>
                      <a:pt x="1086" y="116"/>
                    </a:lnTo>
                    <a:lnTo>
                      <a:pt x="1080" y="137"/>
                    </a:lnTo>
                    <a:lnTo>
                      <a:pt x="1074" y="164"/>
                    </a:lnTo>
                    <a:lnTo>
                      <a:pt x="1069" y="188"/>
                    </a:lnTo>
                    <a:lnTo>
                      <a:pt x="1069" y="213"/>
                    </a:lnTo>
                    <a:lnTo>
                      <a:pt x="1078" y="219"/>
                    </a:lnTo>
                    <a:lnTo>
                      <a:pt x="1088" y="221"/>
                    </a:lnTo>
                    <a:lnTo>
                      <a:pt x="1121" y="191"/>
                    </a:lnTo>
                    <a:lnTo>
                      <a:pt x="1154" y="180"/>
                    </a:lnTo>
                    <a:lnTo>
                      <a:pt x="1185" y="176"/>
                    </a:lnTo>
                    <a:lnTo>
                      <a:pt x="1210" y="186"/>
                    </a:lnTo>
                    <a:lnTo>
                      <a:pt x="1226" y="201"/>
                    </a:lnTo>
                    <a:lnTo>
                      <a:pt x="1230" y="228"/>
                    </a:lnTo>
                    <a:lnTo>
                      <a:pt x="1218" y="259"/>
                    </a:lnTo>
                    <a:lnTo>
                      <a:pt x="1191" y="298"/>
                    </a:lnTo>
                    <a:lnTo>
                      <a:pt x="1191" y="312"/>
                    </a:lnTo>
                    <a:lnTo>
                      <a:pt x="1195" y="329"/>
                    </a:lnTo>
                    <a:lnTo>
                      <a:pt x="1202" y="329"/>
                    </a:lnTo>
                    <a:lnTo>
                      <a:pt x="1216" y="325"/>
                    </a:lnTo>
                    <a:lnTo>
                      <a:pt x="1233" y="319"/>
                    </a:lnTo>
                    <a:lnTo>
                      <a:pt x="1255" y="314"/>
                    </a:lnTo>
                    <a:lnTo>
                      <a:pt x="1278" y="308"/>
                    </a:lnTo>
                    <a:lnTo>
                      <a:pt x="1303" y="304"/>
                    </a:lnTo>
                    <a:lnTo>
                      <a:pt x="1328" y="302"/>
                    </a:lnTo>
                    <a:lnTo>
                      <a:pt x="1358" y="308"/>
                    </a:lnTo>
                    <a:lnTo>
                      <a:pt x="1365" y="329"/>
                    </a:lnTo>
                    <a:lnTo>
                      <a:pt x="1371" y="348"/>
                    </a:lnTo>
                    <a:lnTo>
                      <a:pt x="1369" y="364"/>
                    </a:lnTo>
                    <a:lnTo>
                      <a:pt x="1363" y="380"/>
                    </a:lnTo>
                    <a:lnTo>
                      <a:pt x="1352" y="391"/>
                    </a:lnTo>
                    <a:lnTo>
                      <a:pt x="1338" y="403"/>
                    </a:lnTo>
                    <a:lnTo>
                      <a:pt x="1321" y="414"/>
                    </a:lnTo>
                    <a:lnTo>
                      <a:pt x="1305" y="430"/>
                    </a:lnTo>
                    <a:lnTo>
                      <a:pt x="1317" y="447"/>
                    </a:lnTo>
                    <a:lnTo>
                      <a:pt x="1346" y="459"/>
                    </a:lnTo>
                    <a:lnTo>
                      <a:pt x="1383" y="465"/>
                    </a:lnTo>
                    <a:lnTo>
                      <a:pt x="1422" y="473"/>
                    </a:lnTo>
                    <a:lnTo>
                      <a:pt x="1447" y="482"/>
                    </a:lnTo>
                    <a:lnTo>
                      <a:pt x="1455" y="506"/>
                    </a:lnTo>
                    <a:lnTo>
                      <a:pt x="1429" y="542"/>
                    </a:lnTo>
                    <a:lnTo>
                      <a:pt x="1371" y="601"/>
                    </a:lnTo>
                    <a:lnTo>
                      <a:pt x="1379" y="618"/>
                    </a:lnTo>
                    <a:lnTo>
                      <a:pt x="1398" y="633"/>
                    </a:lnTo>
                    <a:lnTo>
                      <a:pt x="1422" y="649"/>
                    </a:lnTo>
                    <a:lnTo>
                      <a:pt x="1445" y="666"/>
                    </a:lnTo>
                    <a:lnTo>
                      <a:pt x="1456" y="684"/>
                    </a:lnTo>
                    <a:lnTo>
                      <a:pt x="1456" y="709"/>
                    </a:lnTo>
                    <a:lnTo>
                      <a:pt x="1433" y="738"/>
                    </a:lnTo>
                    <a:lnTo>
                      <a:pt x="1381" y="777"/>
                    </a:lnTo>
                    <a:lnTo>
                      <a:pt x="1377" y="794"/>
                    </a:lnTo>
                    <a:lnTo>
                      <a:pt x="1381" y="806"/>
                    </a:lnTo>
                    <a:lnTo>
                      <a:pt x="1385" y="812"/>
                    </a:lnTo>
                    <a:lnTo>
                      <a:pt x="1396" y="818"/>
                    </a:lnTo>
                    <a:lnTo>
                      <a:pt x="1404" y="820"/>
                    </a:lnTo>
                    <a:lnTo>
                      <a:pt x="1416" y="823"/>
                    </a:lnTo>
                    <a:lnTo>
                      <a:pt x="1427" y="831"/>
                    </a:lnTo>
                    <a:lnTo>
                      <a:pt x="1439" y="847"/>
                    </a:lnTo>
                    <a:lnTo>
                      <a:pt x="1427" y="858"/>
                    </a:lnTo>
                    <a:lnTo>
                      <a:pt x="1416" y="870"/>
                    </a:lnTo>
                    <a:lnTo>
                      <a:pt x="1404" y="878"/>
                    </a:lnTo>
                    <a:lnTo>
                      <a:pt x="1394" y="886"/>
                    </a:lnTo>
                    <a:lnTo>
                      <a:pt x="1381" y="889"/>
                    </a:lnTo>
                    <a:lnTo>
                      <a:pt x="1367" y="893"/>
                    </a:lnTo>
                    <a:lnTo>
                      <a:pt x="1354" y="893"/>
                    </a:lnTo>
                    <a:lnTo>
                      <a:pt x="1340" y="895"/>
                    </a:lnTo>
                    <a:lnTo>
                      <a:pt x="1334" y="901"/>
                    </a:lnTo>
                    <a:lnTo>
                      <a:pt x="1332" y="909"/>
                    </a:lnTo>
                    <a:lnTo>
                      <a:pt x="1338" y="918"/>
                    </a:lnTo>
                    <a:lnTo>
                      <a:pt x="1344" y="928"/>
                    </a:lnTo>
                    <a:lnTo>
                      <a:pt x="1338" y="934"/>
                    </a:lnTo>
                    <a:lnTo>
                      <a:pt x="1336" y="940"/>
                    </a:lnTo>
                    <a:lnTo>
                      <a:pt x="1311" y="934"/>
                    </a:lnTo>
                    <a:lnTo>
                      <a:pt x="1296" y="936"/>
                    </a:lnTo>
                    <a:lnTo>
                      <a:pt x="1284" y="940"/>
                    </a:lnTo>
                    <a:lnTo>
                      <a:pt x="1278" y="948"/>
                    </a:lnTo>
                    <a:lnTo>
                      <a:pt x="1268" y="955"/>
                    </a:lnTo>
                    <a:lnTo>
                      <a:pt x="1261" y="965"/>
                    </a:lnTo>
                    <a:lnTo>
                      <a:pt x="1249" y="971"/>
                    </a:lnTo>
                    <a:lnTo>
                      <a:pt x="1232" y="977"/>
                    </a:lnTo>
                    <a:close/>
                  </a:path>
                </a:pathLst>
              </a:custGeom>
              <a:solidFill>
                <a:srgbClr val="FFFF99"/>
              </a:solidFill>
              <a:ln w="9525">
                <a:noFill/>
                <a:round/>
                <a:headEnd/>
                <a:tailEnd/>
              </a:ln>
            </p:spPr>
            <p:txBody>
              <a:bodyPr/>
              <a:lstStyle/>
              <a:p>
                <a:pPr algn="ctr" rtl="0" eaLnBrk="0" hangingPunct="0"/>
                <a:endParaRPr lang="he-IL"/>
              </a:p>
            </p:txBody>
          </p:sp>
          <p:sp>
            <p:nvSpPr>
              <p:cNvPr id="24600" name="Freeform 56"/>
              <p:cNvSpPr>
                <a:spLocks/>
              </p:cNvSpPr>
              <p:nvPr/>
            </p:nvSpPr>
            <p:spPr bwMode="auto">
              <a:xfrm>
                <a:off x="2875" y="623"/>
                <a:ext cx="65" cy="83"/>
              </a:xfrm>
              <a:custGeom>
                <a:avLst/>
                <a:gdLst>
                  <a:gd name="T0" fmla="*/ 1 w 130"/>
                  <a:gd name="T1" fmla="*/ 0 h 167"/>
                  <a:gd name="T2" fmla="*/ 1 w 130"/>
                  <a:gd name="T3" fmla="*/ 0 h 167"/>
                  <a:gd name="T4" fmla="*/ 0 w 130"/>
                  <a:gd name="T5" fmla="*/ 0 h 167"/>
                  <a:gd name="T6" fmla="*/ 1 w 130"/>
                  <a:gd name="T7" fmla="*/ 0 h 167"/>
                  <a:gd name="T8" fmla="*/ 1 w 130"/>
                  <a:gd name="T9" fmla="*/ 0 h 167"/>
                  <a:gd name="T10" fmla="*/ 1 w 130"/>
                  <a:gd name="T11" fmla="*/ 0 h 167"/>
                  <a:gd name="T12" fmla="*/ 1 w 130"/>
                  <a:gd name="T13" fmla="*/ 0 h 167"/>
                  <a:gd name="T14" fmla="*/ 1 w 130"/>
                  <a:gd name="T15" fmla="*/ 0 h 167"/>
                  <a:gd name="T16" fmla="*/ 1 w 130"/>
                  <a:gd name="T17" fmla="*/ 0 h 167"/>
                  <a:gd name="T18" fmla="*/ 1 w 130"/>
                  <a:gd name="T19" fmla="*/ 0 h 167"/>
                  <a:gd name="T20" fmla="*/ 1 w 130"/>
                  <a:gd name="T21" fmla="*/ 0 h 167"/>
                  <a:gd name="T22" fmla="*/ 1 w 130"/>
                  <a:gd name="T23" fmla="*/ 0 h 167"/>
                  <a:gd name="T24" fmla="*/ 1 w 130"/>
                  <a:gd name="T25" fmla="*/ 0 h 167"/>
                  <a:gd name="T26" fmla="*/ 1 w 130"/>
                  <a:gd name="T27" fmla="*/ 0 h 167"/>
                  <a:gd name="T28" fmla="*/ 1 w 130"/>
                  <a:gd name="T29" fmla="*/ 0 h 167"/>
                  <a:gd name="T30" fmla="*/ 1 w 130"/>
                  <a:gd name="T31" fmla="*/ 0 h 167"/>
                  <a:gd name="T32" fmla="*/ 1 w 130"/>
                  <a:gd name="T33" fmla="*/ 0 h 16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30"/>
                  <a:gd name="T52" fmla="*/ 0 h 167"/>
                  <a:gd name="T53" fmla="*/ 130 w 130"/>
                  <a:gd name="T54" fmla="*/ 167 h 16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30" h="167">
                    <a:moveTo>
                      <a:pt x="43" y="167"/>
                    </a:moveTo>
                    <a:lnTo>
                      <a:pt x="12" y="140"/>
                    </a:lnTo>
                    <a:lnTo>
                      <a:pt x="0" y="105"/>
                    </a:lnTo>
                    <a:lnTo>
                      <a:pt x="4" y="66"/>
                    </a:lnTo>
                    <a:lnTo>
                      <a:pt x="22" y="33"/>
                    </a:lnTo>
                    <a:lnTo>
                      <a:pt x="45" y="8"/>
                    </a:lnTo>
                    <a:lnTo>
                      <a:pt x="74" y="0"/>
                    </a:lnTo>
                    <a:lnTo>
                      <a:pt x="103" y="16"/>
                    </a:lnTo>
                    <a:lnTo>
                      <a:pt x="130" y="62"/>
                    </a:lnTo>
                    <a:lnTo>
                      <a:pt x="128" y="84"/>
                    </a:lnTo>
                    <a:lnTo>
                      <a:pt x="124" y="103"/>
                    </a:lnTo>
                    <a:lnTo>
                      <a:pt x="117" y="118"/>
                    </a:lnTo>
                    <a:lnTo>
                      <a:pt x="109" y="134"/>
                    </a:lnTo>
                    <a:lnTo>
                      <a:pt x="95" y="144"/>
                    </a:lnTo>
                    <a:lnTo>
                      <a:pt x="80" y="155"/>
                    </a:lnTo>
                    <a:lnTo>
                      <a:pt x="62" y="161"/>
                    </a:lnTo>
                    <a:lnTo>
                      <a:pt x="43" y="167"/>
                    </a:lnTo>
                    <a:close/>
                  </a:path>
                </a:pathLst>
              </a:custGeom>
              <a:solidFill>
                <a:srgbClr val="000000"/>
              </a:solidFill>
              <a:ln w="9525">
                <a:noFill/>
                <a:round/>
                <a:headEnd/>
                <a:tailEnd/>
              </a:ln>
            </p:spPr>
            <p:txBody>
              <a:bodyPr/>
              <a:lstStyle/>
              <a:p>
                <a:pPr algn="ctr" rtl="0" eaLnBrk="0" hangingPunct="0"/>
                <a:endParaRPr lang="he-IL"/>
              </a:p>
            </p:txBody>
          </p:sp>
          <p:sp>
            <p:nvSpPr>
              <p:cNvPr id="24601" name="Freeform 57"/>
              <p:cNvSpPr>
                <a:spLocks/>
              </p:cNvSpPr>
              <p:nvPr/>
            </p:nvSpPr>
            <p:spPr bwMode="auto">
              <a:xfrm>
                <a:off x="2907" y="645"/>
                <a:ext cx="11" cy="30"/>
              </a:xfrm>
              <a:custGeom>
                <a:avLst/>
                <a:gdLst>
                  <a:gd name="T0" fmla="*/ 1 w 22"/>
                  <a:gd name="T1" fmla="*/ 1 h 60"/>
                  <a:gd name="T2" fmla="*/ 0 w 22"/>
                  <a:gd name="T3" fmla="*/ 1 h 60"/>
                  <a:gd name="T4" fmla="*/ 0 w 22"/>
                  <a:gd name="T5" fmla="*/ 1 h 60"/>
                  <a:gd name="T6" fmla="*/ 1 w 22"/>
                  <a:gd name="T7" fmla="*/ 1 h 60"/>
                  <a:gd name="T8" fmla="*/ 1 w 22"/>
                  <a:gd name="T9" fmla="*/ 0 h 60"/>
                  <a:gd name="T10" fmla="*/ 1 w 22"/>
                  <a:gd name="T11" fmla="*/ 1 h 60"/>
                  <a:gd name="T12" fmla="*/ 1 w 22"/>
                  <a:gd name="T13" fmla="*/ 1 h 60"/>
                  <a:gd name="T14" fmla="*/ 1 w 22"/>
                  <a:gd name="T15" fmla="*/ 1 h 60"/>
                  <a:gd name="T16" fmla="*/ 1 w 22"/>
                  <a:gd name="T17" fmla="*/ 1 h 60"/>
                  <a:gd name="T18" fmla="*/ 1 w 22"/>
                  <a:gd name="T19" fmla="*/ 1 h 60"/>
                  <a:gd name="T20" fmla="*/ 1 w 22"/>
                  <a:gd name="T21" fmla="*/ 1 h 60"/>
                  <a:gd name="T22" fmla="*/ 1 w 22"/>
                  <a:gd name="T23" fmla="*/ 1 h 60"/>
                  <a:gd name="T24" fmla="*/ 1 w 22"/>
                  <a:gd name="T25" fmla="*/ 1 h 6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
                  <a:gd name="T40" fmla="*/ 0 h 60"/>
                  <a:gd name="T41" fmla="*/ 22 w 22"/>
                  <a:gd name="T42" fmla="*/ 60 h 6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 h="60">
                    <a:moveTo>
                      <a:pt x="12" y="60"/>
                    </a:moveTo>
                    <a:lnTo>
                      <a:pt x="0" y="46"/>
                    </a:lnTo>
                    <a:lnTo>
                      <a:pt x="0" y="31"/>
                    </a:lnTo>
                    <a:lnTo>
                      <a:pt x="2" y="11"/>
                    </a:lnTo>
                    <a:lnTo>
                      <a:pt x="6" y="0"/>
                    </a:lnTo>
                    <a:lnTo>
                      <a:pt x="12" y="2"/>
                    </a:lnTo>
                    <a:lnTo>
                      <a:pt x="20" y="6"/>
                    </a:lnTo>
                    <a:lnTo>
                      <a:pt x="20" y="15"/>
                    </a:lnTo>
                    <a:lnTo>
                      <a:pt x="22" y="25"/>
                    </a:lnTo>
                    <a:lnTo>
                      <a:pt x="22" y="35"/>
                    </a:lnTo>
                    <a:lnTo>
                      <a:pt x="22" y="44"/>
                    </a:lnTo>
                    <a:lnTo>
                      <a:pt x="18" y="58"/>
                    </a:lnTo>
                    <a:lnTo>
                      <a:pt x="12" y="60"/>
                    </a:lnTo>
                    <a:close/>
                  </a:path>
                </a:pathLst>
              </a:custGeom>
              <a:solidFill>
                <a:srgbClr val="FFFFFF"/>
              </a:solidFill>
              <a:ln w="9525">
                <a:noFill/>
                <a:round/>
                <a:headEnd/>
                <a:tailEnd/>
              </a:ln>
            </p:spPr>
            <p:txBody>
              <a:bodyPr/>
              <a:lstStyle/>
              <a:p>
                <a:pPr algn="ctr" rtl="0" eaLnBrk="0" hangingPunct="0"/>
                <a:endParaRPr lang="he-IL"/>
              </a:p>
            </p:txBody>
          </p:sp>
          <p:sp>
            <p:nvSpPr>
              <p:cNvPr id="24602" name="Freeform 58"/>
              <p:cNvSpPr>
                <a:spLocks/>
              </p:cNvSpPr>
              <p:nvPr/>
            </p:nvSpPr>
            <p:spPr bwMode="auto">
              <a:xfrm>
                <a:off x="2587" y="634"/>
                <a:ext cx="8" cy="16"/>
              </a:xfrm>
              <a:custGeom>
                <a:avLst/>
                <a:gdLst>
                  <a:gd name="T0" fmla="*/ 0 w 16"/>
                  <a:gd name="T1" fmla="*/ 1 h 31"/>
                  <a:gd name="T2" fmla="*/ 0 w 16"/>
                  <a:gd name="T3" fmla="*/ 1 h 31"/>
                  <a:gd name="T4" fmla="*/ 0 w 16"/>
                  <a:gd name="T5" fmla="*/ 1 h 31"/>
                  <a:gd name="T6" fmla="*/ 1 w 16"/>
                  <a:gd name="T7" fmla="*/ 1 h 31"/>
                  <a:gd name="T8" fmla="*/ 1 w 16"/>
                  <a:gd name="T9" fmla="*/ 0 h 31"/>
                  <a:gd name="T10" fmla="*/ 1 w 16"/>
                  <a:gd name="T11" fmla="*/ 1 h 31"/>
                  <a:gd name="T12" fmla="*/ 1 w 16"/>
                  <a:gd name="T13" fmla="*/ 1 h 31"/>
                  <a:gd name="T14" fmla="*/ 1 w 16"/>
                  <a:gd name="T15" fmla="*/ 1 h 31"/>
                  <a:gd name="T16" fmla="*/ 1 w 16"/>
                  <a:gd name="T17" fmla="*/ 1 h 31"/>
                  <a:gd name="T18" fmla="*/ 1 w 16"/>
                  <a:gd name="T19" fmla="*/ 1 h 31"/>
                  <a:gd name="T20" fmla="*/ 0 w 16"/>
                  <a:gd name="T21" fmla="*/ 1 h 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
                  <a:gd name="T34" fmla="*/ 0 h 31"/>
                  <a:gd name="T35" fmla="*/ 16 w 16"/>
                  <a:gd name="T36" fmla="*/ 31 h 3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 h="31">
                    <a:moveTo>
                      <a:pt x="0" y="31"/>
                    </a:moveTo>
                    <a:lnTo>
                      <a:pt x="0" y="18"/>
                    </a:lnTo>
                    <a:lnTo>
                      <a:pt x="0" y="8"/>
                    </a:lnTo>
                    <a:lnTo>
                      <a:pt x="6" y="2"/>
                    </a:lnTo>
                    <a:lnTo>
                      <a:pt x="14" y="0"/>
                    </a:lnTo>
                    <a:lnTo>
                      <a:pt x="14" y="6"/>
                    </a:lnTo>
                    <a:lnTo>
                      <a:pt x="16" y="12"/>
                    </a:lnTo>
                    <a:lnTo>
                      <a:pt x="14" y="18"/>
                    </a:lnTo>
                    <a:lnTo>
                      <a:pt x="14" y="31"/>
                    </a:lnTo>
                    <a:lnTo>
                      <a:pt x="8" y="31"/>
                    </a:lnTo>
                    <a:lnTo>
                      <a:pt x="0" y="31"/>
                    </a:lnTo>
                    <a:close/>
                  </a:path>
                </a:pathLst>
              </a:custGeom>
              <a:solidFill>
                <a:srgbClr val="FFFFFF"/>
              </a:solidFill>
              <a:ln w="9525">
                <a:noFill/>
                <a:round/>
                <a:headEnd/>
                <a:tailEnd/>
              </a:ln>
            </p:spPr>
            <p:txBody>
              <a:bodyPr/>
              <a:lstStyle/>
              <a:p>
                <a:pPr algn="ctr" rtl="0" eaLnBrk="0" hangingPunct="0"/>
                <a:endParaRPr lang="he-IL"/>
              </a:p>
            </p:txBody>
          </p:sp>
        </p:grpSp>
      </p:grpSp>
      <p:sp>
        <p:nvSpPr>
          <p:cNvPr id="62523" name="Text Box 59"/>
          <p:cNvSpPr txBox="1">
            <a:spLocks noChangeArrowheads="1"/>
          </p:cNvSpPr>
          <p:nvPr/>
        </p:nvSpPr>
        <p:spPr bwMode="auto">
          <a:xfrm>
            <a:off x="1884363" y="3643313"/>
            <a:ext cx="5491162" cy="1371600"/>
          </a:xfrm>
          <a:prstGeom prst="rect">
            <a:avLst/>
          </a:prstGeom>
          <a:noFill/>
          <a:ln w="9525" algn="ctr">
            <a:noFill/>
            <a:miter lim="800000"/>
            <a:headEnd/>
            <a:tailEnd/>
          </a:ln>
        </p:spPr>
        <p:txBody>
          <a:bodyPr>
            <a:spAutoFit/>
          </a:bodyPr>
          <a:lstStyle/>
          <a:p>
            <a:pPr algn="ctr" rtl="0" eaLnBrk="0" hangingPunct="0"/>
            <a:r>
              <a:rPr lang="en-US" sz="2800" b="1" dirty="0">
                <a:latin typeface="Arial" pitchFamily="34" charset="0"/>
              </a:rPr>
              <a:t>“An hour wasted by the constraint is an hour wasted by the System as a whole !!! “</a:t>
            </a:r>
          </a:p>
        </p:txBody>
      </p:sp>
      <p:sp>
        <p:nvSpPr>
          <p:cNvPr id="62524" name="AutoShape 60"/>
          <p:cNvSpPr>
            <a:spLocks noChangeArrowheads="1"/>
          </p:cNvSpPr>
          <p:nvPr/>
        </p:nvSpPr>
        <p:spPr bwMode="auto">
          <a:xfrm>
            <a:off x="1476375" y="3500438"/>
            <a:ext cx="6191250" cy="1708150"/>
          </a:xfrm>
          <a:prstGeom prst="wedgeRoundRectCallout">
            <a:avLst>
              <a:gd name="adj1" fmla="val -54412"/>
              <a:gd name="adj2" fmla="val 95819"/>
              <a:gd name="adj3" fmla="val 16667"/>
            </a:avLst>
          </a:prstGeom>
          <a:noFill/>
          <a:ln w="9525" algn="ctr">
            <a:solidFill>
              <a:schemeClr val="tx1"/>
            </a:solidFill>
            <a:miter lim="800000"/>
            <a:headEnd/>
            <a:tailEnd/>
          </a:ln>
        </p:spPr>
        <p:txBody>
          <a:bodyPr/>
          <a:lstStyle/>
          <a:p>
            <a:pPr algn="ctr" rtl="0" eaLnBrk="0" hangingPunct="0"/>
            <a:endParaRPr lang="en-US" sz="2800"/>
          </a:p>
        </p:txBody>
      </p:sp>
    </p:spTree>
    <p:extLst>
      <p:ext uri="{BB962C8B-B14F-4D97-AF65-F5344CB8AC3E}">
        <p14:creationId xmlns:p14="http://schemas.microsoft.com/office/powerpoint/2010/main" val="149867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2469"/>
                                        </p:tgtEl>
                                        <p:attrNameLst>
                                          <p:attrName>style.visibility</p:attrName>
                                        </p:attrNameLst>
                                      </p:cBhvr>
                                      <p:to>
                                        <p:strVal val="visible"/>
                                      </p:to>
                                    </p:set>
                                    <p:animEffect transition="in" filter="slide(fromBottom)">
                                      <p:cBhvr>
                                        <p:cTn id="7" dur="500"/>
                                        <p:tgtEl>
                                          <p:spTgt spid="6246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2524"/>
                                        </p:tgtEl>
                                        <p:attrNameLst>
                                          <p:attrName>style.visibility</p:attrName>
                                        </p:attrNameLst>
                                      </p:cBhvr>
                                      <p:to>
                                        <p:strVal val="visible"/>
                                      </p:to>
                                    </p:set>
                                    <p:anim calcmode="lin" valueType="num">
                                      <p:cBhvr additive="base">
                                        <p:cTn id="12" dur="500" fill="hold"/>
                                        <p:tgtEl>
                                          <p:spTgt spid="62524"/>
                                        </p:tgtEl>
                                        <p:attrNameLst>
                                          <p:attrName>ppt_x</p:attrName>
                                        </p:attrNameLst>
                                      </p:cBhvr>
                                      <p:tavLst>
                                        <p:tav tm="0">
                                          <p:val>
                                            <p:strVal val="0-#ppt_w/2"/>
                                          </p:val>
                                        </p:tav>
                                        <p:tav tm="100000">
                                          <p:val>
                                            <p:strVal val="#ppt_x"/>
                                          </p:val>
                                        </p:tav>
                                      </p:tavLst>
                                    </p:anim>
                                    <p:anim calcmode="lin" valueType="num">
                                      <p:cBhvr additive="base">
                                        <p:cTn id="13" dur="500" fill="hold"/>
                                        <p:tgtEl>
                                          <p:spTgt spid="62524"/>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62523"/>
                                        </p:tgtEl>
                                        <p:attrNameLst>
                                          <p:attrName>style.visibility</p:attrName>
                                        </p:attrNameLst>
                                      </p:cBhvr>
                                      <p:to>
                                        <p:strVal val="visible"/>
                                      </p:to>
                                    </p:set>
                                    <p:anim calcmode="lin" valueType="num">
                                      <p:cBhvr additive="base">
                                        <p:cTn id="16" dur="500" fill="hold"/>
                                        <p:tgtEl>
                                          <p:spTgt spid="62523"/>
                                        </p:tgtEl>
                                        <p:attrNameLst>
                                          <p:attrName>ppt_x</p:attrName>
                                        </p:attrNameLst>
                                      </p:cBhvr>
                                      <p:tavLst>
                                        <p:tav tm="0">
                                          <p:val>
                                            <p:strVal val="0-#ppt_w/2"/>
                                          </p:val>
                                        </p:tav>
                                        <p:tav tm="100000">
                                          <p:val>
                                            <p:strVal val="#ppt_x"/>
                                          </p:val>
                                        </p:tav>
                                      </p:tavLst>
                                    </p:anim>
                                    <p:anim calcmode="lin" valueType="num">
                                      <p:cBhvr additive="base">
                                        <p:cTn id="17" dur="500" fill="hold"/>
                                        <p:tgtEl>
                                          <p:spTgt spid="62523"/>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additive="base">
                                        <p:cTn id="20" dur="500" fill="hold"/>
                                        <p:tgtEl>
                                          <p:spTgt spid="2"/>
                                        </p:tgtEl>
                                        <p:attrNameLst>
                                          <p:attrName>ppt_x</p:attrName>
                                        </p:attrNameLst>
                                      </p:cBhvr>
                                      <p:tavLst>
                                        <p:tav tm="0">
                                          <p:val>
                                            <p:strVal val="0-#ppt_w/2"/>
                                          </p:val>
                                        </p:tav>
                                        <p:tav tm="100000">
                                          <p:val>
                                            <p:strVal val="#ppt_x"/>
                                          </p:val>
                                        </p:tav>
                                      </p:tavLst>
                                    </p:anim>
                                    <p:anim calcmode="lin" valueType="num">
                                      <p:cBhvr additive="base">
                                        <p:cTn id="21"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P spid="62523" grpId="0"/>
      <p:bldP spid="62524"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מציין מיקום של מספר שקופית 5"/>
          <p:cNvSpPr>
            <a:spLocks noGrp="1"/>
          </p:cNvSpPr>
          <p:nvPr>
            <p:ph type="sldNum" sz="quarter" idx="12"/>
          </p:nvPr>
        </p:nvSpPr>
        <p:spPr>
          <a:xfrm>
            <a:off x="7239000" y="6429375"/>
            <a:ext cx="1905000" cy="152400"/>
          </a:xfrm>
        </p:spPr>
        <p:txBody>
          <a:bodyPr/>
          <a:lstStyle/>
          <a:p>
            <a:pPr>
              <a:defRPr/>
            </a:pPr>
            <a:fld id="{578141E0-0C40-4675-9860-4AE509CABB38}" type="slidenum">
              <a:rPr lang="he-IL" altLang="en-US"/>
              <a:pPr>
                <a:defRPr/>
              </a:pPr>
              <a:t>105</a:t>
            </a:fld>
            <a:endParaRPr lang="en-US" altLang="en-US"/>
          </a:p>
        </p:txBody>
      </p:sp>
      <p:sp>
        <p:nvSpPr>
          <p:cNvPr id="63689" name="Text Box 201"/>
          <p:cNvSpPr txBox="1">
            <a:spLocks noChangeArrowheads="1"/>
          </p:cNvSpPr>
          <p:nvPr/>
        </p:nvSpPr>
        <p:spPr bwMode="auto">
          <a:xfrm>
            <a:off x="571500" y="214313"/>
            <a:ext cx="8280400" cy="701675"/>
          </a:xfrm>
          <a:prstGeom prst="rect">
            <a:avLst/>
          </a:prstGeom>
          <a:noFill/>
          <a:ln w="38100" cmpd="dbl" algn="ctr">
            <a:noFill/>
            <a:miter lim="800000"/>
            <a:headEnd/>
            <a:tailEnd/>
          </a:ln>
          <a:effectLst/>
        </p:spPr>
        <p:txBody>
          <a:bodyPr>
            <a:spAutoFit/>
          </a:bodyPr>
          <a:lstStyle/>
          <a:p>
            <a:pPr algn="ctr" rtl="1" eaLnBrk="0" hangingPunct="0">
              <a:defRPr/>
            </a:pPr>
            <a:r>
              <a:rPr lang="he-IL" sz="4000" b="1" i="1" dirty="0">
                <a:solidFill>
                  <a:srgbClr val="FF9999"/>
                </a:solidFill>
                <a:effectLst>
                  <a:outerShdw blurRad="38100" dist="38100" dir="2700000" algn="tl">
                    <a:srgbClr val="000000"/>
                  </a:outerShdw>
                </a:effectLst>
                <a:latin typeface="Arial" pitchFamily="34" charset="0"/>
              </a:rPr>
              <a:t>המשך שלב 2 –</a:t>
            </a:r>
            <a:r>
              <a:rPr lang="he-IL" sz="4000" b="1" i="1" dirty="0" err="1">
                <a:solidFill>
                  <a:srgbClr val="FF9999"/>
                </a:solidFill>
                <a:effectLst>
                  <a:outerShdw blurRad="38100" dist="38100" dir="2700000" algn="tl">
                    <a:srgbClr val="000000"/>
                  </a:outerShdw>
                </a:effectLst>
                <a:latin typeface="Arial" pitchFamily="34" charset="0"/>
              </a:rPr>
              <a:t> ני</a:t>
            </a:r>
            <a:r>
              <a:rPr lang="he-IL" sz="4000" b="1" i="1" dirty="0">
                <a:solidFill>
                  <a:srgbClr val="FF9999"/>
                </a:solidFill>
                <a:effectLst>
                  <a:outerShdw blurRad="38100" dist="38100" dir="2700000" algn="tl">
                    <a:srgbClr val="000000"/>
                  </a:outerShdw>
                </a:effectLst>
                <a:latin typeface="Arial" pitchFamily="34" charset="0"/>
              </a:rPr>
              <a:t>צול האילוץ</a:t>
            </a:r>
            <a:endParaRPr lang="en-US" sz="4000" b="1" i="1" dirty="0">
              <a:solidFill>
                <a:srgbClr val="FF9999"/>
              </a:solidFill>
              <a:effectLst>
                <a:outerShdw blurRad="38100" dist="38100" dir="2700000" algn="tl">
                  <a:srgbClr val="000000"/>
                </a:outerShdw>
              </a:effectLst>
              <a:latin typeface="Arial" pitchFamily="34" charset="0"/>
            </a:endParaRPr>
          </a:p>
        </p:txBody>
      </p:sp>
      <p:sp>
        <p:nvSpPr>
          <p:cNvPr id="63690" name="Text Box 202"/>
          <p:cNvSpPr txBox="1">
            <a:spLocks noChangeArrowheads="1"/>
          </p:cNvSpPr>
          <p:nvPr/>
        </p:nvSpPr>
        <p:spPr bwMode="auto">
          <a:xfrm>
            <a:off x="4535488" y="1000125"/>
            <a:ext cx="4608512" cy="519113"/>
          </a:xfrm>
          <a:prstGeom prst="rect">
            <a:avLst/>
          </a:prstGeom>
          <a:noFill/>
          <a:ln w="38100" cmpd="dbl" algn="ctr">
            <a:noFill/>
            <a:miter lim="800000"/>
            <a:headEnd/>
            <a:tailEnd/>
          </a:ln>
          <a:effectLst/>
        </p:spPr>
        <p:txBody>
          <a:bodyPr>
            <a:spAutoFit/>
          </a:bodyPr>
          <a:lstStyle/>
          <a:p>
            <a:pPr rtl="1" eaLnBrk="0" hangingPunct="0">
              <a:defRPr/>
            </a:pPr>
            <a:r>
              <a:rPr lang="he-IL" sz="2800" b="1" i="1" u="sng" dirty="0">
                <a:solidFill>
                  <a:srgbClr val="FF9999"/>
                </a:solidFill>
                <a:effectLst>
                  <a:outerShdw blurRad="38100" dist="38100" dir="2700000" algn="tl">
                    <a:srgbClr val="000000"/>
                  </a:outerShdw>
                </a:effectLst>
                <a:latin typeface="Arial" pitchFamily="34" charset="0"/>
              </a:rPr>
              <a:t>צעדים מעשיים:</a:t>
            </a:r>
            <a:endParaRPr lang="en-US" sz="2800" b="1" i="1" u="sng" dirty="0">
              <a:solidFill>
                <a:srgbClr val="FF9999"/>
              </a:solidFill>
              <a:effectLst>
                <a:outerShdw blurRad="38100" dist="38100" dir="2700000" algn="tl">
                  <a:srgbClr val="000000"/>
                </a:outerShdw>
              </a:effectLst>
              <a:latin typeface="Arial" pitchFamily="34" charset="0"/>
            </a:endParaRPr>
          </a:p>
        </p:txBody>
      </p:sp>
      <p:grpSp>
        <p:nvGrpSpPr>
          <p:cNvPr id="2" name="Group 222"/>
          <p:cNvGrpSpPr>
            <a:grpSpLocks/>
          </p:cNvGrpSpPr>
          <p:nvPr/>
        </p:nvGrpSpPr>
        <p:grpSpPr bwMode="auto">
          <a:xfrm>
            <a:off x="0" y="1785938"/>
            <a:ext cx="9144000" cy="1584325"/>
            <a:chOff x="0" y="765"/>
            <a:chExt cx="5760" cy="998"/>
          </a:xfrm>
        </p:grpSpPr>
        <p:sp>
          <p:nvSpPr>
            <p:cNvPr id="25612" name="Rectangle 212"/>
            <p:cNvSpPr>
              <a:spLocks noChangeArrowheads="1"/>
            </p:cNvSpPr>
            <p:nvPr/>
          </p:nvSpPr>
          <p:spPr bwMode="auto">
            <a:xfrm>
              <a:off x="0" y="765"/>
              <a:ext cx="5760" cy="998"/>
            </a:xfrm>
            <a:prstGeom prst="rect">
              <a:avLst/>
            </a:prstGeom>
            <a:solidFill>
              <a:srgbClr val="FFFFFF">
                <a:alpha val="50195"/>
              </a:srgbClr>
            </a:solidFill>
            <a:ln w="9525" algn="ctr">
              <a:noFill/>
              <a:miter lim="800000"/>
              <a:headEnd/>
              <a:tailEnd/>
            </a:ln>
          </p:spPr>
          <p:txBody>
            <a:bodyPr wrap="none" anchor="ctr"/>
            <a:lstStyle/>
            <a:p>
              <a:pPr algn="ctr" rtl="0" eaLnBrk="0" hangingPunct="0"/>
              <a:endParaRPr lang="he-IL"/>
            </a:p>
          </p:txBody>
        </p:sp>
        <p:sp>
          <p:nvSpPr>
            <p:cNvPr id="25613" name="Text Box 203"/>
            <p:cNvSpPr txBox="1">
              <a:spLocks noChangeArrowheads="1"/>
            </p:cNvSpPr>
            <p:nvPr/>
          </p:nvSpPr>
          <p:spPr bwMode="auto">
            <a:xfrm>
              <a:off x="0" y="945"/>
              <a:ext cx="2404" cy="596"/>
            </a:xfrm>
            <a:prstGeom prst="rect">
              <a:avLst/>
            </a:prstGeom>
            <a:noFill/>
            <a:ln w="9525" algn="ctr">
              <a:noFill/>
              <a:miter lim="800000"/>
              <a:headEnd/>
              <a:tailEnd/>
            </a:ln>
          </p:spPr>
          <p:txBody>
            <a:bodyPr>
              <a:spAutoFit/>
            </a:bodyPr>
            <a:lstStyle/>
            <a:p>
              <a:pPr rtl="1" eaLnBrk="0" hangingPunct="0"/>
              <a:r>
                <a:rPr lang="he-IL" sz="2800" b="1" i="1" dirty="0">
                  <a:solidFill>
                    <a:srgbClr val="000099"/>
                  </a:solidFill>
                  <a:latin typeface="Arial" pitchFamily="34" charset="0"/>
                </a:rPr>
                <a:t>שתמיד יהיה "חומר" נכון לעבוד עליו.</a:t>
              </a:r>
              <a:endParaRPr lang="en-US" sz="2800" b="1" i="1" dirty="0">
                <a:solidFill>
                  <a:srgbClr val="000099"/>
                </a:solidFill>
                <a:latin typeface="Arial" pitchFamily="34" charset="0"/>
              </a:endParaRPr>
            </a:p>
          </p:txBody>
        </p:sp>
        <p:grpSp>
          <p:nvGrpSpPr>
            <p:cNvPr id="3" name="Group 208"/>
            <p:cNvGrpSpPr>
              <a:grpSpLocks/>
            </p:cNvGrpSpPr>
            <p:nvPr/>
          </p:nvGrpSpPr>
          <p:grpSpPr bwMode="auto">
            <a:xfrm>
              <a:off x="2565" y="855"/>
              <a:ext cx="635" cy="816"/>
              <a:chOff x="607" y="2122"/>
              <a:chExt cx="1451" cy="1271"/>
            </a:xfrm>
          </p:grpSpPr>
          <p:sp>
            <p:nvSpPr>
              <p:cNvPr id="25617" name="AutoShape 204"/>
              <p:cNvSpPr>
                <a:spLocks noChangeArrowheads="1"/>
              </p:cNvSpPr>
              <p:nvPr/>
            </p:nvSpPr>
            <p:spPr bwMode="auto">
              <a:xfrm>
                <a:off x="607" y="2122"/>
                <a:ext cx="1451" cy="1271"/>
              </a:xfrm>
              <a:prstGeom prst="can">
                <a:avLst>
                  <a:gd name="adj" fmla="val 25000"/>
                </a:avLst>
              </a:prstGeom>
              <a:gradFill rotWithShape="1">
                <a:gsLst>
                  <a:gs pos="0">
                    <a:srgbClr val="898989"/>
                  </a:gs>
                  <a:gs pos="50000">
                    <a:srgbClr val="5F5F5F"/>
                  </a:gs>
                  <a:gs pos="100000">
                    <a:srgbClr val="898989"/>
                  </a:gs>
                </a:gsLst>
                <a:lin ang="0" scaled="1"/>
              </a:gradFill>
              <a:ln w="9525">
                <a:solidFill>
                  <a:srgbClr val="5F5F5F"/>
                </a:solidFill>
                <a:round/>
                <a:headEnd/>
                <a:tailEnd/>
              </a:ln>
            </p:spPr>
            <p:txBody>
              <a:bodyPr wrap="none" anchor="ctr"/>
              <a:lstStyle/>
              <a:p>
                <a:pPr algn="ctr" rtl="0" eaLnBrk="0" hangingPunct="0"/>
                <a:endParaRPr lang="he-IL"/>
              </a:p>
            </p:txBody>
          </p:sp>
          <p:sp>
            <p:nvSpPr>
              <p:cNvPr id="63695" name="Oval 207"/>
              <p:cNvSpPr>
                <a:spLocks noChangeArrowheads="1"/>
              </p:cNvSpPr>
              <p:nvPr/>
            </p:nvSpPr>
            <p:spPr bwMode="auto">
              <a:xfrm>
                <a:off x="607" y="2122"/>
                <a:ext cx="1408" cy="318"/>
              </a:xfrm>
              <a:prstGeom prst="ellipse">
                <a:avLst/>
              </a:prstGeom>
              <a:gradFill rotWithShape="1">
                <a:gsLst>
                  <a:gs pos="0">
                    <a:schemeClr val="tx1">
                      <a:gamma/>
                      <a:shade val="46275"/>
                      <a:invGamma/>
                    </a:schemeClr>
                  </a:gs>
                  <a:gs pos="100000">
                    <a:schemeClr val="tx1"/>
                  </a:gs>
                </a:gsLst>
                <a:lin ang="5400000" scaled="1"/>
              </a:gradFill>
              <a:ln w="9525" algn="ctr">
                <a:noFill/>
                <a:round/>
                <a:headEnd/>
                <a:tailEnd/>
              </a:ln>
              <a:effectLst/>
            </p:spPr>
            <p:txBody>
              <a:bodyPr wrap="none" anchor="ctr"/>
              <a:lstStyle/>
              <a:p>
                <a:pPr algn="ctr" rtl="0" eaLnBrk="0" hangingPunct="0">
                  <a:defRPr/>
                </a:pPr>
                <a:endParaRPr lang="he-IL"/>
              </a:p>
            </p:txBody>
          </p:sp>
        </p:grpSp>
        <p:sp>
          <p:nvSpPr>
            <p:cNvPr id="25615" name="Text Box 209"/>
            <p:cNvSpPr txBox="1">
              <a:spLocks noChangeArrowheads="1"/>
            </p:cNvSpPr>
            <p:nvPr/>
          </p:nvSpPr>
          <p:spPr bwMode="auto">
            <a:xfrm>
              <a:off x="3735" y="945"/>
              <a:ext cx="2025" cy="601"/>
            </a:xfrm>
            <a:prstGeom prst="rect">
              <a:avLst/>
            </a:prstGeom>
            <a:noFill/>
            <a:ln w="9525" algn="ctr">
              <a:noFill/>
              <a:miter lim="800000"/>
              <a:headEnd/>
              <a:tailEnd/>
            </a:ln>
          </p:spPr>
          <p:txBody>
            <a:bodyPr>
              <a:spAutoFit/>
            </a:bodyPr>
            <a:lstStyle/>
            <a:p>
              <a:pPr rtl="1" eaLnBrk="0" hangingPunct="0"/>
              <a:r>
                <a:rPr lang="he-IL" sz="2800" b="1" i="1" dirty="0">
                  <a:solidFill>
                    <a:srgbClr val="000099"/>
                  </a:solidFill>
                  <a:latin typeface="Arial" pitchFamily="34" charset="0"/>
                </a:rPr>
                <a:t>לשים מחסנית לפני האילוץ לפי סדר נכון.</a:t>
              </a:r>
              <a:endParaRPr lang="en-US" sz="2800" b="1" i="1" dirty="0">
                <a:solidFill>
                  <a:srgbClr val="000099"/>
                </a:solidFill>
                <a:latin typeface="Arial" pitchFamily="34" charset="0"/>
              </a:endParaRPr>
            </a:p>
          </p:txBody>
        </p:sp>
        <p:sp>
          <p:nvSpPr>
            <p:cNvPr id="25616" name="AutoShape 210"/>
            <p:cNvSpPr>
              <a:spLocks noChangeArrowheads="1"/>
            </p:cNvSpPr>
            <p:nvPr/>
          </p:nvSpPr>
          <p:spPr bwMode="auto">
            <a:xfrm rot="10800000">
              <a:off x="3285" y="1080"/>
              <a:ext cx="499" cy="363"/>
            </a:xfrm>
            <a:prstGeom prst="rightArrow">
              <a:avLst>
                <a:gd name="adj1" fmla="val 50000"/>
                <a:gd name="adj2" fmla="val 34366"/>
              </a:avLst>
            </a:prstGeom>
            <a:solidFill>
              <a:srgbClr val="5F5F5F"/>
            </a:solidFill>
            <a:ln w="9525" algn="ctr">
              <a:noFill/>
              <a:miter lim="800000"/>
              <a:headEnd/>
              <a:tailEnd/>
            </a:ln>
            <a:effectLst>
              <a:prstShdw prst="shdw17" dist="17961" dir="2700000">
                <a:srgbClr val="393939"/>
              </a:prstShdw>
            </a:effectLst>
          </p:spPr>
          <p:txBody>
            <a:bodyPr wrap="none" anchor="ctr"/>
            <a:lstStyle/>
            <a:p>
              <a:pPr algn="ctr" rtl="0" eaLnBrk="0" hangingPunct="0"/>
              <a:endParaRPr lang="he-IL"/>
            </a:p>
          </p:txBody>
        </p:sp>
      </p:grpSp>
      <p:sp>
        <p:nvSpPr>
          <p:cNvPr id="25608" name="AutoShape 225">
            <a:hlinkClick r:id="rId3" action="ppaction://hlinkfile" highlightClick="1"/>
          </p:cNvPr>
          <p:cNvSpPr>
            <a:spLocks noChangeArrowheads="1"/>
          </p:cNvSpPr>
          <p:nvPr/>
        </p:nvSpPr>
        <p:spPr bwMode="auto">
          <a:xfrm>
            <a:off x="7596188" y="5300663"/>
            <a:ext cx="1008062" cy="649287"/>
          </a:xfrm>
          <a:prstGeom prst="actionButtonMovie">
            <a:avLst/>
          </a:prstGeom>
          <a:noFill/>
          <a:ln w="9525">
            <a:noFill/>
            <a:miter lim="800000"/>
            <a:headEnd/>
            <a:tailEnd/>
          </a:ln>
        </p:spPr>
        <p:txBody>
          <a:bodyPr wrap="none" anchor="ctr"/>
          <a:lstStyle/>
          <a:p>
            <a:pPr algn="ctr" rtl="0" eaLnBrk="0" hangingPunct="0"/>
            <a:endParaRPr lang="he-IL"/>
          </a:p>
        </p:txBody>
      </p:sp>
      <p:sp>
        <p:nvSpPr>
          <p:cNvPr id="29" name="Rectangle 28"/>
          <p:cNvSpPr/>
          <p:nvPr/>
        </p:nvSpPr>
        <p:spPr>
          <a:xfrm>
            <a:off x="2786063" y="3571875"/>
            <a:ext cx="3649662" cy="523875"/>
          </a:xfrm>
          <a:prstGeom prst="rect">
            <a:avLst/>
          </a:prstGeom>
        </p:spPr>
        <p:txBody>
          <a:bodyPr wrap="none">
            <a:spAutoFit/>
          </a:bodyPr>
          <a:lstStyle/>
          <a:p>
            <a:pPr algn="ctr" rtl="0" eaLnBrk="0" hangingPunct="0">
              <a:defRPr/>
            </a:pPr>
            <a:r>
              <a:rPr lang="he-IL" sz="2800" i="1" dirty="0">
                <a:solidFill>
                  <a:srgbClr val="FF9999"/>
                </a:solidFill>
                <a:effectLst>
                  <a:outerShdw blurRad="38100" dist="38100" dir="2700000" algn="tl">
                    <a:srgbClr val="000000"/>
                  </a:outerShdw>
                </a:effectLst>
              </a:rPr>
              <a:t>לא "מבזבזים" את האילוץ</a:t>
            </a:r>
            <a:endParaRPr lang="he-IL" sz="2800" dirty="0"/>
          </a:p>
        </p:txBody>
      </p:sp>
      <p:sp>
        <p:nvSpPr>
          <p:cNvPr id="31755" name="Rectangle 29"/>
          <p:cNvSpPr>
            <a:spLocks noChangeArrowheads="1"/>
          </p:cNvSpPr>
          <p:nvPr/>
        </p:nvSpPr>
        <p:spPr bwMode="auto">
          <a:xfrm>
            <a:off x="107504" y="4601888"/>
            <a:ext cx="8860284" cy="1154162"/>
          </a:xfrm>
          <a:prstGeom prst="rect">
            <a:avLst/>
          </a:prstGeom>
          <a:noFill/>
          <a:ln w="9525">
            <a:noFill/>
            <a:miter lim="800000"/>
            <a:headEnd/>
            <a:tailEnd/>
          </a:ln>
        </p:spPr>
        <p:txBody>
          <a:bodyPr wrap="square">
            <a:spAutoFit/>
          </a:bodyPr>
          <a:lstStyle/>
          <a:p>
            <a:pPr algn="r" rtl="1" eaLnBrk="0" hangingPunct="0">
              <a:lnSpc>
                <a:spcPct val="95000"/>
              </a:lnSpc>
              <a:spcBef>
                <a:spcPct val="50000"/>
              </a:spcBef>
            </a:pPr>
            <a:r>
              <a:rPr lang="he-IL" sz="3600" dirty="0"/>
              <a:t>"מחסנית" של משימות לפני האילוץ לפי סדר נכון.</a:t>
            </a:r>
          </a:p>
          <a:p>
            <a:pPr eaLnBrk="0" hangingPunct="0">
              <a:lnSpc>
                <a:spcPct val="95000"/>
              </a:lnSpc>
              <a:spcBef>
                <a:spcPct val="50000"/>
              </a:spcBef>
            </a:pPr>
            <a:endParaRPr lang="he-IL" dirty="0"/>
          </a:p>
        </p:txBody>
      </p:sp>
    </p:spTree>
    <p:extLst>
      <p:ext uri="{BB962C8B-B14F-4D97-AF65-F5344CB8AC3E}">
        <p14:creationId xmlns:p14="http://schemas.microsoft.com/office/powerpoint/2010/main" val="39155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755">
                                            <p:txEl>
                                              <p:pRg st="0" end="0"/>
                                            </p:txEl>
                                          </p:spTgt>
                                        </p:tgtEl>
                                        <p:attrNameLst>
                                          <p:attrName>style.visibility</p:attrName>
                                        </p:attrNameLst>
                                      </p:cBhvr>
                                      <p:to>
                                        <p:strVal val="visible"/>
                                      </p:to>
                                    </p:set>
                                    <p:anim calcmode="lin" valueType="num">
                                      <p:cBhvr additive="base">
                                        <p:cTn id="7" dur="500" fill="hold"/>
                                        <p:tgtEl>
                                          <p:spTgt spid="3175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75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a:lstStyle/>
          <a:p>
            <a:pPr algn="ctr" rtl="1"/>
            <a:r>
              <a:rPr lang="he-IL" dirty="0"/>
              <a:t>מטריצת מיקוד</a:t>
            </a:r>
          </a:p>
        </p:txBody>
      </p:sp>
      <p:sp>
        <p:nvSpPr>
          <p:cNvPr id="4" name="מציין מיקום של תאריך 3"/>
          <p:cNvSpPr>
            <a:spLocks noGrp="1"/>
          </p:cNvSpPr>
          <p:nvPr>
            <p:ph type="dt" sz="half" idx="10"/>
          </p:nvPr>
        </p:nvSpPr>
        <p:spPr>
          <a:xfrm>
            <a:off x="0" y="6572228"/>
            <a:ext cx="1905000" cy="285772"/>
          </a:xfrm>
        </p:spPr>
        <p:txBody>
          <a:bodyPr/>
          <a:lstStyle/>
          <a:p>
            <a:pPr algn="r" rtl="1">
              <a:defRPr/>
            </a:pPr>
            <a:fld id="{91DB1CBF-B931-425E-BBEA-D4DB524AC80D}" type="datetime5">
              <a:rPr lang="en-US" smtClean="0"/>
              <a:pPr algn="r" rtl="1">
                <a:defRPr/>
              </a:pPr>
              <a:t>24-Jul-17</a:t>
            </a:fld>
            <a:endParaRPr lang="en-US" altLang="en-US" dirty="0"/>
          </a:p>
        </p:txBody>
      </p:sp>
      <p:sp>
        <p:nvSpPr>
          <p:cNvPr id="5" name="מציין מיקום של כותרת תחתונה 4"/>
          <p:cNvSpPr>
            <a:spLocks noGrp="1"/>
          </p:cNvSpPr>
          <p:nvPr>
            <p:ph type="ftr" sz="quarter" idx="11"/>
          </p:nvPr>
        </p:nvSpPr>
        <p:spPr/>
        <p:txBody>
          <a:bodyPr/>
          <a:lstStyle/>
          <a:p>
            <a:pPr rtl="1">
              <a:defRPr/>
            </a:pPr>
            <a:r>
              <a:rPr lang="en-US" altLang="en-US"/>
              <a:t>Lewis Trigger - Consultants &amp; Management Ltd</a:t>
            </a:r>
          </a:p>
        </p:txBody>
      </p:sp>
      <p:sp>
        <p:nvSpPr>
          <p:cNvPr id="6" name="מציין מיקום של מספר שקופית 5"/>
          <p:cNvSpPr>
            <a:spLocks noGrp="1"/>
          </p:cNvSpPr>
          <p:nvPr>
            <p:ph type="sldNum" sz="quarter" idx="12"/>
          </p:nvPr>
        </p:nvSpPr>
        <p:spPr/>
        <p:txBody>
          <a:bodyPr/>
          <a:lstStyle/>
          <a:p>
            <a:pPr algn="l" rtl="1">
              <a:defRPr/>
            </a:pPr>
            <a:fld id="{0C998045-EEE8-4FBD-969D-F84D32D1757E}" type="slidenum">
              <a:rPr lang="he-IL" altLang="en-US" smtClean="0"/>
              <a:pPr algn="l" rtl="1">
                <a:defRPr/>
              </a:pPr>
              <a:t>106</a:t>
            </a:fld>
            <a:endParaRPr lang="en-US" altLang="en-US"/>
          </a:p>
        </p:txBody>
      </p:sp>
      <p:sp>
        <p:nvSpPr>
          <p:cNvPr id="8" name="Rectangle 29"/>
          <p:cNvSpPr>
            <a:spLocks noChangeArrowheads="1"/>
          </p:cNvSpPr>
          <p:nvPr/>
        </p:nvSpPr>
        <p:spPr bwMode="auto">
          <a:xfrm>
            <a:off x="6500837" y="714356"/>
            <a:ext cx="2643163" cy="5318379"/>
          </a:xfrm>
          <a:prstGeom prst="rect">
            <a:avLst/>
          </a:prstGeom>
          <a:noFill/>
          <a:ln w="9525">
            <a:noFill/>
            <a:miter lim="800000"/>
            <a:headEnd/>
            <a:tailEnd/>
          </a:ln>
        </p:spPr>
        <p:txBody>
          <a:bodyPr wrap="square">
            <a:spAutoFit/>
          </a:bodyPr>
          <a:lstStyle/>
          <a:p>
            <a:pPr lvl="1" algn="r">
              <a:buFont typeface="Arial" pitchFamily="34" charset="0"/>
              <a:buChar char="•"/>
            </a:pPr>
            <a:endParaRPr kumimoji="1" lang="he-IL" sz="1800" b="0" dirty="0">
              <a:cs typeface="Arial" pitchFamily="34" charset="0"/>
            </a:endParaRPr>
          </a:p>
          <a:p>
            <a:pPr lvl="1" algn="r"/>
            <a:endParaRPr kumimoji="1" lang="en-US" sz="1800" b="0" dirty="0">
              <a:cs typeface="Arial" pitchFamily="34" charset="0"/>
            </a:endParaRPr>
          </a:p>
          <a:p>
            <a:pPr lvl="1" algn="r">
              <a:buFont typeface="Arial" pitchFamily="34" charset="0"/>
              <a:buChar char="•"/>
            </a:pPr>
            <a:r>
              <a:rPr kumimoji="1" lang="he-IL" sz="1800" b="0" dirty="0">
                <a:cs typeface="Arial" pitchFamily="34" charset="0"/>
              </a:rPr>
              <a:t>בחירה בין משימות שונות</a:t>
            </a:r>
          </a:p>
          <a:p>
            <a:pPr lvl="1" algn="r"/>
            <a:endParaRPr kumimoji="1" lang="en-US" sz="1800" b="0" dirty="0">
              <a:cs typeface="Arial" pitchFamily="34" charset="0"/>
            </a:endParaRPr>
          </a:p>
          <a:p>
            <a:pPr lvl="1" algn="r">
              <a:buFont typeface="Arial" pitchFamily="34" charset="0"/>
              <a:buChar char="•"/>
            </a:pPr>
            <a:r>
              <a:rPr kumimoji="1" lang="he-IL" sz="1800" b="0" dirty="0">
                <a:cs typeface="Arial" pitchFamily="34" charset="0"/>
              </a:rPr>
              <a:t>כלי עזר בתהליך של רידוד מפרטים בתהליכי פיתוח</a:t>
            </a:r>
            <a:endParaRPr kumimoji="1" lang="en-US" sz="1800" b="0" dirty="0">
              <a:cs typeface="Arial" pitchFamily="34" charset="0"/>
            </a:endParaRPr>
          </a:p>
          <a:p>
            <a:endParaRPr kumimoji="1" lang="he-IL" sz="1800" b="0" dirty="0">
              <a:cs typeface="Arial" pitchFamily="34" charset="0"/>
            </a:endParaRPr>
          </a:p>
          <a:p>
            <a:r>
              <a:rPr kumimoji="1" lang="he-IL" sz="1800" b="0" dirty="0">
                <a:cs typeface="Arial" pitchFamily="34" charset="0"/>
              </a:rPr>
              <a:t>וצאי דופן- בחירה בנושא שהוא קשה לטיפול אך תועלתו גדולה מאוד. או, נושא שהוא קל מאוד לטיפול, אך תרומתו קטנה כדי להוכיח תוצאות בשטח.</a:t>
            </a:r>
            <a:endParaRPr kumimoji="1" lang="en-US" sz="1800" b="0" dirty="0">
              <a:cs typeface="Arial" pitchFamily="34" charset="0"/>
            </a:endParaRPr>
          </a:p>
          <a:p>
            <a:pPr>
              <a:lnSpc>
                <a:spcPct val="95000"/>
              </a:lnSpc>
              <a:spcBef>
                <a:spcPct val="50000"/>
              </a:spcBef>
              <a:buFont typeface="Arial" pitchFamily="34" charset="0"/>
              <a:buChar char="•"/>
            </a:pPr>
            <a:endParaRPr kumimoji="1" lang="he-IL" b="0" dirty="0">
              <a:cs typeface="Arial" pitchFamily="34" charset="0"/>
            </a:endParaRPr>
          </a:p>
          <a:p>
            <a:pPr algn="r">
              <a:lnSpc>
                <a:spcPct val="95000"/>
              </a:lnSpc>
              <a:spcBef>
                <a:spcPct val="50000"/>
              </a:spcBef>
              <a:buFont typeface="Arial" pitchFamily="34" charset="0"/>
              <a:buChar char="•"/>
            </a:pPr>
            <a:endParaRPr kumimoji="1" lang="he-IL" b="0" dirty="0">
              <a:cs typeface="Arial" pitchFamily="34" charset="0"/>
            </a:endParaRPr>
          </a:p>
        </p:txBody>
      </p:sp>
      <p:pic>
        <p:nvPicPr>
          <p:cNvPr id="10" name="Picture 3" descr="C:\Users\X61\Documents\Documents and Settings\Business\Tel-Aviv Univ\חומר עבור הקורס\scan0005.jpg"/>
          <p:cNvPicPr>
            <a:picLocks noChangeAspect="1" noChangeArrowheads="1"/>
          </p:cNvPicPr>
          <p:nvPr/>
        </p:nvPicPr>
        <p:blipFill>
          <a:blip r:embed="rId3" cstate="print"/>
          <a:srcRect/>
          <a:stretch>
            <a:fillRect/>
          </a:stretch>
        </p:blipFill>
        <p:spPr bwMode="auto">
          <a:xfrm>
            <a:off x="1116881" y="1124225"/>
            <a:ext cx="5539567" cy="5634039"/>
          </a:xfrm>
          <a:prstGeom prst="rect">
            <a:avLst/>
          </a:prstGeom>
          <a:noFill/>
        </p:spPr>
      </p:pic>
      <p:sp>
        <p:nvSpPr>
          <p:cNvPr id="11" name="הסבר אליפטי 8"/>
          <p:cNvSpPr/>
          <p:nvPr/>
        </p:nvSpPr>
        <p:spPr bwMode="auto">
          <a:xfrm>
            <a:off x="5016143" y="2071107"/>
            <a:ext cx="1428760" cy="1660459"/>
          </a:xfrm>
          <a:prstGeom prst="wedgeEllipseCallout">
            <a:avLst>
              <a:gd name="adj1" fmla="val -80599"/>
              <a:gd name="adj2" fmla="val 49552"/>
            </a:avLst>
          </a:prstGeom>
          <a:noFill/>
          <a:ln w="38100" cap="flat" cmpd="sng" algn="ctr">
            <a:solidFill>
              <a:schemeClr val="accent1"/>
            </a:solid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r>
              <a:rPr kumimoji="1" lang="he-IL" sz="1600" b="0" dirty="0">
                <a:solidFill>
                  <a:srgbClr val="271A0D"/>
                </a:solidFill>
                <a:cs typeface="Arial" pitchFamily="34" charset="0"/>
              </a:rPr>
              <a:t>מישימות יחסית קלות חשובות ודחופות</a:t>
            </a:r>
            <a:endParaRPr kumimoji="1" lang="he-IL" sz="1600" b="0" dirty="0">
              <a:solidFill>
                <a:srgbClr val="EAEAEA"/>
              </a:solidFill>
              <a:cs typeface="Arial" pitchFamily="34" charset="0"/>
            </a:endParaRPr>
          </a:p>
        </p:txBody>
      </p:sp>
      <p:sp>
        <p:nvSpPr>
          <p:cNvPr id="12" name="TextBox 11"/>
          <p:cNvSpPr txBox="1"/>
          <p:nvPr/>
        </p:nvSpPr>
        <p:spPr>
          <a:xfrm>
            <a:off x="3114743" y="3718967"/>
            <a:ext cx="648072" cy="307779"/>
          </a:xfrm>
          <a:prstGeom prst="rect">
            <a:avLst/>
          </a:prstGeom>
          <a:solidFill>
            <a:schemeClr val="accent2"/>
          </a:solidFill>
        </p:spPr>
        <p:txBody>
          <a:bodyPr wrap="square" rtlCol="1">
            <a:spAutoFit/>
          </a:bodyPr>
          <a:lstStyle/>
          <a:p>
            <a:pPr rtl="0"/>
            <a:r>
              <a:rPr kumimoji="1" lang="he-IL" sz="1400" b="0" dirty="0">
                <a:solidFill>
                  <a:schemeClr val="bg1"/>
                </a:solidFill>
                <a:cs typeface="Arial" pitchFamily="34" charset="0"/>
              </a:rPr>
              <a:t>ג'</a:t>
            </a:r>
          </a:p>
        </p:txBody>
      </p:sp>
      <p:sp>
        <p:nvSpPr>
          <p:cNvPr id="13" name="TextBox 12"/>
          <p:cNvSpPr txBox="1"/>
          <p:nvPr/>
        </p:nvSpPr>
        <p:spPr>
          <a:xfrm>
            <a:off x="4097663" y="3718967"/>
            <a:ext cx="720080" cy="307777"/>
          </a:xfrm>
          <a:prstGeom prst="rect">
            <a:avLst/>
          </a:prstGeom>
          <a:solidFill>
            <a:schemeClr val="accent2"/>
          </a:solidFill>
        </p:spPr>
        <p:txBody>
          <a:bodyPr wrap="square" rtlCol="1">
            <a:spAutoFit/>
          </a:bodyPr>
          <a:lstStyle/>
          <a:p>
            <a:pPr rtl="0"/>
            <a:r>
              <a:rPr kumimoji="1" lang="he-IL" sz="1400" b="0" dirty="0">
                <a:solidFill>
                  <a:schemeClr val="bg1"/>
                </a:solidFill>
                <a:cs typeface="Arial" pitchFamily="34" charset="0"/>
              </a:rPr>
              <a:t>א'</a:t>
            </a:r>
          </a:p>
        </p:txBody>
      </p:sp>
      <p:sp>
        <p:nvSpPr>
          <p:cNvPr id="14" name="TextBox 13"/>
          <p:cNvSpPr txBox="1"/>
          <p:nvPr/>
        </p:nvSpPr>
        <p:spPr>
          <a:xfrm>
            <a:off x="4063674" y="4124558"/>
            <a:ext cx="720080" cy="307777"/>
          </a:xfrm>
          <a:prstGeom prst="rect">
            <a:avLst/>
          </a:prstGeom>
          <a:solidFill>
            <a:schemeClr val="accent2"/>
          </a:solidFill>
        </p:spPr>
        <p:txBody>
          <a:bodyPr wrap="square" rtlCol="1">
            <a:spAutoFit/>
          </a:bodyPr>
          <a:lstStyle/>
          <a:p>
            <a:pPr rtl="0"/>
            <a:r>
              <a:rPr kumimoji="1" lang="he-IL" sz="1400" b="0" dirty="0">
                <a:solidFill>
                  <a:schemeClr val="bg1"/>
                </a:solidFill>
                <a:cs typeface="Arial" pitchFamily="34" charset="0"/>
              </a:rPr>
              <a:t>'ד'</a:t>
            </a:r>
          </a:p>
        </p:txBody>
      </p:sp>
      <p:sp>
        <p:nvSpPr>
          <p:cNvPr id="15" name="מלבן 12"/>
          <p:cNvSpPr/>
          <p:nvPr/>
        </p:nvSpPr>
        <p:spPr>
          <a:xfrm>
            <a:off x="3872129" y="3198168"/>
            <a:ext cx="1399742" cy="461665"/>
          </a:xfrm>
          <a:prstGeom prst="rect">
            <a:avLst/>
          </a:prstGeom>
        </p:spPr>
        <p:txBody>
          <a:bodyPr wrap="none">
            <a:spAutoFit/>
          </a:bodyPr>
          <a:lstStyle/>
          <a:p>
            <a:pPr rtl="0"/>
            <a:r>
              <a:rPr kumimoji="1" lang="en-US" b="0" dirty="0">
                <a:solidFill>
                  <a:srgbClr val="EAEAEA"/>
                </a:solidFill>
                <a:cs typeface="Arial" pitchFamily="34" charset="0"/>
              </a:rPr>
              <a:t>VN65752</a:t>
            </a:r>
            <a:endParaRPr kumimoji="1" lang="he-IL" b="0" dirty="0">
              <a:solidFill>
                <a:srgbClr val="EAEAEA"/>
              </a:solidFill>
              <a:cs typeface="Arial" pitchFamily="34" charset="0"/>
            </a:endParaRPr>
          </a:p>
        </p:txBody>
      </p:sp>
      <p:sp>
        <p:nvSpPr>
          <p:cNvPr id="16" name="TextBox 15"/>
          <p:cNvSpPr txBox="1"/>
          <p:nvPr/>
        </p:nvSpPr>
        <p:spPr>
          <a:xfrm>
            <a:off x="4041277" y="4575125"/>
            <a:ext cx="720080" cy="307777"/>
          </a:xfrm>
          <a:prstGeom prst="rect">
            <a:avLst/>
          </a:prstGeom>
          <a:solidFill>
            <a:schemeClr val="accent2"/>
          </a:solidFill>
        </p:spPr>
        <p:txBody>
          <a:bodyPr wrap="square" rtlCol="1">
            <a:spAutoFit/>
          </a:bodyPr>
          <a:lstStyle/>
          <a:p>
            <a:pPr rtl="0"/>
            <a:r>
              <a:rPr kumimoji="1" lang="he-IL" sz="1400" b="0" dirty="0">
                <a:solidFill>
                  <a:schemeClr val="bg1"/>
                </a:solidFill>
                <a:cs typeface="Arial" pitchFamily="34" charset="0"/>
              </a:rPr>
              <a:t>ב'</a:t>
            </a:r>
          </a:p>
        </p:txBody>
      </p:sp>
      <p:sp>
        <p:nvSpPr>
          <p:cNvPr id="17" name="TextBox 16"/>
          <p:cNvSpPr txBox="1"/>
          <p:nvPr/>
        </p:nvSpPr>
        <p:spPr>
          <a:xfrm>
            <a:off x="3004920" y="4644851"/>
            <a:ext cx="757895" cy="307777"/>
          </a:xfrm>
          <a:prstGeom prst="rect">
            <a:avLst/>
          </a:prstGeom>
          <a:solidFill>
            <a:schemeClr val="accent2"/>
          </a:solidFill>
        </p:spPr>
        <p:txBody>
          <a:bodyPr wrap="square" rtlCol="1">
            <a:spAutoFit/>
          </a:bodyPr>
          <a:lstStyle/>
          <a:p>
            <a:pPr rtl="0"/>
            <a:r>
              <a:rPr kumimoji="1" lang="he-IL" sz="1400" b="0" dirty="0">
                <a:solidFill>
                  <a:schemeClr val="bg1"/>
                </a:solidFill>
                <a:cs typeface="Arial" pitchFamily="34" charset="0"/>
              </a:rPr>
              <a:t>ה'</a:t>
            </a:r>
          </a:p>
        </p:txBody>
      </p:sp>
    </p:spTree>
    <p:extLst>
      <p:ext uri="{BB962C8B-B14F-4D97-AF65-F5344CB8AC3E}">
        <p14:creationId xmlns:p14="http://schemas.microsoft.com/office/powerpoint/2010/main" val="492288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diamond(in)">
                                      <p:cBhvr>
                                        <p:cTn id="7" dur="1000"/>
                                        <p:tgtEl>
                                          <p:spTgt spid="8">
                                            <p:txEl>
                                              <p:pRg st="2" end="2"/>
                                            </p:txEl>
                                          </p:spTgt>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amond(in)">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ntr" presetSubtype="16" fill="hold" nodeType="click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Effect transition="in" filter="diamond(in)">
                                      <p:cBhvr>
                                        <p:cTn id="15" dur="1000"/>
                                        <p:tgtEl>
                                          <p:spTgt spid="8">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 fill="hold">
                                          <p:stCondLst>
                                            <p:cond delay="0"/>
                                          </p:stCondLst>
                                        </p:cTn>
                                        <p:tgtEl>
                                          <p:spTgt spid="8">
                                            <p:txEl>
                                              <p:pRg st="6" end="6"/>
                                            </p:txEl>
                                          </p:spTgt>
                                        </p:tgtEl>
                                        <p:attrNameLst>
                                          <p:attrName>style.visibility</p:attrName>
                                        </p:attrNameLst>
                                      </p:cBhvr>
                                      <p:to>
                                        <p:strVal val="visible"/>
                                      </p:to>
                                    </p:set>
                                    <p:animEffect transition="in" filter="diamond(in)">
                                      <p:cBhvr>
                                        <p:cTn id="20" dur="10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892943" y="332656"/>
            <a:ext cx="7929618" cy="4643446"/>
          </a:xfrm>
        </p:spPr>
        <p:txBody>
          <a:bodyPr/>
          <a:lstStyle/>
          <a:p>
            <a:pPr lvl="2" algn="ctr" rtl="1"/>
            <a:r>
              <a:rPr kumimoji="0" lang="he-IL" sz="4000" i="1" dirty="0">
                <a:solidFill>
                  <a:schemeClr val="tx1"/>
                </a:solidFill>
                <a:latin typeface="Calibri" pitchFamily="34" charset="0"/>
                <a:ea typeface="Calibri" pitchFamily="34" charset="0"/>
                <a:cs typeface="Arial" pitchFamily="34" charset="0"/>
              </a:rPr>
              <a:t>הפחתת "זמן זבל" </a:t>
            </a:r>
            <a:br>
              <a:rPr kumimoji="0" lang="he-IL" sz="4000" i="1" dirty="0">
                <a:solidFill>
                  <a:schemeClr val="tx1"/>
                </a:solidFill>
                <a:latin typeface="Calibri" pitchFamily="34" charset="0"/>
                <a:ea typeface="Calibri" pitchFamily="34" charset="0"/>
                <a:cs typeface="Arial" pitchFamily="34" charset="0"/>
              </a:rPr>
            </a:br>
            <a:r>
              <a:rPr kumimoji="0" lang="he-IL" sz="2800" dirty="0">
                <a:solidFill>
                  <a:schemeClr val="tx1"/>
                </a:solidFill>
                <a:latin typeface="Calibri" pitchFamily="34" charset="0"/>
                <a:ea typeface="Calibri" pitchFamily="34" charset="0"/>
              </a:rPr>
              <a:t>כאשר צוואר הבקבוק עובד על נושאים שאינם מוסיפים ערך או "מספיק" ערך</a:t>
            </a:r>
            <a:br>
              <a:rPr kumimoji="0" lang="he-IL" sz="2800" dirty="0">
                <a:solidFill>
                  <a:schemeClr val="tx1"/>
                </a:solidFill>
                <a:latin typeface="Calibri" pitchFamily="34" charset="0"/>
                <a:ea typeface="Calibri" pitchFamily="34" charset="0"/>
              </a:rPr>
            </a:br>
            <a:br>
              <a:rPr kumimoji="0" lang="he-IL" sz="2800" dirty="0">
                <a:solidFill>
                  <a:schemeClr val="tx1"/>
                </a:solidFill>
                <a:latin typeface="Calibri" pitchFamily="34" charset="0"/>
                <a:ea typeface="Calibri" pitchFamily="34" charset="0"/>
              </a:rPr>
            </a:br>
            <a:r>
              <a:rPr kumimoji="0" lang="he-IL" sz="4000" i="1" dirty="0">
                <a:solidFill>
                  <a:schemeClr val="tx1"/>
                </a:solidFill>
                <a:latin typeface="Calibri" pitchFamily="34" charset="0"/>
                <a:ea typeface="Calibri" pitchFamily="34" charset="0"/>
              </a:rPr>
              <a:t> "מובן מאליו" </a:t>
            </a:r>
            <a:br>
              <a:rPr kumimoji="0" lang="he-IL" sz="4000" dirty="0">
                <a:solidFill>
                  <a:schemeClr val="tx1"/>
                </a:solidFill>
                <a:latin typeface="Calibri" pitchFamily="34" charset="0"/>
                <a:ea typeface="Calibri" pitchFamily="34" charset="0"/>
                <a:cs typeface="Arial" pitchFamily="34" charset="0"/>
              </a:rPr>
            </a:br>
            <a:br>
              <a:rPr kumimoji="0" lang="he-IL" sz="4000" dirty="0">
                <a:solidFill>
                  <a:schemeClr val="tx1"/>
                </a:solidFill>
                <a:latin typeface="Calibri" pitchFamily="34" charset="0"/>
                <a:ea typeface="Calibri" pitchFamily="34" charset="0"/>
                <a:cs typeface="Arial" pitchFamily="34" charset="0"/>
              </a:rPr>
            </a:br>
            <a:br>
              <a:rPr kumimoji="0" lang="he-IL" sz="4000" dirty="0">
                <a:solidFill>
                  <a:schemeClr val="tx1"/>
                </a:solidFill>
                <a:latin typeface="Calibri" pitchFamily="34" charset="0"/>
                <a:ea typeface="Calibri" pitchFamily="34" charset="0"/>
                <a:cs typeface="Arial" pitchFamily="34" charset="0"/>
              </a:rPr>
            </a:br>
            <a:r>
              <a:rPr kumimoji="0" lang="he-IL" sz="4000" dirty="0">
                <a:solidFill>
                  <a:schemeClr val="tx1"/>
                </a:solidFill>
                <a:latin typeface="Calibri" pitchFamily="34" charset="0"/>
                <a:ea typeface="Calibri" pitchFamily="34" charset="0"/>
                <a:cs typeface="Arial" pitchFamily="34" charset="0"/>
              </a:rPr>
              <a:t> </a:t>
            </a:r>
            <a:br>
              <a:rPr kumimoji="0" lang="he-IL" sz="4000" dirty="0">
                <a:solidFill>
                  <a:schemeClr val="tx1"/>
                </a:solidFill>
                <a:latin typeface="Calibri" pitchFamily="34" charset="0"/>
                <a:ea typeface="Calibri" pitchFamily="34" charset="0"/>
                <a:cs typeface="Arial" pitchFamily="34" charset="0"/>
              </a:rPr>
            </a:br>
            <a:endParaRPr lang="he-IL" sz="2800" b="0" dirty="0"/>
          </a:p>
        </p:txBody>
      </p:sp>
      <p:sp>
        <p:nvSpPr>
          <p:cNvPr id="8" name="מציין מיקום של מספר שקופית 7"/>
          <p:cNvSpPr>
            <a:spLocks noGrp="1"/>
          </p:cNvSpPr>
          <p:nvPr>
            <p:ph type="sldNum" sz="quarter" idx="12"/>
          </p:nvPr>
        </p:nvSpPr>
        <p:spPr/>
        <p:txBody>
          <a:bodyPr/>
          <a:lstStyle/>
          <a:p>
            <a:pPr>
              <a:defRPr/>
            </a:pPr>
            <a:fld id="{85D14A91-B4CB-41BC-9DED-E47A80B88E68}" type="slidenum">
              <a:rPr lang="he-IL" altLang="en-US" smtClean="0"/>
              <a:pPr>
                <a:defRPr/>
              </a:pPr>
              <a:t>107</a:t>
            </a:fld>
            <a:endParaRPr lang="en-US" altLang="en-US" dirty="0"/>
          </a:p>
        </p:txBody>
      </p:sp>
      <p:sp>
        <p:nvSpPr>
          <p:cNvPr id="11" name="חץ למטה 10"/>
          <p:cNvSpPr/>
          <p:nvPr/>
        </p:nvSpPr>
        <p:spPr bwMode="auto">
          <a:xfrm>
            <a:off x="4344464" y="3521801"/>
            <a:ext cx="1071570" cy="928694"/>
          </a:xfrm>
          <a:prstGeom prst="downArrow">
            <a:avLst/>
          </a:prstGeom>
          <a:solidFill>
            <a:srgbClr val="FF0000"/>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pPr rtl="0"/>
            <a:endParaRPr kumimoji="1" lang="he-IL" sz="1200" b="0" dirty="0">
              <a:solidFill>
                <a:srgbClr val="FF0000"/>
              </a:solidFill>
              <a:cs typeface="Arial" pitchFamily="34" charset="0"/>
            </a:endParaRPr>
          </a:p>
        </p:txBody>
      </p:sp>
      <p:pic>
        <p:nvPicPr>
          <p:cNvPr id="168961" name="Picture 1"/>
          <p:cNvPicPr>
            <a:picLocks noChangeAspect="1" noChangeArrowheads="1"/>
          </p:cNvPicPr>
          <p:nvPr/>
        </p:nvPicPr>
        <p:blipFill>
          <a:blip r:embed="rId2" cstate="print"/>
          <a:srcRect/>
          <a:stretch>
            <a:fillRect/>
          </a:stretch>
        </p:blipFill>
        <p:spPr bwMode="auto">
          <a:xfrm>
            <a:off x="323528" y="2204864"/>
            <a:ext cx="2757550" cy="1838366"/>
          </a:xfrm>
          <a:prstGeom prst="rect">
            <a:avLst/>
          </a:prstGeom>
          <a:noFill/>
          <a:ln w="9525">
            <a:noFill/>
            <a:miter lim="800000"/>
            <a:headEnd/>
            <a:tailEnd/>
          </a:ln>
          <a:effectLst/>
        </p:spPr>
      </p:pic>
      <p:sp>
        <p:nvSpPr>
          <p:cNvPr id="9" name="מלבן 8"/>
          <p:cNvSpPr/>
          <p:nvPr/>
        </p:nvSpPr>
        <p:spPr>
          <a:xfrm>
            <a:off x="1785918" y="4857760"/>
            <a:ext cx="6143668" cy="1384995"/>
          </a:xfrm>
          <a:prstGeom prst="rect">
            <a:avLst/>
          </a:prstGeom>
        </p:spPr>
        <p:txBody>
          <a:bodyPr wrap="square">
            <a:spAutoFit/>
          </a:bodyPr>
          <a:lstStyle/>
          <a:p>
            <a:r>
              <a:rPr lang="he-IL" sz="2800" b="0" dirty="0">
                <a:latin typeface="Calibri" pitchFamily="34" charset="0"/>
                <a:ea typeface="Calibri" pitchFamily="34" charset="0"/>
                <a:cs typeface="Arial" pitchFamily="34" charset="0"/>
              </a:rPr>
              <a:t>הגדלת ניצול צוואר בקבוק.  </a:t>
            </a:r>
            <a:br>
              <a:rPr lang="he-IL" sz="2800" b="0" dirty="0">
                <a:latin typeface="Calibri" pitchFamily="34" charset="0"/>
                <a:ea typeface="Calibri" pitchFamily="34" charset="0"/>
                <a:cs typeface="Arial" pitchFamily="34" charset="0"/>
              </a:rPr>
            </a:br>
            <a:r>
              <a:rPr lang="he-IL" sz="2800" b="0" dirty="0">
                <a:latin typeface="Calibri" pitchFamily="34" charset="0"/>
                <a:ea typeface="Calibri" pitchFamily="34" charset="0"/>
                <a:cs typeface="Arial" pitchFamily="34" charset="0"/>
              </a:rPr>
              <a:t>דגש מיוחד עבור מוקדי ידע / תשתית במחסור (יח' ניסוי, ...)</a:t>
            </a:r>
            <a:endParaRPr kumimoji="1" lang="he-IL" sz="2800" b="0" dirty="0">
              <a:cs typeface="Arial" pitchFamily="34" charset="0"/>
            </a:endParaRPr>
          </a:p>
        </p:txBody>
      </p:sp>
    </p:spTree>
    <p:extLst>
      <p:ext uri="{BB962C8B-B14F-4D97-AF65-F5344CB8AC3E}">
        <p14:creationId xmlns:p14="http://schemas.microsoft.com/office/powerpoint/2010/main" val="326066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in)">
                                      <p:cBhvr>
                                        <p:cTn id="7" dur="1000"/>
                                        <p:tgtEl>
                                          <p:spTgt spid="11"/>
                                        </p:tgtEl>
                                      </p:cBhvr>
                                    </p:animEffect>
                                  </p:childTnLst>
                                </p:cTn>
                              </p:par>
                              <p:par>
                                <p:cTn id="8" presetID="8" presetClass="entr" presetSubtype="16" fill="hold" nodeType="withEffect">
                                  <p:stCondLst>
                                    <p:cond delay="0"/>
                                  </p:stCondLst>
                                  <p:childTnLst>
                                    <p:set>
                                      <p:cBhvr>
                                        <p:cTn id="9" dur="1" fill="hold">
                                          <p:stCondLst>
                                            <p:cond delay="0"/>
                                          </p:stCondLst>
                                        </p:cTn>
                                        <p:tgtEl>
                                          <p:spTgt spid="9">
                                            <p:txEl>
                                              <p:pRg st="0" end="0"/>
                                            </p:txEl>
                                          </p:spTgt>
                                        </p:tgtEl>
                                        <p:attrNameLst>
                                          <p:attrName>style.visibility</p:attrName>
                                        </p:attrNameLst>
                                      </p:cBhvr>
                                      <p:to>
                                        <p:strVal val="visible"/>
                                      </p:to>
                                    </p:set>
                                    <p:animEffect transition="in" filter="diamond(in)">
                                      <p:cBhvr>
                                        <p:cTn id="10" dur="1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85785" y="308983"/>
            <a:ext cx="7988221" cy="1175802"/>
          </a:xfrm>
        </p:spPr>
        <p:txBody>
          <a:bodyPr/>
          <a:lstStyle/>
          <a:p>
            <a:pPr algn="ctr" rtl="1"/>
            <a:r>
              <a:rPr kumimoji="0" lang="he-IL" sz="4000" i="1" dirty="0">
                <a:solidFill>
                  <a:schemeClr val="tx1"/>
                </a:solidFill>
                <a:latin typeface="Calibri" pitchFamily="34" charset="0"/>
                <a:ea typeface="Calibri" pitchFamily="34" charset="0"/>
                <a:cs typeface="Arial" pitchFamily="34" charset="0"/>
              </a:rPr>
              <a:t>ביטוי "זמן זבל"</a:t>
            </a:r>
            <a:br>
              <a:rPr kumimoji="0" lang="he-IL" sz="4000" i="1" dirty="0">
                <a:solidFill>
                  <a:schemeClr val="tx1"/>
                </a:solidFill>
                <a:latin typeface="Calibri" pitchFamily="34" charset="0"/>
                <a:ea typeface="Calibri" pitchFamily="34" charset="0"/>
                <a:cs typeface="Arial" pitchFamily="34" charset="0"/>
              </a:rPr>
            </a:br>
            <a:endParaRPr lang="he-IL" sz="4000" i="1" dirty="0"/>
          </a:p>
        </p:txBody>
      </p:sp>
      <p:sp>
        <p:nvSpPr>
          <p:cNvPr id="8" name="מציין מיקום של מספר שקופית 7"/>
          <p:cNvSpPr>
            <a:spLocks noGrp="1"/>
          </p:cNvSpPr>
          <p:nvPr>
            <p:ph type="sldNum" sz="quarter" idx="12"/>
          </p:nvPr>
        </p:nvSpPr>
        <p:spPr/>
        <p:txBody>
          <a:bodyPr/>
          <a:lstStyle/>
          <a:p>
            <a:pPr>
              <a:defRPr/>
            </a:pPr>
            <a:fld id="{85D14A91-B4CB-41BC-9DED-E47A80B88E68}" type="slidenum">
              <a:rPr lang="he-IL" altLang="en-US" smtClean="0"/>
              <a:pPr>
                <a:defRPr/>
              </a:pPr>
              <a:t>108</a:t>
            </a:fld>
            <a:endParaRPr lang="en-US" altLang="en-US" dirty="0"/>
          </a:p>
        </p:txBody>
      </p:sp>
      <p:sp>
        <p:nvSpPr>
          <p:cNvPr id="60417" name="Rectangle 1"/>
          <p:cNvSpPr>
            <a:spLocks noChangeArrowheads="1"/>
          </p:cNvSpPr>
          <p:nvPr/>
        </p:nvSpPr>
        <p:spPr bwMode="auto">
          <a:xfrm>
            <a:off x="816888" y="431423"/>
            <a:ext cx="8001056" cy="58169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2" algn="r" rtl="1" eaLnBrk="1" hangingPunct="1"/>
            <a:endParaRPr lang="en-US" sz="3200" dirty="0">
              <a:latin typeface="Arial" pitchFamily="34" charset="0"/>
              <a:cs typeface="Arial" pitchFamily="34" charset="0"/>
            </a:endParaRPr>
          </a:p>
          <a:p>
            <a:pPr lvl="2" algn="r" rtl="1"/>
            <a:endParaRPr lang="he-IL" sz="2800" dirty="0">
              <a:latin typeface="Calibri" pitchFamily="34" charset="0"/>
              <a:ea typeface="Calibri" pitchFamily="34" charset="0"/>
              <a:cs typeface="Arial" pitchFamily="34" charset="0"/>
            </a:endParaRPr>
          </a:p>
          <a:p>
            <a:pPr lvl="2" algn="r" rtl="1">
              <a:buFont typeface="Arial" pitchFamily="34" charset="0"/>
              <a:buChar char="•"/>
            </a:pPr>
            <a:r>
              <a:rPr lang="he-IL" sz="2800" dirty="0">
                <a:latin typeface="Calibri" pitchFamily="34" charset="0"/>
                <a:ea typeface="Calibri" pitchFamily="34" charset="0"/>
                <a:cs typeface="Arial" pitchFamily="34" charset="0"/>
              </a:rPr>
              <a:t>עבודות של "חבל על הזמן" (פגישות, דיונים, </a:t>
            </a:r>
            <a:r>
              <a:rPr lang="he-IL" sz="2800" dirty="0" err="1">
                <a:latin typeface="Calibri" pitchFamily="34" charset="0"/>
                <a:ea typeface="Calibri" pitchFamily="34" charset="0"/>
                <a:cs typeface="Arial" pitchFamily="34" charset="0"/>
              </a:rPr>
              <a:t>בירוקראטיה</a:t>
            </a:r>
            <a:r>
              <a:rPr lang="he-IL" sz="2800" dirty="0">
                <a:latin typeface="Calibri" pitchFamily="34" charset="0"/>
                <a:ea typeface="Calibri" pitchFamily="34" charset="0"/>
                <a:cs typeface="Arial" pitchFamily="34" charset="0"/>
              </a:rPr>
              <a:t>, פשוט וגוזל זמן.....)</a:t>
            </a:r>
          </a:p>
          <a:p>
            <a:pPr lvl="2" algn="r" rtl="1"/>
            <a:endParaRPr lang="he-IL" sz="2800" dirty="0">
              <a:latin typeface="Calibri" pitchFamily="34" charset="0"/>
              <a:ea typeface="Calibri" pitchFamily="34" charset="0"/>
              <a:cs typeface="Arial" pitchFamily="34" charset="0"/>
            </a:endParaRPr>
          </a:p>
          <a:p>
            <a:pPr lvl="2" algn="r" rtl="1">
              <a:buFont typeface="Arial" pitchFamily="34" charset="0"/>
              <a:buChar char="•"/>
            </a:pPr>
            <a:r>
              <a:rPr lang="he-IL" sz="2800" dirty="0">
                <a:latin typeface="Calibri" pitchFamily="34" charset="0"/>
                <a:ea typeface="Calibri" pitchFamily="34" charset="0"/>
                <a:cs typeface="Arial" pitchFamily="34" charset="0"/>
              </a:rPr>
              <a:t>לא מוכן - חסר </a:t>
            </a:r>
            <a:r>
              <a:rPr lang="en-US" sz="2800" dirty="0">
                <a:latin typeface="Calibri" pitchFamily="34" charset="0"/>
                <a:ea typeface="Calibri" pitchFamily="34" charset="0"/>
                <a:cs typeface="Arial" pitchFamily="34" charset="0"/>
              </a:rPr>
              <a:t>KIT</a:t>
            </a:r>
            <a:r>
              <a:rPr lang="he-IL" sz="2800" dirty="0">
                <a:latin typeface="Calibri" pitchFamily="34" charset="0"/>
                <a:ea typeface="Calibri" pitchFamily="34" charset="0"/>
                <a:cs typeface="Arial" pitchFamily="34" charset="0"/>
              </a:rPr>
              <a:t> –מידע חסר עבור המרט טכני; אישורים עבור ביצוע עבודה : אישור  הפרויקט, אישור תכולה,  ע"י הספק, ..... ; יוצאים לשטח וחסר ציוד, ספר אחזקה; ....</a:t>
            </a:r>
          </a:p>
          <a:p>
            <a:pPr lvl="2" algn="r" rtl="1"/>
            <a:endParaRPr lang="he-IL" sz="2800" dirty="0">
              <a:latin typeface="Calibri" pitchFamily="34" charset="0"/>
              <a:ea typeface="Calibri" pitchFamily="34" charset="0"/>
              <a:cs typeface="Arial" pitchFamily="34" charset="0"/>
            </a:endParaRPr>
          </a:p>
          <a:p>
            <a:pPr lvl="2" algn="r" rtl="1">
              <a:buFont typeface="Arial" pitchFamily="34" charset="0"/>
              <a:buChar char="•"/>
            </a:pPr>
            <a:r>
              <a:rPr lang="he-IL" sz="2800" dirty="0">
                <a:latin typeface="Calibri" pitchFamily="34" charset="0"/>
                <a:ea typeface="Calibri" pitchFamily="34" charset="0"/>
                <a:cs typeface="Arial" pitchFamily="34" charset="0"/>
              </a:rPr>
              <a:t>אילוץ עושה עבודות של אחרים -דוגמה  מהנדס פיתוח שמשקיע בעבודות של רכש.</a:t>
            </a:r>
          </a:p>
          <a:p>
            <a:pPr lvl="2" algn="r" rtl="1"/>
            <a:endParaRPr lang="he-IL" sz="3200" dirty="0">
              <a:latin typeface="Calibri" pitchFamily="34" charset="0"/>
              <a:ea typeface="Calibri" pitchFamily="34" charset="0"/>
              <a:cs typeface="Arial" pitchFamily="34" charset="0"/>
            </a:endParaRPr>
          </a:p>
        </p:txBody>
      </p:sp>
    </p:spTree>
    <p:extLst>
      <p:ext uri="{BB962C8B-B14F-4D97-AF65-F5344CB8AC3E}">
        <p14:creationId xmlns:p14="http://schemas.microsoft.com/office/powerpoint/2010/main" val="322991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0417">
                                            <p:txEl>
                                              <p:pRg st="2" end="2"/>
                                            </p:txEl>
                                          </p:spTgt>
                                        </p:tgtEl>
                                        <p:attrNameLst>
                                          <p:attrName>style.visibility</p:attrName>
                                        </p:attrNameLst>
                                      </p:cBhvr>
                                      <p:to>
                                        <p:strVal val="visible"/>
                                      </p:to>
                                    </p:set>
                                    <p:animEffect transition="in" filter="diamond(in)">
                                      <p:cBhvr>
                                        <p:cTn id="7" dur="1000"/>
                                        <p:tgtEl>
                                          <p:spTgt spid="6041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0417">
                                            <p:txEl>
                                              <p:pRg st="4" end="4"/>
                                            </p:txEl>
                                          </p:spTgt>
                                        </p:tgtEl>
                                        <p:attrNameLst>
                                          <p:attrName>style.visibility</p:attrName>
                                        </p:attrNameLst>
                                      </p:cBhvr>
                                      <p:to>
                                        <p:strVal val="visible"/>
                                      </p:to>
                                    </p:set>
                                    <p:animEffect transition="in" filter="diamond(in)">
                                      <p:cBhvr>
                                        <p:cTn id="12" dur="1000"/>
                                        <p:tgtEl>
                                          <p:spTgt spid="6041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60417">
                                            <p:txEl>
                                              <p:pRg st="6" end="6"/>
                                            </p:txEl>
                                          </p:spTgt>
                                        </p:tgtEl>
                                        <p:attrNameLst>
                                          <p:attrName>style.visibility</p:attrName>
                                        </p:attrNameLst>
                                      </p:cBhvr>
                                      <p:to>
                                        <p:strVal val="visible"/>
                                      </p:to>
                                    </p:set>
                                    <p:animEffect transition="in" filter="diamond(in)">
                                      <p:cBhvr>
                                        <p:cTn id="17" dur="1000"/>
                                        <p:tgtEl>
                                          <p:spTgt spid="6041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7092280" y="6400739"/>
            <a:ext cx="1905000" cy="381000"/>
          </a:xfrm>
        </p:spPr>
        <p:txBody>
          <a:bodyPr/>
          <a:lstStyle/>
          <a:p>
            <a:pPr marL="0" marR="0" lvl="0" indent="0" algn="r" defTabSz="914400" rtl="1" eaLnBrk="1" fontAlgn="base" latinLnBrk="0" hangingPunct="1">
              <a:lnSpc>
                <a:spcPct val="100000"/>
              </a:lnSpc>
              <a:spcBef>
                <a:spcPct val="0"/>
              </a:spcBef>
              <a:spcAft>
                <a:spcPct val="0"/>
              </a:spcAft>
              <a:buClrTx/>
              <a:buSzTx/>
              <a:buFontTx/>
              <a:buNone/>
              <a:tabLst/>
              <a:defRPr/>
            </a:pPr>
            <a:fld id="{24E582B3-F299-4149-BAE8-6FE3BE33A46F}" type="slidenum">
              <a:rPr kumimoji="0" lang="he-IL" sz="1200" b="0" i="0" u="none" strike="noStrike" kern="1200" cap="none" spc="0" normalizeH="0" baseline="0" noProof="0" smtClean="0">
                <a:ln>
                  <a:noFill/>
                </a:ln>
                <a:solidFill>
                  <a:srgbClr val="000000"/>
                </a:solidFill>
                <a:effectLst/>
                <a:uLnTx/>
                <a:uFillTx/>
                <a:latin typeface="Candara"/>
                <a:cs typeface="Arial" panose="020B0604020202020204" pitchFamily="34" charset="0"/>
              </a:rPr>
              <a:pPr marL="0" marR="0" lvl="0" indent="0" algn="r" defTabSz="914400" rtl="1" eaLnBrk="1" fontAlgn="base" latinLnBrk="0" hangingPunct="1">
                <a:lnSpc>
                  <a:spcPct val="100000"/>
                </a:lnSpc>
                <a:spcBef>
                  <a:spcPct val="0"/>
                </a:spcBef>
                <a:spcAft>
                  <a:spcPct val="0"/>
                </a:spcAft>
                <a:buClrTx/>
                <a:buSzTx/>
                <a:buFontTx/>
                <a:buNone/>
                <a:tabLst/>
                <a:defRPr/>
              </a:pPr>
              <a:t>109</a:t>
            </a:fld>
            <a:endParaRPr kumimoji="0" lang="he-IL" sz="1200" b="0" i="0" u="none" strike="noStrike" kern="1200" cap="none" spc="0" normalizeH="0" baseline="0" noProof="0" dirty="0">
              <a:ln>
                <a:noFill/>
              </a:ln>
              <a:solidFill>
                <a:srgbClr val="000000"/>
              </a:solidFill>
              <a:effectLst/>
              <a:uLnTx/>
              <a:uFillTx/>
              <a:latin typeface="Candara"/>
              <a:cs typeface="Arial" panose="020B0604020202020204" pitchFamily="34" charset="0"/>
            </a:endParaRPr>
          </a:p>
        </p:txBody>
      </p:sp>
      <p:sp>
        <p:nvSpPr>
          <p:cNvPr id="5" name="TextBox 4"/>
          <p:cNvSpPr txBox="1"/>
          <p:nvPr/>
        </p:nvSpPr>
        <p:spPr>
          <a:xfrm>
            <a:off x="3923928" y="852192"/>
            <a:ext cx="5292080" cy="1323439"/>
          </a:xfrm>
          <a:prstGeom prst="rect">
            <a:avLst/>
          </a:prstGeom>
          <a:noFill/>
        </p:spPr>
        <p:txBody>
          <a:bodyPr wrap="square" rtlCol="0">
            <a:spAutoFit/>
          </a:bodyPr>
          <a:lstStyle/>
          <a:p>
            <a:pPr marL="0" marR="0" lvl="0" indent="0" algn="ctr" defTabSz="914400" rtl="1" eaLnBrk="1" fontAlgn="base" latinLnBrk="0" hangingPunct="1">
              <a:lnSpc>
                <a:spcPct val="100000"/>
              </a:lnSpc>
              <a:spcBef>
                <a:spcPct val="0"/>
              </a:spcBef>
              <a:spcAft>
                <a:spcPct val="0"/>
              </a:spcAft>
              <a:buClrTx/>
              <a:buSzTx/>
              <a:buFontTx/>
              <a:buNone/>
              <a:tabLst/>
              <a:defRPr/>
            </a:pPr>
            <a:r>
              <a:rPr kumimoji="0" lang="en-US" sz="4000" dirty="0">
                <a:solidFill>
                  <a:srgbClr val="000000"/>
                </a:solidFill>
                <a:cs typeface="+mn-cs"/>
              </a:rPr>
              <a:t>LEAN</a:t>
            </a:r>
            <a:r>
              <a:rPr kumimoji="0" lang="he-IL" sz="4000" dirty="0">
                <a:solidFill>
                  <a:srgbClr val="000000"/>
                </a:solidFill>
                <a:cs typeface="+mn-cs"/>
              </a:rPr>
              <a:t> ניהול הרזה</a:t>
            </a:r>
          </a:p>
          <a:p>
            <a:pPr marL="0" marR="0" lvl="0" indent="0" algn="ctr" defTabSz="914400" rtl="1" eaLnBrk="1" fontAlgn="base" latinLnBrk="0" hangingPunct="1">
              <a:lnSpc>
                <a:spcPct val="100000"/>
              </a:lnSpc>
              <a:spcBef>
                <a:spcPct val="0"/>
              </a:spcBef>
              <a:spcAft>
                <a:spcPct val="0"/>
              </a:spcAft>
              <a:buClrTx/>
              <a:buSzTx/>
              <a:buFontTx/>
              <a:buNone/>
              <a:tabLst/>
              <a:defRPr/>
            </a:pPr>
            <a:r>
              <a:rPr kumimoji="0" lang="he-IL" sz="4000" b="0" i="0" u="none" strike="noStrike" kern="1200" cap="none" spc="0" normalizeH="0" baseline="0" noProof="0" dirty="0">
                <a:ln>
                  <a:noFill/>
                </a:ln>
                <a:solidFill>
                  <a:srgbClr val="000000"/>
                </a:solidFill>
                <a:effectLst/>
                <a:uLnTx/>
                <a:uFillTx/>
                <a:latin typeface="Times New Roman" pitchFamily="18" charset="0"/>
                <a:ea typeface="+mn-ea"/>
                <a:cs typeface="+mn-cs"/>
              </a:rPr>
              <a:t>להורי</a:t>
            </a:r>
            <a:r>
              <a:rPr kumimoji="0" lang="he-IL" sz="4000" dirty="0">
                <a:solidFill>
                  <a:srgbClr val="000000"/>
                </a:solidFill>
                <a:cs typeface="+mn-cs"/>
              </a:rPr>
              <a:t>ד את ה </a:t>
            </a:r>
            <a:r>
              <a:rPr kumimoji="0" lang="en-AU" sz="4000" dirty="0">
                <a:solidFill>
                  <a:srgbClr val="000000"/>
                </a:solidFill>
                <a:cs typeface="+mn-cs"/>
              </a:rPr>
              <a:t>"</a:t>
            </a:r>
            <a:r>
              <a:rPr kumimoji="0" lang="en-US" sz="4000" dirty="0">
                <a:solidFill>
                  <a:srgbClr val="000000"/>
                </a:solidFill>
                <a:cs typeface="+mn-cs"/>
              </a:rPr>
              <a:t>MUDA”</a:t>
            </a:r>
            <a:endParaRPr kumimoji="0" lang="en-AU" sz="40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pic>
        <p:nvPicPr>
          <p:cNvPr id="6" name="Picture 5" descr="Warning__&lt;strong&gt;Unnecessary&lt;/strong&gt;_sign_by_Furaha01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82" y="0"/>
            <a:ext cx="4132301" cy="2754868"/>
          </a:xfrm>
          <a:prstGeom prst="rect">
            <a:avLst/>
          </a:prstGeom>
        </p:spPr>
      </p:pic>
      <p:sp>
        <p:nvSpPr>
          <p:cNvPr id="7" name="TextBox 6"/>
          <p:cNvSpPr txBox="1"/>
          <p:nvPr/>
        </p:nvSpPr>
        <p:spPr>
          <a:xfrm>
            <a:off x="-35112" y="2754868"/>
            <a:ext cx="9152182" cy="3539430"/>
          </a:xfrm>
          <a:prstGeom prst="rect">
            <a:avLst/>
          </a:prstGeom>
          <a:noFill/>
        </p:spPr>
        <p:txBody>
          <a:bodyPr wrap="square" rtlCol="0">
            <a:spAutoFit/>
          </a:bodyPr>
          <a:lstStyle/>
          <a:p>
            <a:pPr marL="342900" marR="0" lvl="0" indent="-342900" algn="r" defTabSz="914400" rtl="1"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he-IL" sz="3200" dirty="0">
                <a:solidFill>
                  <a:srgbClr val="000000"/>
                </a:solidFill>
                <a:cs typeface="+mn-cs"/>
              </a:rPr>
              <a:t>איפיון יתר: </a:t>
            </a:r>
            <a:r>
              <a:rPr kumimoji="0" lang="he-IL" sz="2800" dirty="0">
                <a:solidFill>
                  <a:srgbClr val="000000"/>
                </a:solidFill>
                <a:cs typeface="+mn-cs"/>
              </a:rPr>
              <a:t>מקור מספר ראשון לביזבוז</a:t>
            </a:r>
            <a:endParaRPr kumimoji="0" lang="en-AU" sz="2800" b="0" i="0" u="none" strike="noStrike" kern="1200" cap="none" spc="0" normalizeH="0" baseline="0" noProof="0" dirty="0">
              <a:ln>
                <a:noFill/>
              </a:ln>
              <a:solidFill>
                <a:srgbClr val="000000"/>
              </a:solidFill>
              <a:effectLst/>
              <a:uLnTx/>
              <a:uFillTx/>
              <a:cs typeface="+mn-cs"/>
            </a:endParaRPr>
          </a:p>
          <a:p>
            <a:pPr marL="342900" marR="0" lvl="0" indent="-342900" algn="r" defTabSz="914400" rtl="1"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he-IL" sz="3200" b="0" i="0" u="none" strike="noStrike" kern="1200" cap="none" spc="0" normalizeH="0" baseline="0" noProof="0" dirty="0">
                <a:ln>
                  <a:noFill/>
                </a:ln>
                <a:solidFill>
                  <a:srgbClr val="000000"/>
                </a:solidFill>
                <a:effectLst/>
                <a:uLnTx/>
                <a:uFillTx/>
                <a:latin typeface="Times New Roman" pitchFamily="18" charset="0"/>
                <a:ea typeface="+mn-ea"/>
                <a:cs typeface="+mn-cs"/>
              </a:rPr>
              <a:t>אחזקה – דרישות</a:t>
            </a:r>
            <a:r>
              <a:rPr kumimoji="0" lang="he-IL" sz="3200" b="0" i="0" u="none" strike="noStrike" kern="1200" cap="none" spc="0" normalizeH="0" noProof="0" dirty="0">
                <a:ln>
                  <a:noFill/>
                </a:ln>
                <a:solidFill>
                  <a:srgbClr val="000000"/>
                </a:solidFill>
                <a:effectLst/>
                <a:uLnTx/>
                <a:uFillTx/>
                <a:latin typeface="Times New Roman" pitchFamily="18" charset="0"/>
                <a:ea typeface="+mn-ea"/>
                <a:cs typeface="+mn-cs"/>
              </a:rPr>
              <a:t> יתר</a:t>
            </a:r>
            <a:endPar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342900" lvl="0" indent="-342900" algn="r" rtl="1" eaLnBrk="1" hangingPunct="1">
              <a:buFont typeface="Arial" panose="020B0604020202020204" pitchFamily="34" charset="0"/>
              <a:buChar char="•"/>
              <a:defRPr/>
            </a:pPr>
            <a:r>
              <a:rPr kumimoji="0" lang="he-IL" sz="3200" dirty="0">
                <a:solidFill>
                  <a:srgbClr val="000000"/>
                </a:solidFill>
              </a:rPr>
              <a:t>קליטה – דרישות יתר</a:t>
            </a:r>
            <a:endParaRPr kumimoji="0" lang="en-AU" sz="3200" dirty="0">
              <a:solidFill>
                <a:srgbClr val="000000"/>
              </a:solidFill>
            </a:endParaRPr>
          </a:p>
          <a:p>
            <a:pPr marL="342900" marR="0" lvl="0" indent="-342900" algn="r" defTabSz="914400" rtl="1"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he-IL" sz="3200" b="0" i="0" u="none" strike="noStrike" kern="1200" cap="none" spc="0" normalizeH="0" baseline="0" noProof="0" dirty="0">
                <a:ln>
                  <a:noFill/>
                </a:ln>
                <a:solidFill>
                  <a:srgbClr val="000000"/>
                </a:solidFill>
                <a:effectLst/>
                <a:uLnTx/>
                <a:uFillTx/>
                <a:latin typeface="Times New Roman" pitchFamily="18" charset="0"/>
                <a:ea typeface="+mn-ea"/>
                <a:cs typeface="+mn-cs"/>
              </a:rPr>
              <a:t>להקפיד על תרבות של </a:t>
            </a:r>
            <a:r>
              <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rPr>
              <a:t>Time to Market</a:t>
            </a:r>
            <a:r>
              <a:rPr kumimoji="0" lang="he-IL" sz="3200" b="0" i="0" u="none" strike="noStrike" kern="1200" cap="none" spc="0" normalizeH="0" baseline="0" noProof="0" dirty="0">
                <a:ln>
                  <a:noFill/>
                </a:ln>
                <a:solidFill>
                  <a:srgbClr val="000000"/>
                </a:solidFill>
                <a:effectLst/>
                <a:uLnTx/>
                <a:uFillTx/>
                <a:latin typeface="Times New Roman" pitchFamily="18" charset="0"/>
                <a:ea typeface="+mn-ea"/>
                <a:cs typeface="+mn-cs"/>
              </a:rPr>
              <a:t> – להגביל את</a:t>
            </a:r>
            <a:r>
              <a:rPr kumimoji="0" lang="he-IL" sz="3200" b="0" i="0" u="none" strike="noStrike" kern="1200" cap="none" spc="0" normalizeH="0" noProof="0" dirty="0">
                <a:ln>
                  <a:noFill/>
                </a:ln>
                <a:solidFill>
                  <a:srgbClr val="000000"/>
                </a:solidFill>
                <a:effectLst/>
                <a:uLnTx/>
                <a:uFillTx/>
                <a:latin typeface="Times New Roman" pitchFamily="18" charset="0"/>
                <a:ea typeface="+mn-ea"/>
                <a:cs typeface="+mn-cs"/>
              </a:rPr>
              <a:t> הזמן</a:t>
            </a:r>
            <a:endPar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342900" marR="0" lvl="0" indent="-342900" algn="r" defTabSz="914400" rtl="1"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he-IL" sz="3200" b="0" i="0" u="none" strike="noStrike" kern="1200" cap="none" spc="0" normalizeH="0" baseline="0" noProof="0" dirty="0">
                <a:ln>
                  <a:noFill/>
                </a:ln>
                <a:solidFill>
                  <a:srgbClr val="000000"/>
                </a:solidFill>
                <a:effectLst/>
                <a:uLnTx/>
                <a:uFillTx/>
                <a:latin typeface="Times New Roman" pitchFamily="18" charset="0"/>
                <a:ea typeface="+mn-ea"/>
                <a:cs typeface="+mn-cs"/>
              </a:rPr>
              <a:t>לשם האתגר המקצועי</a:t>
            </a:r>
            <a:r>
              <a:rPr kumimoji="0" lang="he-IL" sz="3200" b="0" i="0" u="none" strike="noStrike" kern="1200" cap="none" spc="0" normalizeH="0" noProof="0" dirty="0">
                <a:ln>
                  <a:noFill/>
                </a:ln>
                <a:solidFill>
                  <a:srgbClr val="000000"/>
                </a:solidFill>
                <a:effectLst/>
                <a:uLnTx/>
                <a:uFillTx/>
                <a:latin typeface="Times New Roman" pitchFamily="18" charset="0"/>
                <a:ea typeface="+mn-ea"/>
                <a:cs typeface="+mn-cs"/>
              </a:rPr>
              <a:t> - למנוע</a:t>
            </a:r>
            <a:endPar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342900" marR="0" lvl="0" indent="-342900" algn="r" defTabSz="914400" rtl="1"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he-IL" sz="3200" b="0" i="0" u="none" strike="noStrike" kern="1200" cap="none" spc="0" normalizeH="0" baseline="0" noProof="0" dirty="0">
                <a:ln>
                  <a:noFill/>
                </a:ln>
                <a:solidFill>
                  <a:srgbClr val="000000"/>
                </a:solidFill>
                <a:effectLst/>
                <a:uLnTx/>
                <a:uFillTx/>
                <a:latin typeface="Times New Roman" pitchFamily="18" charset="0"/>
                <a:ea typeface="+mn-ea"/>
                <a:cs typeface="+mn-cs"/>
              </a:rPr>
              <a:t>סינדרם "הקופסה השחרורה"</a:t>
            </a:r>
            <a:r>
              <a:rPr kumimoji="0" lang="he-IL" sz="3200" b="0" i="0" u="none" strike="noStrike" kern="1200" cap="none" spc="0" normalizeH="0" noProof="0" dirty="0">
                <a:ln>
                  <a:noFill/>
                </a:ln>
                <a:solidFill>
                  <a:srgbClr val="000000"/>
                </a:solidFill>
                <a:effectLst/>
                <a:uLnTx/>
                <a:uFillTx/>
                <a:latin typeface="Times New Roman" pitchFamily="18" charset="0"/>
                <a:ea typeface="+mn-ea"/>
                <a:cs typeface="+mn-cs"/>
              </a:rPr>
              <a:t> - למנוע</a:t>
            </a:r>
            <a:endParaRPr kumimoji="0" lang="en-AU" sz="32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989038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4" end="4"/>
                                            </p:txEl>
                                          </p:spTgt>
                                        </p:tgtEl>
                                        <p:attrNameLst>
                                          <p:attrName>style.visibility</p:attrName>
                                        </p:attrNameLst>
                                      </p:cBhvr>
                                      <p:to>
                                        <p:strVal val="visible"/>
                                      </p:to>
                                    </p:set>
                                    <p:anim calcmode="lin" valueType="num">
                                      <p:cBhvr additive="base">
                                        <p:cTn id="31"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5" end="5"/>
                                            </p:txEl>
                                          </p:spTgt>
                                        </p:tgtEl>
                                        <p:attrNameLst>
                                          <p:attrName>style.visibility</p:attrName>
                                        </p:attrNameLst>
                                      </p:cBhvr>
                                      <p:to>
                                        <p:strVal val="visible"/>
                                      </p:to>
                                    </p:set>
                                    <p:anim calcmode="lin" valueType="num">
                                      <p:cBhvr additive="base">
                                        <p:cTn id="37"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89" name="Text Box 201"/>
          <p:cNvSpPr txBox="1">
            <a:spLocks noChangeArrowheads="1"/>
          </p:cNvSpPr>
          <p:nvPr/>
        </p:nvSpPr>
        <p:spPr bwMode="auto">
          <a:xfrm>
            <a:off x="611560" y="0"/>
            <a:ext cx="8280400" cy="701675"/>
          </a:xfrm>
          <a:prstGeom prst="rect">
            <a:avLst/>
          </a:prstGeom>
          <a:noFill/>
          <a:ln w="38100" cmpd="dbl" algn="ctr">
            <a:noFill/>
            <a:miter lim="800000"/>
            <a:headEnd/>
            <a:tailEnd/>
          </a:ln>
          <a:effectLst/>
        </p:spPr>
        <p:txBody>
          <a:bodyPr>
            <a:spAutoFit/>
          </a:bodyPr>
          <a:lstStyle/>
          <a:p>
            <a:pPr rtl="1">
              <a:defRPr/>
            </a:pPr>
            <a:r>
              <a:rPr kumimoji="1" lang="he-IL" sz="4000" i="1" dirty="0">
                <a:solidFill>
                  <a:srgbClr val="FF0000"/>
                </a:solidFill>
                <a:latin typeface="Arial" pitchFamily="34" charset="0"/>
                <a:cs typeface="Arial" pitchFamily="34" charset="0"/>
              </a:rPr>
              <a:t>שלב 2 – ניצול האילוץ</a:t>
            </a:r>
            <a:endParaRPr kumimoji="1" lang="en-US" sz="4000" i="1" dirty="0">
              <a:solidFill>
                <a:srgbClr val="FF0000"/>
              </a:solidFill>
              <a:latin typeface="Arial" pitchFamily="34" charset="0"/>
              <a:cs typeface="Arial" pitchFamily="34" charset="0"/>
            </a:endParaRPr>
          </a:p>
        </p:txBody>
      </p:sp>
      <p:sp>
        <p:nvSpPr>
          <p:cNvPr id="63690" name="Text Box 202"/>
          <p:cNvSpPr txBox="1">
            <a:spLocks noChangeArrowheads="1"/>
          </p:cNvSpPr>
          <p:nvPr/>
        </p:nvSpPr>
        <p:spPr bwMode="auto">
          <a:xfrm>
            <a:off x="2447504" y="660619"/>
            <a:ext cx="4608512" cy="523220"/>
          </a:xfrm>
          <a:prstGeom prst="rect">
            <a:avLst/>
          </a:prstGeom>
          <a:noFill/>
          <a:ln w="38100" cmpd="dbl" algn="ctr">
            <a:noFill/>
            <a:miter lim="800000"/>
            <a:headEnd/>
            <a:tailEnd/>
          </a:ln>
          <a:effectLst/>
        </p:spPr>
        <p:txBody>
          <a:bodyPr wrap="square">
            <a:spAutoFit/>
          </a:bodyPr>
          <a:lstStyle/>
          <a:p>
            <a:pPr rtl="1">
              <a:defRPr/>
            </a:pPr>
            <a:r>
              <a:rPr kumimoji="1" lang="he-IL" sz="2800" i="1" u="sng" dirty="0">
                <a:solidFill>
                  <a:srgbClr val="FF0000"/>
                </a:solidFill>
                <a:latin typeface="Arial" pitchFamily="34" charset="0"/>
                <a:cs typeface="Arial" pitchFamily="34" charset="0"/>
              </a:rPr>
              <a:t>צעדים מעשיים:</a:t>
            </a:r>
            <a:endParaRPr kumimoji="1" lang="en-US" sz="2800" i="1" u="sng" dirty="0">
              <a:solidFill>
                <a:srgbClr val="FF0000"/>
              </a:solidFill>
              <a:latin typeface="Arial" pitchFamily="34" charset="0"/>
              <a:cs typeface="Arial" pitchFamily="34" charset="0"/>
            </a:endParaRPr>
          </a:p>
        </p:txBody>
      </p:sp>
      <p:grpSp>
        <p:nvGrpSpPr>
          <p:cNvPr id="2" name="Group 223"/>
          <p:cNvGrpSpPr>
            <a:grpSpLocks/>
          </p:cNvGrpSpPr>
          <p:nvPr/>
        </p:nvGrpSpPr>
        <p:grpSpPr bwMode="auto">
          <a:xfrm>
            <a:off x="-16768" y="1215916"/>
            <a:ext cx="9371013" cy="1973263"/>
            <a:chOff x="5" y="2083"/>
            <a:chExt cx="5903" cy="1243"/>
          </a:xfrm>
        </p:grpSpPr>
        <p:sp>
          <p:nvSpPr>
            <p:cNvPr id="27664" name="Rectangle 213"/>
            <p:cNvSpPr>
              <a:spLocks noChangeArrowheads="1"/>
            </p:cNvSpPr>
            <p:nvPr/>
          </p:nvSpPr>
          <p:spPr bwMode="auto">
            <a:xfrm>
              <a:off x="5" y="2083"/>
              <a:ext cx="5760" cy="998"/>
            </a:xfrm>
            <a:prstGeom prst="rect">
              <a:avLst/>
            </a:prstGeom>
            <a:solidFill>
              <a:srgbClr val="FFFFFF">
                <a:alpha val="50195"/>
              </a:srgbClr>
            </a:solidFill>
            <a:ln w="9525" algn="ctr">
              <a:noFill/>
              <a:miter lim="800000"/>
              <a:headEnd/>
              <a:tailEnd/>
            </a:ln>
          </p:spPr>
          <p:txBody>
            <a:bodyPr wrap="none" anchor="ctr"/>
            <a:lstStyle/>
            <a:p>
              <a:endParaRPr kumimoji="1" lang="he-IL" b="0">
                <a:solidFill>
                  <a:srgbClr val="EAEAEA"/>
                </a:solidFill>
                <a:cs typeface="Arial" pitchFamily="34" charset="0"/>
              </a:endParaRPr>
            </a:p>
          </p:txBody>
        </p:sp>
        <p:sp>
          <p:nvSpPr>
            <p:cNvPr id="27665" name="Text Box 211"/>
            <p:cNvSpPr txBox="1">
              <a:spLocks noChangeArrowheads="1"/>
            </p:cNvSpPr>
            <p:nvPr/>
          </p:nvSpPr>
          <p:spPr bwMode="auto">
            <a:xfrm>
              <a:off x="23" y="2263"/>
              <a:ext cx="2858" cy="596"/>
            </a:xfrm>
            <a:prstGeom prst="rect">
              <a:avLst/>
            </a:prstGeom>
            <a:noFill/>
            <a:ln w="9525" algn="ctr">
              <a:noFill/>
              <a:miter lim="800000"/>
              <a:headEnd/>
              <a:tailEnd/>
            </a:ln>
          </p:spPr>
          <p:txBody>
            <a:bodyPr>
              <a:spAutoFit/>
            </a:bodyPr>
            <a:lstStyle/>
            <a:p>
              <a:pPr algn="r"/>
              <a:r>
                <a:rPr kumimoji="1" lang="he-IL" sz="2800" i="1" dirty="0">
                  <a:solidFill>
                    <a:srgbClr val="000099"/>
                  </a:solidFill>
                  <a:latin typeface="Arial" pitchFamily="34" charset="0"/>
                  <a:cs typeface="Arial" pitchFamily="34" charset="0"/>
                </a:rPr>
                <a:t>יש למנוע מהאילוץ מלעבוד על עבודה פגומה.</a:t>
              </a:r>
              <a:endParaRPr kumimoji="1" lang="en-US" sz="2800" i="1" dirty="0">
                <a:solidFill>
                  <a:srgbClr val="000099"/>
                </a:solidFill>
                <a:latin typeface="Arial" pitchFamily="34" charset="0"/>
                <a:cs typeface="Arial" pitchFamily="34" charset="0"/>
              </a:endParaRPr>
            </a:p>
          </p:txBody>
        </p:sp>
        <p:sp>
          <p:nvSpPr>
            <p:cNvPr id="27666" name="AutoShape 214"/>
            <p:cNvSpPr>
              <a:spLocks noChangeArrowheads="1"/>
            </p:cNvSpPr>
            <p:nvPr/>
          </p:nvSpPr>
          <p:spPr bwMode="auto">
            <a:xfrm rot="10800000">
              <a:off x="3713" y="2353"/>
              <a:ext cx="360" cy="363"/>
            </a:xfrm>
            <a:prstGeom prst="rightArrow">
              <a:avLst>
                <a:gd name="adj1" fmla="val 50000"/>
                <a:gd name="adj2" fmla="val 34366"/>
              </a:avLst>
            </a:prstGeom>
            <a:solidFill>
              <a:srgbClr val="5F5F5F"/>
            </a:solidFill>
            <a:ln w="9525" algn="ctr">
              <a:noFill/>
              <a:miter lim="800000"/>
              <a:headEnd/>
              <a:tailEnd/>
            </a:ln>
            <a:effectLst>
              <a:prstShdw prst="shdw17" dist="17961" dir="2700000">
                <a:srgbClr val="393939"/>
              </a:prstShdw>
            </a:effectLst>
          </p:spPr>
          <p:txBody>
            <a:bodyPr wrap="none" anchor="ctr"/>
            <a:lstStyle/>
            <a:p>
              <a:endParaRPr kumimoji="1" lang="he-IL" b="0">
                <a:solidFill>
                  <a:srgbClr val="EAEAEA"/>
                </a:solidFill>
                <a:cs typeface="Arial" pitchFamily="34" charset="0"/>
              </a:endParaRPr>
            </a:p>
          </p:txBody>
        </p:sp>
        <p:sp>
          <p:nvSpPr>
            <p:cNvPr id="27667" name="Text Box 215"/>
            <p:cNvSpPr txBox="1">
              <a:spLocks noChangeArrowheads="1"/>
            </p:cNvSpPr>
            <p:nvPr/>
          </p:nvSpPr>
          <p:spPr bwMode="auto">
            <a:xfrm>
              <a:off x="3957" y="2182"/>
              <a:ext cx="1951" cy="1144"/>
            </a:xfrm>
            <a:prstGeom prst="rect">
              <a:avLst/>
            </a:prstGeom>
            <a:noFill/>
            <a:ln w="9525" algn="ctr">
              <a:noFill/>
              <a:miter lim="800000"/>
              <a:headEnd/>
              <a:tailEnd/>
            </a:ln>
          </p:spPr>
          <p:txBody>
            <a:bodyPr>
              <a:spAutoFit/>
            </a:bodyPr>
            <a:lstStyle/>
            <a:p>
              <a:r>
                <a:rPr kumimoji="1" lang="en-US" sz="2800" i="1" dirty="0">
                  <a:solidFill>
                    <a:srgbClr val="000099"/>
                  </a:solidFill>
                  <a:latin typeface="Arial" pitchFamily="34" charset="0"/>
                  <a:cs typeface="Arial" pitchFamily="34" charset="0"/>
                </a:rPr>
                <a:t>QC</a:t>
              </a:r>
              <a:r>
                <a:rPr kumimoji="1" lang="he-IL" sz="2800" i="1" dirty="0">
                  <a:solidFill>
                    <a:srgbClr val="000099"/>
                  </a:solidFill>
                  <a:latin typeface="Arial" pitchFamily="34" charset="0"/>
                  <a:cs typeface="Arial" pitchFamily="34" charset="0"/>
                </a:rPr>
                <a:t> (ביקרת איכות)ו-</a:t>
              </a:r>
              <a:r>
                <a:rPr kumimoji="1" lang="en-US" sz="2800" i="1" dirty="0">
                  <a:solidFill>
                    <a:srgbClr val="000099"/>
                  </a:solidFill>
                  <a:latin typeface="Arial" pitchFamily="34" charset="0"/>
                  <a:cs typeface="Arial" pitchFamily="34" charset="0"/>
                </a:rPr>
                <a:t>QA</a:t>
              </a:r>
              <a:r>
                <a:rPr kumimoji="1" lang="he-IL" sz="2800" i="1" dirty="0">
                  <a:solidFill>
                    <a:srgbClr val="000099"/>
                  </a:solidFill>
                  <a:latin typeface="Arial" pitchFamily="34" charset="0"/>
                  <a:cs typeface="Arial" pitchFamily="34" charset="0"/>
                </a:rPr>
                <a:t> (אבטחת איכות) לפני האילוץ.</a:t>
              </a:r>
              <a:endParaRPr kumimoji="1" lang="en-US" sz="2800" i="1" dirty="0">
                <a:solidFill>
                  <a:srgbClr val="000099"/>
                </a:solidFill>
                <a:latin typeface="Arial" pitchFamily="34" charset="0"/>
                <a:cs typeface="Arial" pitchFamily="34" charset="0"/>
              </a:endParaRPr>
            </a:p>
          </p:txBody>
        </p:sp>
      </p:grpSp>
      <p:sp>
        <p:nvSpPr>
          <p:cNvPr id="33803" name="TextBox 27"/>
          <p:cNvSpPr txBox="1">
            <a:spLocks noChangeArrowheads="1"/>
          </p:cNvSpPr>
          <p:nvPr/>
        </p:nvSpPr>
        <p:spPr bwMode="auto">
          <a:xfrm>
            <a:off x="0" y="2996952"/>
            <a:ext cx="9144000" cy="3908762"/>
          </a:xfrm>
          <a:prstGeom prst="rect">
            <a:avLst/>
          </a:prstGeom>
          <a:noFill/>
          <a:ln w="9525">
            <a:noFill/>
            <a:miter lim="800000"/>
            <a:headEnd/>
            <a:tailEnd/>
          </a:ln>
        </p:spPr>
        <p:txBody>
          <a:bodyPr wrap="square">
            <a:spAutoFit/>
          </a:bodyPr>
          <a:lstStyle/>
          <a:p>
            <a:pPr marL="342900" indent="-342900" algn="r" rtl="1">
              <a:buFont typeface="Wingdings" panose="05000000000000000000" pitchFamily="2" charset="2"/>
              <a:buChar char="q"/>
            </a:pPr>
            <a:endParaRPr kumimoji="1" lang="he-IL" b="0" dirty="0">
              <a:cs typeface="Arial" pitchFamily="34" charset="0"/>
            </a:endParaRPr>
          </a:p>
          <a:p>
            <a:pPr marL="342900" indent="-342900" algn="r" rtl="1">
              <a:buFont typeface="Wingdings" panose="05000000000000000000" pitchFamily="2" charset="2"/>
              <a:buChar char="q"/>
            </a:pPr>
            <a:r>
              <a:rPr kumimoji="1" lang="he-IL" sz="2800" b="0" dirty="0">
                <a:cs typeface="Arial" pitchFamily="34" charset="0"/>
              </a:rPr>
              <a:t>סקרי תיכון </a:t>
            </a:r>
            <a:r>
              <a:rPr kumimoji="1" lang="en-AU" sz="2800" b="0" dirty="0">
                <a:cs typeface="Arial" pitchFamily="34" charset="0"/>
              </a:rPr>
              <a:t> (Design Reviews) </a:t>
            </a:r>
            <a:r>
              <a:rPr kumimoji="1" lang="he-IL" sz="2800" b="0" dirty="0">
                <a:cs typeface="Arial" pitchFamily="34" charset="0"/>
              </a:rPr>
              <a:t> כאבני דרך על הנתיב הקריטי</a:t>
            </a:r>
          </a:p>
          <a:p>
            <a:pPr marL="800100" lvl="1" indent="-342900" algn="r" rtl="1">
              <a:buFont typeface="Wingdings" panose="05000000000000000000" pitchFamily="2" charset="2"/>
              <a:buChar char="q"/>
            </a:pPr>
            <a:r>
              <a:rPr kumimoji="1" lang="he-IL" sz="2800" b="0" dirty="0">
                <a:cs typeface="Arial" pitchFamily="34" charset="0"/>
              </a:rPr>
              <a:t>פורמט של ה-</a:t>
            </a:r>
            <a:r>
              <a:rPr kumimoji="1" lang="en-US" sz="2800" b="0" dirty="0">
                <a:cs typeface="Arial" pitchFamily="34" charset="0"/>
              </a:rPr>
              <a:t>DR</a:t>
            </a:r>
            <a:r>
              <a:rPr kumimoji="1" lang="he-IL" sz="2800" b="0" dirty="0">
                <a:cs typeface="Arial" pitchFamily="34" charset="0"/>
              </a:rPr>
              <a:t> הוא ביטוי ל-</a:t>
            </a:r>
            <a:r>
              <a:rPr kumimoji="1" lang="en-US" sz="2800" b="0" dirty="0">
                <a:cs typeface="Arial" pitchFamily="34" charset="0"/>
              </a:rPr>
              <a:t>QA</a:t>
            </a:r>
            <a:r>
              <a:rPr kumimoji="1" lang="he-IL" sz="2800" b="0" dirty="0">
                <a:cs typeface="Arial" pitchFamily="34" charset="0"/>
              </a:rPr>
              <a:t> </a:t>
            </a:r>
          </a:p>
          <a:p>
            <a:pPr marL="800100" lvl="1" indent="-342900" algn="r" rtl="1">
              <a:buFont typeface="Wingdings" panose="05000000000000000000" pitchFamily="2" charset="2"/>
              <a:buChar char="q"/>
            </a:pPr>
            <a:r>
              <a:rPr kumimoji="1" lang="he-IL" sz="2800" b="0" dirty="0">
                <a:cs typeface="Arial" pitchFamily="34" charset="0"/>
              </a:rPr>
              <a:t>הביצוע של ה-</a:t>
            </a:r>
            <a:r>
              <a:rPr kumimoji="1" lang="en-US" sz="2800" b="0" dirty="0">
                <a:cs typeface="Arial" pitchFamily="34" charset="0"/>
              </a:rPr>
              <a:t>DR </a:t>
            </a:r>
            <a:r>
              <a:rPr kumimoji="1" lang="he-IL" sz="2800" b="0" dirty="0">
                <a:cs typeface="Arial" pitchFamily="34" charset="0"/>
              </a:rPr>
              <a:t>  הוא ביטוי ל-</a:t>
            </a:r>
            <a:r>
              <a:rPr kumimoji="1" lang="en-US" sz="2800" b="0" dirty="0">
                <a:cs typeface="Arial" pitchFamily="34" charset="0"/>
              </a:rPr>
              <a:t>QC</a:t>
            </a:r>
            <a:endParaRPr kumimoji="1" lang="he-IL" sz="2800" b="0" dirty="0">
              <a:cs typeface="Arial" pitchFamily="34" charset="0"/>
            </a:endParaRPr>
          </a:p>
          <a:p>
            <a:pPr marL="800100" lvl="1" indent="-342900" algn="r" rtl="1">
              <a:buFont typeface="Wingdings" panose="05000000000000000000" pitchFamily="2" charset="2"/>
              <a:buChar char="q"/>
            </a:pPr>
            <a:endParaRPr kumimoji="1" lang="he-IL" sz="2800" b="0" dirty="0">
              <a:cs typeface="Arial" pitchFamily="34" charset="0"/>
            </a:endParaRPr>
          </a:p>
          <a:p>
            <a:pPr marL="342900" indent="-342900" algn="r" rtl="1">
              <a:buFont typeface="Wingdings" panose="05000000000000000000" pitchFamily="2" charset="2"/>
              <a:buChar char="q"/>
            </a:pPr>
            <a:r>
              <a:rPr kumimoji="1" lang="he-IL" sz="2800" b="0" dirty="0">
                <a:cs typeface="Arial" pitchFamily="34" charset="0"/>
              </a:rPr>
              <a:t>ניהול תצורה </a:t>
            </a:r>
            <a:r>
              <a:rPr kumimoji="1" lang="en-AU" sz="2800" b="0" dirty="0">
                <a:cs typeface="Arial" pitchFamily="34" charset="0"/>
              </a:rPr>
              <a:t>(Configuration Management) </a:t>
            </a:r>
          </a:p>
          <a:p>
            <a:pPr marL="800100" lvl="1" indent="-342900" algn="r" rtl="1">
              <a:buFont typeface="Wingdings" panose="05000000000000000000" pitchFamily="2" charset="2"/>
              <a:buChar char="q"/>
            </a:pPr>
            <a:r>
              <a:rPr kumimoji="1" lang="he-IL" sz="2800" b="0" dirty="0">
                <a:cs typeface="Arial" pitchFamily="34" charset="0"/>
              </a:rPr>
              <a:t>התהליך של ה- </a:t>
            </a:r>
            <a:r>
              <a:rPr kumimoji="1" lang="en-US" sz="2800" b="0" dirty="0">
                <a:cs typeface="Arial" pitchFamily="34" charset="0"/>
              </a:rPr>
              <a:t>ECO</a:t>
            </a:r>
            <a:r>
              <a:rPr kumimoji="1" lang="he-IL" sz="2800" b="0" dirty="0">
                <a:cs typeface="Arial" pitchFamily="34" charset="0"/>
              </a:rPr>
              <a:t> ו-</a:t>
            </a:r>
            <a:r>
              <a:rPr kumimoji="1" lang="en-US" sz="2800" b="0" dirty="0">
                <a:cs typeface="Arial" pitchFamily="34" charset="0"/>
              </a:rPr>
              <a:t>ECR</a:t>
            </a:r>
            <a:r>
              <a:rPr kumimoji="1" lang="he-IL" sz="2800" b="0" dirty="0">
                <a:cs typeface="Arial" pitchFamily="34" charset="0"/>
              </a:rPr>
              <a:t> הוא ביטוי ל-</a:t>
            </a:r>
            <a:r>
              <a:rPr kumimoji="1" lang="en-US" sz="2800" b="0" dirty="0">
                <a:cs typeface="Arial" pitchFamily="34" charset="0"/>
              </a:rPr>
              <a:t>QA</a:t>
            </a:r>
            <a:r>
              <a:rPr kumimoji="1" lang="he-IL" sz="2800" b="0" dirty="0">
                <a:cs typeface="Arial" pitchFamily="34" charset="0"/>
              </a:rPr>
              <a:t> </a:t>
            </a:r>
          </a:p>
          <a:p>
            <a:pPr marL="800100" lvl="1" indent="-342900" algn="r" rtl="1">
              <a:buFont typeface="Wingdings" panose="05000000000000000000" pitchFamily="2" charset="2"/>
              <a:buChar char="q"/>
            </a:pPr>
            <a:r>
              <a:rPr kumimoji="1" lang="he-IL" sz="2800" b="0" dirty="0">
                <a:cs typeface="Arial" pitchFamily="34" charset="0"/>
              </a:rPr>
              <a:t>הביצוע של ה-</a:t>
            </a:r>
            <a:r>
              <a:rPr kumimoji="1" lang="en-US" sz="2800" b="0" dirty="0">
                <a:cs typeface="Arial" pitchFamily="34" charset="0"/>
              </a:rPr>
              <a:t> ECO</a:t>
            </a:r>
            <a:r>
              <a:rPr kumimoji="1" lang="he-IL" sz="2800" b="0" dirty="0">
                <a:cs typeface="Arial" pitchFamily="34" charset="0"/>
              </a:rPr>
              <a:t> ו-</a:t>
            </a:r>
            <a:r>
              <a:rPr kumimoji="1" lang="en-US" sz="2800" b="0" dirty="0">
                <a:cs typeface="Arial" pitchFamily="34" charset="0"/>
              </a:rPr>
              <a:t>ECR </a:t>
            </a:r>
            <a:r>
              <a:rPr kumimoji="1" lang="he-IL" sz="2800" b="0" dirty="0">
                <a:cs typeface="Arial" pitchFamily="34" charset="0"/>
              </a:rPr>
              <a:t>  הוא ביטוי ל-</a:t>
            </a:r>
            <a:r>
              <a:rPr kumimoji="1" lang="en-US" sz="2800" b="0" dirty="0">
                <a:cs typeface="Arial" pitchFamily="34" charset="0"/>
              </a:rPr>
              <a:t>QC</a:t>
            </a:r>
            <a:endParaRPr kumimoji="1" lang="he-IL" sz="2800" b="0" dirty="0">
              <a:cs typeface="Arial" pitchFamily="34" charset="0"/>
            </a:endParaRPr>
          </a:p>
          <a:p>
            <a:pPr marL="800100" lvl="1" indent="-342900" algn="r" rtl="1">
              <a:buFont typeface="Wingdings" panose="05000000000000000000" pitchFamily="2" charset="2"/>
              <a:buChar char="q"/>
            </a:pPr>
            <a:endParaRPr kumimoji="1" lang="he-IL" sz="2800" b="0" dirty="0">
              <a:cs typeface="Arial" pitchFamily="34" charset="0"/>
            </a:endParaRPr>
          </a:p>
        </p:txBody>
      </p:sp>
      <p:sp>
        <p:nvSpPr>
          <p:cNvPr id="23" name="מציין מיקום של מספר שקופית 5"/>
          <p:cNvSpPr>
            <a:spLocks noGrp="1"/>
          </p:cNvSpPr>
          <p:nvPr>
            <p:ph type="sldNum" sz="quarter" idx="12"/>
          </p:nvPr>
        </p:nvSpPr>
        <p:spPr>
          <a:xfrm>
            <a:off x="7142827" y="6597352"/>
            <a:ext cx="1905000" cy="152400"/>
          </a:xfrm>
        </p:spPr>
        <p:txBody>
          <a:bodyPr/>
          <a:lstStyle/>
          <a:p>
            <a:pPr algn="l" rtl="1">
              <a:defRPr/>
            </a:pPr>
            <a:fld id="{64E13DF7-84E8-45FF-BCF0-5A6D7A710510}" type="slidenum">
              <a:rPr lang="he-IL" altLang="en-US"/>
              <a:pPr algn="l" rtl="1">
                <a:defRPr/>
              </a:pPr>
              <a:t>110</a:t>
            </a:fld>
            <a:endParaRPr lang="en-US" altLang="en-US" dirty="0"/>
          </a:p>
        </p:txBody>
      </p:sp>
      <p:pic>
        <p:nvPicPr>
          <p:cNvPr id="13" name="Picture 12" descr="Quality Control on Construction Project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29138" y="1536896"/>
            <a:ext cx="1302668" cy="1104011"/>
          </a:xfrm>
          <a:prstGeom prst="rect">
            <a:avLst/>
          </a:prstGeom>
        </p:spPr>
      </p:pic>
    </p:spTree>
    <p:extLst>
      <p:ext uri="{BB962C8B-B14F-4D97-AF65-F5344CB8AC3E}">
        <p14:creationId xmlns:p14="http://schemas.microsoft.com/office/powerpoint/2010/main" val="1585975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3803">
                                            <p:txEl>
                                              <p:pRg st="1" end="1"/>
                                            </p:txEl>
                                          </p:spTgt>
                                        </p:tgtEl>
                                        <p:attrNameLst>
                                          <p:attrName>style.visibility</p:attrName>
                                        </p:attrNameLst>
                                      </p:cBhvr>
                                      <p:to>
                                        <p:strVal val="visible"/>
                                      </p:to>
                                    </p:set>
                                    <p:anim calcmode="lin" valueType="num">
                                      <p:cBhvr additive="base">
                                        <p:cTn id="7" dur="500" fill="hold"/>
                                        <p:tgtEl>
                                          <p:spTgt spid="3380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380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3803">
                                            <p:txEl>
                                              <p:pRg st="2" end="2"/>
                                            </p:txEl>
                                          </p:spTgt>
                                        </p:tgtEl>
                                        <p:attrNameLst>
                                          <p:attrName>style.visibility</p:attrName>
                                        </p:attrNameLst>
                                      </p:cBhvr>
                                      <p:to>
                                        <p:strVal val="visible"/>
                                      </p:to>
                                    </p:set>
                                    <p:anim calcmode="lin" valueType="num">
                                      <p:cBhvr additive="base">
                                        <p:cTn id="13" dur="500" fill="hold"/>
                                        <p:tgtEl>
                                          <p:spTgt spid="3380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380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3803">
                                            <p:txEl>
                                              <p:pRg st="3" end="3"/>
                                            </p:txEl>
                                          </p:spTgt>
                                        </p:tgtEl>
                                        <p:attrNameLst>
                                          <p:attrName>style.visibility</p:attrName>
                                        </p:attrNameLst>
                                      </p:cBhvr>
                                      <p:to>
                                        <p:strVal val="visible"/>
                                      </p:to>
                                    </p:set>
                                    <p:anim calcmode="lin" valueType="num">
                                      <p:cBhvr additive="base">
                                        <p:cTn id="19" dur="500" fill="hold"/>
                                        <p:tgtEl>
                                          <p:spTgt spid="3380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380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3803">
                                            <p:txEl>
                                              <p:pRg st="5" end="5"/>
                                            </p:txEl>
                                          </p:spTgt>
                                        </p:tgtEl>
                                        <p:attrNameLst>
                                          <p:attrName>style.visibility</p:attrName>
                                        </p:attrNameLst>
                                      </p:cBhvr>
                                      <p:to>
                                        <p:strVal val="visible"/>
                                      </p:to>
                                    </p:set>
                                    <p:anim calcmode="lin" valueType="num">
                                      <p:cBhvr additive="base">
                                        <p:cTn id="25" dur="500" fill="hold"/>
                                        <p:tgtEl>
                                          <p:spTgt spid="3380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380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3803">
                                            <p:txEl>
                                              <p:pRg st="6" end="6"/>
                                            </p:txEl>
                                          </p:spTgt>
                                        </p:tgtEl>
                                        <p:attrNameLst>
                                          <p:attrName>style.visibility</p:attrName>
                                        </p:attrNameLst>
                                      </p:cBhvr>
                                      <p:to>
                                        <p:strVal val="visible"/>
                                      </p:to>
                                    </p:set>
                                    <p:anim calcmode="lin" valueType="num">
                                      <p:cBhvr additive="base">
                                        <p:cTn id="31" dur="500" fill="hold"/>
                                        <p:tgtEl>
                                          <p:spTgt spid="33803">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380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3803">
                                            <p:txEl>
                                              <p:pRg st="7" end="7"/>
                                            </p:txEl>
                                          </p:spTgt>
                                        </p:tgtEl>
                                        <p:attrNameLst>
                                          <p:attrName>style.visibility</p:attrName>
                                        </p:attrNameLst>
                                      </p:cBhvr>
                                      <p:to>
                                        <p:strVal val="visible"/>
                                      </p:to>
                                    </p:set>
                                    <p:anim calcmode="lin" valueType="num">
                                      <p:cBhvr additive="base">
                                        <p:cTn id="37" dur="500" fill="hold"/>
                                        <p:tgtEl>
                                          <p:spTgt spid="3380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380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908720"/>
            <a:ext cx="8001000" cy="2774032"/>
          </a:xfrm>
        </p:spPr>
        <p:txBody>
          <a:bodyPr/>
          <a:lstStyle/>
          <a:p>
            <a:pPr algn="ctr"/>
            <a:r>
              <a:rPr lang="he-IL" sz="5400" i="1" dirty="0">
                <a:latin typeface="Californian FB" pitchFamily="18" charset="0"/>
              </a:rPr>
              <a:t>שלב 3</a:t>
            </a:r>
            <a:br>
              <a:rPr lang="en-AU" sz="5400" i="1" dirty="0">
                <a:latin typeface="Californian FB" pitchFamily="18" charset="0"/>
              </a:rPr>
            </a:br>
            <a:r>
              <a:rPr lang="he-IL" sz="5400" i="1" dirty="0">
                <a:latin typeface="Californian FB" pitchFamily="18" charset="0"/>
              </a:rPr>
              <a:t>להכפיף לאילוץ</a:t>
            </a:r>
            <a:endParaRPr lang="en-AU" sz="5400" i="1" dirty="0">
              <a:latin typeface="Californian FB" pitchFamily="18" charset="0"/>
            </a:endParaRPr>
          </a:p>
        </p:txBody>
      </p:sp>
      <p:sp>
        <p:nvSpPr>
          <p:cNvPr id="6" name="Slide Number Placeholder 5"/>
          <p:cNvSpPr>
            <a:spLocks noGrp="1"/>
          </p:cNvSpPr>
          <p:nvPr>
            <p:ph type="sldNum" sz="quarter" idx="12"/>
          </p:nvPr>
        </p:nvSpPr>
        <p:spPr/>
        <p:txBody>
          <a:bodyPr/>
          <a:lstStyle/>
          <a:p>
            <a:fld id="{C611F63B-33E6-4C8A-9247-A113E6AB228D}" type="slidenum">
              <a:rPr lang="he-IL" smtClean="0"/>
              <a:pPr/>
              <a:t>111</a:t>
            </a:fld>
            <a:endParaRPr lang="he-IL"/>
          </a:p>
        </p:txBody>
      </p:sp>
    </p:spTree>
    <p:extLst>
      <p:ext uri="{BB962C8B-B14F-4D97-AF65-F5344CB8AC3E}">
        <p14:creationId xmlns:p14="http://schemas.microsoft.com/office/powerpoint/2010/main" val="177825895"/>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מציין מיקום של מספר שקופית 5"/>
          <p:cNvSpPr>
            <a:spLocks noGrp="1"/>
          </p:cNvSpPr>
          <p:nvPr>
            <p:ph type="sldNum" sz="quarter" idx="12"/>
          </p:nvPr>
        </p:nvSpPr>
        <p:spPr>
          <a:xfrm>
            <a:off x="8244408" y="6237312"/>
            <a:ext cx="675184" cy="381000"/>
          </a:xfrm>
        </p:spPr>
        <p:txBody>
          <a:bodyPr/>
          <a:lstStyle/>
          <a:p>
            <a:pPr algn="r" rtl="1">
              <a:defRPr/>
            </a:pPr>
            <a:fld id="{014684C0-56F3-4C8D-B13B-55FA5C7A2CF0}" type="slidenum">
              <a:rPr lang="he-IL" altLang="en-US"/>
              <a:pPr algn="r" rtl="1">
                <a:defRPr/>
              </a:pPr>
              <a:t>112</a:t>
            </a:fld>
            <a:endParaRPr lang="en-US" altLang="en-US" dirty="0"/>
          </a:p>
        </p:txBody>
      </p:sp>
      <p:sp>
        <p:nvSpPr>
          <p:cNvPr id="64517" name="Text Box 5"/>
          <p:cNvSpPr txBox="1">
            <a:spLocks noChangeArrowheads="1"/>
          </p:cNvSpPr>
          <p:nvPr/>
        </p:nvSpPr>
        <p:spPr bwMode="auto">
          <a:xfrm>
            <a:off x="827584" y="1412776"/>
            <a:ext cx="7921625" cy="3416300"/>
          </a:xfrm>
          <a:prstGeom prst="rect">
            <a:avLst/>
          </a:prstGeom>
          <a:noFill/>
          <a:ln w="9525" algn="ctr">
            <a:noFill/>
            <a:miter lim="800000"/>
            <a:headEnd/>
            <a:tailEnd/>
          </a:ln>
        </p:spPr>
        <p:txBody>
          <a:bodyPr>
            <a:spAutoFit/>
          </a:bodyPr>
          <a:lstStyle/>
          <a:p>
            <a:pPr rtl="1" eaLnBrk="0" hangingPunct="0"/>
            <a:r>
              <a:rPr lang="he-IL" sz="3600" b="1" i="1" dirty="0">
                <a:latin typeface="Arial" pitchFamily="34" charset="0"/>
              </a:rPr>
              <a:t>על מנת להפיק את המרב מהמערכת, כל המשאבים שאינם אילוץ צריכים:</a:t>
            </a:r>
          </a:p>
          <a:p>
            <a:pPr rtl="1" eaLnBrk="0" hangingPunct="0"/>
            <a:endParaRPr lang="he-IL" sz="3600" b="1" i="1" dirty="0">
              <a:latin typeface="Arial" pitchFamily="34" charset="0"/>
            </a:endParaRPr>
          </a:p>
          <a:p>
            <a:pPr rtl="1" eaLnBrk="0" hangingPunct="0">
              <a:buFontTx/>
              <a:buChar char="•"/>
            </a:pPr>
            <a:r>
              <a:rPr lang="he-IL" sz="3600" b="1" i="1" dirty="0">
                <a:latin typeface="Arial" pitchFamily="34" charset="0"/>
              </a:rPr>
              <a:t> לשרת את האילוץ</a:t>
            </a:r>
          </a:p>
          <a:p>
            <a:pPr rtl="1" eaLnBrk="0" hangingPunct="0">
              <a:buFontTx/>
              <a:buChar char="•"/>
            </a:pPr>
            <a:endParaRPr lang="he-IL" sz="3600" b="1" i="1" dirty="0">
              <a:latin typeface="Arial" pitchFamily="34" charset="0"/>
            </a:endParaRPr>
          </a:p>
          <a:p>
            <a:pPr rtl="1" eaLnBrk="0" hangingPunct="0">
              <a:buFontTx/>
              <a:buChar char="•"/>
            </a:pPr>
            <a:r>
              <a:rPr lang="he-IL" sz="3600" b="1" i="1" dirty="0">
                <a:latin typeface="Arial" pitchFamily="34" charset="0"/>
              </a:rPr>
              <a:t> לא להפריע לאילוץ</a:t>
            </a:r>
            <a:endParaRPr lang="en-US" sz="3600" b="1" i="1" dirty="0">
              <a:latin typeface="Arial" pitchFamily="34" charset="0"/>
            </a:endParaRPr>
          </a:p>
        </p:txBody>
      </p:sp>
    </p:spTree>
    <p:extLst>
      <p:ext uri="{BB962C8B-B14F-4D97-AF65-F5344CB8AC3E}">
        <p14:creationId xmlns:p14="http://schemas.microsoft.com/office/powerpoint/2010/main" val="1338044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64517">
                                            <p:txEl>
                                              <p:pRg st="2" end="2"/>
                                            </p:txEl>
                                          </p:spTgt>
                                        </p:tgtEl>
                                        <p:attrNameLst>
                                          <p:attrName>style.visibility</p:attrName>
                                        </p:attrNameLst>
                                      </p:cBhvr>
                                      <p:to>
                                        <p:strVal val="visible"/>
                                      </p:to>
                                    </p:set>
                                    <p:anim calcmode="lin" valueType="num">
                                      <p:cBhvr additive="base">
                                        <p:cTn id="7" dur="500" fill="hold"/>
                                        <p:tgtEl>
                                          <p:spTgt spid="64517">
                                            <p:txEl>
                                              <p:pRg st="2" end="2"/>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451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64517">
                                            <p:txEl>
                                              <p:pRg st="4" end="4"/>
                                            </p:txEl>
                                          </p:spTgt>
                                        </p:tgtEl>
                                        <p:attrNameLst>
                                          <p:attrName>style.visibility</p:attrName>
                                        </p:attrNameLst>
                                      </p:cBhvr>
                                      <p:to>
                                        <p:strVal val="visible"/>
                                      </p:to>
                                    </p:set>
                                    <p:anim calcmode="lin" valueType="num">
                                      <p:cBhvr additive="base">
                                        <p:cTn id="13" dur="500" fill="hold"/>
                                        <p:tgtEl>
                                          <p:spTgt spid="64517">
                                            <p:txEl>
                                              <p:pRg st="4" end="4"/>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6451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755576" y="1844823"/>
            <a:ext cx="8244408" cy="4176465"/>
          </a:xfrm>
        </p:spPr>
        <p:txBody>
          <a:bodyPr/>
          <a:lstStyle/>
          <a:p>
            <a:pPr marL="0" indent="0" algn="ctr" rtl="1">
              <a:buNone/>
            </a:pPr>
            <a:r>
              <a:rPr lang="he-IL" sz="4000" dirty="0"/>
              <a:t>מועילות במקום יעילות</a:t>
            </a:r>
          </a:p>
          <a:p>
            <a:pPr lvl="1" algn="just" rtl="1"/>
            <a:r>
              <a:rPr lang="he-IL" sz="4000" dirty="0"/>
              <a:t>"יעילות" </a:t>
            </a:r>
            <a:r>
              <a:rPr lang="he-IL" sz="3200" dirty="0"/>
              <a:t>– היחס בין תפוקות לתשומות ברמה מקומית. </a:t>
            </a:r>
            <a:r>
              <a:rPr lang="he-IL" sz="3200" i="1" dirty="0"/>
              <a:t>לעשות דבר </a:t>
            </a:r>
            <a:r>
              <a:rPr lang="he-IL" sz="4000" b="1" i="1" u="sng" dirty="0"/>
              <a:t>נכון</a:t>
            </a:r>
            <a:r>
              <a:rPr lang="he-IL" sz="3200" i="1" dirty="0"/>
              <a:t>!!</a:t>
            </a:r>
            <a:endParaRPr lang="he-IL" sz="3200" dirty="0"/>
          </a:p>
          <a:p>
            <a:pPr lvl="1" algn="just" rtl="1"/>
            <a:r>
              <a:rPr lang="he-IL" sz="4000" dirty="0"/>
              <a:t>"מועילות" </a:t>
            </a:r>
            <a:r>
              <a:rPr lang="he-IL" sz="3200" dirty="0"/>
              <a:t>(אפקטיביות) – מעשים בארגון שמביאים אותו קרוב יותר למטרת הארגון. </a:t>
            </a:r>
          </a:p>
          <a:p>
            <a:pPr marL="457200" lvl="1" indent="0" algn="just" rtl="1">
              <a:buNone/>
            </a:pPr>
            <a:r>
              <a:rPr lang="he-IL" sz="3200" dirty="0"/>
              <a:t>	</a:t>
            </a:r>
            <a:r>
              <a:rPr lang="he-IL" sz="3200" i="1" dirty="0"/>
              <a:t>לעשות את </a:t>
            </a:r>
            <a:r>
              <a:rPr lang="he-IL" sz="4000" b="1" i="1" u="sng" dirty="0"/>
              <a:t>הדבר</a:t>
            </a:r>
            <a:r>
              <a:rPr lang="he-IL" sz="3200" i="1" dirty="0"/>
              <a:t> הנכון!!</a:t>
            </a:r>
            <a:r>
              <a:rPr lang="he-IL" sz="3200" i="1" dirty="0">
                <a:solidFill>
                  <a:srgbClr val="FFFF00"/>
                </a:solidFill>
              </a:rPr>
              <a:t>                                </a:t>
            </a:r>
          </a:p>
          <a:p>
            <a:pPr algn="r" eaLnBrk="1" hangingPunct="1"/>
            <a:endParaRPr lang="en-US" altLang="he-IL" sz="4000" dirty="0"/>
          </a:p>
        </p:txBody>
      </p:sp>
      <p:sp>
        <p:nvSpPr>
          <p:cNvPr id="6" name="מציין מיקום של מספר שקופית 5"/>
          <p:cNvSpPr>
            <a:spLocks noGrp="1"/>
          </p:cNvSpPr>
          <p:nvPr>
            <p:ph type="sldNum" sz="quarter" idx="12"/>
          </p:nvPr>
        </p:nvSpPr>
        <p:spPr>
          <a:xfrm rot="10800000" flipV="1">
            <a:off x="8172400" y="6231695"/>
            <a:ext cx="827584" cy="571500"/>
          </a:xfrm>
        </p:spPr>
        <p:txBody>
          <a:bodyPr/>
          <a:lstStyle/>
          <a:p>
            <a:pPr algn="r">
              <a:defRPr/>
            </a:pPr>
            <a:fld id="{BD53DEA0-BACA-431C-8F9D-1B08687F76E8}" type="slidenum">
              <a:rPr lang="he-IL"/>
              <a:pPr algn="r">
                <a:defRPr/>
              </a:pPr>
              <a:t>113</a:t>
            </a:fld>
            <a:endParaRPr lang="en-US" dirty="0"/>
          </a:p>
        </p:txBody>
      </p:sp>
      <p:sp>
        <p:nvSpPr>
          <p:cNvPr id="3" name="Title 2"/>
          <p:cNvSpPr>
            <a:spLocks noGrp="1"/>
          </p:cNvSpPr>
          <p:nvPr>
            <p:ph type="title"/>
          </p:nvPr>
        </p:nvSpPr>
        <p:spPr>
          <a:xfrm>
            <a:off x="809466" y="620688"/>
            <a:ext cx="7382010" cy="838200"/>
          </a:xfrm>
        </p:spPr>
        <p:txBody>
          <a:bodyPr/>
          <a:lstStyle/>
          <a:p>
            <a:r>
              <a:rPr lang="he-IL" b="0" dirty="0"/>
              <a:t>המ"מ לא אפשר לאף צוער לעבור את הרבי </a:t>
            </a:r>
            <a:endParaRPr lang="en-AU" b="0" dirty="0"/>
          </a:p>
        </p:txBody>
      </p:sp>
    </p:spTree>
    <p:extLst>
      <p:ext uri="{BB962C8B-B14F-4D97-AF65-F5344CB8AC3E}">
        <p14:creationId xmlns:p14="http://schemas.microsoft.com/office/powerpoint/2010/main" val="44464969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1267">
                                            <p:txEl>
                                              <p:pRg st="1" end="1"/>
                                            </p:txEl>
                                          </p:spTgt>
                                        </p:tgtEl>
                                        <p:attrNameLst>
                                          <p:attrName>style.visibility</p:attrName>
                                        </p:attrNameLst>
                                      </p:cBhvr>
                                      <p:to>
                                        <p:strVal val="visible"/>
                                      </p:to>
                                    </p:set>
                                    <p:animEffect transition="in" filter="diamond(in)">
                                      <p:cBhvr>
                                        <p:cTn id="7" dur="1000"/>
                                        <p:tgtEl>
                                          <p:spTgt spid="112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11267">
                                            <p:txEl>
                                              <p:pRg st="2" end="2"/>
                                            </p:txEl>
                                          </p:spTgt>
                                        </p:tgtEl>
                                        <p:attrNameLst>
                                          <p:attrName>style.visibility</p:attrName>
                                        </p:attrNameLst>
                                      </p:cBhvr>
                                      <p:to>
                                        <p:strVal val="visible"/>
                                      </p:to>
                                    </p:set>
                                    <p:animEffect transition="in" filter="diamond(in)">
                                      <p:cBhvr>
                                        <p:cTn id="12" dur="1000"/>
                                        <p:tgtEl>
                                          <p:spTgt spid="112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11267">
                                            <p:txEl>
                                              <p:pRg st="3" end="3"/>
                                            </p:txEl>
                                          </p:spTgt>
                                        </p:tgtEl>
                                        <p:attrNameLst>
                                          <p:attrName>style.visibility</p:attrName>
                                        </p:attrNameLst>
                                      </p:cBhvr>
                                      <p:to>
                                        <p:strVal val="visible"/>
                                      </p:to>
                                    </p:set>
                                    <p:animEffect transition="in" filter="diamond(in)">
                                      <p:cBhvr>
                                        <p:cTn id="17" dur="1000"/>
                                        <p:tgtEl>
                                          <p:spTgt spid="1126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מציין מיקום של מספר שקופית 5"/>
          <p:cNvSpPr>
            <a:spLocks noGrp="1"/>
          </p:cNvSpPr>
          <p:nvPr>
            <p:ph type="sldNum" sz="quarter" idx="12"/>
          </p:nvPr>
        </p:nvSpPr>
        <p:spPr>
          <a:xfrm>
            <a:off x="8551862" y="6477000"/>
            <a:ext cx="592137" cy="381000"/>
          </a:xfrm>
        </p:spPr>
        <p:txBody>
          <a:bodyPr/>
          <a:lstStyle/>
          <a:p>
            <a:pPr algn="r" rtl="1">
              <a:defRPr/>
            </a:pPr>
            <a:fld id="{151C63AD-F397-4F01-B66D-733DA9484CAE}" type="slidenum">
              <a:rPr lang="he-IL" altLang="en-US"/>
              <a:pPr algn="r" rtl="1">
                <a:defRPr/>
              </a:pPr>
              <a:t>114</a:t>
            </a:fld>
            <a:endParaRPr lang="en-US" altLang="en-US" dirty="0"/>
          </a:p>
        </p:txBody>
      </p:sp>
      <p:sp>
        <p:nvSpPr>
          <p:cNvPr id="65541" name="Text Box 5"/>
          <p:cNvSpPr txBox="1">
            <a:spLocks noChangeArrowheads="1"/>
          </p:cNvSpPr>
          <p:nvPr/>
        </p:nvSpPr>
        <p:spPr bwMode="auto">
          <a:xfrm>
            <a:off x="582202" y="253375"/>
            <a:ext cx="8280400" cy="769938"/>
          </a:xfrm>
          <a:prstGeom prst="rect">
            <a:avLst/>
          </a:prstGeom>
          <a:noFill/>
          <a:ln w="38100" cmpd="dbl" algn="ctr">
            <a:noFill/>
            <a:miter lim="800000"/>
            <a:headEnd/>
            <a:tailEnd/>
          </a:ln>
          <a:effectLst/>
        </p:spPr>
        <p:txBody>
          <a:bodyPr>
            <a:spAutoFit/>
          </a:bodyPr>
          <a:lstStyle/>
          <a:p>
            <a:pPr rtl="1">
              <a:defRPr/>
            </a:pPr>
            <a:r>
              <a:rPr kumimoji="1" lang="en-US" sz="4000" i="1" dirty="0">
                <a:solidFill>
                  <a:srgbClr val="FF9999"/>
                </a:solidFill>
                <a:effectLst>
                  <a:outerShdw blurRad="38100" dist="38100" dir="2700000" algn="tl">
                    <a:srgbClr val="000000"/>
                  </a:outerShdw>
                </a:effectLst>
                <a:latin typeface="Arial" pitchFamily="34" charset="0"/>
                <a:cs typeface="Arial" pitchFamily="34" charset="0"/>
              </a:rPr>
              <a:t> </a:t>
            </a:r>
            <a:r>
              <a:rPr kumimoji="1" lang="he-IL" sz="4400" i="1" dirty="0">
                <a:solidFill>
                  <a:srgbClr val="FF0000"/>
                </a:solidFill>
                <a:latin typeface="Arial" pitchFamily="34" charset="0"/>
                <a:cs typeface="Arial" pitchFamily="34" charset="0"/>
              </a:rPr>
              <a:t>לשרת את האילוץ</a:t>
            </a:r>
            <a:endParaRPr kumimoji="1" lang="en-US" sz="4400" i="1" dirty="0">
              <a:solidFill>
                <a:srgbClr val="FF0000"/>
              </a:solidFill>
              <a:latin typeface="Arial" pitchFamily="34" charset="0"/>
              <a:cs typeface="Arial" pitchFamily="34" charset="0"/>
            </a:endParaRPr>
          </a:p>
        </p:txBody>
      </p:sp>
      <p:sp>
        <p:nvSpPr>
          <p:cNvPr id="65542" name="Text Box 6"/>
          <p:cNvSpPr txBox="1">
            <a:spLocks noChangeArrowheads="1"/>
          </p:cNvSpPr>
          <p:nvPr/>
        </p:nvSpPr>
        <p:spPr bwMode="auto">
          <a:xfrm>
            <a:off x="1928813" y="1143000"/>
            <a:ext cx="5256212" cy="641350"/>
          </a:xfrm>
          <a:prstGeom prst="rect">
            <a:avLst/>
          </a:prstGeom>
          <a:noFill/>
          <a:ln w="9525" algn="ctr">
            <a:noFill/>
            <a:miter lim="800000"/>
            <a:headEnd/>
            <a:tailEnd/>
          </a:ln>
          <a:effectLst/>
        </p:spPr>
        <p:txBody>
          <a:bodyPr>
            <a:spAutoFit/>
          </a:bodyPr>
          <a:lstStyle/>
          <a:p>
            <a:pPr rtl="1">
              <a:defRPr/>
            </a:pPr>
            <a:r>
              <a:rPr kumimoji="1" lang="he-IL" sz="3600" i="1" dirty="0">
                <a:solidFill>
                  <a:srgbClr val="FF9900"/>
                </a:solidFill>
                <a:effectLst>
                  <a:outerShdw blurRad="38100" dist="38100" dir="2700000" algn="tl">
                    <a:srgbClr val="000000"/>
                  </a:outerShdw>
                </a:effectLst>
                <a:latin typeface="Arial" pitchFamily="34" charset="0"/>
                <a:cs typeface="Arial" pitchFamily="34" charset="0"/>
              </a:rPr>
              <a:t> עדיפות בטיפול באילוץ</a:t>
            </a:r>
            <a:endParaRPr kumimoji="1" lang="en-US" sz="3600" i="1" dirty="0">
              <a:solidFill>
                <a:srgbClr val="FF9900"/>
              </a:solidFill>
              <a:effectLst>
                <a:outerShdw blurRad="38100" dist="38100" dir="2700000" algn="tl">
                  <a:srgbClr val="000000"/>
                </a:outerShdw>
              </a:effectLst>
              <a:latin typeface="Arial" pitchFamily="34" charset="0"/>
              <a:cs typeface="Arial" pitchFamily="34" charset="0"/>
            </a:endParaRPr>
          </a:p>
        </p:txBody>
      </p:sp>
      <p:grpSp>
        <p:nvGrpSpPr>
          <p:cNvPr id="2" name="Group 14"/>
          <p:cNvGrpSpPr>
            <a:grpSpLocks/>
          </p:cNvGrpSpPr>
          <p:nvPr/>
        </p:nvGrpSpPr>
        <p:grpSpPr bwMode="auto">
          <a:xfrm>
            <a:off x="2286000" y="2071688"/>
            <a:ext cx="6265863" cy="720725"/>
            <a:chOff x="1655" y="1661"/>
            <a:chExt cx="3947" cy="454"/>
          </a:xfrm>
        </p:grpSpPr>
        <p:sp>
          <p:nvSpPr>
            <p:cNvPr id="30731" name="Text Box 7"/>
            <p:cNvSpPr txBox="1">
              <a:spLocks noChangeArrowheads="1"/>
            </p:cNvSpPr>
            <p:nvPr/>
          </p:nvSpPr>
          <p:spPr bwMode="auto">
            <a:xfrm>
              <a:off x="1655" y="1665"/>
              <a:ext cx="3901" cy="404"/>
            </a:xfrm>
            <a:prstGeom prst="rect">
              <a:avLst/>
            </a:prstGeom>
            <a:noFill/>
            <a:ln w="9525" algn="ctr">
              <a:noFill/>
              <a:miter lim="800000"/>
              <a:headEnd/>
              <a:tailEnd/>
            </a:ln>
          </p:spPr>
          <p:txBody>
            <a:bodyPr>
              <a:spAutoFit/>
            </a:bodyPr>
            <a:lstStyle/>
            <a:p>
              <a:pPr algn="r"/>
              <a:r>
                <a:rPr kumimoji="1" lang="en-US" sz="3600" i="1" dirty="0">
                  <a:latin typeface="Arial" pitchFamily="34" charset="0"/>
                  <a:cs typeface="Arial" pitchFamily="34" charset="0"/>
                </a:rPr>
                <a:t>“Treat the NCX10 like gold”</a:t>
              </a:r>
            </a:p>
          </p:txBody>
        </p:sp>
        <p:sp>
          <p:nvSpPr>
            <p:cNvPr id="30732" name="AutoShape 8"/>
            <p:cNvSpPr>
              <a:spLocks noChangeArrowheads="1"/>
            </p:cNvSpPr>
            <p:nvPr/>
          </p:nvSpPr>
          <p:spPr bwMode="auto">
            <a:xfrm>
              <a:off x="1702" y="1661"/>
              <a:ext cx="3900" cy="454"/>
            </a:xfrm>
            <a:prstGeom prst="wedgeRoundRectCallout">
              <a:avLst>
                <a:gd name="adj1" fmla="val -68130"/>
                <a:gd name="adj2" fmla="val 114319"/>
                <a:gd name="adj3" fmla="val 16667"/>
              </a:avLst>
            </a:prstGeom>
            <a:noFill/>
            <a:ln w="9525" algn="ctr">
              <a:solidFill>
                <a:schemeClr val="tx1"/>
              </a:solidFill>
              <a:miter lim="800000"/>
              <a:headEnd/>
              <a:tailEnd/>
            </a:ln>
          </p:spPr>
          <p:txBody>
            <a:bodyPr/>
            <a:lstStyle/>
            <a:p>
              <a:endParaRPr kumimoji="1" lang="en-US" sz="2800" b="0">
                <a:solidFill>
                  <a:srgbClr val="EAEAEA"/>
                </a:solidFill>
                <a:cs typeface="Arial" pitchFamily="34" charset="0"/>
              </a:endParaRPr>
            </a:p>
          </p:txBody>
        </p:sp>
      </p:grpSp>
      <p:sp>
        <p:nvSpPr>
          <p:cNvPr id="65546" name="Text Box 10"/>
          <p:cNvSpPr txBox="1">
            <a:spLocks noChangeArrowheads="1"/>
          </p:cNvSpPr>
          <p:nvPr/>
        </p:nvSpPr>
        <p:spPr bwMode="auto">
          <a:xfrm>
            <a:off x="663987" y="2565124"/>
            <a:ext cx="1368425" cy="396875"/>
          </a:xfrm>
          <a:prstGeom prst="rect">
            <a:avLst/>
          </a:prstGeom>
          <a:noFill/>
          <a:ln w="9525" algn="ctr">
            <a:noFill/>
            <a:miter lim="800000"/>
            <a:headEnd/>
            <a:tailEnd/>
          </a:ln>
        </p:spPr>
        <p:txBody>
          <a:bodyPr>
            <a:spAutoFit/>
          </a:bodyPr>
          <a:lstStyle/>
          <a:p>
            <a:r>
              <a:rPr kumimoji="1" lang="en-US" sz="2000" i="1" dirty="0">
                <a:latin typeface="Arial" pitchFamily="34" charset="0"/>
                <a:cs typeface="Arial" pitchFamily="34" charset="0"/>
              </a:rPr>
              <a:t>Alex</a:t>
            </a:r>
          </a:p>
        </p:txBody>
      </p:sp>
      <p:pic>
        <p:nvPicPr>
          <p:cNvPr id="65547" name="Picture 11" descr="AG00301_"/>
          <p:cNvPicPr>
            <a:picLocks noChangeAspect="1" noChangeArrowheads="1" noCrop="1"/>
          </p:cNvPicPr>
          <p:nvPr/>
        </p:nvPicPr>
        <p:blipFill>
          <a:blip r:embed="rId3" cstate="print"/>
          <a:srcRect/>
          <a:stretch>
            <a:fillRect/>
          </a:stretch>
        </p:blipFill>
        <p:spPr bwMode="auto">
          <a:xfrm>
            <a:off x="116738" y="1722875"/>
            <a:ext cx="1092200" cy="1512887"/>
          </a:xfrm>
          <a:prstGeom prst="rect">
            <a:avLst/>
          </a:prstGeom>
          <a:noFill/>
          <a:ln w="9525">
            <a:noFill/>
            <a:miter lim="800000"/>
            <a:headEnd/>
            <a:tailEnd/>
          </a:ln>
        </p:spPr>
      </p:pic>
      <p:sp>
        <p:nvSpPr>
          <p:cNvPr id="14" name="TextBox 13"/>
          <p:cNvSpPr txBox="1">
            <a:spLocks noChangeArrowheads="1"/>
          </p:cNvSpPr>
          <p:nvPr/>
        </p:nvSpPr>
        <p:spPr bwMode="auto">
          <a:xfrm>
            <a:off x="151085" y="3542012"/>
            <a:ext cx="8858251" cy="3539430"/>
          </a:xfrm>
          <a:prstGeom prst="rect">
            <a:avLst/>
          </a:prstGeom>
          <a:noFill/>
          <a:ln w="9525">
            <a:noFill/>
            <a:miter lim="800000"/>
            <a:headEnd/>
            <a:tailEnd/>
          </a:ln>
        </p:spPr>
        <p:txBody>
          <a:bodyPr wrap="square">
            <a:spAutoFit/>
          </a:bodyPr>
          <a:lstStyle/>
          <a:p>
            <a:pPr algn="r" rtl="1">
              <a:buFont typeface="Arial" pitchFamily="34" charset="0"/>
              <a:buChar char="•"/>
            </a:pPr>
            <a:r>
              <a:rPr kumimoji="1" lang="he-IL" sz="2800" b="0" dirty="0">
                <a:cs typeface="Arial" pitchFamily="34" charset="0"/>
              </a:rPr>
              <a:t> </a:t>
            </a:r>
            <a:r>
              <a:rPr kumimoji="1" lang="he-IL" sz="2800" b="0" dirty="0" err="1">
                <a:cs typeface="Arial" pitchFamily="34" charset="0"/>
              </a:rPr>
              <a:t>מע' </a:t>
            </a:r>
            <a:r>
              <a:rPr kumimoji="1" lang="he-IL" sz="2800" b="0" dirty="0">
                <a:cs typeface="Arial" pitchFamily="34" charset="0"/>
              </a:rPr>
              <a:t>סדר עדיפויות ברורה כך שמשאבים שהם לא אילוצים   </a:t>
            </a:r>
          </a:p>
          <a:p>
            <a:pPr lvl="1" algn="r" rtl="1"/>
            <a:r>
              <a:rPr kumimoji="1" lang="he-IL" sz="2800" b="0" dirty="0">
                <a:cs typeface="Arial" pitchFamily="34" charset="0"/>
              </a:rPr>
              <a:t>  יתנו סדר עדיפות למשימות עבור האילוץ (לפני ואחרי). – על חשבון יעילות מקומית – עיקרון </a:t>
            </a:r>
            <a:r>
              <a:rPr kumimoji="1" lang="en-US" sz="2800" b="0" dirty="0">
                <a:cs typeface="Arial" pitchFamily="34" charset="0"/>
              </a:rPr>
              <a:t>FLOW</a:t>
            </a:r>
            <a:r>
              <a:rPr kumimoji="1" lang="he-IL" sz="2800" b="0" dirty="0">
                <a:cs typeface="Arial" pitchFamily="34" charset="0"/>
              </a:rPr>
              <a:t> של </a:t>
            </a:r>
            <a:r>
              <a:rPr kumimoji="1" lang="en-US" sz="2800" b="0" dirty="0">
                <a:cs typeface="Arial" pitchFamily="34" charset="0"/>
              </a:rPr>
              <a:t>LEAN</a:t>
            </a:r>
            <a:r>
              <a:rPr kumimoji="1" lang="he-IL" sz="2800" b="0" dirty="0">
                <a:cs typeface="Arial" pitchFamily="34" charset="0"/>
              </a:rPr>
              <a:t> – </a:t>
            </a:r>
            <a:r>
              <a:rPr kumimoji="1" lang="en-US" sz="2800" b="0" dirty="0">
                <a:cs typeface="Arial" pitchFamily="34" charset="0"/>
              </a:rPr>
              <a:t>LPT</a:t>
            </a:r>
            <a:r>
              <a:rPr kumimoji="1" lang="he-IL" sz="2800" b="0" dirty="0">
                <a:cs typeface="Arial" pitchFamily="34" charset="0"/>
              </a:rPr>
              <a:t> </a:t>
            </a:r>
          </a:p>
          <a:p>
            <a:pPr lvl="1" algn="r" rtl="1"/>
            <a:endParaRPr kumimoji="1" lang="he-IL" sz="2800" b="0" dirty="0">
              <a:cs typeface="Arial" pitchFamily="34" charset="0"/>
            </a:endParaRPr>
          </a:p>
          <a:p>
            <a:pPr algn="r" rtl="1">
              <a:buFont typeface="Arial" pitchFamily="34" charset="0"/>
              <a:buChar char="•"/>
            </a:pPr>
            <a:r>
              <a:rPr kumimoji="1" lang="he-IL" sz="2800" b="0" dirty="0">
                <a:cs typeface="Arial" pitchFamily="34" charset="0"/>
              </a:rPr>
              <a:t>מדיניות של זווד </a:t>
            </a:r>
            <a:r>
              <a:rPr kumimoji="1" lang="en-US" sz="2800" b="0" dirty="0">
                <a:cs typeface="Arial" pitchFamily="34" charset="0"/>
              </a:rPr>
              <a:t>KIT</a:t>
            </a:r>
            <a:r>
              <a:rPr kumimoji="1" lang="he-IL" sz="2800" b="0" dirty="0">
                <a:cs typeface="Arial" pitchFamily="34" charset="0"/>
              </a:rPr>
              <a:t> עבור האילוץ – חלק של שיטת </a:t>
            </a:r>
            <a:r>
              <a:rPr kumimoji="1" lang="en-US" sz="2800" b="0" dirty="0">
                <a:cs typeface="Arial" pitchFamily="34" charset="0"/>
              </a:rPr>
              <a:t>KAIZEN</a:t>
            </a:r>
            <a:r>
              <a:rPr kumimoji="1" lang="he-IL" sz="2800" b="0" dirty="0">
                <a:cs typeface="Arial" pitchFamily="34" charset="0"/>
              </a:rPr>
              <a:t> – כולל אישור ומידע.  דוגמה רכש בתור אילוץ מידע זמין עבור המרט טכני; אישורים גם עבור ההזמנה וגם עבור הספק</a:t>
            </a:r>
          </a:p>
          <a:p>
            <a:pPr algn="r" rtl="1"/>
            <a:endParaRPr kumimoji="1" lang="he-IL" sz="2800" b="0" dirty="0">
              <a:cs typeface="Arial" pitchFamily="34" charset="0"/>
            </a:endParaRPr>
          </a:p>
        </p:txBody>
      </p:sp>
      <p:pic>
        <p:nvPicPr>
          <p:cNvPr id="3" name="Picture 2" descr="photo"/>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7050" y="419539"/>
            <a:ext cx="2132286" cy="1421524"/>
          </a:xfrm>
          <a:prstGeom prst="rect">
            <a:avLst/>
          </a:prstGeom>
        </p:spPr>
      </p:pic>
    </p:spTree>
    <p:extLst>
      <p:ext uri="{BB962C8B-B14F-4D97-AF65-F5344CB8AC3E}">
        <p14:creationId xmlns:p14="http://schemas.microsoft.com/office/powerpoint/2010/main" val="380927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5546"/>
                                        </p:tgtEl>
                                        <p:attrNameLst>
                                          <p:attrName>style.visibility</p:attrName>
                                        </p:attrNameLst>
                                      </p:cBhvr>
                                      <p:to>
                                        <p:strVal val="visible"/>
                                      </p:to>
                                    </p:set>
                                    <p:animEffect transition="in" filter="checkerboard(across)">
                                      <p:cBhvr>
                                        <p:cTn id="10" dur="500"/>
                                        <p:tgtEl>
                                          <p:spTgt spid="65546"/>
                                        </p:tgtEl>
                                      </p:cBhvr>
                                    </p:animEffect>
                                  </p:childTnLst>
                                </p:cTn>
                              </p:par>
                              <p:par>
                                <p:cTn id="11" presetID="5" presetClass="entr" presetSubtype="10" fill="hold" nodeType="withEffect">
                                  <p:stCondLst>
                                    <p:cond delay="0"/>
                                  </p:stCondLst>
                                  <p:childTnLst>
                                    <p:set>
                                      <p:cBhvr>
                                        <p:cTn id="12" dur="1" fill="hold">
                                          <p:stCondLst>
                                            <p:cond delay="0"/>
                                          </p:stCondLst>
                                        </p:cTn>
                                        <p:tgtEl>
                                          <p:spTgt spid="65547"/>
                                        </p:tgtEl>
                                        <p:attrNameLst>
                                          <p:attrName>style.visibility</p:attrName>
                                        </p:attrNameLst>
                                      </p:cBhvr>
                                      <p:to>
                                        <p:strVal val="visible"/>
                                      </p:to>
                                    </p:set>
                                    <p:animEffect transition="in" filter="checkerboard(across)">
                                      <p:cBhvr>
                                        <p:cTn id="13" dur="500"/>
                                        <p:tgtEl>
                                          <p:spTgt spid="65547"/>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4">
                                            <p:txEl>
                                              <p:pRg st="0" end="0"/>
                                            </p:txEl>
                                          </p:spTgt>
                                        </p:tgtEl>
                                        <p:attrNameLst>
                                          <p:attrName>style.visibility</p:attrName>
                                        </p:attrNameLst>
                                      </p:cBhvr>
                                      <p:to>
                                        <p:strVal val="visible"/>
                                      </p:to>
                                    </p:set>
                                    <p:anim calcmode="lin" valueType="num">
                                      <p:cBhvr additive="base">
                                        <p:cTn id="18"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4">
                                            <p:txEl>
                                              <p:pRg st="0" end="0"/>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 calcmode="lin" valueType="num">
                                      <p:cBhvr additive="base">
                                        <p:cTn id="22"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4">
                                            <p:txEl>
                                              <p:pRg st="3" end="3"/>
                                            </p:txEl>
                                          </p:spTgt>
                                        </p:tgtEl>
                                        <p:attrNameLst>
                                          <p:attrName>style.visibility</p:attrName>
                                        </p:attrNameLst>
                                      </p:cBhvr>
                                      <p:to>
                                        <p:strVal val="visible"/>
                                      </p:to>
                                    </p:set>
                                    <p:anim calcmode="lin" valueType="num">
                                      <p:cBhvr additive="base">
                                        <p:cTn id="28"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6" grpId="0"/>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7" name="Rectangle 11"/>
          <p:cNvSpPr>
            <a:spLocks noChangeArrowheads="1"/>
          </p:cNvSpPr>
          <p:nvPr/>
        </p:nvSpPr>
        <p:spPr bwMode="auto">
          <a:xfrm>
            <a:off x="1214438" y="214313"/>
            <a:ext cx="7345362" cy="1384995"/>
          </a:xfrm>
          <a:prstGeom prst="rect">
            <a:avLst/>
          </a:prstGeom>
          <a:noFill/>
          <a:ln w="9525" algn="ctr">
            <a:noFill/>
            <a:miter lim="800000"/>
            <a:headEnd/>
            <a:tailEnd/>
          </a:ln>
          <a:effectLst/>
        </p:spPr>
        <p:txBody>
          <a:bodyPr>
            <a:spAutoFit/>
          </a:bodyPr>
          <a:lstStyle/>
          <a:p>
            <a:pPr>
              <a:defRPr/>
            </a:pPr>
            <a:r>
              <a:rPr kumimoji="1" lang="he-IL" sz="4800" i="1" dirty="0">
                <a:solidFill>
                  <a:srgbClr val="FF9900"/>
                </a:solidFill>
                <a:effectLst>
                  <a:outerShdw blurRad="38100" dist="38100" dir="2700000" algn="tl">
                    <a:srgbClr val="000000"/>
                  </a:outerShdw>
                </a:effectLst>
                <a:latin typeface="Arial" pitchFamily="34" charset="0"/>
                <a:cs typeface="Arial" pitchFamily="34" charset="0"/>
              </a:rPr>
              <a:t>לא להפריע לאילוץ</a:t>
            </a:r>
          </a:p>
          <a:p>
            <a:pPr>
              <a:defRPr/>
            </a:pPr>
            <a:r>
              <a:rPr kumimoji="1" lang="he-IL" sz="3600" i="1" dirty="0">
                <a:solidFill>
                  <a:srgbClr val="FF9900"/>
                </a:solidFill>
                <a:effectLst>
                  <a:outerShdw blurRad="38100" dist="38100" dir="2700000" algn="tl">
                    <a:srgbClr val="000000"/>
                  </a:outerShdw>
                </a:effectLst>
                <a:latin typeface="Arial" pitchFamily="34" charset="0"/>
                <a:cs typeface="Arial" pitchFamily="34" charset="0"/>
              </a:rPr>
              <a:t>לאפשר לאילוץ להתמקד</a:t>
            </a:r>
            <a:endParaRPr kumimoji="1" lang="en-US" sz="2800" i="1" dirty="0">
              <a:solidFill>
                <a:srgbClr val="FF9900"/>
              </a:solidFill>
              <a:effectLst>
                <a:outerShdw blurRad="38100" dist="38100" dir="2700000" algn="tl">
                  <a:srgbClr val="000000"/>
                </a:outerShdw>
              </a:effectLst>
              <a:latin typeface="Arial" pitchFamily="34" charset="0"/>
              <a:cs typeface="Arial" pitchFamily="34" charset="0"/>
            </a:endParaRPr>
          </a:p>
        </p:txBody>
      </p:sp>
      <p:pic>
        <p:nvPicPr>
          <p:cNvPr id="46083" name="Picture 1"/>
          <p:cNvPicPr>
            <a:picLocks noChangeAspect="1" noChangeArrowheads="1"/>
          </p:cNvPicPr>
          <p:nvPr/>
        </p:nvPicPr>
        <p:blipFill>
          <a:blip r:embed="rId3" cstate="print"/>
          <a:srcRect/>
          <a:stretch>
            <a:fillRect/>
          </a:stretch>
        </p:blipFill>
        <p:spPr bwMode="auto">
          <a:xfrm>
            <a:off x="3143240" y="2214554"/>
            <a:ext cx="3200400" cy="2136775"/>
          </a:xfrm>
          <a:prstGeom prst="rect">
            <a:avLst/>
          </a:prstGeom>
          <a:noFill/>
          <a:ln w="9525">
            <a:noFill/>
            <a:miter lim="800000"/>
            <a:headEnd/>
            <a:tailEnd/>
          </a:ln>
        </p:spPr>
      </p:pic>
      <p:sp>
        <p:nvSpPr>
          <p:cNvPr id="12" name="TextBox 11"/>
          <p:cNvSpPr txBox="1"/>
          <p:nvPr/>
        </p:nvSpPr>
        <p:spPr>
          <a:xfrm>
            <a:off x="1285852" y="4643446"/>
            <a:ext cx="7143776" cy="646331"/>
          </a:xfrm>
          <a:prstGeom prst="rect">
            <a:avLst/>
          </a:prstGeom>
          <a:noFill/>
        </p:spPr>
        <p:txBody>
          <a:bodyPr wrap="square" rtlCol="1">
            <a:spAutoFit/>
          </a:bodyPr>
          <a:lstStyle/>
          <a:p>
            <a:pPr>
              <a:defRPr/>
            </a:pPr>
            <a:r>
              <a:rPr kumimoji="1" lang="he-IL" sz="3600" i="1" dirty="0">
                <a:solidFill>
                  <a:srgbClr val="FF9900"/>
                </a:solidFill>
                <a:effectLst>
                  <a:outerShdw blurRad="38100" dist="38100" dir="2700000" algn="tl">
                    <a:srgbClr val="000000"/>
                  </a:outerShdw>
                </a:effectLst>
                <a:latin typeface="Arial" pitchFamily="34" charset="0"/>
                <a:cs typeface="Arial" pitchFamily="34" charset="0"/>
              </a:rPr>
              <a:t>זה תומך ב- </a:t>
            </a:r>
            <a:r>
              <a:rPr kumimoji="1" lang="en-US" sz="3600" i="1" dirty="0">
                <a:solidFill>
                  <a:srgbClr val="FF9900"/>
                </a:solidFill>
                <a:effectLst>
                  <a:outerShdw blurRad="38100" dist="38100" dir="2700000" algn="tl">
                    <a:srgbClr val="000000"/>
                  </a:outerShdw>
                </a:effectLst>
                <a:latin typeface="Arial" pitchFamily="34" charset="0"/>
                <a:cs typeface="Arial" pitchFamily="34" charset="0"/>
              </a:rPr>
              <a:t> Good Multi tasking</a:t>
            </a:r>
            <a:endParaRPr kumimoji="1" lang="he-IL" sz="3600" i="1" dirty="0">
              <a:solidFill>
                <a:srgbClr val="FF9900"/>
              </a:solidFill>
              <a:effectLst>
                <a:outerShdw blurRad="38100" dist="38100" dir="2700000" algn="tl">
                  <a:srgbClr val="000000"/>
                </a:outerShdw>
              </a:effectLst>
              <a:latin typeface="Arial" pitchFamily="34" charset="0"/>
              <a:cs typeface="Arial" pitchFamily="34" charset="0"/>
            </a:endParaRPr>
          </a:p>
        </p:txBody>
      </p:sp>
      <p:sp>
        <p:nvSpPr>
          <p:cNvPr id="6" name="Slide Number Placeholder 5"/>
          <p:cNvSpPr>
            <a:spLocks noGrp="1"/>
          </p:cNvSpPr>
          <p:nvPr>
            <p:ph type="sldNum" sz="quarter" idx="12"/>
          </p:nvPr>
        </p:nvSpPr>
        <p:spPr/>
        <p:txBody>
          <a:bodyPr/>
          <a:lstStyle/>
          <a:p>
            <a:pPr algn="l" rtl="1">
              <a:defRPr/>
            </a:pPr>
            <a:fld id="{AA13EFE1-5357-4A04-A827-A94482AEFCC9}" type="slidenum">
              <a:rPr lang="he-IL" altLang="en-US"/>
              <a:pPr algn="l" rtl="1">
                <a:defRPr/>
              </a:pPr>
              <a:t>115</a:t>
            </a:fld>
            <a:endParaRPr lang="en-US" altLang="en-US"/>
          </a:p>
        </p:txBody>
      </p:sp>
      <p:sp>
        <p:nvSpPr>
          <p:cNvPr id="8" name="TextBox 7"/>
          <p:cNvSpPr txBox="1"/>
          <p:nvPr/>
        </p:nvSpPr>
        <p:spPr>
          <a:xfrm>
            <a:off x="1214414" y="5429264"/>
            <a:ext cx="7143776" cy="646331"/>
          </a:xfrm>
          <a:prstGeom prst="rect">
            <a:avLst/>
          </a:prstGeom>
          <a:noFill/>
        </p:spPr>
        <p:txBody>
          <a:bodyPr wrap="square" rtlCol="1">
            <a:spAutoFit/>
          </a:bodyPr>
          <a:lstStyle/>
          <a:p>
            <a:pPr>
              <a:defRPr/>
            </a:pPr>
            <a:r>
              <a:rPr kumimoji="1" lang="he-IL" sz="3600" i="1" dirty="0">
                <a:solidFill>
                  <a:srgbClr val="FF9900"/>
                </a:solidFill>
                <a:effectLst>
                  <a:outerShdw blurRad="38100" dist="38100" dir="2700000" algn="tl">
                    <a:srgbClr val="000000"/>
                  </a:outerShdw>
                </a:effectLst>
                <a:latin typeface="Arial" pitchFamily="34" charset="0"/>
                <a:cs typeface="Arial" pitchFamily="34" charset="0"/>
              </a:rPr>
              <a:t>זה מונע - </a:t>
            </a:r>
            <a:r>
              <a:rPr kumimoji="1" lang="en-US" sz="3600" i="1" dirty="0">
                <a:solidFill>
                  <a:srgbClr val="FF9900"/>
                </a:solidFill>
                <a:effectLst>
                  <a:outerShdw blurRad="38100" dist="38100" dir="2700000" algn="tl">
                    <a:srgbClr val="000000"/>
                  </a:outerShdw>
                </a:effectLst>
                <a:latin typeface="Arial" pitchFamily="34" charset="0"/>
                <a:cs typeface="Arial" pitchFamily="34" charset="0"/>
              </a:rPr>
              <a:t> Bad Multi tasking</a:t>
            </a:r>
            <a:endParaRPr kumimoji="1" lang="he-IL" sz="3600" i="1" dirty="0">
              <a:solidFill>
                <a:srgbClr val="FF9900"/>
              </a:solidFill>
              <a:effectLst>
                <a:outerShdw blurRad="38100" dist="38100" dir="2700000" algn="tl">
                  <a:srgbClr val="000000"/>
                </a:outerShdw>
              </a:effectLst>
              <a:latin typeface="Arial" pitchFamily="34" charset="0"/>
              <a:cs typeface="Arial" pitchFamily="34" charset="0"/>
            </a:endParaRPr>
          </a:p>
        </p:txBody>
      </p:sp>
    </p:spTree>
    <p:extLst>
      <p:ext uri="{BB962C8B-B14F-4D97-AF65-F5344CB8AC3E}">
        <p14:creationId xmlns:p14="http://schemas.microsoft.com/office/powerpoint/2010/main" val="2692226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1000"/>
                                        <p:tgtEl>
                                          <p:spTgt spid="1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8" grpId="0"/>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7"/>
          <p:cNvSpPr>
            <a:spLocks noGrp="1" noChangeArrowheads="1"/>
          </p:cNvSpPr>
          <p:nvPr>
            <p:ph type="title"/>
          </p:nvPr>
        </p:nvSpPr>
        <p:spPr>
          <a:xfrm>
            <a:off x="1485900" y="956073"/>
            <a:ext cx="6172200" cy="683419"/>
          </a:xfrm>
          <a:noFill/>
        </p:spPr>
        <p:txBody>
          <a:bodyPr/>
          <a:lstStyle/>
          <a:p>
            <a:pPr algn="ctr"/>
            <a:r>
              <a:rPr lang="en-US" dirty="0"/>
              <a:t>“Bad” Multi Tasking</a:t>
            </a:r>
            <a:endParaRPr lang="en-GB" dirty="0"/>
          </a:p>
        </p:txBody>
      </p:sp>
      <p:sp>
        <p:nvSpPr>
          <p:cNvPr id="63" name="מציין מיקום של מספר שקופית 5"/>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C1FA8F80-DC59-45C0-8437-52F121512FDF}" type="slidenum">
              <a:rPr kumimoji="0" lang="he-IL" altLang="en-US" sz="1800" b="0" i="0" u="none" strike="noStrike" kern="0" cap="none" spc="0" normalizeH="0" baseline="0" noProof="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116</a:t>
            </a:fld>
            <a:endParaRPr kumimoji="0" lang="en-US" altLang="en-US" sz="1800" b="0" i="0" u="none" strike="noStrike" kern="0" cap="none" spc="0" normalizeH="0" baseline="0" noProof="0">
              <a:ln>
                <a:noFill/>
              </a:ln>
              <a:solidFill>
                <a:sysClr val="windowText" lastClr="000000"/>
              </a:solidFill>
              <a:effectLst/>
              <a:uLnTx/>
              <a:uFillTx/>
            </a:endParaRPr>
          </a:p>
        </p:txBody>
      </p:sp>
      <p:sp>
        <p:nvSpPr>
          <p:cNvPr id="104450" name="Rectangle 2"/>
          <p:cNvSpPr>
            <a:spLocks noChangeArrowheads="1"/>
          </p:cNvSpPr>
          <p:nvPr/>
        </p:nvSpPr>
        <p:spPr bwMode="auto">
          <a:xfrm>
            <a:off x="6569869"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1" name="Rectangle 3"/>
          <p:cNvSpPr>
            <a:spLocks noChangeArrowheads="1"/>
          </p:cNvSpPr>
          <p:nvPr/>
        </p:nvSpPr>
        <p:spPr bwMode="auto">
          <a:xfrm>
            <a:off x="6137672"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2" name="Rectangle 4"/>
          <p:cNvSpPr>
            <a:spLocks noChangeArrowheads="1"/>
          </p:cNvSpPr>
          <p:nvPr/>
        </p:nvSpPr>
        <p:spPr bwMode="auto">
          <a:xfrm>
            <a:off x="6407944"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3" name="Rectangle 5"/>
          <p:cNvSpPr>
            <a:spLocks noChangeArrowheads="1"/>
          </p:cNvSpPr>
          <p:nvPr/>
        </p:nvSpPr>
        <p:spPr bwMode="auto">
          <a:xfrm>
            <a:off x="6137672"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4" name="Rectangle 6"/>
          <p:cNvSpPr>
            <a:spLocks noChangeArrowheads="1"/>
          </p:cNvSpPr>
          <p:nvPr/>
        </p:nvSpPr>
        <p:spPr bwMode="auto">
          <a:xfrm>
            <a:off x="6299597" y="4455320"/>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60" name="Text Box 8"/>
          <p:cNvSpPr txBox="1">
            <a:spLocks noChangeArrowheads="1"/>
          </p:cNvSpPr>
          <p:nvPr/>
        </p:nvSpPr>
        <p:spPr bwMode="auto">
          <a:xfrm>
            <a:off x="7272338" y="542687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t</a:t>
            </a:r>
          </a:p>
        </p:txBody>
      </p:sp>
      <p:sp>
        <p:nvSpPr>
          <p:cNvPr id="2061" name="Text Box 9"/>
          <p:cNvSpPr txBox="1">
            <a:spLocks noChangeArrowheads="1"/>
          </p:cNvSpPr>
          <p:nvPr/>
        </p:nvSpPr>
        <p:spPr bwMode="auto">
          <a:xfrm>
            <a:off x="1143001" y="1431132"/>
            <a:ext cx="1674019" cy="323165"/>
          </a:xfrm>
          <a:prstGeom prst="rect">
            <a:avLst/>
          </a:prstGeom>
          <a:noFill/>
          <a:ln w="9525">
            <a:noFill/>
            <a:miter lim="800000"/>
            <a:headEnd/>
            <a:tailEnd/>
          </a:ln>
        </p:spPr>
        <p:txBody>
          <a:bodyPr>
            <a:spAutoFit/>
          </a:bodyPr>
          <a:lstStyle/>
          <a:p>
            <a:pPr marL="0" marR="0" lvl="0" indent="0" algn="l" defTabSz="342900" rtl="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dirty="0">
                <a:ln>
                  <a:noFill/>
                </a:ln>
                <a:solidFill>
                  <a:prstClr val="black"/>
                </a:solidFill>
                <a:effectLst/>
                <a:uLnTx/>
                <a:uFillTx/>
                <a:latin typeface="Arial" pitchFamily="34" charset="0"/>
                <a:cs typeface="Arial" pitchFamily="34" charset="0"/>
              </a:rPr>
              <a:t>Assignments</a:t>
            </a:r>
          </a:p>
        </p:txBody>
      </p:sp>
      <p:sp>
        <p:nvSpPr>
          <p:cNvPr id="104458" name="Rectangle 10"/>
          <p:cNvSpPr>
            <a:spLocks noChangeArrowheads="1"/>
          </p:cNvSpPr>
          <p:nvPr/>
        </p:nvSpPr>
        <p:spPr bwMode="auto">
          <a:xfrm>
            <a:off x="1563291" y="2294335"/>
            <a:ext cx="52388"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9" name="Rectangle 11"/>
          <p:cNvSpPr>
            <a:spLocks noChangeArrowheads="1"/>
          </p:cNvSpPr>
          <p:nvPr/>
        </p:nvSpPr>
        <p:spPr bwMode="auto">
          <a:xfrm>
            <a:off x="2033588"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0" name="Rectangle 12"/>
          <p:cNvSpPr>
            <a:spLocks noChangeArrowheads="1"/>
          </p:cNvSpPr>
          <p:nvPr/>
        </p:nvSpPr>
        <p:spPr bwMode="auto">
          <a:xfrm>
            <a:off x="1601391"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1" name="Rectangle 13"/>
          <p:cNvSpPr>
            <a:spLocks noChangeArrowheads="1"/>
          </p:cNvSpPr>
          <p:nvPr/>
        </p:nvSpPr>
        <p:spPr bwMode="auto">
          <a:xfrm>
            <a:off x="1709738"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2" name="Rectangle 14"/>
          <p:cNvSpPr>
            <a:spLocks noChangeArrowheads="1"/>
          </p:cNvSpPr>
          <p:nvPr/>
        </p:nvSpPr>
        <p:spPr bwMode="auto">
          <a:xfrm>
            <a:off x="2249091"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3" name="Rectangle 15"/>
          <p:cNvSpPr>
            <a:spLocks noChangeArrowheads="1"/>
          </p:cNvSpPr>
          <p:nvPr/>
        </p:nvSpPr>
        <p:spPr bwMode="auto">
          <a:xfrm>
            <a:off x="2789635"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4" name="Rectangle 16"/>
          <p:cNvSpPr>
            <a:spLocks noChangeArrowheads="1"/>
          </p:cNvSpPr>
          <p:nvPr/>
        </p:nvSpPr>
        <p:spPr bwMode="auto">
          <a:xfrm>
            <a:off x="3113486" y="3375424"/>
            <a:ext cx="215503"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5" name="Rectangle 17"/>
          <p:cNvSpPr>
            <a:spLocks noChangeArrowheads="1"/>
          </p:cNvSpPr>
          <p:nvPr/>
        </p:nvSpPr>
        <p:spPr bwMode="auto">
          <a:xfrm>
            <a:off x="1871664" y="3914776"/>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6" name="Rectangle 18"/>
          <p:cNvSpPr>
            <a:spLocks noChangeArrowheads="1"/>
          </p:cNvSpPr>
          <p:nvPr/>
        </p:nvSpPr>
        <p:spPr bwMode="auto">
          <a:xfrm>
            <a:off x="2951560"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7" name="Rectangle 19"/>
          <p:cNvSpPr>
            <a:spLocks noChangeArrowheads="1"/>
          </p:cNvSpPr>
          <p:nvPr/>
        </p:nvSpPr>
        <p:spPr bwMode="auto">
          <a:xfrm>
            <a:off x="2465785" y="4455320"/>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8" name="Rectangle 20"/>
          <p:cNvSpPr>
            <a:spLocks noChangeArrowheads="1"/>
          </p:cNvSpPr>
          <p:nvPr/>
        </p:nvSpPr>
        <p:spPr bwMode="auto">
          <a:xfrm>
            <a:off x="4733925" y="3375424"/>
            <a:ext cx="161925"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9" name="Rectangle 21"/>
          <p:cNvSpPr>
            <a:spLocks noChangeArrowheads="1"/>
          </p:cNvSpPr>
          <p:nvPr/>
        </p:nvSpPr>
        <p:spPr bwMode="auto">
          <a:xfrm>
            <a:off x="6299597"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0" name="Rectangle 22"/>
          <p:cNvSpPr>
            <a:spLocks noChangeArrowheads="1"/>
          </p:cNvSpPr>
          <p:nvPr/>
        </p:nvSpPr>
        <p:spPr bwMode="auto">
          <a:xfrm>
            <a:off x="3708797"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1" name="Rectangle 23"/>
          <p:cNvSpPr>
            <a:spLocks noChangeArrowheads="1"/>
          </p:cNvSpPr>
          <p:nvPr/>
        </p:nvSpPr>
        <p:spPr bwMode="auto">
          <a:xfrm>
            <a:off x="3815954"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2" name="Rectangle 24"/>
          <p:cNvSpPr>
            <a:spLocks noChangeArrowheads="1"/>
          </p:cNvSpPr>
          <p:nvPr/>
        </p:nvSpPr>
        <p:spPr bwMode="auto">
          <a:xfrm>
            <a:off x="4301729"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3" name="Rectangle 25"/>
          <p:cNvSpPr>
            <a:spLocks noChangeArrowheads="1"/>
          </p:cNvSpPr>
          <p:nvPr/>
        </p:nvSpPr>
        <p:spPr bwMode="auto">
          <a:xfrm>
            <a:off x="4463654" y="4994672"/>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4" name="Rectangle 26"/>
          <p:cNvSpPr>
            <a:spLocks noChangeArrowheads="1"/>
          </p:cNvSpPr>
          <p:nvPr/>
        </p:nvSpPr>
        <p:spPr bwMode="auto">
          <a:xfrm>
            <a:off x="4942285" y="2294335"/>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5" name="Rectangle 27"/>
          <p:cNvSpPr>
            <a:spLocks noChangeArrowheads="1"/>
          </p:cNvSpPr>
          <p:nvPr/>
        </p:nvSpPr>
        <p:spPr bwMode="auto">
          <a:xfrm>
            <a:off x="5274470" y="2834878"/>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6" name="Rectangle 28"/>
          <p:cNvSpPr>
            <a:spLocks noChangeArrowheads="1"/>
          </p:cNvSpPr>
          <p:nvPr/>
        </p:nvSpPr>
        <p:spPr bwMode="auto">
          <a:xfrm>
            <a:off x="5543551" y="4994672"/>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aphicFrame>
        <p:nvGraphicFramePr>
          <p:cNvPr id="104477" name="Object 29"/>
          <p:cNvGraphicFramePr>
            <a:graphicFrameLocks noChangeAspect="1"/>
          </p:cNvGraphicFramePr>
          <p:nvPr>
            <p:extLst/>
          </p:nvPr>
        </p:nvGraphicFramePr>
        <p:xfrm>
          <a:off x="6084094" y="1698739"/>
          <a:ext cx="2858691" cy="482203"/>
        </p:xfrm>
        <a:graphic>
          <a:graphicData uri="http://schemas.openxmlformats.org/presentationml/2006/ole">
            <mc:AlternateContent xmlns:mc="http://schemas.openxmlformats.org/markup-compatibility/2006">
              <mc:Choice xmlns:v="urn:schemas-microsoft-com:vml" Requires="v">
                <p:oleObj spid="_x0000_s284689" name="Equation" r:id="rId4" imgW="1041120" imgH="215640" progId="Equation.3">
                  <p:embed/>
                </p:oleObj>
              </mc:Choice>
              <mc:Fallback>
                <p:oleObj name="Equation" r:id="rId4" imgW="1041120" imgH="215640" progId="Equation.3">
                  <p:embed/>
                  <p:pic>
                    <p:nvPicPr>
                      <p:cNvPr id="104477" name="Object 29"/>
                      <p:cNvPicPr>
                        <a:picLocks noChangeAspect="1" noChangeArrowheads="1"/>
                      </p:cNvPicPr>
                      <p:nvPr/>
                    </p:nvPicPr>
                    <p:blipFill>
                      <a:blip r:embed="rId5"/>
                      <a:srcRect/>
                      <a:stretch>
                        <a:fillRect/>
                      </a:stretch>
                    </p:blipFill>
                    <p:spPr bwMode="auto">
                      <a:xfrm>
                        <a:off x="6084094" y="1698739"/>
                        <a:ext cx="2858691" cy="482203"/>
                      </a:xfrm>
                      <a:prstGeom prst="rect">
                        <a:avLst/>
                      </a:prstGeom>
                      <a:solidFill>
                        <a:schemeClr val="accent1"/>
                      </a:solidFill>
                      <a:ln w="9525">
                        <a:solidFill>
                          <a:schemeClr val="tx1"/>
                        </a:solidFill>
                        <a:miter lim="800000"/>
                        <a:headEnd/>
                        <a:tailEnd/>
                      </a:ln>
                    </p:spPr>
                  </p:pic>
                </p:oleObj>
              </mc:Fallback>
            </mc:AlternateContent>
          </a:graphicData>
        </a:graphic>
      </p:graphicFrame>
      <p:grpSp>
        <p:nvGrpSpPr>
          <p:cNvPr id="2081" name="Group 30"/>
          <p:cNvGrpSpPr>
            <a:grpSpLocks/>
          </p:cNvGrpSpPr>
          <p:nvPr/>
        </p:nvGrpSpPr>
        <p:grpSpPr bwMode="auto">
          <a:xfrm>
            <a:off x="1547813" y="1754982"/>
            <a:ext cx="5697141" cy="3818335"/>
            <a:chOff x="431" y="754"/>
            <a:chExt cx="4853" cy="3434"/>
          </a:xfrm>
        </p:grpSpPr>
        <p:sp>
          <p:nvSpPr>
            <p:cNvPr id="2110" name="Line 31"/>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11" name="Line 32"/>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pSp>
      <p:sp>
        <p:nvSpPr>
          <p:cNvPr id="2082" name="Line 33"/>
          <p:cNvSpPr>
            <a:spLocks noChangeShapeType="1"/>
          </p:cNvSpPr>
          <p:nvPr/>
        </p:nvSpPr>
        <p:spPr bwMode="auto">
          <a:xfrm>
            <a:off x="2412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3" name="Line 34"/>
          <p:cNvSpPr>
            <a:spLocks noChangeShapeType="1"/>
          </p:cNvSpPr>
          <p:nvPr/>
        </p:nvSpPr>
        <p:spPr bwMode="auto">
          <a:xfrm>
            <a:off x="3275410"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4" name="Line 35"/>
          <p:cNvSpPr>
            <a:spLocks noChangeShapeType="1"/>
          </p:cNvSpPr>
          <p:nvPr/>
        </p:nvSpPr>
        <p:spPr bwMode="auto">
          <a:xfrm>
            <a:off x="4139804"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5" name="Line 36"/>
          <p:cNvSpPr>
            <a:spLocks noChangeShapeType="1"/>
          </p:cNvSpPr>
          <p:nvPr/>
        </p:nvSpPr>
        <p:spPr bwMode="auto">
          <a:xfrm>
            <a:off x="5004197"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6" name="Line 37"/>
          <p:cNvSpPr>
            <a:spLocks noChangeShapeType="1"/>
          </p:cNvSpPr>
          <p:nvPr/>
        </p:nvSpPr>
        <p:spPr bwMode="auto">
          <a:xfrm>
            <a:off x="5841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7" name="Line 38"/>
          <p:cNvSpPr>
            <a:spLocks noChangeShapeType="1"/>
          </p:cNvSpPr>
          <p:nvPr/>
        </p:nvSpPr>
        <p:spPr bwMode="auto">
          <a:xfrm>
            <a:off x="6705600" y="5448300"/>
            <a:ext cx="0" cy="248841"/>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87" name="Text Box 39"/>
          <p:cNvSpPr txBox="1">
            <a:spLocks noChangeArrowheads="1"/>
          </p:cNvSpPr>
          <p:nvPr/>
        </p:nvSpPr>
        <p:spPr bwMode="auto">
          <a:xfrm>
            <a:off x="1143000" y="218718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dirty="0">
                <a:ln>
                  <a:noFill/>
                </a:ln>
                <a:solidFill>
                  <a:prstClr val="black"/>
                </a:solidFill>
                <a:effectLst/>
                <a:uLnTx/>
                <a:uFillTx/>
                <a:latin typeface="Arial" pitchFamily="34" charset="0"/>
                <a:cs typeface="Arial" pitchFamily="34" charset="0"/>
              </a:rPr>
              <a:t>A</a:t>
            </a:r>
          </a:p>
        </p:txBody>
      </p:sp>
      <p:sp>
        <p:nvSpPr>
          <p:cNvPr id="104488" name="Text Box 40"/>
          <p:cNvSpPr txBox="1">
            <a:spLocks noChangeArrowheads="1"/>
          </p:cNvSpPr>
          <p:nvPr/>
        </p:nvSpPr>
        <p:spPr bwMode="auto">
          <a:xfrm>
            <a:off x="1146572" y="272653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B</a:t>
            </a:r>
          </a:p>
        </p:txBody>
      </p:sp>
      <p:sp>
        <p:nvSpPr>
          <p:cNvPr id="104489" name="Text Box 41"/>
          <p:cNvSpPr txBox="1">
            <a:spLocks noChangeArrowheads="1"/>
          </p:cNvSpPr>
          <p:nvPr/>
        </p:nvSpPr>
        <p:spPr bwMode="auto">
          <a:xfrm>
            <a:off x="1154906" y="327779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C</a:t>
            </a:r>
          </a:p>
        </p:txBody>
      </p:sp>
      <p:sp>
        <p:nvSpPr>
          <p:cNvPr id="104490" name="Text Box 42"/>
          <p:cNvSpPr txBox="1">
            <a:spLocks noChangeArrowheads="1"/>
          </p:cNvSpPr>
          <p:nvPr/>
        </p:nvSpPr>
        <p:spPr bwMode="auto">
          <a:xfrm>
            <a:off x="1154906" y="38028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D</a:t>
            </a:r>
          </a:p>
        </p:txBody>
      </p:sp>
      <p:sp>
        <p:nvSpPr>
          <p:cNvPr id="104491" name="Text Box 43"/>
          <p:cNvSpPr txBox="1">
            <a:spLocks noChangeArrowheads="1"/>
          </p:cNvSpPr>
          <p:nvPr/>
        </p:nvSpPr>
        <p:spPr bwMode="auto">
          <a:xfrm>
            <a:off x="1153716" y="437316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E</a:t>
            </a:r>
          </a:p>
        </p:txBody>
      </p:sp>
      <p:sp>
        <p:nvSpPr>
          <p:cNvPr id="104492" name="Text Box 44"/>
          <p:cNvSpPr txBox="1">
            <a:spLocks noChangeArrowheads="1"/>
          </p:cNvSpPr>
          <p:nvPr/>
        </p:nvSpPr>
        <p:spPr bwMode="auto">
          <a:xfrm>
            <a:off x="1153716" y="4913711"/>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F</a:t>
            </a:r>
          </a:p>
        </p:txBody>
      </p:sp>
      <p:sp>
        <p:nvSpPr>
          <p:cNvPr id="2094" name="Text Box 45"/>
          <p:cNvSpPr txBox="1">
            <a:spLocks noChangeArrowheads="1"/>
          </p:cNvSpPr>
          <p:nvPr/>
        </p:nvSpPr>
        <p:spPr bwMode="auto">
          <a:xfrm>
            <a:off x="2141935" y="56697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1</a:t>
            </a:r>
          </a:p>
        </p:txBody>
      </p:sp>
      <p:sp>
        <p:nvSpPr>
          <p:cNvPr id="2095" name="Text Box 46"/>
          <p:cNvSpPr txBox="1">
            <a:spLocks noChangeArrowheads="1"/>
          </p:cNvSpPr>
          <p:nvPr/>
        </p:nvSpPr>
        <p:spPr bwMode="auto">
          <a:xfrm>
            <a:off x="300632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2</a:t>
            </a:r>
          </a:p>
        </p:txBody>
      </p:sp>
      <p:sp>
        <p:nvSpPr>
          <p:cNvPr id="2096" name="Text Box 47"/>
          <p:cNvSpPr txBox="1">
            <a:spLocks noChangeArrowheads="1"/>
          </p:cNvSpPr>
          <p:nvPr/>
        </p:nvSpPr>
        <p:spPr bwMode="auto">
          <a:xfrm>
            <a:off x="3885010"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3</a:t>
            </a:r>
          </a:p>
        </p:txBody>
      </p:sp>
      <p:sp>
        <p:nvSpPr>
          <p:cNvPr id="2097" name="Text Box 48"/>
          <p:cNvSpPr txBox="1">
            <a:spLocks noChangeArrowheads="1"/>
          </p:cNvSpPr>
          <p:nvPr/>
        </p:nvSpPr>
        <p:spPr bwMode="auto">
          <a:xfrm>
            <a:off x="4749404"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4</a:t>
            </a:r>
          </a:p>
        </p:txBody>
      </p:sp>
      <p:sp>
        <p:nvSpPr>
          <p:cNvPr id="2098" name="Text Box 49"/>
          <p:cNvSpPr txBox="1">
            <a:spLocks noChangeArrowheads="1"/>
          </p:cNvSpPr>
          <p:nvPr/>
        </p:nvSpPr>
        <p:spPr bwMode="auto">
          <a:xfrm>
            <a:off x="559831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5</a:t>
            </a:r>
          </a:p>
        </p:txBody>
      </p:sp>
      <p:sp>
        <p:nvSpPr>
          <p:cNvPr id="2099" name="Text Box 50"/>
          <p:cNvSpPr txBox="1">
            <a:spLocks noChangeArrowheads="1"/>
          </p:cNvSpPr>
          <p:nvPr/>
        </p:nvSpPr>
        <p:spPr bwMode="auto">
          <a:xfrm>
            <a:off x="6462713"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6</a:t>
            </a:r>
          </a:p>
        </p:txBody>
      </p:sp>
      <p:sp>
        <p:nvSpPr>
          <p:cNvPr id="2100" name="Line 51"/>
          <p:cNvSpPr>
            <a:spLocks noChangeShapeType="1"/>
          </p:cNvSpPr>
          <p:nvPr/>
        </p:nvSpPr>
        <p:spPr bwMode="auto">
          <a:xfrm>
            <a:off x="1547814" y="2349104"/>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1" name="Line 52"/>
          <p:cNvSpPr>
            <a:spLocks noChangeShapeType="1"/>
          </p:cNvSpPr>
          <p:nvPr/>
        </p:nvSpPr>
        <p:spPr bwMode="auto">
          <a:xfrm>
            <a:off x="1547814" y="2872979"/>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2" name="Line 53"/>
          <p:cNvSpPr>
            <a:spLocks noChangeShapeType="1"/>
          </p:cNvSpPr>
          <p:nvPr/>
        </p:nvSpPr>
        <p:spPr bwMode="auto">
          <a:xfrm>
            <a:off x="1556149" y="342900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3" name="Line 54"/>
          <p:cNvSpPr>
            <a:spLocks noChangeShapeType="1"/>
          </p:cNvSpPr>
          <p:nvPr/>
        </p:nvSpPr>
        <p:spPr bwMode="auto">
          <a:xfrm>
            <a:off x="1547814" y="396121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4" name="Line 55"/>
          <p:cNvSpPr>
            <a:spLocks noChangeShapeType="1"/>
          </p:cNvSpPr>
          <p:nvPr/>
        </p:nvSpPr>
        <p:spPr bwMode="auto">
          <a:xfrm>
            <a:off x="1547814" y="4508897"/>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5" name="Line 56"/>
          <p:cNvSpPr>
            <a:spLocks noChangeShapeType="1"/>
          </p:cNvSpPr>
          <p:nvPr/>
        </p:nvSpPr>
        <p:spPr bwMode="auto">
          <a:xfrm>
            <a:off x="1547814" y="5033963"/>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5" name="Rectangle 57"/>
          <p:cNvSpPr>
            <a:spLocks noChangeArrowheads="1"/>
          </p:cNvSpPr>
          <p:nvPr/>
        </p:nvSpPr>
        <p:spPr bwMode="auto">
          <a:xfrm>
            <a:off x="1980010" y="4455320"/>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6" name="Rectangle 58"/>
          <p:cNvSpPr>
            <a:spLocks noChangeArrowheads="1"/>
          </p:cNvSpPr>
          <p:nvPr/>
        </p:nvSpPr>
        <p:spPr bwMode="auto">
          <a:xfrm>
            <a:off x="2141935"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7" name="Rectangle 59"/>
          <p:cNvSpPr>
            <a:spLocks noChangeArrowheads="1"/>
          </p:cNvSpPr>
          <p:nvPr/>
        </p:nvSpPr>
        <p:spPr bwMode="auto">
          <a:xfrm>
            <a:off x="3330180" y="4455320"/>
            <a:ext cx="215503"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 name="TextBox 1"/>
          <p:cNvSpPr txBox="1"/>
          <p:nvPr/>
        </p:nvSpPr>
        <p:spPr>
          <a:xfrm>
            <a:off x="7026216" y="3024189"/>
            <a:ext cx="1960352" cy="507831"/>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rPr>
              <a:t>TTM (Time to Market)</a:t>
            </a:r>
          </a:p>
          <a:p>
            <a:pPr marL="0" marR="0" lvl="0" indent="0" defTabSz="342900" eaLnBrk="1" fontAlgn="auto" latinLnBrk="0" hangingPunct="1">
              <a:lnSpc>
                <a:spcPct val="100000"/>
              </a:lnSpc>
              <a:spcBef>
                <a:spcPts val="0"/>
              </a:spcBef>
              <a:spcAft>
                <a:spcPts val="0"/>
              </a:spcAft>
              <a:buClrTx/>
              <a:buSzTx/>
              <a:buFontTx/>
              <a:buNone/>
              <a:tabLst/>
              <a:defRPr/>
            </a:pPr>
            <a:r>
              <a:rPr kumimoji="0" lang="he-IL" sz="135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מתארך</a:t>
            </a:r>
            <a:endPar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endParaRPr>
          </a:p>
        </p:txBody>
      </p:sp>
      <p:sp>
        <p:nvSpPr>
          <p:cNvPr id="3" name="Left Arrow 2"/>
          <p:cNvSpPr/>
          <p:nvPr/>
        </p:nvSpPr>
        <p:spPr>
          <a:xfrm rot="10800000">
            <a:off x="7189298" y="3477112"/>
            <a:ext cx="1351943" cy="3577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342900" rtl="0" eaLnBrk="1" fontAlgn="auto" latinLnBrk="0" hangingPunct="1">
              <a:lnSpc>
                <a:spcPct val="100000"/>
              </a:lnSpc>
              <a:spcBef>
                <a:spcPts val="0"/>
              </a:spcBef>
              <a:spcAft>
                <a:spcPts val="0"/>
              </a:spcAft>
              <a:buClrTx/>
              <a:buSzTx/>
              <a:buFontTx/>
              <a:buNone/>
              <a:tabLst/>
              <a:defRPr/>
            </a:pPr>
            <a:endParaRPr kumimoji="0" lang="en-AU" sz="1350" b="0" i="0" u="none" strike="noStrike" kern="0" cap="none" spc="0" normalizeH="0" baseline="0" noProof="0">
              <a:ln>
                <a:noFill/>
              </a:ln>
              <a:solidFill>
                <a:prstClr val="white"/>
              </a:solidFill>
              <a:effectLst/>
              <a:uLnTx/>
              <a:uFillTx/>
            </a:endParaRPr>
          </a:p>
        </p:txBody>
      </p:sp>
      <p:sp>
        <p:nvSpPr>
          <p:cNvPr id="4" name="Oval Callout 3"/>
          <p:cNvSpPr/>
          <p:nvPr/>
        </p:nvSpPr>
        <p:spPr>
          <a:xfrm>
            <a:off x="141125" y="1853602"/>
            <a:ext cx="773275" cy="705209"/>
          </a:xfrm>
          <a:prstGeom prst="wedgeEllipseCallout">
            <a:avLst>
              <a:gd name="adj1" fmla="val 90808"/>
              <a:gd name="adj2" fmla="val 182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342900" rtl="0" eaLnBrk="1" fontAlgn="auto" latinLnBrk="0" hangingPunct="1">
              <a:lnSpc>
                <a:spcPct val="100000"/>
              </a:lnSpc>
              <a:spcBef>
                <a:spcPts val="0"/>
              </a:spcBef>
              <a:spcAft>
                <a:spcPts val="0"/>
              </a:spcAft>
              <a:buClrTx/>
              <a:buSzTx/>
              <a:buFontTx/>
              <a:buNone/>
              <a:tabLst/>
              <a:defRPr/>
            </a:pPr>
            <a:r>
              <a:rPr kumimoji="0" lang="he-IL" sz="750" b="0" i="0" u="none" strike="noStrike" kern="0" cap="none" spc="0" normalizeH="0" baseline="0" noProof="0" dirty="0">
                <a:ln>
                  <a:noFill/>
                </a:ln>
                <a:solidFill>
                  <a:prstClr val="white"/>
                </a:solidFill>
                <a:effectLst/>
                <a:uLnTx/>
                <a:uFillTx/>
              </a:rPr>
              <a:t>ביצוע של כל משימה היא יחידה 1 של זמן נטו</a:t>
            </a:r>
            <a:endParaRPr kumimoji="0" lang="en-AU" sz="750" b="0" i="0" u="none" strike="noStrike" kern="0" cap="none" spc="0" normalizeH="0" baseline="0" noProof="0" dirty="0">
              <a:ln>
                <a:noFill/>
              </a:ln>
              <a:solidFill>
                <a:prstClr val="white"/>
              </a:solidFill>
              <a:effectLst/>
              <a:uLnTx/>
              <a:uFillTx/>
            </a:endParaRPr>
          </a:p>
        </p:txBody>
      </p:sp>
    </p:spTree>
    <p:extLst>
      <p:ext uri="{BB962C8B-B14F-4D97-AF65-F5344CB8AC3E}">
        <p14:creationId xmlns:p14="http://schemas.microsoft.com/office/powerpoint/2010/main" val="6830470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2" presetClass="entr" presetSubtype="3" fill="hold" grpId="0" nodeType="withEffect">
                                  <p:stCondLst>
                                    <p:cond delay="0"/>
                                  </p:stCondLst>
                                  <p:childTnLst>
                                    <p:set>
                                      <p:cBhvr>
                                        <p:cTn id="9" dur="1" fill="hold">
                                          <p:stCondLst>
                                            <p:cond delay="0"/>
                                          </p:stCondLst>
                                        </p:cTn>
                                        <p:tgtEl>
                                          <p:spTgt spid="104487"/>
                                        </p:tgtEl>
                                        <p:attrNameLst>
                                          <p:attrName>style.visibility</p:attrName>
                                        </p:attrNameLst>
                                      </p:cBhvr>
                                      <p:to>
                                        <p:strVal val="visible"/>
                                      </p:to>
                                    </p:set>
                                    <p:anim calcmode="lin" valueType="num">
                                      <p:cBhvr additive="base">
                                        <p:cTn id="10" dur="500" fill="hold"/>
                                        <p:tgtEl>
                                          <p:spTgt spid="104487"/>
                                        </p:tgtEl>
                                        <p:attrNameLst>
                                          <p:attrName>ppt_x</p:attrName>
                                        </p:attrNameLst>
                                      </p:cBhvr>
                                      <p:tavLst>
                                        <p:tav tm="0">
                                          <p:val>
                                            <p:strVal val="1+#ppt_w/2"/>
                                          </p:val>
                                        </p:tav>
                                        <p:tav tm="100000">
                                          <p:val>
                                            <p:strVal val="#ppt_x"/>
                                          </p:val>
                                        </p:tav>
                                      </p:tavLst>
                                    </p:anim>
                                    <p:anim calcmode="lin" valueType="num">
                                      <p:cBhvr additive="base">
                                        <p:cTn id="11" dur="500" fill="hold"/>
                                        <p:tgtEl>
                                          <p:spTgt spid="104487"/>
                                        </p:tgtEl>
                                        <p:attrNameLst>
                                          <p:attrName>ppt_y</p:attrName>
                                        </p:attrNameLst>
                                      </p:cBhvr>
                                      <p:tavLst>
                                        <p:tav tm="0">
                                          <p:val>
                                            <p:strVal val="0-#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3" fill="hold" grpId="0" nodeType="clickEffect">
                                  <p:stCondLst>
                                    <p:cond delay="0"/>
                                  </p:stCondLst>
                                  <p:childTnLst>
                                    <p:set>
                                      <p:cBhvr>
                                        <p:cTn id="15" dur="1" fill="hold">
                                          <p:stCondLst>
                                            <p:cond delay="0"/>
                                          </p:stCondLst>
                                        </p:cTn>
                                        <p:tgtEl>
                                          <p:spTgt spid="104458"/>
                                        </p:tgtEl>
                                        <p:attrNameLst>
                                          <p:attrName>style.visibility</p:attrName>
                                        </p:attrNameLst>
                                      </p:cBhvr>
                                      <p:to>
                                        <p:strVal val="visible"/>
                                      </p:to>
                                    </p:set>
                                    <p:anim calcmode="lin" valueType="num">
                                      <p:cBhvr additive="base">
                                        <p:cTn id="16" dur="500" fill="hold"/>
                                        <p:tgtEl>
                                          <p:spTgt spid="104458"/>
                                        </p:tgtEl>
                                        <p:attrNameLst>
                                          <p:attrName>ppt_x</p:attrName>
                                        </p:attrNameLst>
                                      </p:cBhvr>
                                      <p:tavLst>
                                        <p:tav tm="0">
                                          <p:val>
                                            <p:strVal val="1+#ppt_w/2"/>
                                          </p:val>
                                        </p:tav>
                                        <p:tav tm="100000">
                                          <p:val>
                                            <p:strVal val="#ppt_x"/>
                                          </p:val>
                                        </p:tav>
                                      </p:tavLst>
                                    </p:anim>
                                    <p:anim calcmode="lin" valueType="num">
                                      <p:cBhvr additive="base">
                                        <p:cTn id="17" dur="500" fill="hold"/>
                                        <p:tgtEl>
                                          <p:spTgt spid="104458"/>
                                        </p:tgtEl>
                                        <p:attrNameLst>
                                          <p:attrName>ppt_y</p:attrName>
                                        </p:attrNameLst>
                                      </p:cBhvr>
                                      <p:tavLst>
                                        <p:tav tm="0">
                                          <p:val>
                                            <p:strVal val="0-#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3" fill="hold" grpId="0" nodeType="clickEffect">
                                  <p:stCondLst>
                                    <p:cond delay="0"/>
                                  </p:stCondLst>
                                  <p:childTnLst>
                                    <p:set>
                                      <p:cBhvr>
                                        <p:cTn id="21" dur="1" fill="hold">
                                          <p:stCondLst>
                                            <p:cond delay="0"/>
                                          </p:stCondLst>
                                        </p:cTn>
                                        <p:tgtEl>
                                          <p:spTgt spid="104460"/>
                                        </p:tgtEl>
                                        <p:attrNameLst>
                                          <p:attrName>style.visibility</p:attrName>
                                        </p:attrNameLst>
                                      </p:cBhvr>
                                      <p:to>
                                        <p:strVal val="visible"/>
                                      </p:to>
                                    </p:set>
                                    <p:anim calcmode="lin" valueType="num">
                                      <p:cBhvr additive="base">
                                        <p:cTn id="22" dur="500" fill="hold"/>
                                        <p:tgtEl>
                                          <p:spTgt spid="104460"/>
                                        </p:tgtEl>
                                        <p:attrNameLst>
                                          <p:attrName>ppt_x</p:attrName>
                                        </p:attrNameLst>
                                      </p:cBhvr>
                                      <p:tavLst>
                                        <p:tav tm="0">
                                          <p:val>
                                            <p:strVal val="1+#ppt_w/2"/>
                                          </p:val>
                                        </p:tav>
                                        <p:tav tm="100000">
                                          <p:val>
                                            <p:strVal val="#ppt_x"/>
                                          </p:val>
                                        </p:tav>
                                      </p:tavLst>
                                    </p:anim>
                                    <p:anim calcmode="lin" valueType="num">
                                      <p:cBhvr additive="base">
                                        <p:cTn id="23" dur="500" fill="hold"/>
                                        <p:tgtEl>
                                          <p:spTgt spid="104460"/>
                                        </p:tgtEl>
                                        <p:attrNameLst>
                                          <p:attrName>ppt_y</p:attrName>
                                        </p:attrNameLst>
                                      </p:cBhvr>
                                      <p:tavLst>
                                        <p:tav tm="0">
                                          <p:val>
                                            <p:strVal val="0-#ppt_h/2"/>
                                          </p:val>
                                        </p:tav>
                                        <p:tav tm="100000">
                                          <p:val>
                                            <p:strVal val="#ppt_y"/>
                                          </p:val>
                                        </p:tav>
                                      </p:tavLst>
                                    </p:anim>
                                  </p:childTnLst>
                                </p:cTn>
                              </p:par>
                              <p:par>
                                <p:cTn id="24" presetID="2" presetClass="entr" presetSubtype="3" fill="hold" grpId="0" nodeType="withEffect">
                                  <p:stCondLst>
                                    <p:cond delay="0"/>
                                  </p:stCondLst>
                                  <p:childTnLst>
                                    <p:set>
                                      <p:cBhvr>
                                        <p:cTn id="25" dur="1" fill="hold">
                                          <p:stCondLst>
                                            <p:cond delay="0"/>
                                          </p:stCondLst>
                                        </p:cTn>
                                        <p:tgtEl>
                                          <p:spTgt spid="104488"/>
                                        </p:tgtEl>
                                        <p:attrNameLst>
                                          <p:attrName>style.visibility</p:attrName>
                                        </p:attrNameLst>
                                      </p:cBhvr>
                                      <p:to>
                                        <p:strVal val="visible"/>
                                      </p:to>
                                    </p:set>
                                    <p:anim calcmode="lin" valueType="num">
                                      <p:cBhvr additive="base">
                                        <p:cTn id="26" dur="500" fill="hold"/>
                                        <p:tgtEl>
                                          <p:spTgt spid="104488"/>
                                        </p:tgtEl>
                                        <p:attrNameLst>
                                          <p:attrName>ppt_x</p:attrName>
                                        </p:attrNameLst>
                                      </p:cBhvr>
                                      <p:tavLst>
                                        <p:tav tm="0">
                                          <p:val>
                                            <p:strVal val="1+#ppt_w/2"/>
                                          </p:val>
                                        </p:tav>
                                        <p:tav tm="100000">
                                          <p:val>
                                            <p:strVal val="#ppt_x"/>
                                          </p:val>
                                        </p:tav>
                                      </p:tavLst>
                                    </p:anim>
                                    <p:anim calcmode="lin" valueType="num">
                                      <p:cBhvr additive="base">
                                        <p:cTn id="27" dur="500" fill="hold"/>
                                        <p:tgtEl>
                                          <p:spTgt spid="104488"/>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3" fill="hold" grpId="0" nodeType="clickEffect">
                                  <p:stCondLst>
                                    <p:cond delay="0"/>
                                  </p:stCondLst>
                                  <p:childTnLst>
                                    <p:set>
                                      <p:cBhvr>
                                        <p:cTn id="31" dur="1" fill="hold">
                                          <p:stCondLst>
                                            <p:cond delay="0"/>
                                          </p:stCondLst>
                                        </p:cTn>
                                        <p:tgtEl>
                                          <p:spTgt spid="104461"/>
                                        </p:tgtEl>
                                        <p:attrNameLst>
                                          <p:attrName>style.visibility</p:attrName>
                                        </p:attrNameLst>
                                      </p:cBhvr>
                                      <p:to>
                                        <p:strVal val="visible"/>
                                      </p:to>
                                    </p:set>
                                    <p:anim calcmode="lin" valueType="num">
                                      <p:cBhvr additive="base">
                                        <p:cTn id="32" dur="500" fill="hold"/>
                                        <p:tgtEl>
                                          <p:spTgt spid="104461"/>
                                        </p:tgtEl>
                                        <p:attrNameLst>
                                          <p:attrName>ppt_x</p:attrName>
                                        </p:attrNameLst>
                                      </p:cBhvr>
                                      <p:tavLst>
                                        <p:tav tm="0">
                                          <p:val>
                                            <p:strVal val="1+#ppt_w/2"/>
                                          </p:val>
                                        </p:tav>
                                        <p:tav tm="100000">
                                          <p:val>
                                            <p:strVal val="#ppt_x"/>
                                          </p:val>
                                        </p:tav>
                                      </p:tavLst>
                                    </p:anim>
                                    <p:anim calcmode="lin" valueType="num">
                                      <p:cBhvr additive="base">
                                        <p:cTn id="33" dur="500" fill="hold"/>
                                        <p:tgtEl>
                                          <p:spTgt spid="104461"/>
                                        </p:tgtEl>
                                        <p:attrNameLst>
                                          <p:attrName>ppt_y</p:attrName>
                                        </p:attrNameLst>
                                      </p:cBhvr>
                                      <p:tavLst>
                                        <p:tav tm="0">
                                          <p:val>
                                            <p:strVal val="0-#ppt_h/2"/>
                                          </p:val>
                                        </p:tav>
                                        <p:tav tm="100000">
                                          <p:val>
                                            <p:strVal val="#ppt_y"/>
                                          </p:val>
                                        </p:tav>
                                      </p:tavLst>
                                    </p:anim>
                                  </p:childTnLst>
                                </p:cTn>
                              </p:par>
                              <p:par>
                                <p:cTn id="34" presetID="2" presetClass="entr" presetSubtype="3" fill="hold" grpId="0" nodeType="withEffect">
                                  <p:stCondLst>
                                    <p:cond delay="0"/>
                                  </p:stCondLst>
                                  <p:childTnLst>
                                    <p:set>
                                      <p:cBhvr>
                                        <p:cTn id="35" dur="1" fill="hold">
                                          <p:stCondLst>
                                            <p:cond delay="0"/>
                                          </p:stCondLst>
                                        </p:cTn>
                                        <p:tgtEl>
                                          <p:spTgt spid="104489"/>
                                        </p:tgtEl>
                                        <p:attrNameLst>
                                          <p:attrName>style.visibility</p:attrName>
                                        </p:attrNameLst>
                                      </p:cBhvr>
                                      <p:to>
                                        <p:strVal val="visible"/>
                                      </p:to>
                                    </p:set>
                                    <p:anim calcmode="lin" valueType="num">
                                      <p:cBhvr additive="base">
                                        <p:cTn id="36" dur="500" fill="hold"/>
                                        <p:tgtEl>
                                          <p:spTgt spid="104489"/>
                                        </p:tgtEl>
                                        <p:attrNameLst>
                                          <p:attrName>ppt_x</p:attrName>
                                        </p:attrNameLst>
                                      </p:cBhvr>
                                      <p:tavLst>
                                        <p:tav tm="0">
                                          <p:val>
                                            <p:strVal val="1+#ppt_w/2"/>
                                          </p:val>
                                        </p:tav>
                                        <p:tav tm="100000">
                                          <p:val>
                                            <p:strVal val="#ppt_x"/>
                                          </p:val>
                                        </p:tav>
                                      </p:tavLst>
                                    </p:anim>
                                    <p:anim calcmode="lin" valueType="num">
                                      <p:cBhvr additive="base">
                                        <p:cTn id="37" dur="500" fill="hold"/>
                                        <p:tgtEl>
                                          <p:spTgt spid="104489"/>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3" fill="hold" grpId="0" nodeType="clickEffect">
                                  <p:stCondLst>
                                    <p:cond delay="0"/>
                                  </p:stCondLst>
                                  <p:childTnLst>
                                    <p:set>
                                      <p:cBhvr>
                                        <p:cTn id="41" dur="1" fill="hold">
                                          <p:stCondLst>
                                            <p:cond delay="0"/>
                                          </p:stCondLst>
                                        </p:cTn>
                                        <p:tgtEl>
                                          <p:spTgt spid="104465"/>
                                        </p:tgtEl>
                                        <p:attrNameLst>
                                          <p:attrName>style.visibility</p:attrName>
                                        </p:attrNameLst>
                                      </p:cBhvr>
                                      <p:to>
                                        <p:strVal val="visible"/>
                                      </p:to>
                                    </p:set>
                                    <p:anim calcmode="lin" valueType="num">
                                      <p:cBhvr additive="base">
                                        <p:cTn id="42" dur="500" fill="hold"/>
                                        <p:tgtEl>
                                          <p:spTgt spid="104465"/>
                                        </p:tgtEl>
                                        <p:attrNameLst>
                                          <p:attrName>ppt_x</p:attrName>
                                        </p:attrNameLst>
                                      </p:cBhvr>
                                      <p:tavLst>
                                        <p:tav tm="0">
                                          <p:val>
                                            <p:strVal val="1+#ppt_w/2"/>
                                          </p:val>
                                        </p:tav>
                                        <p:tav tm="100000">
                                          <p:val>
                                            <p:strVal val="#ppt_x"/>
                                          </p:val>
                                        </p:tav>
                                      </p:tavLst>
                                    </p:anim>
                                    <p:anim calcmode="lin" valueType="num">
                                      <p:cBhvr additive="base">
                                        <p:cTn id="43" dur="500" fill="hold"/>
                                        <p:tgtEl>
                                          <p:spTgt spid="104465"/>
                                        </p:tgtEl>
                                        <p:attrNameLst>
                                          <p:attrName>ppt_y</p:attrName>
                                        </p:attrNameLst>
                                      </p:cBhvr>
                                      <p:tavLst>
                                        <p:tav tm="0">
                                          <p:val>
                                            <p:strVal val="0-#ppt_h/2"/>
                                          </p:val>
                                        </p:tav>
                                        <p:tav tm="100000">
                                          <p:val>
                                            <p:strVal val="#ppt_y"/>
                                          </p:val>
                                        </p:tav>
                                      </p:tavLst>
                                    </p:anim>
                                  </p:childTnLst>
                                </p:cTn>
                              </p:par>
                              <p:par>
                                <p:cTn id="44" presetID="2" presetClass="entr" presetSubtype="3" fill="hold" grpId="0" nodeType="withEffect">
                                  <p:stCondLst>
                                    <p:cond delay="0"/>
                                  </p:stCondLst>
                                  <p:childTnLst>
                                    <p:set>
                                      <p:cBhvr>
                                        <p:cTn id="45" dur="1" fill="hold">
                                          <p:stCondLst>
                                            <p:cond delay="0"/>
                                          </p:stCondLst>
                                        </p:cTn>
                                        <p:tgtEl>
                                          <p:spTgt spid="104490"/>
                                        </p:tgtEl>
                                        <p:attrNameLst>
                                          <p:attrName>style.visibility</p:attrName>
                                        </p:attrNameLst>
                                      </p:cBhvr>
                                      <p:to>
                                        <p:strVal val="visible"/>
                                      </p:to>
                                    </p:set>
                                    <p:anim calcmode="lin" valueType="num">
                                      <p:cBhvr additive="base">
                                        <p:cTn id="46" dur="500" fill="hold"/>
                                        <p:tgtEl>
                                          <p:spTgt spid="104490"/>
                                        </p:tgtEl>
                                        <p:attrNameLst>
                                          <p:attrName>ppt_x</p:attrName>
                                        </p:attrNameLst>
                                      </p:cBhvr>
                                      <p:tavLst>
                                        <p:tav tm="0">
                                          <p:val>
                                            <p:strVal val="1+#ppt_w/2"/>
                                          </p:val>
                                        </p:tav>
                                        <p:tav tm="100000">
                                          <p:val>
                                            <p:strVal val="#ppt_x"/>
                                          </p:val>
                                        </p:tav>
                                      </p:tavLst>
                                    </p:anim>
                                    <p:anim calcmode="lin" valueType="num">
                                      <p:cBhvr additive="base">
                                        <p:cTn id="47" dur="500" fill="hold"/>
                                        <p:tgtEl>
                                          <p:spTgt spid="104490"/>
                                        </p:tgtEl>
                                        <p:attrNameLst>
                                          <p:attrName>ppt_y</p:attrName>
                                        </p:attrNameLst>
                                      </p:cBhvr>
                                      <p:tavLst>
                                        <p:tav tm="0">
                                          <p:val>
                                            <p:strVal val="0-#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104505"/>
                                        </p:tgtEl>
                                        <p:attrNameLst>
                                          <p:attrName>style.visibility</p:attrName>
                                        </p:attrNameLst>
                                      </p:cBhvr>
                                      <p:to>
                                        <p:strVal val="visible"/>
                                      </p:to>
                                    </p:set>
                                    <p:anim calcmode="lin" valueType="num">
                                      <p:cBhvr additive="base">
                                        <p:cTn id="50" dur="500" fill="hold"/>
                                        <p:tgtEl>
                                          <p:spTgt spid="104505"/>
                                        </p:tgtEl>
                                        <p:attrNameLst>
                                          <p:attrName>ppt_x</p:attrName>
                                        </p:attrNameLst>
                                      </p:cBhvr>
                                      <p:tavLst>
                                        <p:tav tm="0">
                                          <p:val>
                                            <p:strVal val="1+#ppt_w/2"/>
                                          </p:val>
                                        </p:tav>
                                        <p:tav tm="100000">
                                          <p:val>
                                            <p:strVal val="#ppt_x"/>
                                          </p:val>
                                        </p:tav>
                                      </p:tavLst>
                                    </p:anim>
                                    <p:anim calcmode="lin" valueType="num">
                                      <p:cBhvr additive="base">
                                        <p:cTn id="51" dur="500" fill="hold"/>
                                        <p:tgtEl>
                                          <p:spTgt spid="104505"/>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04491"/>
                                        </p:tgtEl>
                                        <p:attrNameLst>
                                          <p:attrName>style.visibility</p:attrName>
                                        </p:attrNameLst>
                                      </p:cBhvr>
                                      <p:to>
                                        <p:strVal val="visible"/>
                                      </p:to>
                                    </p:set>
                                    <p:anim calcmode="lin" valueType="num">
                                      <p:cBhvr additive="base">
                                        <p:cTn id="54" dur="500" fill="hold"/>
                                        <p:tgtEl>
                                          <p:spTgt spid="104491"/>
                                        </p:tgtEl>
                                        <p:attrNameLst>
                                          <p:attrName>ppt_x</p:attrName>
                                        </p:attrNameLst>
                                      </p:cBhvr>
                                      <p:tavLst>
                                        <p:tav tm="0">
                                          <p:val>
                                            <p:strVal val="1+#ppt_w/2"/>
                                          </p:val>
                                        </p:tav>
                                        <p:tav tm="100000">
                                          <p:val>
                                            <p:strVal val="#ppt_x"/>
                                          </p:val>
                                        </p:tav>
                                      </p:tavLst>
                                    </p:anim>
                                    <p:anim calcmode="lin" valueType="num">
                                      <p:cBhvr additive="base">
                                        <p:cTn id="55" dur="500" fill="hold"/>
                                        <p:tgtEl>
                                          <p:spTgt spid="104491"/>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04506"/>
                                        </p:tgtEl>
                                        <p:attrNameLst>
                                          <p:attrName>style.visibility</p:attrName>
                                        </p:attrNameLst>
                                      </p:cBhvr>
                                      <p:to>
                                        <p:strVal val="visible"/>
                                      </p:to>
                                    </p:set>
                                    <p:anim calcmode="lin" valueType="num">
                                      <p:cBhvr additive="base">
                                        <p:cTn id="58" dur="500" fill="hold"/>
                                        <p:tgtEl>
                                          <p:spTgt spid="104506"/>
                                        </p:tgtEl>
                                        <p:attrNameLst>
                                          <p:attrName>ppt_x</p:attrName>
                                        </p:attrNameLst>
                                      </p:cBhvr>
                                      <p:tavLst>
                                        <p:tav tm="0">
                                          <p:val>
                                            <p:strVal val="1+#ppt_w/2"/>
                                          </p:val>
                                        </p:tav>
                                        <p:tav tm="100000">
                                          <p:val>
                                            <p:strVal val="#ppt_x"/>
                                          </p:val>
                                        </p:tav>
                                      </p:tavLst>
                                    </p:anim>
                                    <p:anim calcmode="lin" valueType="num">
                                      <p:cBhvr additive="base">
                                        <p:cTn id="59" dur="500" fill="hold"/>
                                        <p:tgtEl>
                                          <p:spTgt spid="10450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04492"/>
                                        </p:tgtEl>
                                        <p:attrNameLst>
                                          <p:attrName>style.visibility</p:attrName>
                                        </p:attrNameLst>
                                      </p:cBhvr>
                                      <p:to>
                                        <p:strVal val="visible"/>
                                      </p:to>
                                    </p:set>
                                    <p:anim calcmode="lin" valueType="num">
                                      <p:cBhvr additive="base">
                                        <p:cTn id="62" dur="500" fill="hold"/>
                                        <p:tgtEl>
                                          <p:spTgt spid="104492"/>
                                        </p:tgtEl>
                                        <p:attrNameLst>
                                          <p:attrName>ppt_x</p:attrName>
                                        </p:attrNameLst>
                                      </p:cBhvr>
                                      <p:tavLst>
                                        <p:tav tm="0">
                                          <p:val>
                                            <p:strVal val="1+#ppt_w/2"/>
                                          </p:val>
                                        </p:tav>
                                        <p:tav tm="100000">
                                          <p:val>
                                            <p:strVal val="#ppt_x"/>
                                          </p:val>
                                        </p:tav>
                                      </p:tavLst>
                                    </p:anim>
                                    <p:anim calcmode="lin" valueType="num">
                                      <p:cBhvr additive="base">
                                        <p:cTn id="63" dur="500" fill="hold"/>
                                        <p:tgtEl>
                                          <p:spTgt spid="104492"/>
                                        </p:tgtEl>
                                        <p:attrNameLst>
                                          <p:attrName>ppt_y</p:attrName>
                                        </p:attrNameLst>
                                      </p:cBhvr>
                                      <p:tavLst>
                                        <p:tav tm="0">
                                          <p:val>
                                            <p:strVal val="0-#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104459"/>
                                        </p:tgtEl>
                                        <p:attrNameLst>
                                          <p:attrName>style.visibility</p:attrName>
                                        </p:attrNameLst>
                                      </p:cBhvr>
                                      <p:to>
                                        <p:strVal val="visible"/>
                                      </p:to>
                                    </p:set>
                                    <p:animEffect transition="in" filter="dissolve">
                                      <p:cBhvr>
                                        <p:cTn id="68" dur="500"/>
                                        <p:tgtEl>
                                          <p:spTgt spid="104459"/>
                                        </p:tgtEl>
                                      </p:cBhvr>
                                    </p:animEffect>
                                  </p:childTnLst>
                                </p:cTn>
                              </p:par>
                              <p:par>
                                <p:cTn id="69" presetID="9" presetClass="entr" presetSubtype="0" fill="hold" grpId="0" nodeType="withEffect">
                                  <p:stCondLst>
                                    <p:cond delay="0"/>
                                  </p:stCondLst>
                                  <p:childTnLst>
                                    <p:set>
                                      <p:cBhvr>
                                        <p:cTn id="70" dur="1" fill="hold">
                                          <p:stCondLst>
                                            <p:cond delay="0"/>
                                          </p:stCondLst>
                                        </p:cTn>
                                        <p:tgtEl>
                                          <p:spTgt spid="104462"/>
                                        </p:tgtEl>
                                        <p:attrNameLst>
                                          <p:attrName>style.visibility</p:attrName>
                                        </p:attrNameLst>
                                      </p:cBhvr>
                                      <p:to>
                                        <p:strVal val="visible"/>
                                      </p:to>
                                    </p:set>
                                    <p:animEffect transition="in" filter="dissolve">
                                      <p:cBhvr>
                                        <p:cTn id="71" dur="500"/>
                                        <p:tgtEl>
                                          <p:spTgt spid="104462"/>
                                        </p:tgtEl>
                                      </p:cBhvr>
                                    </p:animEffect>
                                  </p:childTnLst>
                                </p:cTn>
                              </p:par>
                              <p:par>
                                <p:cTn id="72" presetID="9" presetClass="entr" presetSubtype="0" fill="hold" grpId="0" nodeType="withEffect">
                                  <p:stCondLst>
                                    <p:cond delay="0"/>
                                  </p:stCondLst>
                                  <p:childTnLst>
                                    <p:set>
                                      <p:cBhvr>
                                        <p:cTn id="73" dur="1" fill="hold">
                                          <p:stCondLst>
                                            <p:cond delay="0"/>
                                          </p:stCondLst>
                                        </p:cTn>
                                        <p:tgtEl>
                                          <p:spTgt spid="104463"/>
                                        </p:tgtEl>
                                        <p:attrNameLst>
                                          <p:attrName>style.visibility</p:attrName>
                                        </p:attrNameLst>
                                      </p:cBhvr>
                                      <p:to>
                                        <p:strVal val="visible"/>
                                      </p:to>
                                    </p:set>
                                    <p:animEffect transition="in" filter="dissolve">
                                      <p:cBhvr>
                                        <p:cTn id="74" dur="500"/>
                                        <p:tgtEl>
                                          <p:spTgt spid="104463"/>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104464"/>
                                        </p:tgtEl>
                                        <p:attrNameLst>
                                          <p:attrName>style.visibility</p:attrName>
                                        </p:attrNameLst>
                                      </p:cBhvr>
                                      <p:to>
                                        <p:strVal val="visible"/>
                                      </p:to>
                                    </p:set>
                                    <p:animEffect transition="in" filter="dissolve">
                                      <p:cBhvr>
                                        <p:cTn id="77" dur="500"/>
                                        <p:tgtEl>
                                          <p:spTgt spid="104464"/>
                                        </p:tgtEl>
                                      </p:cBhvr>
                                    </p:animEffect>
                                  </p:childTnLst>
                                </p:cTn>
                              </p:par>
                              <p:par>
                                <p:cTn id="78" presetID="9" presetClass="entr" presetSubtype="0" fill="hold" grpId="0" nodeType="withEffect">
                                  <p:stCondLst>
                                    <p:cond delay="0"/>
                                  </p:stCondLst>
                                  <p:childTnLst>
                                    <p:set>
                                      <p:cBhvr>
                                        <p:cTn id="79" dur="1" fill="hold">
                                          <p:stCondLst>
                                            <p:cond delay="0"/>
                                          </p:stCondLst>
                                        </p:cTn>
                                        <p:tgtEl>
                                          <p:spTgt spid="104466"/>
                                        </p:tgtEl>
                                        <p:attrNameLst>
                                          <p:attrName>style.visibility</p:attrName>
                                        </p:attrNameLst>
                                      </p:cBhvr>
                                      <p:to>
                                        <p:strVal val="visible"/>
                                      </p:to>
                                    </p:set>
                                    <p:animEffect transition="in" filter="dissolve">
                                      <p:cBhvr>
                                        <p:cTn id="80" dur="500"/>
                                        <p:tgtEl>
                                          <p:spTgt spid="104466"/>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104467"/>
                                        </p:tgtEl>
                                        <p:attrNameLst>
                                          <p:attrName>style.visibility</p:attrName>
                                        </p:attrNameLst>
                                      </p:cBhvr>
                                      <p:to>
                                        <p:strVal val="visible"/>
                                      </p:to>
                                    </p:set>
                                    <p:animEffect transition="in" filter="dissolve">
                                      <p:cBhvr>
                                        <p:cTn id="83" dur="500"/>
                                        <p:tgtEl>
                                          <p:spTgt spid="104467"/>
                                        </p:tgtEl>
                                      </p:cBhvr>
                                    </p:animEffect>
                                  </p:childTnLst>
                                </p:cTn>
                              </p:par>
                              <p:par>
                                <p:cTn id="84" presetID="9" presetClass="entr" presetSubtype="0" fill="hold" grpId="0" nodeType="withEffect">
                                  <p:stCondLst>
                                    <p:cond delay="0"/>
                                  </p:stCondLst>
                                  <p:childTnLst>
                                    <p:set>
                                      <p:cBhvr>
                                        <p:cTn id="85" dur="1" fill="hold">
                                          <p:stCondLst>
                                            <p:cond delay="0"/>
                                          </p:stCondLst>
                                        </p:cTn>
                                        <p:tgtEl>
                                          <p:spTgt spid="104468"/>
                                        </p:tgtEl>
                                        <p:attrNameLst>
                                          <p:attrName>style.visibility</p:attrName>
                                        </p:attrNameLst>
                                      </p:cBhvr>
                                      <p:to>
                                        <p:strVal val="visible"/>
                                      </p:to>
                                    </p:set>
                                    <p:animEffect transition="in" filter="dissolve">
                                      <p:cBhvr>
                                        <p:cTn id="86" dur="500"/>
                                        <p:tgtEl>
                                          <p:spTgt spid="104468"/>
                                        </p:tgtEl>
                                      </p:cBhvr>
                                    </p:animEffect>
                                  </p:childTnLst>
                                </p:cTn>
                              </p:par>
                              <p:par>
                                <p:cTn id="87" presetID="9" presetClass="entr" presetSubtype="0" fill="hold" grpId="0" nodeType="withEffect">
                                  <p:stCondLst>
                                    <p:cond delay="0"/>
                                  </p:stCondLst>
                                  <p:childTnLst>
                                    <p:set>
                                      <p:cBhvr>
                                        <p:cTn id="88" dur="1" fill="hold">
                                          <p:stCondLst>
                                            <p:cond delay="0"/>
                                          </p:stCondLst>
                                        </p:cTn>
                                        <p:tgtEl>
                                          <p:spTgt spid="104470"/>
                                        </p:tgtEl>
                                        <p:attrNameLst>
                                          <p:attrName>style.visibility</p:attrName>
                                        </p:attrNameLst>
                                      </p:cBhvr>
                                      <p:to>
                                        <p:strVal val="visible"/>
                                      </p:to>
                                    </p:set>
                                    <p:animEffect transition="in" filter="dissolve">
                                      <p:cBhvr>
                                        <p:cTn id="89" dur="500"/>
                                        <p:tgtEl>
                                          <p:spTgt spid="104470"/>
                                        </p:tgtEl>
                                      </p:cBhvr>
                                    </p:animEffect>
                                  </p:childTnLst>
                                </p:cTn>
                              </p:par>
                              <p:par>
                                <p:cTn id="90" presetID="9" presetClass="entr" presetSubtype="0" fill="hold" grpId="0" nodeType="withEffect">
                                  <p:stCondLst>
                                    <p:cond delay="0"/>
                                  </p:stCondLst>
                                  <p:childTnLst>
                                    <p:set>
                                      <p:cBhvr>
                                        <p:cTn id="91" dur="1" fill="hold">
                                          <p:stCondLst>
                                            <p:cond delay="0"/>
                                          </p:stCondLst>
                                        </p:cTn>
                                        <p:tgtEl>
                                          <p:spTgt spid="104471"/>
                                        </p:tgtEl>
                                        <p:attrNameLst>
                                          <p:attrName>style.visibility</p:attrName>
                                        </p:attrNameLst>
                                      </p:cBhvr>
                                      <p:to>
                                        <p:strVal val="visible"/>
                                      </p:to>
                                    </p:set>
                                    <p:animEffect transition="in" filter="dissolve">
                                      <p:cBhvr>
                                        <p:cTn id="92" dur="500"/>
                                        <p:tgtEl>
                                          <p:spTgt spid="104471"/>
                                        </p:tgtEl>
                                      </p:cBhvr>
                                    </p:animEffect>
                                  </p:childTnLst>
                                </p:cTn>
                              </p:par>
                              <p:par>
                                <p:cTn id="93" presetID="9" presetClass="entr" presetSubtype="0" fill="hold" grpId="0" nodeType="withEffect">
                                  <p:stCondLst>
                                    <p:cond delay="0"/>
                                  </p:stCondLst>
                                  <p:childTnLst>
                                    <p:set>
                                      <p:cBhvr>
                                        <p:cTn id="94" dur="1" fill="hold">
                                          <p:stCondLst>
                                            <p:cond delay="0"/>
                                          </p:stCondLst>
                                        </p:cTn>
                                        <p:tgtEl>
                                          <p:spTgt spid="104472"/>
                                        </p:tgtEl>
                                        <p:attrNameLst>
                                          <p:attrName>style.visibility</p:attrName>
                                        </p:attrNameLst>
                                      </p:cBhvr>
                                      <p:to>
                                        <p:strVal val="visible"/>
                                      </p:to>
                                    </p:set>
                                    <p:animEffect transition="in" filter="dissolve">
                                      <p:cBhvr>
                                        <p:cTn id="95" dur="500"/>
                                        <p:tgtEl>
                                          <p:spTgt spid="104472"/>
                                        </p:tgtEl>
                                      </p:cBhvr>
                                    </p:animEffect>
                                  </p:childTnLst>
                                </p:cTn>
                              </p:par>
                              <p:par>
                                <p:cTn id="96" presetID="9" presetClass="entr" presetSubtype="0" fill="hold" grpId="0" nodeType="withEffect">
                                  <p:stCondLst>
                                    <p:cond delay="0"/>
                                  </p:stCondLst>
                                  <p:childTnLst>
                                    <p:set>
                                      <p:cBhvr>
                                        <p:cTn id="97" dur="1" fill="hold">
                                          <p:stCondLst>
                                            <p:cond delay="0"/>
                                          </p:stCondLst>
                                        </p:cTn>
                                        <p:tgtEl>
                                          <p:spTgt spid="104473"/>
                                        </p:tgtEl>
                                        <p:attrNameLst>
                                          <p:attrName>style.visibility</p:attrName>
                                        </p:attrNameLst>
                                      </p:cBhvr>
                                      <p:to>
                                        <p:strVal val="visible"/>
                                      </p:to>
                                    </p:set>
                                    <p:animEffect transition="in" filter="dissolve">
                                      <p:cBhvr>
                                        <p:cTn id="98" dur="500"/>
                                        <p:tgtEl>
                                          <p:spTgt spid="104473"/>
                                        </p:tgtEl>
                                      </p:cBhvr>
                                    </p:animEffect>
                                  </p:childTnLst>
                                </p:cTn>
                              </p:par>
                              <p:par>
                                <p:cTn id="99" presetID="9" presetClass="entr" presetSubtype="0" fill="hold" grpId="0" nodeType="withEffect">
                                  <p:stCondLst>
                                    <p:cond delay="0"/>
                                  </p:stCondLst>
                                  <p:childTnLst>
                                    <p:set>
                                      <p:cBhvr>
                                        <p:cTn id="100" dur="1" fill="hold">
                                          <p:stCondLst>
                                            <p:cond delay="0"/>
                                          </p:stCondLst>
                                        </p:cTn>
                                        <p:tgtEl>
                                          <p:spTgt spid="104474"/>
                                        </p:tgtEl>
                                        <p:attrNameLst>
                                          <p:attrName>style.visibility</p:attrName>
                                        </p:attrNameLst>
                                      </p:cBhvr>
                                      <p:to>
                                        <p:strVal val="visible"/>
                                      </p:to>
                                    </p:set>
                                    <p:animEffect transition="in" filter="dissolve">
                                      <p:cBhvr>
                                        <p:cTn id="101" dur="500"/>
                                        <p:tgtEl>
                                          <p:spTgt spid="104474"/>
                                        </p:tgtEl>
                                      </p:cBhvr>
                                    </p:animEffect>
                                  </p:childTnLst>
                                </p:cTn>
                              </p:par>
                              <p:par>
                                <p:cTn id="102" presetID="9" presetClass="entr" presetSubtype="0" fill="hold" grpId="0" nodeType="withEffect">
                                  <p:stCondLst>
                                    <p:cond delay="0"/>
                                  </p:stCondLst>
                                  <p:childTnLst>
                                    <p:set>
                                      <p:cBhvr>
                                        <p:cTn id="103" dur="1" fill="hold">
                                          <p:stCondLst>
                                            <p:cond delay="0"/>
                                          </p:stCondLst>
                                        </p:cTn>
                                        <p:tgtEl>
                                          <p:spTgt spid="104475"/>
                                        </p:tgtEl>
                                        <p:attrNameLst>
                                          <p:attrName>style.visibility</p:attrName>
                                        </p:attrNameLst>
                                      </p:cBhvr>
                                      <p:to>
                                        <p:strVal val="visible"/>
                                      </p:to>
                                    </p:set>
                                    <p:animEffect transition="in" filter="dissolve">
                                      <p:cBhvr>
                                        <p:cTn id="104" dur="500"/>
                                        <p:tgtEl>
                                          <p:spTgt spid="104475"/>
                                        </p:tgtEl>
                                      </p:cBhvr>
                                    </p:animEffect>
                                  </p:childTnLst>
                                </p:cTn>
                              </p:par>
                              <p:par>
                                <p:cTn id="105" presetID="9" presetClass="entr" presetSubtype="0" fill="hold" grpId="0" nodeType="withEffect">
                                  <p:stCondLst>
                                    <p:cond delay="0"/>
                                  </p:stCondLst>
                                  <p:childTnLst>
                                    <p:set>
                                      <p:cBhvr>
                                        <p:cTn id="106" dur="1" fill="hold">
                                          <p:stCondLst>
                                            <p:cond delay="0"/>
                                          </p:stCondLst>
                                        </p:cTn>
                                        <p:tgtEl>
                                          <p:spTgt spid="104476"/>
                                        </p:tgtEl>
                                        <p:attrNameLst>
                                          <p:attrName>style.visibility</p:attrName>
                                        </p:attrNameLst>
                                      </p:cBhvr>
                                      <p:to>
                                        <p:strVal val="visible"/>
                                      </p:to>
                                    </p:set>
                                    <p:animEffect transition="in" filter="dissolve">
                                      <p:cBhvr>
                                        <p:cTn id="107" dur="500"/>
                                        <p:tgtEl>
                                          <p:spTgt spid="104476"/>
                                        </p:tgtEl>
                                      </p:cBhvr>
                                    </p:animEffect>
                                  </p:childTnLst>
                                </p:cTn>
                              </p:par>
                              <p:par>
                                <p:cTn id="108" presetID="9" presetClass="entr" presetSubtype="0" fill="hold" grpId="0" nodeType="withEffect">
                                  <p:stCondLst>
                                    <p:cond delay="0"/>
                                  </p:stCondLst>
                                  <p:childTnLst>
                                    <p:set>
                                      <p:cBhvr>
                                        <p:cTn id="109" dur="1" fill="hold">
                                          <p:stCondLst>
                                            <p:cond delay="0"/>
                                          </p:stCondLst>
                                        </p:cTn>
                                        <p:tgtEl>
                                          <p:spTgt spid="104507"/>
                                        </p:tgtEl>
                                        <p:attrNameLst>
                                          <p:attrName>style.visibility</p:attrName>
                                        </p:attrNameLst>
                                      </p:cBhvr>
                                      <p:to>
                                        <p:strVal val="visible"/>
                                      </p:to>
                                    </p:set>
                                    <p:animEffect transition="in" filter="dissolve">
                                      <p:cBhvr>
                                        <p:cTn id="110" dur="500"/>
                                        <p:tgtEl>
                                          <p:spTgt spid="104507"/>
                                        </p:tgtEl>
                                      </p:cBhvr>
                                    </p:animEffect>
                                  </p:childTnLst>
                                </p:cTn>
                              </p:par>
                            </p:childTnLst>
                          </p:cTn>
                        </p:par>
                      </p:childTnLst>
                    </p:cTn>
                  </p:par>
                  <p:par>
                    <p:cTn id="111" fill="hold">
                      <p:stCondLst>
                        <p:cond delay="indefinite"/>
                      </p:stCondLst>
                      <p:childTnLst>
                        <p:par>
                          <p:cTn id="112" fill="hold">
                            <p:stCondLst>
                              <p:cond delay="0"/>
                            </p:stCondLst>
                            <p:childTnLst>
                              <p:par>
                                <p:cTn id="113" presetID="9" presetClass="entr" presetSubtype="0" fill="hold" grpId="0" nodeType="clickEffect">
                                  <p:stCondLst>
                                    <p:cond delay="0"/>
                                  </p:stCondLst>
                                  <p:childTnLst>
                                    <p:set>
                                      <p:cBhvr>
                                        <p:cTn id="114" dur="1" fill="hold">
                                          <p:stCondLst>
                                            <p:cond delay="0"/>
                                          </p:stCondLst>
                                        </p:cTn>
                                        <p:tgtEl>
                                          <p:spTgt spid="104450"/>
                                        </p:tgtEl>
                                        <p:attrNameLst>
                                          <p:attrName>style.visibility</p:attrName>
                                        </p:attrNameLst>
                                      </p:cBhvr>
                                      <p:to>
                                        <p:strVal val="visible"/>
                                      </p:to>
                                    </p:set>
                                    <p:animEffect transition="in" filter="dissolve">
                                      <p:cBhvr>
                                        <p:cTn id="115" dur="500"/>
                                        <p:tgtEl>
                                          <p:spTgt spid="104450"/>
                                        </p:tgtEl>
                                      </p:cBhvr>
                                    </p:animEffect>
                                  </p:childTnLst>
                                </p:cTn>
                              </p:par>
                              <p:par>
                                <p:cTn id="116" presetID="9" presetClass="entr" presetSubtype="0" fill="hold" grpId="0" nodeType="withEffect">
                                  <p:stCondLst>
                                    <p:cond delay="0"/>
                                  </p:stCondLst>
                                  <p:childTnLst>
                                    <p:set>
                                      <p:cBhvr>
                                        <p:cTn id="117" dur="1" fill="hold">
                                          <p:stCondLst>
                                            <p:cond delay="0"/>
                                          </p:stCondLst>
                                        </p:cTn>
                                        <p:tgtEl>
                                          <p:spTgt spid="104469"/>
                                        </p:tgtEl>
                                        <p:attrNameLst>
                                          <p:attrName>style.visibility</p:attrName>
                                        </p:attrNameLst>
                                      </p:cBhvr>
                                      <p:to>
                                        <p:strVal val="visible"/>
                                      </p:to>
                                    </p:set>
                                    <p:animEffect transition="in" filter="dissolve">
                                      <p:cBhvr>
                                        <p:cTn id="118" dur="500"/>
                                        <p:tgtEl>
                                          <p:spTgt spid="104469"/>
                                        </p:tgtEl>
                                      </p:cBhvr>
                                    </p:animEffect>
                                  </p:childTnLst>
                                </p:cTn>
                              </p:par>
                              <p:par>
                                <p:cTn id="119" presetID="9" presetClass="entr" presetSubtype="0" fill="hold" grpId="0" nodeType="withEffect">
                                  <p:stCondLst>
                                    <p:cond delay="0"/>
                                  </p:stCondLst>
                                  <p:childTnLst>
                                    <p:set>
                                      <p:cBhvr>
                                        <p:cTn id="120" dur="1" fill="hold">
                                          <p:stCondLst>
                                            <p:cond delay="0"/>
                                          </p:stCondLst>
                                        </p:cTn>
                                        <p:tgtEl>
                                          <p:spTgt spid="104452"/>
                                        </p:tgtEl>
                                        <p:attrNameLst>
                                          <p:attrName>style.visibility</p:attrName>
                                        </p:attrNameLst>
                                      </p:cBhvr>
                                      <p:to>
                                        <p:strVal val="visible"/>
                                      </p:to>
                                    </p:set>
                                    <p:animEffect transition="in" filter="dissolve">
                                      <p:cBhvr>
                                        <p:cTn id="121" dur="500"/>
                                        <p:tgtEl>
                                          <p:spTgt spid="104452"/>
                                        </p:tgtEl>
                                      </p:cBhvr>
                                    </p:animEffect>
                                  </p:childTnLst>
                                </p:cTn>
                              </p:par>
                              <p:par>
                                <p:cTn id="122" presetID="9" presetClass="entr" presetSubtype="0" fill="hold" grpId="0" nodeType="withEffect">
                                  <p:stCondLst>
                                    <p:cond delay="0"/>
                                  </p:stCondLst>
                                  <p:childTnLst>
                                    <p:set>
                                      <p:cBhvr>
                                        <p:cTn id="123" dur="1" fill="hold">
                                          <p:stCondLst>
                                            <p:cond delay="0"/>
                                          </p:stCondLst>
                                        </p:cTn>
                                        <p:tgtEl>
                                          <p:spTgt spid="104453"/>
                                        </p:tgtEl>
                                        <p:attrNameLst>
                                          <p:attrName>style.visibility</p:attrName>
                                        </p:attrNameLst>
                                      </p:cBhvr>
                                      <p:to>
                                        <p:strVal val="visible"/>
                                      </p:to>
                                    </p:set>
                                    <p:animEffect transition="in" filter="dissolve">
                                      <p:cBhvr>
                                        <p:cTn id="124" dur="500"/>
                                        <p:tgtEl>
                                          <p:spTgt spid="104453"/>
                                        </p:tgtEl>
                                      </p:cBhvr>
                                    </p:animEffect>
                                  </p:childTnLst>
                                </p:cTn>
                              </p:par>
                              <p:par>
                                <p:cTn id="125" presetID="9" presetClass="entr" presetSubtype="0" fill="hold" grpId="0" nodeType="withEffect">
                                  <p:stCondLst>
                                    <p:cond delay="0"/>
                                  </p:stCondLst>
                                  <p:childTnLst>
                                    <p:set>
                                      <p:cBhvr>
                                        <p:cTn id="126" dur="1" fill="hold">
                                          <p:stCondLst>
                                            <p:cond delay="0"/>
                                          </p:stCondLst>
                                        </p:cTn>
                                        <p:tgtEl>
                                          <p:spTgt spid="104454"/>
                                        </p:tgtEl>
                                        <p:attrNameLst>
                                          <p:attrName>style.visibility</p:attrName>
                                        </p:attrNameLst>
                                      </p:cBhvr>
                                      <p:to>
                                        <p:strVal val="visible"/>
                                      </p:to>
                                    </p:set>
                                    <p:animEffect transition="in" filter="dissolve">
                                      <p:cBhvr>
                                        <p:cTn id="127" dur="500"/>
                                        <p:tgtEl>
                                          <p:spTgt spid="104454"/>
                                        </p:tgtEl>
                                      </p:cBhvr>
                                    </p:animEffect>
                                  </p:childTnLst>
                                </p:cTn>
                              </p:par>
                              <p:par>
                                <p:cTn id="128" presetID="9" presetClass="entr" presetSubtype="0" fill="hold" grpId="0" nodeType="withEffect">
                                  <p:stCondLst>
                                    <p:cond delay="0"/>
                                  </p:stCondLst>
                                  <p:childTnLst>
                                    <p:set>
                                      <p:cBhvr>
                                        <p:cTn id="129" dur="1" fill="hold">
                                          <p:stCondLst>
                                            <p:cond delay="0"/>
                                          </p:stCondLst>
                                        </p:cTn>
                                        <p:tgtEl>
                                          <p:spTgt spid="104451"/>
                                        </p:tgtEl>
                                        <p:attrNameLst>
                                          <p:attrName>style.visibility</p:attrName>
                                        </p:attrNameLst>
                                      </p:cBhvr>
                                      <p:to>
                                        <p:strVal val="visible"/>
                                      </p:to>
                                    </p:set>
                                    <p:animEffect transition="in" filter="dissolve">
                                      <p:cBhvr>
                                        <p:cTn id="130" dur="500"/>
                                        <p:tgtEl>
                                          <p:spTgt spid="104451"/>
                                        </p:tgtEl>
                                      </p:cBhvr>
                                    </p:animEffect>
                                  </p:childTnLst>
                                </p:cTn>
                              </p:par>
                            </p:childTnLst>
                          </p:cTn>
                        </p:par>
                      </p:childTnLst>
                    </p:cTn>
                  </p:par>
                  <p:par>
                    <p:cTn id="131" fill="hold">
                      <p:stCondLst>
                        <p:cond delay="indefinite"/>
                      </p:stCondLst>
                      <p:childTnLst>
                        <p:par>
                          <p:cTn id="132" fill="hold">
                            <p:stCondLst>
                              <p:cond delay="0"/>
                            </p:stCondLst>
                            <p:childTnLst>
                              <p:par>
                                <p:cTn id="133" presetID="9" presetClass="entr" presetSubtype="0" fill="hold" nodeType="clickEffect">
                                  <p:stCondLst>
                                    <p:cond delay="0"/>
                                  </p:stCondLst>
                                  <p:childTnLst>
                                    <p:set>
                                      <p:cBhvr>
                                        <p:cTn id="134" dur="1" fill="hold">
                                          <p:stCondLst>
                                            <p:cond delay="0"/>
                                          </p:stCondLst>
                                        </p:cTn>
                                        <p:tgtEl>
                                          <p:spTgt spid="104477"/>
                                        </p:tgtEl>
                                        <p:attrNameLst>
                                          <p:attrName>style.visibility</p:attrName>
                                        </p:attrNameLst>
                                      </p:cBhvr>
                                      <p:to>
                                        <p:strVal val="visible"/>
                                      </p:to>
                                    </p:set>
                                    <p:animEffect transition="in" filter="dissolve">
                                      <p:cBhvr>
                                        <p:cTn id="135" dur="500"/>
                                        <p:tgtEl>
                                          <p:spTgt spid="104477"/>
                                        </p:tgtEl>
                                      </p:cBhvr>
                                    </p:animEffect>
                                  </p:childTnLst>
                                </p:cTn>
                              </p:par>
                            </p:childTnLst>
                          </p:cTn>
                        </p:par>
                      </p:childTnLst>
                    </p:cTn>
                  </p:par>
                  <p:par>
                    <p:cTn id="136" fill="hold">
                      <p:stCondLst>
                        <p:cond delay="indefinite"/>
                      </p:stCondLst>
                      <p:childTnLst>
                        <p:par>
                          <p:cTn id="137" fill="hold">
                            <p:stCondLst>
                              <p:cond delay="0"/>
                            </p:stCondLst>
                            <p:childTnLst>
                              <p:par>
                                <p:cTn id="138" presetID="2" presetClass="entr" presetSubtype="8" fill="hold" nodeType="clickEffect">
                                  <p:stCondLst>
                                    <p:cond delay="0"/>
                                  </p:stCondLst>
                                  <p:childTnLst>
                                    <p:set>
                                      <p:cBhvr>
                                        <p:cTn id="139" dur="1" fill="hold">
                                          <p:stCondLst>
                                            <p:cond delay="0"/>
                                          </p:stCondLst>
                                        </p:cTn>
                                        <p:tgtEl>
                                          <p:spTgt spid="2">
                                            <p:txEl>
                                              <p:pRg st="0" end="0"/>
                                            </p:txEl>
                                          </p:spTgt>
                                        </p:tgtEl>
                                        <p:attrNameLst>
                                          <p:attrName>style.visibility</p:attrName>
                                        </p:attrNameLst>
                                      </p:cBhvr>
                                      <p:to>
                                        <p:strVal val="visible"/>
                                      </p:to>
                                    </p:set>
                                    <p:anim calcmode="lin" valueType="num">
                                      <p:cBhvr additive="base">
                                        <p:cTn id="140" dur="5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1" dur="5000" fill="hold"/>
                                        <p:tgtEl>
                                          <p:spTgt spid="2">
                                            <p:txEl>
                                              <p:pRg st="0" end="0"/>
                                            </p:txEl>
                                          </p:spTgt>
                                        </p:tgtEl>
                                        <p:attrNameLst>
                                          <p:attrName>ppt_y</p:attrName>
                                        </p:attrNameLst>
                                      </p:cBhvr>
                                      <p:tavLst>
                                        <p:tav tm="0">
                                          <p:val>
                                            <p:strVal val="#ppt_y"/>
                                          </p:val>
                                        </p:tav>
                                        <p:tav tm="100000">
                                          <p:val>
                                            <p:strVal val="#ppt_y"/>
                                          </p:val>
                                        </p:tav>
                                      </p:tavLst>
                                    </p:anim>
                                  </p:childTnLst>
                                </p:cTn>
                              </p:par>
                              <p:par>
                                <p:cTn id="142" presetID="2" presetClass="entr" presetSubtype="8" fill="hold" nodeType="withEffect">
                                  <p:stCondLst>
                                    <p:cond delay="0"/>
                                  </p:stCondLst>
                                  <p:childTnLst>
                                    <p:set>
                                      <p:cBhvr>
                                        <p:cTn id="143" dur="1" fill="hold">
                                          <p:stCondLst>
                                            <p:cond delay="0"/>
                                          </p:stCondLst>
                                        </p:cTn>
                                        <p:tgtEl>
                                          <p:spTgt spid="2">
                                            <p:txEl>
                                              <p:pRg st="1" end="1"/>
                                            </p:txEl>
                                          </p:spTgt>
                                        </p:tgtEl>
                                        <p:attrNameLst>
                                          <p:attrName>style.visibility</p:attrName>
                                        </p:attrNameLst>
                                      </p:cBhvr>
                                      <p:to>
                                        <p:strVal val="visible"/>
                                      </p:to>
                                    </p:set>
                                    <p:anim calcmode="lin" valueType="num">
                                      <p:cBhvr additive="base">
                                        <p:cTn id="144" dur="5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5" dur="5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6" fill="hold">
                      <p:stCondLst>
                        <p:cond delay="indefinite"/>
                      </p:stCondLst>
                      <p:childTnLst>
                        <p:par>
                          <p:cTn id="147" fill="hold">
                            <p:stCondLst>
                              <p:cond delay="0"/>
                            </p:stCondLst>
                            <p:childTnLst>
                              <p:par>
                                <p:cTn id="148" presetID="63" presetClass="path" presetSubtype="0" accel="50000" decel="50000" fill="hold" grpId="0" nodeType="clickEffect">
                                  <p:stCondLst>
                                    <p:cond delay="0"/>
                                  </p:stCondLst>
                                  <p:childTnLst>
                                    <p:animMotion origin="layout" path="M 0 0 L 0.25 0 E" pathEditMode="relative" ptsTypes="">
                                      <p:cBhvr>
                                        <p:cTn id="149" dur="2000" fill="hold"/>
                                        <p:tgtEl>
                                          <p:spTgt spid="3"/>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6" grpId="0" animBg="1"/>
      <p:bldP spid="104467" grpId="0" animBg="1"/>
      <p:bldP spid="104468" grpId="0" animBg="1"/>
      <p:bldP spid="104469" grpId="0" animBg="1"/>
      <p:bldP spid="104470" grpId="0" animBg="1"/>
      <p:bldP spid="104471" grpId="0" animBg="1"/>
      <p:bldP spid="104472" grpId="0" animBg="1"/>
      <p:bldP spid="104473" grpId="0" animBg="1"/>
      <p:bldP spid="104474" grpId="0" animBg="1"/>
      <p:bldP spid="104475" grpId="0" animBg="1"/>
      <p:bldP spid="104476" grpId="0" animBg="1"/>
      <p:bldP spid="104487" grpId="0"/>
      <p:bldP spid="104488" grpId="0"/>
      <p:bldP spid="104489" grpId="0"/>
      <p:bldP spid="104490" grpId="0"/>
      <p:bldP spid="104491" grpId="0"/>
      <p:bldP spid="104492" grpId="0"/>
      <p:bldP spid="104505" grpId="0" animBg="1"/>
      <p:bldP spid="104506" grpId="0" animBg="1"/>
      <p:bldP spid="104507" grpId="0" animBg="1"/>
      <p:bldP spid="3" grpId="0" animBg="1"/>
      <p:bldP spid="4" grpId="0" animBg="1"/>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7"/>
          <p:cNvSpPr>
            <a:spLocks noGrp="1" noChangeArrowheads="1"/>
          </p:cNvSpPr>
          <p:nvPr>
            <p:ph type="title"/>
          </p:nvPr>
        </p:nvSpPr>
        <p:spPr>
          <a:xfrm>
            <a:off x="1485900" y="956072"/>
            <a:ext cx="6172200" cy="1110854"/>
          </a:xfrm>
          <a:noFill/>
        </p:spPr>
        <p:txBody>
          <a:bodyPr>
            <a:normAutofit fontScale="90000"/>
          </a:bodyPr>
          <a:lstStyle/>
          <a:p>
            <a:pPr algn="ctr"/>
            <a:r>
              <a:rPr lang="en-US" dirty="0"/>
              <a:t>“Bad” Multi Tasking</a:t>
            </a:r>
            <a:br>
              <a:rPr lang="en-AU" dirty="0"/>
            </a:br>
            <a:r>
              <a:rPr lang="en-AU" dirty="0"/>
              <a:t>+</a:t>
            </a:r>
            <a:br>
              <a:rPr lang="en-AU" dirty="0"/>
            </a:br>
            <a:r>
              <a:rPr lang="en-AU" b="1" dirty="0"/>
              <a:t>Multiple Set Up Time</a:t>
            </a:r>
            <a:endParaRPr lang="en-GB" b="1" dirty="0"/>
          </a:p>
        </p:txBody>
      </p:sp>
      <p:sp>
        <p:nvSpPr>
          <p:cNvPr id="63" name="מציין מיקום של מספר שקופית 5"/>
          <p:cNvSpPr>
            <a:spLocks noGrp="1"/>
          </p:cNvSpPr>
          <p:nvPr>
            <p:ph type="sldNum" sz="quarter" idx="12"/>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C1FA8F80-DC59-45C0-8437-52F121512FDF}" type="slidenum">
              <a:rPr kumimoji="0" lang="he-IL" altLang="en-US" sz="1800" b="0" i="0" u="none" strike="noStrike" kern="0" cap="none" spc="0" normalizeH="0" baseline="0" noProof="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117</a:t>
            </a:fld>
            <a:endParaRPr kumimoji="0" lang="en-US" altLang="en-US" sz="1800" b="0" i="0" u="none" strike="noStrike" kern="0" cap="none" spc="0" normalizeH="0" baseline="0" noProof="0">
              <a:ln>
                <a:noFill/>
              </a:ln>
              <a:solidFill>
                <a:sysClr val="windowText" lastClr="000000"/>
              </a:solidFill>
              <a:effectLst/>
              <a:uLnTx/>
              <a:uFillTx/>
            </a:endParaRPr>
          </a:p>
        </p:txBody>
      </p:sp>
      <p:sp>
        <p:nvSpPr>
          <p:cNvPr id="104450" name="Rectangle 2"/>
          <p:cNvSpPr>
            <a:spLocks noChangeArrowheads="1"/>
          </p:cNvSpPr>
          <p:nvPr/>
        </p:nvSpPr>
        <p:spPr bwMode="auto">
          <a:xfrm>
            <a:off x="6569869"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1" name="Rectangle 3"/>
          <p:cNvSpPr>
            <a:spLocks noChangeArrowheads="1"/>
          </p:cNvSpPr>
          <p:nvPr/>
        </p:nvSpPr>
        <p:spPr bwMode="auto">
          <a:xfrm>
            <a:off x="6137672"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2" name="Rectangle 4"/>
          <p:cNvSpPr>
            <a:spLocks noChangeArrowheads="1"/>
          </p:cNvSpPr>
          <p:nvPr/>
        </p:nvSpPr>
        <p:spPr bwMode="auto">
          <a:xfrm>
            <a:off x="6407944"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3" name="Rectangle 5"/>
          <p:cNvSpPr>
            <a:spLocks noChangeArrowheads="1"/>
          </p:cNvSpPr>
          <p:nvPr/>
        </p:nvSpPr>
        <p:spPr bwMode="auto">
          <a:xfrm>
            <a:off x="6137672"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4" name="Rectangle 6"/>
          <p:cNvSpPr>
            <a:spLocks noChangeArrowheads="1"/>
          </p:cNvSpPr>
          <p:nvPr/>
        </p:nvSpPr>
        <p:spPr bwMode="auto">
          <a:xfrm>
            <a:off x="6299597" y="4455320"/>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60" name="Text Box 8"/>
          <p:cNvSpPr txBox="1">
            <a:spLocks noChangeArrowheads="1"/>
          </p:cNvSpPr>
          <p:nvPr/>
        </p:nvSpPr>
        <p:spPr bwMode="auto">
          <a:xfrm>
            <a:off x="7272338" y="542687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t</a:t>
            </a:r>
          </a:p>
        </p:txBody>
      </p:sp>
      <p:sp>
        <p:nvSpPr>
          <p:cNvPr id="2061" name="Text Box 9"/>
          <p:cNvSpPr txBox="1">
            <a:spLocks noChangeArrowheads="1"/>
          </p:cNvSpPr>
          <p:nvPr/>
        </p:nvSpPr>
        <p:spPr bwMode="auto">
          <a:xfrm>
            <a:off x="1143001" y="1431132"/>
            <a:ext cx="1674019" cy="323165"/>
          </a:xfrm>
          <a:prstGeom prst="rect">
            <a:avLst/>
          </a:prstGeom>
          <a:noFill/>
          <a:ln w="9525">
            <a:noFill/>
            <a:miter lim="800000"/>
            <a:headEnd/>
            <a:tailEnd/>
          </a:ln>
        </p:spPr>
        <p:txBody>
          <a:bodyPr>
            <a:spAutoFit/>
          </a:bodyPr>
          <a:lstStyle/>
          <a:p>
            <a:pPr marL="0" marR="0" lvl="0" indent="0" algn="l" defTabSz="342900" rtl="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Assignments</a:t>
            </a:r>
          </a:p>
        </p:txBody>
      </p:sp>
      <p:sp>
        <p:nvSpPr>
          <p:cNvPr id="104458" name="Rectangle 10"/>
          <p:cNvSpPr>
            <a:spLocks noChangeArrowheads="1"/>
          </p:cNvSpPr>
          <p:nvPr/>
        </p:nvSpPr>
        <p:spPr bwMode="auto">
          <a:xfrm>
            <a:off x="1563291" y="2294335"/>
            <a:ext cx="52388"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59" name="Rectangle 11"/>
          <p:cNvSpPr>
            <a:spLocks noChangeArrowheads="1"/>
          </p:cNvSpPr>
          <p:nvPr/>
        </p:nvSpPr>
        <p:spPr bwMode="auto">
          <a:xfrm>
            <a:off x="2033588" y="2294335"/>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0" name="Rectangle 12"/>
          <p:cNvSpPr>
            <a:spLocks noChangeArrowheads="1"/>
          </p:cNvSpPr>
          <p:nvPr/>
        </p:nvSpPr>
        <p:spPr bwMode="auto">
          <a:xfrm>
            <a:off x="1601391"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1" name="Rectangle 13"/>
          <p:cNvSpPr>
            <a:spLocks noChangeArrowheads="1"/>
          </p:cNvSpPr>
          <p:nvPr/>
        </p:nvSpPr>
        <p:spPr bwMode="auto">
          <a:xfrm>
            <a:off x="1709738" y="3374233"/>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2" name="Rectangle 14"/>
          <p:cNvSpPr>
            <a:spLocks noChangeArrowheads="1"/>
          </p:cNvSpPr>
          <p:nvPr/>
        </p:nvSpPr>
        <p:spPr bwMode="auto">
          <a:xfrm>
            <a:off x="2249091"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3" name="Rectangle 15"/>
          <p:cNvSpPr>
            <a:spLocks noChangeArrowheads="1"/>
          </p:cNvSpPr>
          <p:nvPr/>
        </p:nvSpPr>
        <p:spPr bwMode="auto">
          <a:xfrm>
            <a:off x="2789635" y="2834878"/>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4" name="Rectangle 16"/>
          <p:cNvSpPr>
            <a:spLocks noChangeArrowheads="1"/>
          </p:cNvSpPr>
          <p:nvPr/>
        </p:nvSpPr>
        <p:spPr bwMode="auto">
          <a:xfrm>
            <a:off x="3113486" y="3375424"/>
            <a:ext cx="215503"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5" name="Rectangle 17"/>
          <p:cNvSpPr>
            <a:spLocks noChangeArrowheads="1"/>
          </p:cNvSpPr>
          <p:nvPr/>
        </p:nvSpPr>
        <p:spPr bwMode="auto">
          <a:xfrm>
            <a:off x="1871664" y="3914776"/>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6" name="Rectangle 18"/>
          <p:cNvSpPr>
            <a:spLocks noChangeArrowheads="1"/>
          </p:cNvSpPr>
          <p:nvPr/>
        </p:nvSpPr>
        <p:spPr bwMode="auto">
          <a:xfrm>
            <a:off x="2951560"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7" name="Rectangle 19"/>
          <p:cNvSpPr>
            <a:spLocks noChangeArrowheads="1"/>
          </p:cNvSpPr>
          <p:nvPr/>
        </p:nvSpPr>
        <p:spPr bwMode="auto">
          <a:xfrm>
            <a:off x="2465785" y="4455320"/>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8" name="Rectangle 20"/>
          <p:cNvSpPr>
            <a:spLocks noChangeArrowheads="1"/>
          </p:cNvSpPr>
          <p:nvPr/>
        </p:nvSpPr>
        <p:spPr bwMode="auto">
          <a:xfrm>
            <a:off x="4733925" y="3375424"/>
            <a:ext cx="161925" cy="107156"/>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69" name="Rectangle 21"/>
          <p:cNvSpPr>
            <a:spLocks noChangeArrowheads="1"/>
          </p:cNvSpPr>
          <p:nvPr/>
        </p:nvSpPr>
        <p:spPr bwMode="auto">
          <a:xfrm>
            <a:off x="6299597" y="2834878"/>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0" name="Rectangle 22"/>
          <p:cNvSpPr>
            <a:spLocks noChangeArrowheads="1"/>
          </p:cNvSpPr>
          <p:nvPr/>
        </p:nvSpPr>
        <p:spPr bwMode="auto">
          <a:xfrm>
            <a:off x="3708797" y="2294335"/>
            <a:ext cx="108347"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1" name="Rectangle 23"/>
          <p:cNvSpPr>
            <a:spLocks noChangeArrowheads="1"/>
          </p:cNvSpPr>
          <p:nvPr/>
        </p:nvSpPr>
        <p:spPr bwMode="auto">
          <a:xfrm>
            <a:off x="3815954"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2" name="Rectangle 24"/>
          <p:cNvSpPr>
            <a:spLocks noChangeArrowheads="1"/>
          </p:cNvSpPr>
          <p:nvPr/>
        </p:nvSpPr>
        <p:spPr bwMode="auto">
          <a:xfrm>
            <a:off x="4301729" y="3914776"/>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3" name="Rectangle 25"/>
          <p:cNvSpPr>
            <a:spLocks noChangeArrowheads="1"/>
          </p:cNvSpPr>
          <p:nvPr/>
        </p:nvSpPr>
        <p:spPr bwMode="auto">
          <a:xfrm>
            <a:off x="4463654" y="4994672"/>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4" name="Rectangle 26"/>
          <p:cNvSpPr>
            <a:spLocks noChangeArrowheads="1"/>
          </p:cNvSpPr>
          <p:nvPr/>
        </p:nvSpPr>
        <p:spPr bwMode="auto">
          <a:xfrm>
            <a:off x="4942285" y="2294335"/>
            <a:ext cx="323850"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5" name="Rectangle 27"/>
          <p:cNvSpPr>
            <a:spLocks noChangeArrowheads="1"/>
          </p:cNvSpPr>
          <p:nvPr/>
        </p:nvSpPr>
        <p:spPr bwMode="auto">
          <a:xfrm>
            <a:off x="5274470" y="2834878"/>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76" name="Rectangle 28"/>
          <p:cNvSpPr>
            <a:spLocks noChangeArrowheads="1"/>
          </p:cNvSpPr>
          <p:nvPr/>
        </p:nvSpPr>
        <p:spPr bwMode="auto">
          <a:xfrm>
            <a:off x="5543551" y="4994672"/>
            <a:ext cx="269081"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aphicFrame>
        <p:nvGraphicFramePr>
          <p:cNvPr id="104477" name="Object 29"/>
          <p:cNvGraphicFramePr>
            <a:graphicFrameLocks noChangeAspect="1"/>
          </p:cNvGraphicFramePr>
          <p:nvPr>
            <p:extLst/>
          </p:nvPr>
        </p:nvGraphicFramePr>
        <p:xfrm>
          <a:off x="6320770" y="1138834"/>
          <a:ext cx="2615804" cy="482204"/>
        </p:xfrm>
        <a:graphic>
          <a:graphicData uri="http://schemas.openxmlformats.org/presentationml/2006/ole">
            <mc:AlternateContent xmlns:mc="http://schemas.openxmlformats.org/markup-compatibility/2006">
              <mc:Choice xmlns:v="urn:schemas-microsoft-com:vml" Requires="v">
                <p:oleObj spid="_x0000_s285713" name="Equation" r:id="rId4" imgW="952200" imgH="215640" progId="Equation.3">
                  <p:embed/>
                </p:oleObj>
              </mc:Choice>
              <mc:Fallback>
                <p:oleObj name="Equation" r:id="rId4" imgW="952200" imgH="215640" progId="Equation.3">
                  <p:embed/>
                  <p:pic>
                    <p:nvPicPr>
                      <p:cNvPr id="104477" name="Object 29"/>
                      <p:cNvPicPr>
                        <a:picLocks noChangeAspect="1" noChangeArrowheads="1"/>
                      </p:cNvPicPr>
                      <p:nvPr/>
                    </p:nvPicPr>
                    <p:blipFill>
                      <a:blip r:embed="rId5"/>
                      <a:srcRect/>
                      <a:stretch>
                        <a:fillRect/>
                      </a:stretch>
                    </p:blipFill>
                    <p:spPr bwMode="auto">
                      <a:xfrm>
                        <a:off x="6320770" y="1138834"/>
                        <a:ext cx="2615804" cy="482204"/>
                      </a:xfrm>
                      <a:prstGeom prst="rect">
                        <a:avLst/>
                      </a:prstGeom>
                      <a:solidFill>
                        <a:schemeClr val="accent1"/>
                      </a:solidFill>
                      <a:ln w="9525">
                        <a:solidFill>
                          <a:schemeClr val="tx1"/>
                        </a:solidFill>
                        <a:miter lim="800000"/>
                        <a:headEnd/>
                        <a:tailEnd/>
                      </a:ln>
                    </p:spPr>
                  </p:pic>
                </p:oleObj>
              </mc:Fallback>
            </mc:AlternateContent>
          </a:graphicData>
        </a:graphic>
      </p:graphicFrame>
      <p:grpSp>
        <p:nvGrpSpPr>
          <p:cNvPr id="2081" name="Group 30"/>
          <p:cNvGrpSpPr>
            <a:grpSpLocks/>
          </p:cNvGrpSpPr>
          <p:nvPr/>
        </p:nvGrpSpPr>
        <p:grpSpPr bwMode="auto">
          <a:xfrm>
            <a:off x="1547813" y="1754982"/>
            <a:ext cx="5697141" cy="3818335"/>
            <a:chOff x="431" y="754"/>
            <a:chExt cx="4853" cy="3434"/>
          </a:xfrm>
        </p:grpSpPr>
        <p:sp>
          <p:nvSpPr>
            <p:cNvPr id="2110" name="Line 31"/>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11" name="Line 32"/>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grpSp>
      <p:sp>
        <p:nvSpPr>
          <p:cNvPr id="2082" name="Line 33"/>
          <p:cNvSpPr>
            <a:spLocks noChangeShapeType="1"/>
          </p:cNvSpPr>
          <p:nvPr/>
        </p:nvSpPr>
        <p:spPr bwMode="auto">
          <a:xfrm>
            <a:off x="2412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3" name="Line 34"/>
          <p:cNvSpPr>
            <a:spLocks noChangeShapeType="1"/>
          </p:cNvSpPr>
          <p:nvPr/>
        </p:nvSpPr>
        <p:spPr bwMode="auto">
          <a:xfrm>
            <a:off x="3275410"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4" name="Line 35"/>
          <p:cNvSpPr>
            <a:spLocks noChangeShapeType="1"/>
          </p:cNvSpPr>
          <p:nvPr/>
        </p:nvSpPr>
        <p:spPr bwMode="auto">
          <a:xfrm>
            <a:off x="4139804"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5" name="Line 36"/>
          <p:cNvSpPr>
            <a:spLocks noChangeShapeType="1"/>
          </p:cNvSpPr>
          <p:nvPr/>
        </p:nvSpPr>
        <p:spPr bwMode="auto">
          <a:xfrm>
            <a:off x="5004197"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6" name="Line 37"/>
          <p:cNvSpPr>
            <a:spLocks noChangeShapeType="1"/>
          </p:cNvSpPr>
          <p:nvPr/>
        </p:nvSpPr>
        <p:spPr bwMode="auto">
          <a:xfrm>
            <a:off x="5841206" y="5454255"/>
            <a:ext cx="0" cy="248840"/>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087" name="Line 38"/>
          <p:cNvSpPr>
            <a:spLocks noChangeShapeType="1"/>
          </p:cNvSpPr>
          <p:nvPr/>
        </p:nvSpPr>
        <p:spPr bwMode="auto">
          <a:xfrm>
            <a:off x="6705600" y="5448300"/>
            <a:ext cx="0" cy="248841"/>
          </a:xfrm>
          <a:prstGeom prst="line">
            <a:avLst/>
          </a:prstGeom>
          <a:noFill/>
          <a:ln w="9525">
            <a:solidFill>
              <a:schemeClr val="tx1"/>
            </a:solidFill>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487" name="Text Box 39"/>
          <p:cNvSpPr txBox="1">
            <a:spLocks noChangeArrowheads="1"/>
          </p:cNvSpPr>
          <p:nvPr/>
        </p:nvSpPr>
        <p:spPr bwMode="auto">
          <a:xfrm>
            <a:off x="1143000" y="2187180"/>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A</a:t>
            </a:r>
          </a:p>
        </p:txBody>
      </p:sp>
      <p:sp>
        <p:nvSpPr>
          <p:cNvPr id="104488" name="Text Box 40"/>
          <p:cNvSpPr txBox="1">
            <a:spLocks noChangeArrowheads="1"/>
          </p:cNvSpPr>
          <p:nvPr/>
        </p:nvSpPr>
        <p:spPr bwMode="auto">
          <a:xfrm>
            <a:off x="1146572" y="272653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B</a:t>
            </a:r>
          </a:p>
        </p:txBody>
      </p:sp>
      <p:sp>
        <p:nvSpPr>
          <p:cNvPr id="104489" name="Text Box 41"/>
          <p:cNvSpPr txBox="1">
            <a:spLocks noChangeArrowheads="1"/>
          </p:cNvSpPr>
          <p:nvPr/>
        </p:nvSpPr>
        <p:spPr bwMode="auto">
          <a:xfrm>
            <a:off x="1154906" y="327779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C</a:t>
            </a:r>
          </a:p>
        </p:txBody>
      </p:sp>
      <p:sp>
        <p:nvSpPr>
          <p:cNvPr id="104490" name="Text Box 42"/>
          <p:cNvSpPr txBox="1">
            <a:spLocks noChangeArrowheads="1"/>
          </p:cNvSpPr>
          <p:nvPr/>
        </p:nvSpPr>
        <p:spPr bwMode="auto">
          <a:xfrm>
            <a:off x="1154906" y="38028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D</a:t>
            </a:r>
          </a:p>
        </p:txBody>
      </p:sp>
      <p:sp>
        <p:nvSpPr>
          <p:cNvPr id="104491" name="Text Box 43"/>
          <p:cNvSpPr txBox="1">
            <a:spLocks noChangeArrowheads="1"/>
          </p:cNvSpPr>
          <p:nvPr/>
        </p:nvSpPr>
        <p:spPr bwMode="auto">
          <a:xfrm>
            <a:off x="1153716" y="437316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E</a:t>
            </a:r>
          </a:p>
        </p:txBody>
      </p:sp>
      <p:sp>
        <p:nvSpPr>
          <p:cNvPr id="104492" name="Text Box 44"/>
          <p:cNvSpPr txBox="1">
            <a:spLocks noChangeArrowheads="1"/>
          </p:cNvSpPr>
          <p:nvPr/>
        </p:nvSpPr>
        <p:spPr bwMode="auto">
          <a:xfrm>
            <a:off x="1153716" y="4913711"/>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F</a:t>
            </a:r>
          </a:p>
        </p:txBody>
      </p:sp>
      <p:sp>
        <p:nvSpPr>
          <p:cNvPr id="2094" name="Text Box 45"/>
          <p:cNvSpPr txBox="1">
            <a:spLocks noChangeArrowheads="1"/>
          </p:cNvSpPr>
          <p:nvPr/>
        </p:nvSpPr>
        <p:spPr bwMode="auto">
          <a:xfrm>
            <a:off x="2141935" y="5669757"/>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1</a:t>
            </a:r>
          </a:p>
        </p:txBody>
      </p:sp>
      <p:sp>
        <p:nvSpPr>
          <p:cNvPr id="2095" name="Text Box 46"/>
          <p:cNvSpPr txBox="1">
            <a:spLocks noChangeArrowheads="1"/>
          </p:cNvSpPr>
          <p:nvPr/>
        </p:nvSpPr>
        <p:spPr bwMode="auto">
          <a:xfrm>
            <a:off x="300632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2</a:t>
            </a:r>
          </a:p>
        </p:txBody>
      </p:sp>
      <p:sp>
        <p:nvSpPr>
          <p:cNvPr id="2096" name="Text Box 47"/>
          <p:cNvSpPr txBox="1">
            <a:spLocks noChangeArrowheads="1"/>
          </p:cNvSpPr>
          <p:nvPr/>
        </p:nvSpPr>
        <p:spPr bwMode="auto">
          <a:xfrm>
            <a:off x="3885010"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3</a:t>
            </a:r>
          </a:p>
        </p:txBody>
      </p:sp>
      <p:sp>
        <p:nvSpPr>
          <p:cNvPr id="2097" name="Text Box 48"/>
          <p:cNvSpPr txBox="1">
            <a:spLocks noChangeArrowheads="1"/>
          </p:cNvSpPr>
          <p:nvPr/>
        </p:nvSpPr>
        <p:spPr bwMode="auto">
          <a:xfrm>
            <a:off x="4749404"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4</a:t>
            </a:r>
          </a:p>
        </p:txBody>
      </p:sp>
      <p:sp>
        <p:nvSpPr>
          <p:cNvPr id="2098" name="Text Box 49"/>
          <p:cNvSpPr txBox="1">
            <a:spLocks noChangeArrowheads="1"/>
          </p:cNvSpPr>
          <p:nvPr/>
        </p:nvSpPr>
        <p:spPr bwMode="auto">
          <a:xfrm>
            <a:off x="5598319"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5</a:t>
            </a:r>
          </a:p>
        </p:txBody>
      </p:sp>
      <p:sp>
        <p:nvSpPr>
          <p:cNvPr id="2099" name="Text Box 50"/>
          <p:cNvSpPr txBox="1">
            <a:spLocks noChangeArrowheads="1"/>
          </p:cNvSpPr>
          <p:nvPr/>
        </p:nvSpPr>
        <p:spPr bwMode="auto">
          <a:xfrm>
            <a:off x="6462713" y="5659042"/>
            <a:ext cx="485775" cy="323165"/>
          </a:xfrm>
          <a:prstGeom prst="rect">
            <a:avLst/>
          </a:prstGeom>
          <a:noFill/>
          <a:ln w="9525">
            <a:noFill/>
            <a:miter lim="800000"/>
            <a:headEnd/>
            <a:tailEnd/>
          </a:ln>
        </p:spPr>
        <p:txBody>
          <a:bodyPr>
            <a:spAutoFit/>
          </a:bodyPr>
          <a:lstStyle/>
          <a:p>
            <a:pPr marL="0" marR="0" lvl="0" indent="0" algn="l" defTabSz="342900" eaLnBrk="1" fontAlgn="auto" latinLnBrk="0" hangingPunct="1">
              <a:lnSpc>
                <a:spcPct val="100000"/>
              </a:lnSpc>
              <a:spcBef>
                <a:spcPct val="50000"/>
              </a:spcBef>
              <a:spcAft>
                <a:spcPts val="0"/>
              </a:spcAft>
              <a:buClrTx/>
              <a:buSzTx/>
              <a:buFontTx/>
              <a:buNone/>
              <a:tabLst/>
              <a:defRPr/>
            </a:pPr>
            <a:r>
              <a:rPr kumimoji="0" lang="en-US" sz="1500" b="0" i="0" u="none" strike="noStrike" kern="0" cap="none" spc="0" normalizeH="0" baseline="0" noProof="0">
                <a:ln>
                  <a:noFill/>
                </a:ln>
                <a:solidFill>
                  <a:prstClr val="black"/>
                </a:solidFill>
                <a:effectLst/>
                <a:uLnTx/>
                <a:uFillTx/>
                <a:latin typeface="Arial" pitchFamily="34" charset="0"/>
                <a:cs typeface="Arial" pitchFamily="34" charset="0"/>
              </a:rPr>
              <a:t>6</a:t>
            </a:r>
          </a:p>
        </p:txBody>
      </p:sp>
      <p:sp>
        <p:nvSpPr>
          <p:cNvPr id="2100" name="Line 51"/>
          <p:cNvSpPr>
            <a:spLocks noChangeShapeType="1"/>
          </p:cNvSpPr>
          <p:nvPr/>
        </p:nvSpPr>
        <p:spPr bwMode="auto">
          <a:xfrm>
            <a:off x="1547814" y="2349104"/>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1" name="Line 52"/>
          <p:cNvSpPr>
            <a:spLocks noChangeShapeType="1"/>
          </p:cNvSpPr>
          <p:nvPr/>
        </p:nvSpPr>
        <p:spPr bwMode="auto">
          <a:xfrm>
            <a:off x="1547814" y="2872979"/>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2" name="Line 53"/>
          <p:cNvSpPr>
            <a:spLocks noChangeShapeType="1"/>
          </p:cNvSpPr>
          <p:nvPr/>
        </p:nvSpPr>
        <p:spPr bwMode="auto">
          <a:xfrm>
            <a:off x="1556149" y="342900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3" name="Line 54"/>
          <p:cNvSpPr>
            <a:spLocks noChangeShapeType="1"/>
          </p:cNvSpPr>
          <p:nvPr/>
        </p:nvSpPr>
        <p:spPr bwMode="auto">
          <a:xfrm>
            <a:off x="1547814" y="3961210"/>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4" name="Line 55"/>
          <p:cNvSpPr>
            <a:spLocks noChangeShapeType="1"/>
          </p:cNvSpPr>
          <p:nvPr/>
        </p:nvSpPr>
        <p:spPr bwMode="auto">
          <a:xfrm>
            <a:off x="1547814" y="4508897"/>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105" name="Line 56"/>
          <p:cNvSpPr>
            <a:spLocks noChangeShapeType="1"/>
          </p:cNvSpPr>
          <p:nvPr/>
        </p:nvSpPr>
        <p:spPr bwMode="auto">
          <a:xfrm>
            <a:off x="1547814" y="5033963"/>
            <a:ext cx="5183981" cy="0"/>
          </a:xfrm>
          <a:prstGeom prst="line">
            <a:avLst/>
          </a:prstGeom>
          <a:noFill/>
          <a:ln w="9525">
            <a:solidFill>
              <a:schemeClr val="tx1"/>
            </a:solidFill>
            <a:prstDash val="sysDot"/>
            <a:round/>
            <a:headEnd/>
            <a:tailEnd/>
          </a:ln>
        </p:spPr>
        <p: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5" name="Rectangle 57"/>
          <p:cNvSpPr>
            <a:spLocks noChangeArrowheads="1"/>
          </p:cNvSpPr>
          <p:nvPr/>
        </p:nvSpPr>
        <p:spPr bwMode="auto">
          <a:xfrm>
            <a:off x="1980010" y="4455320"/>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6" name="Rectangle 58"/>
          <p:cNvSpPr>
            <a:spLocks noChangeArrowheads="1"/>
          </p:cNvSpPr>
          <p:nvPr/>
        </p:nvSpPr>
        <p:spPr bwMode="auto">
          <a:xfrm>
            <a:off x="2141935" y="4994672"/>
            <a:ext cx="161925"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104507" name="Rectangle 59"/>
          <p:cNvSpPr>
            <a:spLocks noChangeArrowheads="1"/>
          </p:cNvSpPr>
          <p:nvPr/>
        </p:nvSpPr>
        <p:spPr bwMode="auto">
          <a:xfrm>
            <a:off x="3330180" y="4455320"/>
            <a:ext cx="215503" cy="108347"/>
          </a:xfrm>
          <a:prstGeom prst="rect">
            <a:avLst/>
          </a:prstGeom>
          <a:solidFill>
            <a:schemeClr val="accent1"/>
          </a:solidFill>
          <a:ln w="9525">
            <a:solidFill>
              <a:schemeClr val="tx1"/>
            </a:solidFill>
            <a:miter lim="800000"/>
            <a:headEnd/>
            <a:tailEnd/>
          </a:ln>
        </p:spPr>
        <p:txBody>
          <a:bodyPr wrap="none" anchor="ctr"/>
          <a:lstStyle/>
          <a:p>
            <a:pPr marL="0" marR="0" lvl="0" indent="0" algn="l" defTabSz="342900" rtl="0" eaLnBrk="1" fontAlgn="auto" latinLnBrk="0" hangingPunct="1">
              <a:lnSpc>
                <a:spcPct val="100000"/>
              </a:lnSpc>
              <a:spcBef>
                <a:spcPts val="0"/>
              </a:spcBef>
              <a:spcAft>
                <a:spcPts val="0"/>
              </a:spcAft>
              <a:buClrTx/>
              <a:buSzTx/>
              <a:buFontTx/>
              <a:buNone/>
              <a:tabLst/>
              <a:defRPr/>
            </a:pPr>
            <a:endParaRPr kumimoji="0" lang="he-IL" sz="1350" b="0" i="0" u="none" strike="noStrike" kern="0" cap="none" spc="0" normalizeH="0" baseline="0" noProof="0">
              <a:ln>
                <a:noFill/>
              </a:ln>
              <a:solidFill>
                <a:prstClr val="black"/>
              </a:solidFill>
              <a:effectLst/>
              <a:uLnTx/>
              <a:uFillTx/>
              <a:latin typeface="Century Gothic" panose="020B0502020202020204"/>
              <a:cs typeface="Gisha" panose="020B0502040204020203" pitchFamily="34" charset="-79"/>
            </a:endParaRPr>
          </a:p>
        </p:txBody>
      </p:sp>
      <p:sp>
        <p:nvSpPr>
          <p:cNvPr id="2" name="TextBox 1"/>
          <p:cNvSpPr txBox="1"/>
          <p:nvPr/>
        </p:nvSpPr>
        <p:spPr>
          <a:xfrm>
            <a:off x="7026216" y="3024189"/>
            <a:ext cx="1960352" cy="507831"/>
          </a:xfrm>
          <a:prstGeom prst="rect">
            <a:avLst/>
          </a:prstGeom>
          <a:noFill/>
        </p:spPr>
        <p:txBody>
          <a:bodyPr wrap="square" rtlCol="0">
            <a:spAutoFit/>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rPr>
              <a:t>TTM (Time to Market)</a:t>
            </a:r>
          </a:p>
          <a:p>
            <a:pPr marL="0" marR="0" lvl="0" indent="0" defTabSz="342900" eaLnBrk="1" fontAlgn="auto" latinLnBrk="0" hangingPunct="1">
              <a:lnSpc>
                <a:spcPct val="100000"/>
              </a:lnSpc>
              <a:spcBef>
                <a:spcPts val="0"/>
              </a:spcBef>
              <a:spcAft>
                <a:spcPts val="0"/>
              </a:spcAft>
              <a:buClrTx/>
              <a:buSzTx/>
              <a:buFontTx/>
              <a:buNone/>
              <a:tabLst/>
              <a:defRPr/>
            </a:pPr>
            <a:r>
              <a:rPr kumimoji="0" lang="he-IL" sz="1350" b="0" i="0" u="none" strike="noStrike" kern="0" cap="none" spc="0" normalizeH="0" baseline="0" noProof="0" dirty="0">
                <a:ln>
                  <a:noFill/>
                </a:ln>
                <a:solidFill>
                  <a:prstClr val="black"/>
                </a:solidFill>
                <a:effectLst/>
                <a:uLnTx/>
                <a:uFillTx/>
                <a:latin typeface="Century Gothic" panose="020B0502020202020204"/>
                <a:cs typeface="Gisha" panose="020B0502040204020203" pitchFamily="34" charset="-79"/>
              </a:rPr>
              <a:t>מתארך עוד יותר</a:t>
            </a:r>
            <a:endParaRPr kumimoji="0" lang="en-AU" sz="1350" b="0" i="0" u="none" strike="noStrike" kern="0" cap="none" spc="0" normalizeH="0" baseline="0" noProof="0" dirty="0">
              <a:ln>
                <a:noFill/>
              </a:ln>
              <a:solidFill>
                <a:prstClr val="black"/>
              </a:solidFill>
              <a:effectLst/>
              <a:uLnTx/>
              <a:uFillTx/>
              <a:latin typeface="Century Gothic" panose="020B0502020202020204"/>
              <a:cs typeface="Arial" pitchFamily="34" charset="0"/>
            </a:endParaRPr>
          </a:p>
        </p:txBody>
      </p:sp>
      <p:sp>
        <p:nvSpPr>
          <p:cNvPr id="3" name="Left Arrow 2"/>
          <p:cNvSpPr/>
          <p:nvPr/>
        </p:nvSpPr>
        <p:spPr>
          <a:xfrm rot="10800000">
            <a:off x="6948487" y="3477112"/>
            <a:ext cx="1751747" cy="35772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342900" rtl="0" eaLnBrk="1" fontAlgn="auto" latinLnBrk="0" hangingPunct="1">
              <a:lnSpc>
                <a:spcPct val="100000"/>
              </a:lnSpc>
              <a:spcBef>
                <a:spcPts val="0"/>
              </a:spcBef>
              <a:spcAft>
                <a:spcPts val="0"/>
              </a:spcAft>
              <a:buClrTx/>
              <a:buSzTx/>
              <a:buFontTx/>
              <a:buNone/>
              <a:tabLst/>
              <a:defRPr/>
            </a:pPr>
            <a:endParaRPr kumimoji="0" lang="en-AU" sz="1350" b="0" i="0" u="none" strike="noStrike" kern="0" cap="none" spc="0" normalizeH="0" baseline="0" noProof="0">
              <a:ln>
                <a:noFill/>
              </a:ln>
              <a:solidFill>
                <a:prstClr val="white"/>
              </a:solidFill>
              <a:effectLst/>
              <a:uLnTx/>
              <a:uFillTx/>
            </a:endParaRPr>
          </a:p>
        </p:txBody>
      </p:sp>
    </p:spTree>
    <p:extLst>
      <p:ext uri="{BB962C8B-B14F-4D97-AF65-F5344CB8AC3E}">
        <p14:creationId xmlns:p14="http://schemas.microsoft.com/office/powerpoint/2010/main" val="25414026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4458"/>
                                        </p:tgtEl>
                                        <p:attrNameLst>
                                          <p:attrName>style.visibility</p:attrName>
                                        </p:attrNameLst>
                                      </p:cBhvr>
                                      <p:to>
                                        <p:strVal val="visible"/>
                                      </p:to>
                                    </p:set>
                                    <p:anim calcmode="lin" valueType="num">
                                      <p:cBhvr additive="base">
                                        <p:cTn id="7" dur="500" fill="hold"/>
                                        <p:tgtEl>
                                          <p:spTgt spid="104458"/>
                                        </p:tgtEl>
                                        <p:attrNameLst>
                                          <p:attrName>ppt_x</p:attrName>
                                        </p:attrNameLst>
                                      </p:cBhvr>
                                      <p:tavLst>
                                        <p:tav tm="0">
                                          <p:val>
                                            <p:strVal val="1+#ppt_w/2"/>
                                          </p:val>
                                        </p:tav>
                                        <p:tav tm="100000">
                                          <p:val>
                                            <p:strVal val="#ppt_x"/>
                                          </p:val>
                                        </p:tav>
                                      </p:tavLst>
                                    </p:anim>
                                    <p:anim calcmode="lin" valueType="num">
                                      <p:cBhvr additive="base">
                                        <p:cTn id="8" dur="500" fill="hold"/>
                                        <p:tgtEl>
                                          <p:spTgt spid="10445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04487"/>
                                        </p:tgtEl>
                                        <p:attrNameLst>
                                          <p:attrName>style.visibility</p:attrName>
                                        </p:attrNameLst>
                                      </p:cBhvr>
                                      <p:to>
                                        <p:strVal val="visible"/>
                                      </p:to>
                                    </p:set>
                                    <p:anim calcmode="lin" valueType="num">
                                      <p:cBhvr additive="base">
                                        <p:cTn id="11" dur="500" fill="hold"/>
                                        <p:tgtEl>
                                          <p:spTgt spid="104487"/>
                                        </p:tgtEl>
                                        <p:attrNameLst>
                                          <p:attrName>ppt_x</p:attrName>
                                        </p:attrNameLst>
                                      </p:cBhvr>
                                      <p:tavLst>
                                        <p:tav tm="0">
                                          <p:val>
                                            <p:strVal val="1+#ppt_w/2"/>
                                          </p:val>
                                        </p:tav>
                                        <p:tav tm="100000">
                                          <p:val>
                                            <p:strVal val="#ppt_x"/>
                                          </p:val>
                                        </p:tav>
                                      </p:tavLst>
                                    </p:anim>
                                    <p:anim calcmode="lin" valueType="num">
                                      <p:cBhvr additive="base">
                                        <p:cTn id="12" dur="500" fill="hold"/>
                                        <p:tgtEl>
                                          <p:spTgt spid="104487"/>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104460"/>
                                        </p:tgtEl>
                                        <p:attrNameLst>
                                          <p:attrName>style.visibility</p:attrName>
                                        </p:attrNameLst>
                                      </p:cBhvr>
                                      <p:to>
                                        <p:strVal val="visible"/>
                                      </p:to>
                                    </p:set>
                                    <p:anim calcmode="lin" valueType="num">
                                      <p:cBhvr additive="base">
                                        <p:cTn id="17" dur="500" fill="hold"/>
                                        <p:tgtEl>
                                          <p:spTgt spid="104460"/>
                                        </p:tgtEl>
                                        <p:attrNameLst>
                                          <p:attrName>ppt_x</p:attrName>
                                        </p:attrNameLst>
                                      </p:cBhvr>
                                      <p:tavLst>
                                        <p:tav tm="0">
                                          <p:val>
                                            <p:strVal val="1+#ppt_w/2"/>
                                          </p:val>
                                        </p:tav>
                                        <p:tav tm="100000">
                                          <p:val>
                                            <p:strVal val="#ppt_x"/>
                                          </p:val>
                                        </p:tav>
                                      </p:tavLst>
                                    </p:anim>
                                    <p:anim calcmode="lin" valueType="num">
                                      <p:cBhvr additive="base">
                                        <p:cTn id="18" dur="500" fill="hold"/>
                                        <p:tgtEl>
                                          <p:spTgt spid="104460"/>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4488"/>
                                        </p:tgtEl>
                                        <p:attrNameLst>
                                          <p:attrName>style.visibility</p:attrName>
                                        </p:attrNameLst>
                                      </p:cBhvr>
                                      <p:to>
                                        <p:strVal val="visible"/>
                                      </p:to>
                                    </p:set>
                                    <p:anim calcmode="lin" valueType="num">
                                      <p:cBhvr additive="base">
                                        <p:cTn id="21" dur="500" fill="hold"/>
                                        <p:tgtEl>
                                          <p:spTgt spid="104488"/>
                                        </p:tgtEl>
                                        <p:attrNameLst>
                                          <p:attrName>ppt_x</p:attrName>
                                        </p:attrNameLst>
                                      </p:cBhvr>
                                      <p:tavLst>
                                        <p:tav tm="0">
                                          <p:val>
                                            <p:strVal val="1+#ppt_w/2"/>
                                          </p:val>
                                        </p:tav>
                                        <p:tav tm="100000">
                                          <p:val>
                                            <p:strVal val="#ppt_x"/>
                                          </p:val>
                                        </p:tav>
                                      </p:tavLst>
                                    </p:anim>
                                    <p:anim calcmode="lin" valueType="num">
                                      <p:cBhvr additive="base">
                                        <p:cTn id="22" dur="500" fill="hold"/>
                                        <p:tgtEl>
                                          <p:spTgt spid="104488"/>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3" fill="hold" grpId="0" nodeType="clickEffect">
                                  <p:stCondLst>
                                    <p:cond delay="0"/>
                                  </p:stCondLst>
                                  <p:childTnLst>
                                    <p:set>
                                      <p:cBhvr>
                                        <p:cTn id="26" dur="1" fill="hold">
                                          <p:stCondLst>
                                            <p:cond delay="0"/>
                                          </p:stCondLst>
                                        </p:cTn>
                                        <p:tgtEl>
                                          <p:spTgt spid="104461"/>
                                        </p:tgtEl>
                                        <p:attrNameLst>
                                          <p:attrName>style.visibility</p:attrName>
                                        </p:attrNameLst>
                                      </p:cBhvr>
                                      <p:to>
                                        <p:strVal val="visible"/>
                                      </p:to>
                                    </p:set>
                                    <p:anim calcmode="lin" valueType="num">
                                      <p:cBhvr additive="base">
                                        <p:cTn id="27" dur="500" fill="hold"/>
                                        <p:tgtEl>
                                          <p:spTgt spid="104461"/>
                                        </p:tgtEl>
                                        <p:attrNameLst>
                                          <p:attrName>ppt_x</p:attrName>
                                        </p:attrNameLst>
                                      </p:cBhvr>
                                      <p:tavLst>
                                        <p:tav tm="0">
                                          <p:val>
                                            <p:strVal val="1+#ppt_w/2"/>
                                          </p:val>
                                        </p:tav>
                                        <p:tav tm="100000">
                                          <p:val>
                                            <p:strVal val="#ppt_x"/>
                                          </p:val>
                                        </p:tav>
                                      </p:tavLst>
                                    </p:anim>
                                    <p:anim calcmode="lin" valueType="num">
                                      <p:cBhvr additive="base">
                                        <p:cTn id="28" dur="500" fill="hold"/>
                                        <p:tgtEl>
                                          <p:spTgt spid="104461"/>
                                        </p:tgtEl>
                                        <p:attrNameLst>
                                          <p:attrName>ppt_y</p:attrName>
                                        </p:attrNameLst>
                                      </p:cBhvr>
                                      <p:tavLst>
                                        <p:tav tm="0">
                                          <p:val>
                                            <p:strVal val="0-#ppt_h/2"/>
                                          </p:val>
                                        </p:tav>
                                        <p:tav tm="100000">
                                          <p:val>
                                            <p:strVal val="#ppt_y"/>
                                          </p:val>
                                        </p:tav>
                                      </p:tavLst>
                                    </p:anim>
                                  </p:childTnLst>
                                </p:cTn>
                              </p:par>
                              <p:par>
                                <p:cTn id="29" presetID="2" presetClass="entr" presetSubtype="3" fill="hold" grpId="0" nodeType="withEffect">
                                  <p:stCondLst>
                                    <p:cond delay="0"/>
                                  </p:stCondLst>
                                  <p:childTnLst>
                                    <p:set>
                                      <p:cBhvr>
                                        <p:cTn id="30" dur="1" fill="hold">
                                          <p:stCondLst>
                                            <p:cond delay="0"/>
                                          </p:stCondLst>
                                        </p:cTn>
                                        <p:tgtEl>
                                          <p:spTgt spid="104489"/>
                                        </p:tgtEl>
                                        <p:attrNameLst>
                                          <p:attrName>style.visibility</p:attrName>
                                        </p:attrNameLst>
                                      </p:cBhvr>
                                      <p:to>
                                        <p:strVal val="visible"/>
                                      </p:to>
                                    </p:set>
                                    <p:anim calcmode="lin" valueType="num">
                                      <p:cBhvr additive="base">
                                        <p:cTn id="31" dur="500" fill="hold"/>
                                        <p:tgtEl>
                                          <p:spTgt spid="104489"/>
                                        </p:tgtEl>
                                        <p:attrNameLst>
                                          <p:attrName>ppt_x</p:attrName>
                                        </p:attrNameLst>
                                      </p:cBhvr>
                                      <p:tavLst>
                                        <p:tav tm="0">
                                          <p:val>
                                            <p:strVal val="1+#ppt_w/2"/>
                                          </p:val>
                                        </p:tav>
                                        <p:tav tm="100000">
                                          <p:val>
                                            <p:strVal val="#ppt_x"/>
                                          </p:val>
                                        </p:tav>
                                      </p:tavLst>
                                    </p:anim>
                                    <p:anim calcmode="lin" valueType="num">
                                      <p:cBhvr additive="base">
                                        <p:cTn id="32" dur="500" fill="hold"/>
                                        <p:tgtEl>
                                          <p:spTgt spid="104489"/>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104465"/>
                                        </p:tgtEl>
                                        <p:attrNameLst>
                                          <p:attrName>style.visibility</p:attrName>
                                        </p:attrNameLst>
                                      </p:cBhvr>
                                      <p:to>
                                        <p:strVal val="visible"/>
                                      </p:to>
                                    </p:set>
                                    <p:anim calcmode="lin" valueType="num">
                                      <p:cBhvr additive="base">
                                        <p:cTn id="37" dur="500" fill="hold"/>
                                        <p:tgtEl>
                                          <p:spTgt spid="104465"/>
                                        </p:tgtEl>
                                        <p:attrNameLst>
                                          <p:attrName>ppt_x</p:attrName>
                                        </p:attrNameLst>
                                      </p:cBhvr>
                                      <p:tavLst>
                                        <p:tav tm="0">
                                          <p:val>
                                            <p:strVal val="1+#ppt_w/2"/>
                                          </p:val>
                                        </p:tav>
                                        <p:tav tm="100000">
                                          <p:val>
                                            <p:strVal val="#ppt_x"/>
                                          </p:val>
                                        </p:tav>
                                      </p:tavLst>
                                    </p:anim>
                                    <p:anim calcmode="lin" valueType="num">
                                      <p:cBhvr additive="base">
                                        <p:cTn id="38" dur="500" fill="hold"/>
                                        <p:tgtEl>
                                          <p:spTgt spid="104465"/>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4490"/>
                                        </p:tgtEl>
                                        <p:attrNameLst>
                                          <p:attrName>style.visibility</p:attrName>
                                        </p:attrNameLst>
                                      </p:cBhvr>
                                      <p:to>
                                        <p:strVal val="visible"/>
                                      </p:to>
                                    </p:set>
                                    <p:anim calcmode="lin" valueType="num">
                                      <p:cBhvr additive="base">
                                        <p:cTn id="41" dur="500" fill="hold"/>
                                        <p:tgtEl>
                                          <p:spTgt spid="104490"/>
                                        </p:tgtEl>
                                        <p:attrNameLst>
                                          <p:attrName>ppt_x</p:attrName>
                                        </p:attrNameLst>
                                      </p:cBhvr>
                                      <p:tavLst>
                                        <p:tav tm="0">
                                          <p:val>
                                            <p:strVal val="1+#ppt_w/2"/>
                                          </p:val>
                                        </p:tav>
                                        <p:tav tm="100000">
                                          <p:val>
                                            <p:strVal val="#ppt_x"/>
                                          </p:val>
                                        </p:tav>
                                      </p:tavLst>
                                    </p:anim>
                                    <p:anim calcmode="lin" valueType="num">
                                      <p:cBhvr additive="base">
                                        <p:cTn id="42" dur="500" fill="hold"/>
                                        <p:tgtEl>
                                          <p:spTgt spid="104490"/>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04505"/>
                                        </p:tgtEl>
                                        <p:attrNameLst>
                                          <p:attrName>style.visibility</p:attrName>
                                        </p:attrNameLst>
                                      </p:cBhvr>
                                      <p:to>
                                        <p:strVal val="visible"/>
                                      </p:to>
                                    </p:set>
                                    <p:anim calcmode="lin" valueType="num">
                                      <p:cBhvr additive="base">
                                        <p:cTn id="45" dur="500" fill="hold"/>
                                        <p:tgtEl>
                                          <p:spTgt spid="104505"/>
                                        </p:tgtEl>
                                        <p:attrNameLst>
                                          <p:attrName>ppt_x</p:attrName>
                                        </p:attrNameLst>
                                      </p:cBhvr>
                                      <p:tavLst>
                                        <p:tav tm="0">
                                          <p:val>
                                            <p:strVal val="1+#ppt_w/2"/>
                                          </p:val>
                                        </p:tav>
                                        <p:tav tm="100000">
                                          <p:val>
                                            <p:strVal val="#ppt_x"/>
                                          </p:val>
                                        </p:tav>
                                      </p:tavLst>
                                    </p:anim>
                                    <p:anim calcmode="lin" valueType="num">
                                      <p:cBhvr additive="base">
                                        <p:cTn id="46" dur="500" fill="hold"/>
                                        <p:tgtEl>
                                          <p:spTgt spid="10450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4491"/>
                                        </p:tgtEl>
                                        <p:attrNameLst>
                                          <p:attrName>style.visibility</p:attrName>
                                        </p:attrNameLst>
                                      </p:cBhvr>
                                      <p:to>
                                        <p:strVal val="visible"/>
                                      </p:to>
                                    </p:set>
                                    <p:anim calcmode="lin" valueType="num">
                                      <p:cBhvr additive="base">
                                        <p:cTn id="49" dur="500" fill="hold"/>
                                        <p:tgtEl>
                                          <p:spTgt spid="104491"/>
                                        </p:tgtEl>
                                        <p:attrNameLst>
                                          <p:attrName>ppt_x</p:attrName>
                                        </p:attrNameLst>
                                      </p:cBhvr>
                                      <p:tavLst>
                                        <p:tav tm="0">
                                          <p:val>
                                            <p:strVal val="1+#ppt_w/2"/>
                                          </p:val>
                                        </p:tav>
                                        <p:tav tm="100000">
                                          <p:val>
                                            <p:strVal val="#ppt_x"/>
                                          </p:val>
                                        </p:tav>
                                      </p:tavLst>
                                    </p:anim>
                                    <p:anim calcmode="lin" valueType="num">
                                      <p:cBhvr additive="base">
                                        <p:cTn id="50" dur="500" fill="hold"/>
                                        <p:tgtEl>
                                          <p:spTgt spid="104491"/>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04506"/>
                                        </p:tgtEl>
                                        <p:attrNameLst>
                                          <p:attrName>style.visibility</p:attrName>
                                        </p:attrNameLst>
                                      </p:cBhvr>
                                      <p:to>
                                        <p:strVal val="visible"/>
                                      </p:to>
                                    </p:set>
                                    <p:anim calcmode="lin" valueType="num">
                                      <p:cBhvr additive="base">
                                        <p:cTn id="53" dur="500" fill="hold"/>
                                        <p:tgtEl>
                                          <p:spTgt spid="104506"/>
                                        </p:tgtEl>
                                        <p:attrNameLst>
                                          <p:attrName>ppt_x</p:attrName>
                                        </p:attrNameLst>
                                      </p:cBhvr>
                                      <p:tavLst>
                                        <p:tav tm="0">
                                          <p:val>
                                            <p:strVal val="1+#ppt_w/2"/>
                                          </p:val>
                                        </p:tav>
                                        <p:tav tm="100000">
                                          <p:val>
                                            <p:strVal val="#ppt_x"/>
                                          </p:val>
                                        </p:tav>
                                      </p:tavLst>
                                    </p:anim>
                                    <p:anim calcmode="lin" valueType="num">
                                      <p:cBhvr additive="base">
                                        <p:cTn id="54" dur="500" fill="hold"/>
                                        <p:tgtEl>
                                          <p:spTgt spid="104506"/>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104492"/>
                                        </p:tgtEl>
                                        <p:attrNameLst>
                                          <p:attrName>style.visibility</p:attrName>
                                        </p:attrNameLst>
                                      </p:cBhvr>
                                      <p:to>
                                        <p:strVal val="visible"/>
                                      </p:to>
                                    </p:set>
                                    <p:anim calcmode="lin" valueType="num">
                                      <p:cBhvr additive="base">
                                        <p:cTn id="57" dur="500" fill="hold"/>
                                        <p:tgtEl>
                                          <p:spTgt spid="104492"/>
                                        </p:tgtEl>
                                        <p:attrNameLst>
                                          <p:attrName>ppt_x</p:attrName>
                                        </p:attrNameLst>
                                      </p:cBhvr>
                                      <p:tavLst>
                                        <p:tav tm="0">
                                          <p:val>
                                            <p:strVal val="1+#ppt_w/2"/>
                                          </p:val>
                                        </p:tav>
                                        <p:tav tm="100000">
                                          <p:val>
                                            <p:strVal val="#ppt_x"/>
                                          </p:val>
                                        </p:tav>
                                      </p:tavLst>
                                    </p:anim>
                                    <p:anim calcmode="lin" valueType="num">
                                      <p:cBhvr additive="base">
                                        <p:cTn id="58" dur="500" fill="hold"/>
                                        <p:tgtEl>
                                          <p:spTgt spid="104492"/>
                                        </p:tgtEl>
                                        <p:attrNameLst>
                                          <p:attrName>ppt_y</p:attrName>
                                        </p:attrNameLst>
                                      </p:cBhvr>
                                      <p:tavLst>
                                        <p:tav tm="0">
                                          <p:val>
                                            <p:strVal val="0-#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104459"/>
                                        </p:tgtEl>
                                        <p:attrNameLst>
                                          <p:attrName>style.visibility</p:attrName>
                                        </p:attrNameLst>
                                      </p:cBhvr>
                                      <p:to>
                                        <p:strVal val="visible"/>
                                      </p:to>
                                    </p:set>
                                    <p:animEffect transition="in" filter="dissolve">
                                      <p:cBhvr>
                                        <p:cTn id="63" dur="500"/>
                                        <p:tgtEl>
                                          <p:spTgt spid="104459"/>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104462"/>
                                        </p:tgtEl>
                                        <p:attrNameLst>
                                          <p:attrName>style.visibility</p:attrName>
                                        </p:attrNameLst>
                                      </p:cBhvr>
                                      <p:to>
                                        <p:strVal val="visible"/>
                                      </p:to>
                                    </p:set>
                                    <p:animEffect transition="in" filter="dissolve">
                                      <p:cBhvr>
                                        <p:cTn id="66" dur="500"/>
                                        <p:tgtEl>
                                          <p:spTgt spid="10446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104463"/>
                                        </p:tgtEl>
                                        <p:attrNameLst>
                                          <p:attrName>style.visibility</p:attrName>
                                        </p:attrNameLst>
                                      </p:cBhvr>
                                      <p:to>
                                        <p:strVal val="visible"/>
                                      </p:to>
                                    </p:set>
                                    <p:animEffect transition="in" filter="dissolve">
                                      <p:cBhvr>
                                        <p:cTn id="69" dur="500"/>
                                        <p:tgtEl>
                                          <p:spTgt spid="104463"/>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104464"/>
                                        </p:tgtEl>
                                        <p:attrNameLst>
                                          <p:attrName>style.visibility</p:attrName>
                                        </p:attrNameLst>
                                      </p:cBhvr>
                                      <p:to>
                                        <p:strVal val="visible"/>
                                      </p:to>
                                    </p:set>
                                    <p:animEffect transition="in" filter="dissolve">
                                      <p:cBhvr>
                                        <p:cTn id="72" dur="500"/>
                                        <p:tgtEl>
                                          <p:spTgt spid="104464"/>
                                        </p:tgtEl>
                                      </p:cBhvr>
                                    </p:animEffect>
                                  </p:childTnLst>
                                </p:cTn>
                              </p:par>
                              <p:par>
                                <p:cTn id="73" presetID="9" presetClass="entr" presetSubtype="0" fill="hold" grpId="0" nodeType="withEffect">
                                  <p:stCondLst>
                                    <p:cond delay="0"/>
                                  </p:stCondLst>
                                  <p:childTnLst>
                                    <p:set>
                                      <p:cBhvr>
                                        <p:cTn id="74" dur="1" fill="hold">
                                          <p:stCondLst>
                                            <p:cond delay="0"/>
                                          </p:stCondLst>
                                        </p:cTn>
                                        <p:tgtEl>
                                          <p:spTgt spid="104466"/>
                                        </p:tgtEl>
                                        <p:attrNameLst>
                                          <p:attrName>style.visibility</p:attrName>
                                        </p:attrNameLst>
                                      </p:cBhvr>
                                      <p:to>
                                        <p:strVal val="visible"/>
                                      </p:to>
                                    </p:set>
                                    <p:animEffect transition="in" filter="dissolve">
                                      <p:cBhvr>
                                        <p:cTn id="75" dur="500"/>
                                        <p:tgtEl>
                                          <p:spTgt spid="104466"/>
                                        </p:tgtEl>
                                      </p:cBhvr>
                                    </p:animEffect>
                                  </p:childTnLst>
                                </p:cTn>
                              </p:par>
                              <p:par>
                                <p:cTn id="76" presetID="9" presetClass="entr" presetSubtype="0" fill="hold" grpId="0" nodeType="withEffect">
                                  <p:stCondLst>
                                    <p:cond delay="0"/>
                                  </p:stCondLst>
                                  <p:childTnLst>
                                    <p:set>
                                      <p:cBhvr>
                                        <p:cTn id="77" dur="1" fill="hold">
                                          <p:stCondLst>
                                            <p:cond delay="0"/>
                                          </p:stCondLst>
                                        </p:cTn>
                                        <p:tgtEl>
                                          <p:spTgt spid="104467"/>
                                        </p:tgtEl>
                                        <p:attrNameLst>
                                          <p:attrName>style.visibility</p:attrName>
                                        </p:attrNameLst>
                                      </p:cBhvr>
                                      <p:to>
                                        <p:strVal val="visible"/>
                                      </p:to>
                                    </p:set>
                                    <p:animEffect transition="in" filter="dissolve">
                                      <p:cBhvr>
                                        <p:cTn id="78" dur="500"/>
                                        <p:tgtEl>
                                          <p:spTgt spid="104467"/>
                                        </p:tgtEl>
                                      </p:cBhvr>
                                    </p:animEffect>
                                  </p:childTnLst>
                                </p:cTn>
                              </p:par>
                              <p:par>
                                <p:cTn id="79" presetID="9" presetClass="entr" presetSubtype="0" fill="hold" grpId="0" nodeType="withEffect">
                                  <p:stCondLst>
                                    <p:cond delay="0"/>
                                  </p:stCondLst>
                                  <p:childTnLst>
                                    <p:set>
                                      <p:cBhvr>
                                        <p:cTn id="80" dur="1" fill="hold">
                                          <p:stCondLst>
                                            <p:cond delay="0"/>
                                          </p:stCondLst>
                                        </p:cTn>
                                        <p:tgtEl>
                                          <p:spTgt spid="104468"/>
                                        </p:tgtEl>
                                        <p:attrNameLst>
                                          <p:attrName>style.visibility</p:attrName>
                                        </p:attrNameLst>
                                      </p:cBhvr>
                                      <p:to>
                                        <p:strVal val="visible"/>
                                      </p:to>
                                    </p:set>
                                    <p:animEffect transition="in" filter="dissolve">
                                      <p:cBhvr>
                                        <p:cTn id="81" dur="500"/>
                                        <p:tgtEl>
                                          <p:spTgt spid="104468"/>
                                        </p:tgtEl>
                                      </p:cBhvr>
                                    </p:animEffect>
                                  </p:childTnLst>
                                </p:cTn>
                              </p:par>
                              <p:par>
                                <p:cTn id="82" presetID="9" presetClass="entr" presetSubtype="0" fill="hold" grpId="0" nodeType="withEffect">
                                  <p:stCondLst>
                                    <p:cond delay="0"/>
                                  </p:stCondLst>
                                  <p:childTnLst>
                                    <p:set>
                                      <p:cBhvr>
                                        <p:cTn id="83" dur="1" fill="hold">
                                          <p:stCondLst>
                                            <p:cond delay="0"/>
                                          </p:stCondLst>
                                        </p:cTn>
                                        <p:tgtEl>
                                          <p:spTgt spid="104470"/>
                                        </p:tgtEl>
                                        <p:attrNameLst>
                                          <p:attrName>style.visibility</p:attrName>
                                        </p:attrNameLst>
                                      </p:cBhvr>
                                      <p:to>
                                        <p:strVal val="visible"/>
                                      </p:to>
                                    </p:set>
                                    <p:animEffect transition="in" filter="dissolve">
                                      <p:cBhvr>
                                        <p:cTn id="84" dur="500"/>
                                        <p:tgtEl>
                                          <p:spTgt spid="104470"/>
                                        </p:tgtEl>
                                      </p:cBhvr>
                                    </p:animEffect>
                                  </p:childTnLst>
                                </p:cTn>
                              </p:par>
                              <p:par>
                                <p:cTn id="85" presetID="9" presetClass="entr" presetSubtype="0" fill="hold" grpId="0" nodeType="withEffect">
                                  <p:stCondLst>
                                    <p:cond delay="0"/>
                                  </p:stCondLst>
                                  <p:childTnLst>
                                    <p:set>
                                      <p:cBhvr>
                                        <p:cTn id="86" dur="1" fill="hold">
                                          <p:stCondLst>
                                            <p:cond delay="0"/>
                                          </p:stCondLst>
                                        </p:cTn>
                                        <p:tgtEl>
                                          <p:spTgt spid="104471"/>
                                        </p:tgtEl>
                                        <p:attrNameLst>
                                          <p:attrName>style.visibility</p:attrName>
                                        </p:attrNameLst>
                                      </p:cBhvr>
                                      <p:to>
                                        <p:strVal val="visible"/>
                                      </p:to>
                                    </p:set>
                                    <p:animEffect transition="in" filter="dissolve">
                                      <p:cBhvr>
                                        <p:cTn id="87" dur="500"/>
                                        <p:tgtEl>
                                          <p:spTgt spid="104471"/>
                                        </p:tgtEl>
                                      </p:cBhvr>
                                    </p:animEffect>
                                  </p:childTnLst>
                                </p:cTn>
                              </p:par>
                              <p:par>
                                <p:cTn id="88" presetID="9" presetClass="entr" presetSubtype="0" fill="hold" grpId="0" nodeType="withEffect">
                                  <p:stCondLst>
                                    <p:cond delay="0"/>
                                  </p:stCondLst>
                                  <p:childTnLst>
                                    <p:set>
                                      <p:cBhvr>
                                        <p:cTn id="89" dur="1" fill="hold">
                                          <p:stCondLst>
                                            <p:cond delay="0"/>
                                          </p:stCondLst>
                                        </p:cTn>
                                        <p:tgtEl>
                                          <p:spTgt spid="104472"/>
                                        </p:tgtEl>
                                        <p:attrNameLst>
                                          <p:attrName>style.visibility</p:attrName>
                                        </p:attrNameLst>
                                      </p:cBhvr>
                                      <p:to>
                                        <p:strVal val="visible"/>
                                      </p:to>
                                    </p:set>
                                    <p:animEffect transition="in" filter="dissolve">
                                      <p:cBhvr>
                                        <p:cTn id="90" dur="500"/>
                                        <p:tgtEl>
                                          <p:spTgt spid="104472"/>
                                        </p:tgtEl>
                                      </p:cBhvr>
                                    </p:animEffect>
                                  </p:childTnLst>
                                </p:cTn>
                              </p:par>
                              <p:par>
                                <p:cTn id="91" presetID="9" presetClass="entr" presetSubtype="0" fill="hold" grpId="0" nodeType="withEffect">
                                  <p:stCondLst>
                                    <p:cond delay="0"/>
                                  </p:stCondLst>
                                  <p:childTnLst>
                                    <p:set>
                                      <p:cBhvr>
                                        <p:cTn id="92" dur="1" fill="hold">
                                          <p:stCondLst>
                                            <p:cond delay="0"/>
                                          </p:stCondLst>
                                        </p:cTn>
                                        <p:tgtEl>
                                          <p:spTgt spid="104473"/>
                                        </p:tgtEl>
                                        <p:attrNameLst>
                                          <p:attrName>style.visibility</p:attrName>
                                        </p:attrNameLst>
                                      </p:cBhvr>
                                      <p:to>
                                        <p:strVal val="visible"/>
                                      </p:to>
                                    </p:set>
                                    <p:animEffect transition="in" filter="dissolve">
                                      <p:cBhvr>
                                        <p:cTn id="93" dur="500"/>
                                        <p:tgtEl>
                                          <p:spTgt spid="104473"/>
                                        </p:tgtEl>
                                      </p:cBhvr>
                                    </p:animEffect>
                                  </p:childTnLst>
                                </p:cTn>
                              </p:par>
                              <p:par>
                                <p:cTn id="94" presetID="9" presetClass="entr" presetSubtype="0" fill="hold" grpId="0" nodeType="withEffect">
                                  <p:stCondLst>
                                    <p:cond delay="0"/>
                                  </p:stCondLst>
                                  <p:childTnLst>
                                    <p:set>
                                      <p:cBhvr>
                                        <p:cTn id="95" dur="1" fill="hold">
                                          <p:stCondLst>
                                            <p:cond delay="0"/>
                                          </p:stCondLst>
                                        </p:cTn>
                                        <p:tgtEl>
                                          <p:spTgt spid="104474"/>
                                        </p:tgtEl>
                                        <p:attrNameLst>
                                          <p:attrName>style.visibility</p:attrName>
                                        </p:attrNameLst>
                                      </p:cBhvr>
                                      <p:to>
                                        <p:strVal val="visible"/>
                                      </p:to>
                                    </p:set>
                                    <p:animEffect transition="in" filter="dissolve">
                                      <p:cBhvr>
                                        <p:cTn id="96" dur="500"/>
                                        <p:tgtEl>
                                          <p:spTgt spid="104474"/>
                                        </p:tgtEl>
                                      </p:cBhvr>
                                    </p:animEffect>
                                  </p:childTnLst>
                                </p:cTn>
                              </p:par>
                              <p:par>
                                <p:cTn id="97" presetID="9" presetClass="entr" presetSubtype="0" fill="hold" grpId="0" nodeType="withEffect">
                                  <p:stCondLst>
                                    <p:cond delay="0"/>
                                  </p:stCondLst>
                                  <p:childTnLst>
                                    <p:set>
                                      <p:cBhvr>
                                        <p:cTn id="98" dur="1" fill="hold">
                                          <p:stCondLst>
                                            <p:cond delay="0"/>
                                          </p:stCondLst>
                                        </p:cTn>
                                        <p:tgtEl>
                                          <p:spTgt spid="104475"/>
                                        </p:tgtEl>
                                        <p:attrNameLst>
                                          <p:attrName>style.visibility</p:attrName>
                                        </p:attrNameLst>
                                      </p:cBhvr>
                                      <p:to>
                                        <p:strVal val="visible"/>
                                      </p:to>
                                    </p:set>
                                    <p:animEffect transition="in" filter="dissolve">
                                      <p:cBhvr>
                                        <p:cTn id="99" dur="500"/>
                                        <p:tgtEl>
                                          <p:spTgt spid="104475"/>
                                        </p:tgtEl>
                                      </p:cBhvr>
                                    </p:animEffect>
                                  </p:childTnLst>
                                </p:cTn>
                              </p:par>
                              <p:par>
                                <p:cTn id="100" presetID="9" presetClass="entr" presetSubtype="0" fill="hold" grpId="0" nodeType="withEffect">
                                  <p:stCondLst>
                                    <p:cond delay="0"/>
                                  </p:stCondLst>
                                  <p:childTnLst>
                                    <p:set>
                                      <p:cBhvr>
                                        <p:cTn id="101" dur="1" fill="hold">
                                          <p:stCondLst>
                                            <p:cond delay="0"/>
                                          </p:stCondLst>
                                        </p:cTn>
                                        <p:tgtEl>
                                          <p:spTgt spid="104476"/>
                                        </p:tgtEl>
                                        <p:attrNameLst>
                                          <p:attrName>style.visibility</p:attrName>
                                        </p:attrNameLst>
                                      </p:cBhvr>
                                      <p:to>
                                        <p:strVal val="visible"/>
                                      </p:to>
                                    </p:set>
                                    <p:animEffect transition="in" filter="dissolve">
                                      <p:cBhvr>
                                        <p:cTn id="102" dur="500"/>
                                        <p:tgtEl>
                                          <p:spTgt spid="104476"/>
                                        </p:tgtEl>
                                      </p:cBhvr>
                                    </p:animEffect>
                                  </p:childTnLst>
                                </p:cTn>
                              </p:par>
                              <p:par>
                                <p:cTn id="103" presetID="9" presetClass="entr" presetSubtype="0" fill="hold" grpId="0" nodeType="withEffect">
                                  <p:stCondLst>
                                    <p:cond delay="0"/>
                                  </p:stCondLst>
                                  <p:childTnLst>
                                    <p:set>
                                      <p:cBhvr>
                                        <p:cTn id="104" dur="1" fill="hold">
                                          <p:stCondLst>
                                            <p:cond delay="0"/>
                                          </p:stCondLst>
                                        </p:cTn>
                                        <p:tgtEl>
                                          <p:spTgt spid="104507"/>
                                        </p:tgtEl>
                                        <p:attrNameLst>
                                          <p:attrName>style.visibility</p:attrName>
                                        </p:attrNameLst>
                                      </p:cBhvr>
                                      <p:to>
                                        <p:strVal val="visible"/>
                                      </p:to>
                                    </p:set>
                                    <p:animEffect transition="in" filter="dissolve">
                                      <p:cBhvr>
                                        <p:cTn id="105" dur="500"/>
                                        <p:tgtEl>
                                          <p:spTgt spid="104507"/>
                                        </p:tgtEl>
                                      </p:cBhvr>
                                    </p:animEffect>
                                  </p:childTnLst>
                                </p:cTn>
                              </p:par>
                            </p:childTnLst>
                          </p:cTn>
                        </p:par>
                      </p:childTnLst>
                    </p:cTn>
                  </p:par>
                  <p:par>
                    <p:cTn id="106" fill="hold">
                      <p:stCondLst>
                        <p:cond delay="indefinite"/>
                      </p:stCondLst>
                      <p:childTnLst>
                        <p:par>
                          <p:cTn id="107" fill="hold">
                            <p:stCondLst>
                              <p:cond delay="0"/>
                            </p:stCondLst>
                            <p:childTnLst>
                              <p:par>
                                <p:cTn id="108" presetID="9" presetClass="entr" presetSubtype="0" fill="hold" grpId="0" nodeType="clickEffect">
                                  <p:stCondLst>
                                    <p:cond delay="0"/>
                                  </p:stCondLst>
                                  <p:childTnLst>
                                    <p:set>
                                      <p:cBhvr>
                                        <p:cTn id="109" dur="1" fill="hold">
                                          <p:stCondLst>
                                            <p:cond delay="0"/>
                                          </p:stCondLst>
                                        </p:cTn>
                                        <p:tgtEl>
                                          <p:spTgt spid="104450"/>
                                        </p:tgtEl>
                                        <p:attrNameLst>
                                          <p:attrName>style.visibility</p:attrName>
                                        </p:attrNameLst>
                                      </p:cBhvr>
                                      <p:to>
                                        <p:strVal val="visible"/>
                                      </p:to>
                                    </p:set>
                                    <p:animEffect transition="in" filter="dissolve">
                                      <p:cBhvr>
                                        <p:cTn id="110" dur="500"/>
                                        <p:tgtEl>
                                          <p:spTgt spid="104450"/>
                                        </p:tgtEl>
                                      </p:cBhvr>
                                    </p:animEffect>
                                  </p:childTnLst>
                                </p:cTn>
                              </p:par>
                              <p:par>
                                <p:cTn id="111" presetID="9" presetClass="entr" presetSubtype="0" fill="hold" grpId="0" nodeType="withEffect">
                                  <p:stCondLst>
                                    <p:cond delay="0"/>
                                  </p:stCondLst>
                                  <p:childTnLst>
                                    <p:set>
                                      <p:cBhvr>
                                        <p:cTn id="112" dur="1" fill="hold">
                                          <p:stCondLst>
                                            <p:cond delay="0"/>
                                          </p:stCondLst>
                                        </p:cTn>
                                        <p:tgtEl>
                                          <p:spTgt spid="104469"/>
                                        </p:tgtEl>
                                        <p:attrNameLst>
                                          <p:attrName>style.visibility</p:attrName>
                                        </p:attrNameLst>
                                      </p:cBhvr>
                                      <p:to>
                                        <p:strVal val="visible"/>
                                      </p:to>
                                    </p:set>
                                    <p:animEffect transition="in" filter="dissolve">
                                      <p:cBhvr>
                                        <p:cTn id="113" dur="500"/>
                                        <p:tgtEl>
                                          <p:spTgt spid="104469"/>
                                        </p:tgtEl>
                                      </p:cBhvr>
                                    </p:animEffect>
                                  </p:childTnLst>
                                </p:cTn>
                              </p:par>
                              <p:par>
                                <p:cTn id="114" presetID="9" presetClass="entr" presetSubtype="0" fill="hold" grpId="0" nodeType="withEffect">
                                  <p:stCondLst>
                                    <p:cond delay="0"/>
                                  </p:stCondLst>
                                  <p:childTnLst>
                                    <p:set>
                                      <p:cBhvr>
                                        <p:cTn id="115" dur="1" fill="hold">
                                          <p:stCondLst>
                                            <p:cond delay="0"/>
                                          </p:stCondLst>
                                        </p:cTn>
                                        <p:tgtEl>
                                          <p:spTgt spid="104452"/>
                                        </p:tgtEl>
                                        <p:attrNameLst>
                                          <p:attrName>style.visibility</p:attrName>
                                        </p:attrNameLst>
                                      </p:cBhvr>
                                      <p:to>
                                        <p:strVal val="visible"/>
                                      </p:to>
                                    </p:set>
                                    <p:animEffect transition="in" filter="dissolve">
                                      <p:cBhvr>
                                        <p:cTn id="116" dur="500"/>
                                        <p:tgtEl>
                                          <p:spTgt spid="104452"/>
                                        </p:tgtEl>
                                      </p:cBhvr>
                                    </p:animEffect>
                                  </p:childTnLst>
                                </p:cTn>
                              </p:par>
                              <p:par>
                                <p:cTn id="117" presetID="9" presetClass="entr" presetSubtype="0" fill="hold" grpId="0" nodeType="withEffect">
                                  <p:stCondLst>
                                    <p:cond delay="0"/>
                                  </p:stCondLst>
                                  <p:childTnLst>
                                    <p:set>
                                      <p:cBhvr>
                                        <p:cTn id="118" dur="1" fill="hold">
                                          <p:stCondLst>
                                            <p:cond delay="0"/>
                                          </p:stCondLst>
                                        </p:cTn>
                                        <p:tgtEl>
                                          <p:spTgt spid="104453"/>
                                        </p:tgtEl>
                                        <p:attrNameLst>
                                          <p:attrName>style.visibility</p:attrName>
                                        </p:attrNameLst>
                                      </p:cBhvr>
                                      <p:to>
                                        <p:strVal val="visible"/>
                                      </p:to>
                                    </p:set>
                                    <p:animEffect transition="in" filter="dissolve">
                                      <p:cBhvr>
                                        <p:cTn id="119" dur="500"/>
                                        <p:tgtEl>
                                          <p:spTgt spid="104453"/>
                                        </p:tgtEl>
                                      </p:cBhvr>
                                    </p:animEffect>
                                  </p:childTnLst>
                                </p:cTn>
                              </p:par>
                              <p:par>
                                <p:cTn id="120" presetID="9" presetClass="entr" presetSubtype="0" fill="hold" grpId="0" nodeType="withEffect">
                                  <p:stCondLst>
                                    <p:cond delay="0"/>
                                  </p:stCondLst>
                                  <p:childTnLst>
                                    <p:set>
                                      <p:cBhvr>
                                        <p:cTn id="121" dur="1" fill="hold">
                                          <p:stCondLst>
                                            <p:cond delay="0"/>
                                          </p:stCondLst>
                                        </p:cTn>
                                        <p:tgtEl>
                                          <p:spTgt spid="104454"/>
                                        </p:tgtEl>
                                        <p:attrNameLst>
                                          <p:attrName>style.visibility</p:attrName>
                                        </p:attrNameLst>
                                      </p:cBhvr>
                                      <p:to>
                                        <p:strVal val="visible"/>
                                      </p:to>
                                    </p:set>
                                    <p:animEffect transition="in" filter="dissolve">
                                      <p:cBhvr>
                                        <p:cTn id="122" dur="500"/>
                                        <p:tgtEl>
                                          <p:spTgt spid="104454"/>
                                        </p:tgtEl>
                                      </p:cBhvr>
                                    </p:animEffect>
                                  </p:childTnLst>
                                </p:cTn>
                              </p:par>
                              <p:par>
                                <p:cTn id="123" presetID="9" presetClass="entr" presetSubtype="0" fill="hold" grpId="0" nodeType="withEffect">
                                  <p:stCondLst>
                                    <p:cond delay="0"/>
                                  </p:stCondLst>
                                  <p:childTnLst>
                                    <p:set>
                                      <p:cBhvr>
                                        <p:cTn id="124" dur="1" fill="hold">
                                          <p:stCondLst>
                                            <p:cond delay="0"/>
                                          </p:stCondLst>
                                        </p:cTn>
                                        <p:tgtEl>
                                          <p:spTgt spid="104451"/>
                                        </p:tgtEl>
                                        <p:attrNameLst>
                                          <p:attrName>style.visibility</p:attrName>
                                        </p:attrNameLst>
                                      </p:cBhvr>
                                      <p:to>
                                        <p:strVal val="visible"/>
                                      </p:to>
                                    </p:set>
                                    <p:animEffect transition="in" filter="dissolve">
                                      <p:cBhvr>
                                        <p:cTn id="125" dur="500"/>
                                        <p:tgtEl>
                                          <p:spTgt spid="104451"/>
                                        </p:tgtEl>
                                      </p:cBhvr>
                                    </p:animEffect>
                                  </p:childTnLst>
                                </p:cTn>
                              </p:par>
                            </p:childTnLst>
                          </p:cTn>
                        </p:par>
                      </p:childTnLst>
                    </p:cTn>
                  </p:par>
                  <p:par>
                    <p:cTn id="126" fill="hold">
                      <p:stCondLst>
                        <p:cond delay="indefinite"/>
                      </p:stCondLst>
                      <p:childTnLst>
                        <p:par>
                          <p:cTn id="127" fill="hold">
                            <p:stCondLst>
                              <p:cond delay="0"/>
                            </p:stCondLst>
                            <p:childTnLst>
                              <p:par>
                                <p:cTn id="128" presetID="9" presetClass="entr" presetSubtype="0" fill="hold" nodeType="clickEffect">
                                  <p:stCondLst>
                                    <p:cond delay="0"/>
                                  </p:stCondLst>
                                  <p:childTnLst>
                                    <p:set>
                                      <p:cBhvr>
                                        <p:cTn id="129" dur="1" fill="hold">
                                          <p:stCondLst>
                                            <p:cond delay="0"/>
                                          </p:stCondLst>
                                        </p:cTn>
                                        <p:tgtEl>
                                          <p:spTgt spid="104477"/>
                                        </p:tgtEl>
                                        <p:attrNameLst>
                                          <p:attrName>style.visibility</p:attrName>
                                        </p:attrNameLst>
                                      </p:cBhvr>
                                      <p:to>
                                        <p:strVal val="visible"/>
                                      </p:to>
                                    </p:set>
                                    <p:animEffect transition="in" filter="dissolve">
                                      <p:cBhvr>
                                        <p:cTn id="130" dur="500"/>
                                        <p:tgtEl>
                                          <p:spTgt spid="104477"/>
                                        </p:tgtEl>
                                      </p:cBhvr>
                                    </p:animEffect>
                                  </p:childTnLst>
                                </p:cTn>
                              </p:par>
                            </p:childTnLst>
                          </p:cTn>
                        </p:par>
                      </p:childTnLst>
                    </p:cTn>
                  </p:par>
                  <p:par>
                    <p:cTn id="131" fill="hold">
                      <p:stCondLst>
                        <p:cond delay="indefinite"/>
                      </p:stCondLst>
                      <p:childTnLst>
                        <p:par>
                          <p:cTn id="132" fill="hold">
                            <p:stCondLst>
                              <p:cond delay="0"/>
                            </p:stCondLst>
                            <p:childTnLst>
                              <p:par>
                                <p:cTn id="133" presetID="2" presetClass="entr" presetSubtype="8" fill="hold" nodeType="clickEffect">
                                  <p:stCondLst>
                                    <p:cond delay="0"/>
                                  </p:stCondLst>
                                  <p:childTnLst>
                                    <p:set>
                                      <p:cBhvr>
                                        <p:cTn id="134" dur="1" fill="hold">
                                          <p:stCondLst>
                                            <p:cond delay="0"/>
                                          </p:stCondLst>
                                        </p:cTn>
                                        <p:tgtEl>
                                          <p:spTgt spid="2">
                                            <p:txEl>
                                              <p:pRg st="0" end="0"/>
                                            </p:txEl>
                                          </p:spTgt>
                                        </p:tgtEl>
                                        <p:attrNameLst>
                                          <p:attrName>style.visibility</p:attrName>
                                        </p:attrNameLst>
                                      </p:cBhvr>
                                      <p:to>
                                        <p:strVal val="visible"/>
                                      </p:to>
                                    </p:set>
                                    <p:anim calcmode="lin" valueType="num">
                                      <p:cBhvr additive="base">
                                        <p:cTn id="135" dur="5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36" dur="5000" fill="hold"/>
                                        <p:tgtEl>
                                          <p:spTgt spid="2">
                                            <p:txEl>
                                              <p:pRg st="0" end="0"/>
                                            </p:txEl>
                                          </p:spTgt>
                                        </p:tgtEl>
                                        <p:attrNameLst>
                                          <p:attrName>ppt_y</p:attrName>
                                        </p:attrNameLst>
                                      </p:cBhvr>
                                      <p:tavLst>
                                        <p:tav tm="0">
                                          <p:val>
                                            <p:strVal val="#ppt_y"/>
                                          </p:val>
                                        </p:tav>
                                        <p:tav tm="100000">
                                          <p:val>
                                            <p:strVal val="#ppt_y"/>
                                          </p:val>
                                        </p:tav>
                                      </p:tavLst>
                                    </p:anim>
                                  </p:childTnLst>
                                </p:cTn>
                              </p:par>
                              <p:par>
                                <p:cTn id="137" presetID="2" presetClass="entr" presetSubtype="8" fill="hold" nodeType="withEffect">
                                  <p:stCondLst>
                                    <p:cond delay="0"/>
                                  </p:stCondLst>
                                  <p:childTnLst>
                                    <p:set>
                                      <p:cBhvr>
                                        <p:cTn id="138" dur="1" fill="hold">
                                          <p:stCondLst>
                                            <p:cond delay="0"/>
                                          </p:stCondLst>
                                        </p:cTn>
                                        <p:tgtEl>
                                          <p:spTgt spid="2">
                                            <p:txEl>
                                              <p:pRg st="1" end="1"/>
                                            </p:txEl>
                                          </p:spTgt>
                                        </p:tgtEl>
                                        <p:attrNameLst>
                                          <p:attrName>style.visibility</p:attrName>
                                        </p:attrNameLst>
                                      </p:cBhvr>
                                      <p:to>
                                        <p:strVal val="visible"/>
                                      </p:to>
                                    </p:set>
                                    <p:anim calcmode="lin" valueType="num">
                                      <p:cBhvr additive="base">
                                        <p:cTn id="139" dur="5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40" dur="5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63" presetClass="path" presetSubtype="0" accel="50000" decel="50000" fill="hold" grpId="0" nodeType="clickEffect">
                                  <p:stCondLst>
                                    <p:cond delay="0"/>
                                  </p:stCondLst>
                                  <p:childTnLst>
                                    <p:animMotion origin="layout" path="M 1.04167E-6 -1.48148E-6 L 0.25 -1.48148E-6 " pathEditMode="relative" rAng="0" ptsTypes="AA">
                                      <p:cBhvr>
                                        <p:cTn id="144" dur="2000" fill="hold"/>
                                        <p:tgtEl>
                                          <p:spTgt spid="3"/>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0" grpId="0" animBg="1"/>
      <p:bldP spid="104451" grpId="0" animBg="1"/>
      <p:bldP spid="104452" grpId="0" animBg="1"/>
      <p:bldP spid="104453" grpId="0" animBg="1"/>
      <p:bldP spid="104454" grpId="0" animBg="1"/>
      <p:bldP spid="104458" grpId="0" animBg="1"/>
      <p:bldP spid="104459" grpId="0" animBg="1"/>
      <p:bldP spid="104460" grpId="0" animBg="1"/>
      <p:bldP spid="104461" grpId="0" animBg="1"/>
      <p:bldP spid="104462" grpId="0" animBg="1"/>
      <p:bldP spid="104463" grpId="0" animBg="1"/>
      <p:bldP spid="104464" grpId="0" animBg="1"/>
      <p:bldP spid="104465" grpId="0" animBg="1"/>
      <p:bldP spid="104466" grpId="0" animBg="1"/>
      <p:bldP spid="104467" grpId="0" animBg="1"/>
      <p:bldP spid="104468" grpId="0" animBg="1"/>
      <p:bldP spid="104469" grpId="0" animBg="1"/>
      <p:bldP spid="104470" grpId="0" animBg="1"/>
      <p:bldP spid="104471" grpId="0" animBg="1"/>
      <p:bldP spid="104472" grpId="0" animBg="1"/>
      <p:bldP spid="104473" grpId="0" animBg="1"/>
      <p:bldP spid="104474" grpId="0" animBg="1"/>
      <p:bldP spid="104475" grpId="0" animBg="1"/>
      <p:bldP spid="104476" grpId="0" animBg="1"/>
      <p:bldP spid="104487" grpId="0"/>
      <p:bldP spid="104488" grpId="0"/>
      <p:bldP spid="104489" grpId="0"/>
      <p:bldP spid="104490" grpId="0"/>
      <p:bldP spid="104491" grpId="0"/>
      <p:bldP spid="104492" grpId="0"/>
      <p:bldP spid="104505" grpId="0" animBg="1"/>
      <p:bldP spid="104506" grpId="0" animBg="1"/>
      <p:bldP spid="104507" grpId="0" animBg="1"/>
      <p:bldP spid="3" grpId="0" animBg="1"/>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457200" y="188913"/>
            <a:ext cx="8229600" cy="777875"/>
          </a:xfrm>
          <a:noFill/>
        </p:spPr>
        <p:txBody>
          <a:bodyPr/>
          <a:lstStyle/>
          <a:p>
            <a:pPr algn="ctr"/>
            <a:r>
              <a:rPr lang="en-US"/>
              <a:t>“Focused” Tasking </a:t>
            </a:r>
            <a:endParaRPr lang="en-GB"/>
          </a:p>
        </p:txBody>
      </p:sp>
      <p:sp>
        <p:nvSpPr>
          <p:cNvPr id="47" name="מציין מיקום של מספר שקופית 5"/>
          <p:cNvSpPr>
            <a:spLocks noGrp="1"/>
          </p:cNvSpPr>
          <p:nvPr>
            <p:ph type="sldNum" sz="quarter" idx="12"/>
          </p:nvPr>
        </p:nvSpPr>
        <p:spPr/>
        <p:txBody>
          <a:bodyPr/>
          <a:lstStyle/>
          <a:p>
            <a:pPr>
              <a:defRPr/>
            </a:pPr>
            <a:fld id="{1FD1F478-278A-4D2B-BD22-3072DE9E3401}" type="slidenum">
              <a:rPr lang="he-IL" altLang="en-US"/>
              <a:pPr>
                <a:defRPr/>
              </a:pPr>
              <a:t>118</a:t>
            </a:fld>
            <a:endParaRPr lang="en-US" altLang="en-US"/>
          </a:p>
        </p:txBody>
      </p:sp>
      <p:grpSp>
        <p:nvGrpSpPr>
          <p:cNvPr id="4103" name="Group 3"/>
          <p:cNvGrpSpPr>
            <a:grpSpLocks/>
          </p:cNvGrpSpPr>
          <p:nvPr/>
        </p:nvGrpSpPr>
        <p:grpSpPr bwMode="auto">
          <a:xfrm>
            <a:off x="539750" y="1196975"/>
            <a:ext cx="7596188" cy="5091113"/>
            <a:chOff x="431" y="754"/>
            <a:chExt cx="4853" cy="3434"/>
          </a:xfrm>
        </p:grpSpPr>
        <p:sp>
          <p:nvSpPr>
            <p:cNvPr id="4142" name="Line 4"/>
            <p:cNvSpPr>
              <a:spLocks noChangeShapeType="1"/>
            </p:cNvSpPr>
            <p:nvPr/>
          </p:nvSpPr>
          <p:spPr bwMode="auto">
            <a:xfrm>
              <a:off x="431" y="754"/>
              <a:ext cx="0" cy="3430"/>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4143" name="Line 5"/>
            <p:cNvSpPr>
              <a:spLocks noChangeShapeType="1"/>
            </p:cNvSpPr>
            <p:nvPr/>
          </p:nvSpPr>
          <p:spPr bwMode="auto">
            <a:xfrm>
              <a:off x="431" y="4188"/>
              <a:ext cx="4853" cy="0"/>
            </a:xfrm>
            <a:prstGeom prst="line">
              <a:avLst/>
            </a:prstGeom>
            <a:noFill/>
            <a:ln w="9525">
              <a:solidFill>
                <a:schemeClr val="tx1"/>
              </a:solidFill>
              <a:round/>
              <a:headEnd/>
              <a:tailEnd/>
            </a:ln>
          </p:spPr>
          <p:txBody>
            <a:bodyPr/>
            <a:lstStyle/>
            <a:p>
              <a:pPr rtl="0"/>
              <a:endParaRPr kumimoji="1" lang="he-IL" b="0">
                <a:cs typeface="Arial" pitchFamily="34" charset="0"/>
              </a:endParaRPr>
            </a:p>
          </p:txBody>
        </p:sp>
      </p:grpSp>
      <p:sp>
        <p:nvSpPr>
          <p:cNvPr id="4104" name="Line 6"/>
          <p:cNvSpPr>
            <a:spLocks noChangeShapeType="1"/>
          </p:cNvSpPr>
          <p:nvPr/>
        </p:nvSpPr>
        <p:spPr bwMode="auto">
          <a:xfrm>
            <a:off x="1692275" y="6129338"/>
            <a:ext cx="0" cy="331787"/>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4105" name="Line 7"/>
          <p:cNvSpPr>
            <a:spLocks noChangeShapeType="1"/>
          </p:cNvSpPr>
          <p:nvPr/>
        </p:nvSpPr>
        <p:spPr bwMode="auto">
          <a:xfrm>
            <a:off x="2843213" y="6129338"/>
            <a:ext cx="0" cy="331787"/>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4106" name="Line 8"/>
          <p:cNvSpPr>
            <a:spLocks noChangeShapeType="1"/>
          </p:cNvSpPr>
          <p:nvPr/>
        </p:nvSpPr>
        <p:spPr bwMode="auto">
          <a:xfrm>
            <a:off x="3995738" y="6129338"/>
            <a:ext cx="0" cy="331787"/>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4107" name="Line 9"/>
          <p:cNvSpPr>
            <a:spLocks noChangeShapeType="1"/>
          </p:cNvSpPr>
          <p:nvPr/>
        </p:nvSpPr>
        <p:spPr bwMode="auto">
          <a:xfrm>
            <a:off x="5148263" y="6129338"/>
            <a:ext cx="0" cy="331787"/>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4108" name="Line 10"/>
          <p:cNvSpPr>
            <a:spLocks noChangeShapeType="1"/>
          </p:cNvSpPr>
          <p:nvPr/>
        </p:nvSpPr>
        <p:spPr bwMode="auto">
          <a:xfrm>
            <a:off x="6264275" y="6129338"/>
            <a:ext cx="0" cy="331787"/>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4109" name="Line 11"/>
          <p:cNvSpPr>
            <a:spLocks noChangeShapeType="1"/>
          </p:cNvSpPr>
          <p:nvPr/>
        </p:nvSpPr>
        <p:spPr bwMode="auto">
          <a:xfrm>
            <a:off x="7416800" y="6121400"/>
            <a:ext cx="0" cy="331788"/>
          </a:xfrm>
          <a:prstGeom prst="line">
            <a:avLst/>
          </a:prstGeom>
          <a:noFill/>
          <a:ln w="9525">
            <a:solidFill>
              <a:schemeClr val="tx1"/>
            </a:solidFill>
            <a:round/>
            <a:headEnd/>
            <a:tailEnd/>
          </a:ln>
        </p:spPr>
        <p:txBody>
          <a:bodyPr/>
          <a:lstStyle/>
          <a:p>
            <a:pPr rtl="0"/>
            <a:endParaRPr kumimoji="1" lang="he-IL" b="0">
              <a:cs typeface="Arial" pitchFamily="34" charset="0"/>
            </a:endParaRPr>
          </a:p>
        </p:txBody>
      </p:sp>
      <p:sp>
        <p:nvSpPr>
          <p:cNvPr id="108556" name="Text Box 12"/>
          <p:cNvSpPr txBox="1">
            <a:spLocks noChangeArrowheads="1"/>
          </p:cNvSpPr>
          <p:nvPr/>
        </p:nvSpPr>
        <p:spPr bwMode="auto">
          <a:xfrm>
            <a:off x="0" y="177323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A</a:t>
            </a:r>
          </a:p>
        </p:txBody>
      </p:sp>
      <p:sp>
        <p:nvSpPr>
          <p:cNvPr id="108557" name="Text Box 13"/>
          <p:cNvSpPr txBox="1">
            <a:spLocks noChangeArrowheads="1"/>
          </p:cNvSpPr>
          <p:nvPr/>
        </p:nvSpPr>
        <p:spPr bwMode="auto">
          <a:xfrm>
            <a:off x="4763" y="2492375"/>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B</a:t>
            </a:r>
          </a:p>
        </p:txBody>
      </p:sp>
      <p:sp>
        <p:nvSpPr>
          <p:cNvPr id="108558" name="Text Box 14"/>
          <p:cNvSpPr txBox="1">
            <a:spLocks noChangeArrowheads="1"/>
          </p:cNvSpPr>
          <p:nvPr/>
        </p:nvSpPr>
        <p:spPr bwMode="auto">
          <a:xfrm>
            <a:off x="15875" y="32273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C</a:t>
            </a:r>
          </a:p>
        </p:txBody>
      </p:sp>
      <p:sp>
        <p:nvSpPr>
          <p:cNvPr id="108559" name="Text Box 15"/>
          <p:cNvSpPr txBox="1">
            <a:spLocks noChangeArrowheads="1"/>
          </p:cNvSpPr>
          <p:nvPr/>
        </p:nvSpPr>
        <p:spPr bwMode="auto">
          <a:xfrm>
            <a:off x="15875" y="3927475"/>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D</a:t>
            </a:r>
          </a:p>
        </p:txBody>
      </p:sp>
      <p:sp>
        <p:nvSpPr>
          <p:cNvPr id="108560" name="Text Box 16"/>
          <p:cNvSpPr txBox="1">
            <a:spLocks noChangeArrowheads="1"/>
          </p:cNvSpPr>
          <p:nvPr/>
        </p:nvSpPr>
        <p:spPr bwMode="auto">
          <a:xfrm>
            <a:off x="14288" y="46878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E</a:t>
            </a:r>
          </a:p>
        </p:txBody>
      </p:sp>
      <p:sp>
        <p:nvSpPr>
          <p:cNvPr id="108561" name="Text Box 17"/>
          <p:cNvSpPr txBox="1">
            <a:spLocks noChangeArrowheads="1"/>
          </p:cNvSpPr>
          <p:nvPr/>
        </p:nvSpPr>
        <p:spPr bwMode="auto">
          <a:xfrm>
            <a:off x="14288" y="5408613"/>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F</a:t>
            </a:r>
          </a:p>
        </p:txBody>
      </p:sp>
      <p:sp>
        <p:nvSpPr>
          <p:cNvPr id="4116" name="Text Box 18"/>
          <p:cNvSpPr txBox="1">
            <a:spLocks noChangeArrowheads="1"/>
          </p:cNvSpPr>
          <p:nvPr/>
        </p:nvSpPr>
        <p:spPr bwMode="auto">
          <a:xfrm>
            <a:off x="1331913" y="6416675"/>
            <a:ext cx="647700" cy="396875"/>
          </a:xfrm>
          <a:prstGeom prst="rect">
            <a:avLst/>
          </a:prstGeom>
          <a:noFill/>
          <a:ln w="9525">
            <a:noFill/>
            <a:miter lim="800000"/>
            <a:headEnd/>
            <a:tailEnd/>
          </a:ln>
        </p:spPr>
        <p:txBody>
          <a:bodyPr>
            <a:spAutoFit/>
          </a:bodyPr>
          <a:lstStyle/>
          <a:p>
            <a:pPr eaLnBrk="1" hangingPunct="1">
              <a:spcBef>
                <a:spcPct val="50000"/>
              </a:spcBef>
            </a:pPr>
            <a:r>
              <a:rPr lang="en-US" sz="2000" dirty="0">
                <a:latin typeface="Arial" pitchFamily="34" charset="0"/>
                <a:cs typeface="Arial" pitchFamily="34" charset="0"/>
              </a:rPr>
              <a:t>1</a:t>
            </a:r>
          </a:p>
        </p:txBody>
      </p:sp>
      <p:sp>
        <p:nvSpPr>
          <p:cNvPr id="4117" name="Text Box 19"/>
          <p:cNvSpPr txBox="1">
            <a:spLocks noChangeArrowheads="1"/>
          </p:cNvSpPr>
          <p:nvPr/>
        </p:nvSpPr>
        <p:spPr bwMode="auto">
          <a:xfrm>
            <a:off x="2484438" y="64023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2</a:t>
            </a:r>
          </a:p>
        </p:txBody>
      </p:sp>
      <p:sp>
        <p:nvSpPr>
          <p:cNvPr id="4118" name="Text Box 20"/>
          <p:cNvSpPr txBox="1">
            <a:spLocks noChangeArrowheads="1"/>
          </p:cNvSpPr>
          <p:nvPr/>
        </p:nvSpPr>
        <p:spPr bwMode="auto">
          <a:xfrm>
            <a:off x="3656013" y="64023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3</a:t>
            </a:r>
          </a:p>
        </p:txBody>
      </p:sp>
      <p:sp>
        <p:nvSpPr>
          <p:cNvPr id="4119" name="Text Box 21"/>
          <p:cNvSpPr txBox="1">
            <a:spLocks noChangeArrowheads="1"/>
          </p:cNvSpPr>
          <p:nvPr/>
        </p:nvSpPr>
        <p:spPr bwMode="auto">
          <a:xfrm>
            <a:off x="4808538" y="64023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4</a:t>
            </a:r>
          </a:p>
        </p:txBody>
      </p:sp>
      <p:sp>
        <p:nvSpPr>
          <p:cNvPr id="4120" name="Text Box 22"/>
          <p:cNvSpPr txBox="1">
            <a:spLocks noChangeArrowheads="1"/>
          </p:cNvSpPr>
          <p:nvPr/>
        </p:nvSpPr>
        <p:spPr bwMode="auto">
          <a:xfrm>
            <a:off x="5940425" y="64023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5</a:t>
            </a:r>
          </a:p>
        </p:txBody>
      </p:sp>
      <p:sp>
        <p:nvSpPr>
          <p:cNvPr id="4121" name="Text Box 23"/>
          <p:cNvSpPr txBox="1">
            <a:spLocks noChangeArrowheads="1"/>
          </p:cNvSpPr>
          <p:nvPr/>
        </p:nvSpPr>
        <p:spPr bwMode="auto">
          <a:xfrm>
            <a:off x="7092950" y="6402388"/>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6</a:t>
            </a:r>
          </a:p>
        </p:txBody>
      </p:sp>
      <p:sp>
        <p:nvSpPr>
          <p:cNvPr id="4122" name="Line 24"/>
          <p:cNvSpPr>
            <a:spLocks noChangeShapeType="1"/>
          </p:cNvSpPr>
          <p:nvPr/>
        </p:nvSpPr>
        <p:spPr bwMode="auto">
          <a:xfrm>
            <a:off x="539750" y="1989138"/>
            <a:ext cx="6911975" cy="0"/>
          </a:xfrm>
          <a:prstGeom prst="line">
            <a:avLst/>
          </a:prstGeom>
          <a:noFill/>
          <a:ln w="9525">
            <a:solidFill>
              <a:schemeClr val="tx1"/>
            </a:solidFill>
            <a:prstDash val="sysDot"/>
            <a:round/>
            <a:headEnd/>
            <a:tailEnd/>
          </a:ln>
        </p:spPr>
        <p:txBody>
          <a:bodyPr/>
          <a:lstStyle/>
          <a:p>
            <a:pPr rtl="0"/>
            <a:endParaRPr kumimoji="1" lang="he-IL" b="0">
              <a:cs typeface="Arial" pitchFamily="34" charset="0"/>
            </a:endParaRPr>
          </a:p>
        </p:txBody>
      </p:sp>
      <p:sp>
        <p:nvSpPr>
          <p:cNvPr id="4123" name="Line 25"/>
          <p:cNvSpPr>
            <a:spLocks noChangeShapeType="1"/>
          </p:cNvSpPr>
          <p:nvPr/>
        </p:nvSpPr>
        <p:spPr bwMode="auto">
          <a:xfrm>
            <a:off x="539750" y="2687638"/>
            <a:ext cx="6911975" cy="0"/>
          </a:xfrm>
          <a:prstGeom prst="line">
            <a:avLst/>
          </a:prstGeom>
          <a:noFill/>
          <a:ln w="9525">
            <a:solidFill>
              <a:schemeClr val="tx1"/>
            </a:solidFill>
            <a:prstDash val="sysDot"/>
            <a:round/>
            <a:headEnd/>
            <a:tailEnd/>
          </a:ln>
        </p:spPr>
        <p:txBody>
          <a:bodyPr/>
          <a:lstStyle/>
          <a:p>
            <a:pPr rtl="0"/>
            <a:endParaRPr kumimoji="1" lang="he-IL" b="0">
              <a:cs typeface="Arial" pitchFamily="34" charset="0"/>
            </a:endParaRPr>
          </a:p>
        </p:txBody>
      </p:sp>
      <p:sp>
        <p:nvSpPr>
          <p:cNvPr id="4124" name="Line 26"/>
          <p:cNvSpPr>
            <a:spLocks noChangeShapeType="1"/>
          </p:cNvSpPr>
          <p:nvPr/>
        </p:nvSpPr>
        <p:spPr bwMode="auto">
          <a:xfrm>
            <a:off x="550863" y="3429000"/>
            <a:ext cx="6911975" cy="0"/>
          </a:xfrm>
          <a:prstGeom prst="line">
            <a:avLst/>
          </a:prstGeom>
          <a:noFill/>
          <a:ln w="9525">
            <a:solidFill>
              <a:schemeClr val="tx1"/>
            </a:solidFill>
            <a:prstDash val="sysDot"/>
            <a:round/>
            <a:headEnd/>
            <a:tailEnd/>
          </a:ln>
        </p:spPr>
        <p:txBody>
          <a:bodyPr/>
          <a:lstStyle/>
          <a:p>
            <a:pPr rtl="0"/>
            <a:endParaRPr kumimoji="1" lang="he-IL" b="0">
              <a:cs typeface="Arial" pitchFamily="34" charset="0"/>
            </a:endParaRPr>
          </a:p>
        </p:txBody>
      </p:sp>
      <p:sp>
        <p:nvSpPr>
          <p:cNvPr id="4125" name="Line 27"/>
          <p:cNvSpPr>
            <a:spLocks noChangeShapeType="1"/>
          </p:cNvSpPr>
          <p:nvPr/>
        </p:nvSpPr>
        <p:spPr bwMode="auto">
          <a:xfrm>
            <a:off x="539750" y="4138613"/>
            <a:ext cx="6911975" cy="0"/>
          </a:xfrm>
          <a:prstGeom prst="line">
            <a:avLst/>
          </a:prstGeom>
          <a:noFill/>
          <a:ln w="9525">
            <a:solidFill>
              <a:schemeClr val="tx1"/>
            </a:solidFill>
            <a:prstDash val="sysDot"/>
            <a:round/>
            <a:headEnd/>
            <a:tailEnd/>
          </a:ln>
        </p:spPr>
        <p:txBody>
          <a:bodyPr/>
          <a:lstStyle/>
          <a:p>
            <a:pPr rtl="0"/>
            <a:endParaRPr kumimoji="1" lang="he-IL" b="0">
              <a:cs typeface="Arial" pitchFamily="34" charset="0"/>
            </a:endParaRPr>
          </a:p>
        </p:txBody>
      </p:sp>
      <p:sp>
        <p:nvSpPr>
          <p:cNvPr id="4126" name="Line 28"/>
          <p:cNvSpPr>
            <a:spLocks noChangeShapeType="1"/>
          </p:cNvSpPr>
          <p:nvPr/>
        </p:nvSpPr>
        <p:spPr bwMode="auto">
          <a:xfrm>
            <a:off x="539750" y="4868863"/>
            <a:ext cx="6911975" cy="0"/>
          </a:xfrm>
          <a:prstGeom prst="line">
            <a:avLst/>
          </a:prstGeom>
          <a:noFill/>
          <a:ln w="9525">
            <a:solidFill>
              <a:schemeClr val="tx1"/>
            </a:solidFill>
            <a:prstDash val="sysDot"/>
            <a:round/>
            <a:headEnd/>
            <a:tailEnd/>
          </a:ln>
        </p:spPr>
        <p:txBody>
          <a:bodyPr/>
          <a:lstStyle/>
          <a:p>
            <a:pPr rtl="0"/>
            <a:endParaRPr kumimoji="1" lang="he-IL" b="0">
              <a:cs typeface="Arial" pitchFamily="34" charset="0"/>
            </a:endParaRPr>
          </a:p>
        </p:txBody>
      </p:sp>
      <p:sp>
        <p:nvSpPr>
          <p:cNvPr id="4127" name="Line 29"/>
          <p:cNvSpPr>
            <a:spLocks noChangeShapeType="1"/>
          </p:cNvSpPr>
          <p:nvPr/>
        </p:nvSpPr>
        <p:spPr bwMode="auto">
          <a:xfrm>
            <a:off x="539750" y="5568950"/>
            <a:ext cx="6911975" cy="0"/>
          </a:xfrm>
          <a:prstGeom prst="line">
            <a:avLst/>
          </a:prstGeom>
          <a:noFill/>
          <a:ln w="9525">
            <a:solidFill>
              <a:schemeClr val="tx1"/>
            </a:solidFill>
            <a:prstDash val="sysDot"/>
            <a:round/>
            <a:headEnd/>
            <a:tailEnd/>
          </a:ln>
        </p:spPr>
        <p:txBody>
          <a:bodyPr/>
          <a:lstStyle/>
          <a:p>
            <a:pPr rtl="0"/>
            <a:endParaRPr kumimoji="1" lang="he-IL" b="0">
              <a:cs typeface="Arial" pitchFamily="34" charset="0"/>
            </a:endParaRPr>
          </a:p>
        </p:txBody>
      </p:sp>
      <p:sp>
        <p:nvSpPr>
          <p:cNvPr id="4128" name="Text Box 30"/>
          <p:cNvSpPr txBox="1">
            <a:spLocks noChangeArrowheads="1"/>
          </p:cNvSpPr>
          <p:nvPr/>
        </p:nvSpPr>
        <p:spPr bwMode="auto">
          <a:xfrm>
            <a:off x="8172450" y="6092825"/>
            <a:ext cx="647700" cy="396875"/>
          </a:xfrm>
          <a:prstGeom prst="rect">
            <a:avLst/>
          </a:prstGeom>
          <a:noFill/>
          <a:ln w="9525">
            <a:noFill/>
            <a:miter lim="800000"/>
            <a:headEnd/>
            <a:tailEnd/>
          </a:ln>
        </p:spPr>
        <p:txBody>
          <a:bodyPr>
            <a:spAutoFit/>
          </a:bodyPr>
          <a:lstStyle/>
          <a:p>
            <a:pPr eaLnBrk="1" hangingPunct="1">
              <a:spcBef>
                <a:spcPct val="50000"/>
              </a:spcBef>
            </a:pPr>
            <a:r>
              <a:rPr lang="en-US" sz="2000">
                <a:latin typeface="Arial" pitchFamily="34" charset="0"/>
                <a:cs typeface="Arial" pitchFamily="34" charset="0"/>
              </a:rPr>
              <a:t>t</a:t>
            </a:r>
          </a:p>
        </p:txBody>
      </p:sp>
      <p:sp>
        <p:nvSpPr>
          <p:cNvPr id="4129" name="Text Box 31"/>
          <p:cNvSpPr txBox="1">
            <a:spLocks noChangeArrowheads="1"/>
          </p:cNvSpPr>
          <p:nvPr/>
        </p:nvSpPr>
        <p:spPr bwMode="auto">
          <a:xfrm>
            <a:off x="0" y="765175"/>
            <a:ext cx="2232025" cy="457200"/>
          </a:xfrm>
          <a:prstGeom prst="rect">
            <a:avLst/>
          </a:prstGeom>
          <a:noFill/>
          <a:ln w="9525">
            <a:noFill/>
            <a:miter lim="800000"/>
            <a:headEnd/>
            <a:tailEnd/>
          </a:ln>
        </p:spPr>
        <p:txBody>
          <a:bodyPr>
            <a:spAutoFit/>
          </a:bodyPr>
          <a:lstStyle/>
          <a:p>
            <a:pPr algn="l" rtl="0" eaLnBrk="1" hangingPunct="1">
              <a:spcBef>
                <a:spcPct val="50000"/>
              </a:spcBef>
            </a:pPr>
            <a:r>
              <a:rPr lang="en-US">
                <a:cs typeface="Arial" pitchFamily="34" charset="0"/>
              </a:rPr>
              <a:t>Assignments</a:t>
            </a:r>
          </a:p>
        </p:txBody>
      </p:sp>
      <p:sp>
        <p:nvSpPr>
          <p:cNvPr id="108576" name="Rectangle 32"/>
          <p:cNvSpPr>
            <a:spLocks noChangeArrowheads="1"/>
          </p:cNvSpPr>
          <p:nvPr/>
        </p:nvSpPr>
        <p:spPr bwMode="auto">
          <a:xfrm>
            <a:off x="539750" y="1916113"/>
            <a:ext cx="1152525" cy="144462"/>
          </a:xfrm>
          <a:prstGeom prst="rect">
            <a:avLst/>
          </a:prstGeom>
          <a:solidFill>
            <a:schemeClr val="accent1"/>
          </a:solidFill>
          <a:ln w="9525">
            <a:solidFill>
              <a:schemeClr val="tx1"/>
            </a:solidFill>
            <a:miter lim="800000"/>
            <a:headEnd/>
            <a:tailEnd/>
          </a:ln>
        </p:spPr>
        <p:txBody>
          <a:bodyPr wrap="none" anchor="ctr"/>
          <a:lstStyle/>
          <a:p>
            <a:pPr rtl="0"/>
            <a:endParaRPr kumimoji="1" lang="he-IL" b="0">
              <a:cs typeface="Arial" pitchFamily="34" charset="0"/>
            </a:endParaRPr>
          </a:p>
        </p:txBody>
      </p:sp>
      <p:sp>
        <p:nvSpPr>
          <p:cNvPr id="108577" name="Rectangle 33"/>
          <p:cNvSpPr>
            <a:spLocks noChangeArrowheads="1"/>
          </p:cNvSpPr>
          <p:nvPr/>
        </p:nvSpPr>
        <p:spPr bwMode="auto">
          <a:xfrm>
            <a:off x="1690688" y="2616200"/>
            <a:ext cx="1152525" cy="144463"/>
          </a:xfrm>
          <a:prstGeom prst="rect">
            <a:avLst/>
          </a:prstGeom>
          <a:solidFill>
            <a:schemeClr val="accent1"/>
          </a:solidFill>
          <a:ln w="9525">
            <a:solidFill>
              <a:schemeClr val="tx1"/>
            </a:solidFill>
            <a:miter lim="800000"/>
            <a:headEnd/>
            <a:tailEnd/>
          </a:ln>
        </p:spPr>
        <p:txBody>
          <a:bodyPr wrap="none" anchor="ctr"/>
          <a:lstStyle/>
          <a:p>
            <a:pPr rtl="0"/>
            <a:endParaRPr kumimoji="1" lang="he-IL" b="0">
              <a:cs typeface="Arial" pitchFamily="34" charset="0"/>
            </a:endParaRPr>
          </a:p>
        </p:txBody>
      </p:sp>
      <p:sp>
        <p:nvSpPr>
          <p:cNvPr id="108578" name="Rectangle 34"/>
          <p:cNvSpPr>
            <a:spLocks noChangeArrowheads="1"/>
          </p:cNvSpPr>
          <p:nvPr/>
        </p:nvSpPr>
        <p:spPr bwMode="auto">
          <a:xfrm>
            <a:off x="2843213" y="3357563"/>
            <a:ext cx="1152525" cy="144462"/>
          </a:xfrm>
          <a:prstGeom prst="rect">
            <a:avLst/>
          </a:prstGeom>
          <a:solidFill>
            <a:schemeClr val="accent1"/>
          </a:solidFill>
          <a:ln w="9525">
            <a:solidFill>
              <a:schemeClr val="tx1"/>
            </a:solidFill>
            <a:miter lim="800000"/>
            <a:headEnd/>
            <a:tailEnd/>
          </a:ln>
        </p:spPr>
        <p:txBody>
          <a:bodyPr wrap="none" anchor="ctr"/>
          <a:lstStyle/>
          <a:p>
            <a:pPr rtl="0"/>
            <a:endParaRPr kumimoji="1" lang="he-IL" b="0">
              <a:cs typeface="Arial" pitchFamily="34" charset="0"/>
            </a:endParaRPr>
          </a:p>
        </p:txBody>
      </p:sp>
      <p:sp>
        <p:nvSpPr>
          <p:cNvPr id="108579" name="Rectangle 35"/>
          <p:cNvSpPr>
            <a:spLocks noChangeArrowheads="1"/>
          </p:cNvSpPr>
          <p:nvPr/>
        </p:nvSpPr>
        <p:spPr bwMode="auto">
          <a:xfrm>
            <a:off x="3995738" y="4076700"/>
            <a:ext cx="1152525" cy="144463"/>
          </a:xfrm>
          <a:prstGeom prst="rect">
            <a:avLst/>
          </a:prstGeom>
          <a:solidFill>
            <a:schemeClr val="accent1"/>
          </a:solidFill>
          <a:ln w="9525">
            <a:solidFill>
              <a:schemeClr val="tx1"/>
            </a:solidFill>
            <a:miter lim="800000"/>
            <a:headEnd/>
            <a:tailEnd/>
          </a:ln>
        </p:spPr>
        <p:txBody>
          <a:bodyPr wrap="none" anchor="ctr"/>
          <a:lstStyle/>
          <a:p>
            <a:pPr rtl="0"/>
            <a:endParaRPr kumimoji="1" lang="he-IL" b="0">
              <a:cs typeface="Arial" pitchFamily="34" charset="0"/>
            </a:endParaRPr>
          </a:p>
        </p:txBody>
      </p:sp>
      <p:sp>
        <p:nvSpPr>
          <p:cNvPr id="108580" name="Rectangle 36"/>
          <p:cNvSpPr>
            <a:spLocks noChangeArrowheads="1"/>
          </p:cNvSpPr>
          <p:nvPr/>
        </p:nvSpPr>
        <p:spPr bwMode="auto">
          <a:xfrm>
            <a:off x="5219700" y="4797425"/>
            <a:ext cx="1152525" cy="144463"/>
          </a:xfrm>
          <a:prstGeom prst="rect">
            <a:avLst/>
          </a:prstGeom>
          <a:solidFill>
            <a:schemeClr val="accent1"/>
          </a:solidFill>
          <a:ln w="9525">
            <a:solidFill>
              <a:schemeClr val="tx1"/>
            </a:solidFill>
            <a:miter lim="800000"/>
            <a:headEnd/>
            <a:tailEnd/>
          </a:ln>
        </p:spPr>
        <p:txBody>
          <a:bodyPr wrap="none" anchor="ctr"/>
          <a:lstStyle/>
          <a:p>
            <a:pPr rtl="0"/>
            <a:endParaRPr kumimoji="1" lang="he-IL" b="0">
              <a:cs typeface="Arial" pitchFamily="34" charset="0"/>
            </a:endParaRPr>
          </a:p>
        </p:txBody>
      </p:sp>
      <p:sp>
        <p:nvSpPr>
          <p:cNvPr id="108581" name="Rectangle 37"/>
          <p:cNvSpPr>
            <a:spLocks noChangeArrowheads="1"/>
          </p:cNvSpPr>
          <p:nvPr/>
        </p:nvSpPr>
        <p:spPr bwMode="auto">
          <a:xfrm>
            <a:off x="6299200" y="5516563"/>
            <a:ext cx="1152525" cy="144462"/>
          </a:xfrm>
          <a:prstGeom prst="rect">
            <a:avLst/>
          </a:prstGeom>
          <a:solidFill>
            <a:schemeClr val="accent1"/>
          </a:solidFill>
          <a:ln w="9525">
            <a:solidFill>
              <a:schemeClr val="tx1"/>
            </a:solidFill>
            <a:miter lim="800000"/>
            <a:headEnd/>
            <a:tailEnd/>
          </a:ln>
        </p:spPr>
        <p:txBody>
          <a:bodyPr wrap="none" anchor="ctr"/>
          <a:lstStyle/>
          <a:p>
            <a:pPr rtl="0"/>
            <a:endParaRPr kumimoji="1" lang="he-IL" b="0">
              <a:cs typeface="Arial" pitchFamily="34" charset="0"/>
            </a:endParaRPr>
          </a:p>
        </p:txBody>
      </p:sp>
      <p:graphicFrame>
        <p:nvGraphicFramePr>
          <p:cNvPr id="108582" name="Object 38"/>
          <p:cNvGraphicFramePr>
            <a:graphicFrameLocks noChangeAspect="1"/>
          </p:cNvGraphicFramePr>
          <p:nvPr>
            <p:extLst/>
          </p:nvPr>
        </p:nvGraphicFramePr>
        <p:xfrm>
          <a:off x="4895701" y="1050485"/>
          <a:ext cx="3908425" cy="642938"/>
        </p:xfrm>
        <a:graphic>
          <a:graphicData uri="http://schemas.openxmlformats.org/presentationml/2006/ole">
            <mc:AlternateContent xmlns:mc="http://schemas.openxmlformats.org/markup-compatibility/2006">
              <mc:Choice xmlns:v="urn:schemas-microsoft-com:vml" Requires="v">
                <p:oleObj spid="_x0000_s286737" name="Equation" r:id="rId4" imgW="1066680" imgH="215640" progId="Equation.3">
                  <p:embed/>
                </p:oleObj>
              </mc:Choice>
              <mc:Fallback>
                <p:oleObj name="Equation" r:id="rId4" imgW="1066680" imgH="215640" progId="Equation.3">
                  <p:embed/>
                  <p:pic>
                    <p:nvPicPr>
                      <p:cNvPr id="108582" name="Object 38"/>
                      <p:cNvPicPr>
                        <a:picLocks noChangeAspect="1" noChangeArrowheads="1"/>
                      </p:cNvPicPr>
                      <p:nvPr/>
                    </p:nvPicPr>
                    <p:blipFill>
                      <a:blip r:embed="rId5"/>
                      <a:srcRect/>
                      <a:stretch>
                        <a:fillRect/>
                      </a:stretch>
                    </p:blipFill>
                    <p:spPr bwMode="auto">
                      <a:xfrm>
                        <a:off x="4895701" y="1050485"/>
                        <a:ext cx="3908425" cy="642938"/>
                      </a:xfrm>
                      <a:prstGeom prst="rect">
                        <a:avLst/>
                      </a:prstGeom>
                      <a:solidFill>
                        <a:schemeClr val="accent1"/>
                      </a:solidFill>
                      <a:ln w="9525">
                        <a:solidFill>
                          <a:schemeClr val="tx1"/>
                        </a:solidFill>
                        <a:miter lim="800000"/>
                        <a:headEnd/>
                        <a:tailEnd/>
                      </a:ln>
                    </p:spPr>
                  </p:pic>
                </p:oleObj>
              </mc:Fallback>
            </mc:AlternateContent>
          </a:graphicData>
        </a:graphic>
      </p:graphicFrame>
      <p:sp>
        <p:nvSpPr>
          <p:cNvPr id="108583" name="Text Box 39"/>
          <p:cNvSpPr txBox="1">
            <a:spLocks noChangeArrowheads="1"/>
          </p:cNvSpPr>
          <p:nvPr/>
        </p:nvSpPr>
        <p:spPr bwMode="auto">
          <a:xfrm>
            <a:off x="323850" y="1484313"/>
            <a:ext cx="1655763" cy="396875"/>
          </a:xfrm>
          <a:prstGeom prst="rect">
            <a:avLst/>
          </a:prstGeom>
          <a:noFill/>
          <a:ln w="9525">
            <a:noFill/>
            <a:miter lim="800000"/>
            <a:headEnd/>
            <a:tailEnd/>
          </a:ln>
        </p:spPr>
        <p:txBody>
          <a:bodyPr>
            <a:spAutoFit/>
          </a:bodyPr>
          <a:lstStyle/>
          <a:p>
            <a:pPr rtl="0" eaLnBrk="1" hangingPunct="1">
              <a:spcBef>
                <a:spcPct val="50000"/>
              </a:spcBef>
            </a:pPr>
            <a:r>
              <a:rPr lang="en-US" sz="2000">
                <a:latin typeface="Arial" pitchFamily="34" charset="0"/>
                <a:cs typeface="Arial" pitchFamily="34" charset="0"/>
              </a:rPr>
              <a:t>1 t</a:t>
            </a:r>
          </a:p>
        </p:txBody>
      </p:sp>
      <p:sp>
        <p:nvSpPr>
          <p:cNvPr id="108584" name="Text Box 40"/>
          <p:cNvSpPr txBox="1">
            <a:spLocks noChangeArrowheads="1"/>
          </p:cNvSpPr>
          <p:nvPr/>
        </p:nvSpPr>
        <p:spPr bwMode="auto">
          <a:xfrm>
            <a:off x="1476375" y="2239963"/>
            <a:ext cx="1655763" cy="396875"/>
          </a:xfrm>
          <a:prstGeom prst="rect">
            <a:avLst/>
          </a:prstGeom>
          <a:noFill/>
          <a:ln w="9525">
            <a:noFill/>
            <a:miter lim="800000"/>
            <a:headEnd/>
            <a:tailEnd/>
          </a:ln>
        </p:spPr>
        <p:txBody>
          <a:bodyPr>
            <a:spAutoFit/>
          </a:bodyPr>
          <a:lstStyle/>
          <a:p>
            <a:pPr rtl="0" eaLnBrk="1" hangingPunct="1">
              <a:spcBef>
                <a:spcPct val="50000"/>
              </a:spcBef>
            </a:pPr>
            <a:r>
              <a:rPr lang="en-US" sz="2000">
                <a:latin typeface="Arial" pitchFamily="34" charset="0"/>
                <a:cs typeface="Arial" pitchFamily="34" charset="0"/>
              </a:rPr>
              <a:t>2 t</a:t>
            </a:r>
          </a:p>
        </p:txBody>
      </p:sp>
      <p:sp>
        <p:nvSpPr>
          <p:cNvPr id="108585" name="Text Box 41"/>
          <p:cNvSpPr txBox="1">
            <a:spLocks noChangeArrowheads="1"/>
          </p:cNvSpPr>
          <p:nvPr/>
        </p:nvSpPr>
        <p:spPr bwMode="auto">
          <a:xfrm>
            <a:off x="2555875" y="3001963"/>
            <a:ext cx="1655763" cy="396875"/>
          </a:xfrm>
          <a:prstGeom prst="rect">
            <a:avLst/>
          </a:prstGeom>
          <a:noFill/>
          <a:ln w="9525">
            <a:noFill/>
            <a:miter lim="800000"/>
            <a:headEnd/>
            <a:tailEnd/>
          </a:ln>
        </p:spPr>
        <p:txBody>
          <a:bodyPr>
            <a:spAutoFit/>
          </a:bodyPr>
          <a:lstStyle/>
          <a:p>
            <a:pPr rtl="0" eaLnBrk="1" hangingPunct="1">
              <a:spcBef>
                <a:spcPct val="50000"/>
              </a:spcBef>
            </a:pPr>
            <a:r>
              <a:rPr lang="en-US" sz="2000">
                <a:latin typeface="Arial" pitchFamily="34" charset="0"/>
                <a:cs typeface="Arial" pitchFamily="34" charset="0"/>
              </a:rPr>
              <a:t>3 t</a:t>
            </a:r>
          </a:p>
        </p:txBody>
      </p:sp>
      <p:sp>
        <p:nvSpPr>
          <p:cNvPr id="108586" name="Text Box 42"/>
          <p:cNvSpPr txBox="1">
            <a:spLocks noChangeArrowheads="1"/>
          </p:cNvSpPr>
          <p:nvPr/>
        </p:nvSpPr>
        <p:spPr bwMode="auto">
          <a:xfrm>
            <a:off x="3708400" y="3716338"/>
            <a:ext cx="1655763" cy="396875"/>
          </a:xfrm>
          <a:prstGeom prst="rect">
            <a:avLst/>
          </a:prstGeom>
          <a:noFill/>
          <a:ln w="9525">
            <a:noFill/>
            <a:miter lim="800000"/>
            <a:headEnd/>
            <a:tailEnd/>
          </a:ln>
        </p:spPr>
        <p:txBody>
          <a:bodyPr>
            <a:spAutoFit/>
          </a:bodyPr>
          <a:lstStyle/>
          <a:p>
            <a:pPr rtl="0" eaLnBrk="1" hangingPunct="1">
              <a:spcBef>
                <a:spcPct val="50000"/>
              </a:spcBef>
            </a:pPr>
            <a:r>
              <a:rPr lang="en-US" sz="2000">
                <a:latin typeface="Arial" pitchFamily="34" charset="0"/>
                <a:cs typeface="Arial" pitchFamily="34" charset="0"/>
              </a:rPr>
              <a:t>4 t</a:t>
            </a:r>
          </a:p>
        </p:txBody>
      </p:sp>
      <p:sp>
        <p:nvSpPr>
          <p:cNvPr id="108587" name="Text Box 43"/>
          <p:cNvSpPr txBox="1">
            <a:spLocks noChangeArrowheads="1"/>
          </p:cNvSpPr>
          <p:nvPr/>
        </p:nvSpPr>
        <p:spPr bwMode="auto">
          <a:xfrm>
            <a:off x="4973638" y="4430713"/>
            <a:ext cx="1655762" cy="396875"/>
          </a:xfrm>
          <a:prstGeom prst="rect">
            <a:avLst/>
          </a:prstGeom>
          <a:noFill/>
          <a:ln w="9525">
            <a:noFill/>
            <a:miter lim="800000"/>
            <a:headEnd/>
            <a:tailEnd/>
          </a:ln>
        </p:spPr>
        <p:txBody>
          <a:bodyPr>
            <a:spAutoFit/>
          </a:bodyPr>
          <a:lstStyle/>
          <a:p>
            <a:pPr rtl="0" eaLnBrk="1" hangingPunct="1">
              <a:spcBef>
                <a:spcPct val="50000"/>
              </a:spcBef>
            </a:pPr>
            <a:r>
              <a:rPr lang="en-US" sz="2000">
                <a:latin typeface="Arial" pitchFamily="34" charset="0"/>
                <a:cs typeface="Arial" pitchFamily="34" charset="0"/>
              </a:rPr>
              <a:t>5 t</a:t>
            </a:r>
          </a:p>
        </p:txBody>
      </p:sp>
      <p:sp>
        <p:nvSpPr>
          <p:cNvPr id="108588" name="Text Box 44"/>
          <p:cNvSpPr txBox="1">
            <a:spLocks noChangeArrowheads="1"/>
          </p:cNvSpPr>
          <p:nvPr/>
        </p:nvSpPr>
        <p:spPr bwMode="auto">
          <a:xfrm>
            <a:off x="6011863" y="5151438"/>
            <a:ext cx="1655762" cy="396875"/>
          </a:xfrm>
          <a:prstGeom prst="rect">
            <a:avLst/>
          </a:prstGeom>
          <a:noFill/>
          <a:ln w="9525">
            <a:noFill/>
            <a:miter lim="800000"/>
            <a:headEnd/>
            <a:tailEnd/>
          </a:ln>
        </p:spPr>
        <p:txBody>
          <a:bodyPr>
            <a:spAutoFit/>
          </a:bodyPr>
          <a:lstStyle/>
          <a:p>
            <a:pPr rtl="0" eaLnBrk="1" hangingPunct="1">
              <a:spcBef>
                <a:spcPct val="50000"/>
              </a:spcBef>
            </a:pPr>
            <a:r>
              <a:rPr lang="en-US" sz="2000">
                <a:latin typeface="Arial" pitchFamily="34" charset="0"/>
                <a:cs typeface="Arial" pitchFamily="34" charset="0"/>
              </a:rPr>
              <a:t>6 t</a:t>
            </a:r>
          </a:p>
        </p:txBody>
      </p:sp>
      <p:sp>
        <p:nvSpPr>
          <p:cNvPr id="2" name="TextBox 1"/>
          <p:cNvSpPr txBox="1"/>
          <p:nvPr/>
        </p:nvSpPr>
        <p:spPr>
          <a:xfrm>
            <a:off x="5404830" y="2823422"/>
            <a:ext cx="3240695" cy="1815882"/>
          </a:xfrm>
          <a:prstGeom prst="rect">
            <a:avLst/>
          </a:prstGeom>
          <a:noFill/>
        </p:spPr>
        <p:txBody>
          <a:bodyPr wrap="square" rtlCol="0">
            <a:spAutoFit/>
          </a:bodyPr>
          <a:lstStyle/>
          <a:p>
            <a:pPr rtl="0"/>
            <a:r>
              <a:rPr kumimoji="1" lang="he-IL" sz="2800" b="0" dirty="0">
                <a:cs typeface="Arial" pitchFamily="34" charset="0"/>
              </a:rPr>
              <a:t>הגדלת התפוקה של האילוץ עקב הקטנת כמות </a:t>
            </a:r>
            <a:endParaRPr kumimoji="1" lang="en-AU" sz="2800" b="0" dirty="0">
              <a:cs typeface="Arial" pitchFamily="34" charset="0"/>
            </a:endParaRPr>
          </a:p>
          <a:p>
            <a:pPr rtl="0"/>
            <a:r>
              <a:rPr kumimoji="1" lang="en-AU" sz="2800" b="0" dirty="0">
                <a:cs typeface="Arial" pitchFamily="34" charset="0"/>
              </a:rPr>
              <a:t>Set -Ups</a:t>
            </a:r>
          </a:p>
        </p:txBody>
      </p:sp>
      <p:sp>
        <p:nvSpPr>
          <p:cNvPr id="5" name="TextBox 4"/>
          <p:cNvSpPr txBox="1"/>
          <p:nvPr/>
        </p:nvSpPr>
        <p:spPr>
          <a:xfrm>
            <a:off x="6192044" y="1926079"/>
            <a:ext cx="1295400" cy="923330"/>
          </a:xfrm>
          <a:prstGeom prst="rect">
            <a:avLst/>
          </a:prstGeom>
          <a:noFill/>
        </p:spPr>
        <p:txBody>
          <a:bodyPr wrap="square" rtlCol="0">
            <a:spAutoFit/>
          </a:bodyPr>
          <a:lstStyle/>
          <a:p>
            <a:pPr rtl="0"/>
            <a:r>
              <a:rPr kumimoji="1" lang="en-AU" sz="5400" dirty="0">
                <a:cs typeface="Arial" pitchFamily="34" charset="0"/>
              </a:rPr>
              <a:t>+</a:t>
            </a:r>
          </a:p>
        </p:txBody>
      </p:sp>
    </p:spTree>
    <p:extLst>
      <p:ext uri="{BB962C8B-B14F-4D97-AF65-F5344CB8AC3E}">
        <p14:creationId xmlns:p14="http://schemas.microsoft.com/office/powerpoint/2010/main" val="408234941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108556"/>
                                        </p:tgtEl>
                                        <p:attrNameLst>
                                          <p:attrName>style.visibility</p:attrName>
                                        </p:attrNameLst>
                                      </p:cBhvr>
                                      <p:to>
                                        <p:strVal val="visible"/>
                                      </p:to>
                                    </p:set>
                                    <p:anim calcmode="lin" valueType="num">
                                      <p:cBhvr additive="base">
                                        <p:cTn id="7" dur="500" fill="hold"/>
                                        <p:tgtEl>
                                          <p:spTgt spid="108556"/>
                                        </p:tgtEl>
                                        <p:attrNameLst>
                                          <p:attrName>ppt_x</p:attrName>
                                        </p:attrNameLst>
                                      </p:cBhvr>
                                      <p:tavLst>
                                        <p:tav tm="0">
                                          <p:val>
                                            <p:strVal val="1+#ppt_w/2"/>
                                          </p:val>
                                        </p:tav>
                                        <p:tav tm="100000">
                                          <p:val>
                                            <p:strVal val="#ppt_x"/>
                                          </p:val>
                                        </p:tav>
                                      </p:tavLst>
                                    </p:anim>
                                    <p:anim calcmode="lin" valueType="num">
                                      <p:cBhvr additive="base">
                                        <p:cTn id="8" dur="500" fill="hold"/>
                                        <p:tgtEl>
                                          <p:spTgt spid="108556"/>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108557"/>
                                        </p:tgtEl>
                                        <p:attrNameLst>
                                          <p:attrName>style.visibility</p:attrName>
                                        </p:attrNameLst>
                                      </p:cBhvr>
                                      <p:to>
                                        <p:strVal val="visible"/>
                                      </p:to>
                                    </p:set>
                                    <p:anim calcmode="lin" valueType="num">
                                      <p:cBhvr additive="base">
                                        <p:cTn id="13" dur="500" fill="hold"/>
                                        <p:tgtEl>
                                          <p:spTgt spid="108557"/>
                                        </p:tgtEl>
                                        <p:attrNameLst>
                                          <p:attrName>ppt_x</p:attrName>
                                        </p:attrNameLst>
                                      </p:cBhvr>
                                      <p:tavLst>
                                        <p:tav tm="0">
                                          <p:val>
                                            <p:strVal val="1+#ppt_w/2"/>
                                          </p:val>
                                        </p:tav>
                                        <p:tav tm="100000">
                                          <p:val>
                                            <p:strVal val="#ppt_x"/>
                                          </p:val>
                                        </p:tav>
                                      </p:tavLst>
                                    </p:anim>
                                    <p:anim calcmode="lin" valueType="num">
                                      <p:cBhvr additive="base">
                                        <p:cTn id="14" dur="500" fill="hold"/>
                                        <p:tgtEl>
                                          <p:spTgt spid="108557"/>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108558"/>
                                        </p:tgtEl>
                                        <p:attrNameLst>
                                          <p:attrName>style.visibility</p:attrName>
                                        </p:attrNameLst>
                                      </p:cBhvr>
                                      <p:to>
                                        <p:strVal val="visible"/>
                                      </p:to>
                                    </p:set>
                                    <p:anim calcmode="lin" valueType="num">
                                      <p:cBhvr additive="base">
                                        <p:cTn id="19" dur="500" fill="hold"/>
                                        <p:tgtEl>
                                          <p:spTgt spid="108558"/>
                                        </p:tgtEl>
                                        <p:attrNameLst>
                                          <p:attrName>ppt_x</p:attrName>
                                        </p:attrNameLst>
                                      </p:cBhvr>
                                      <p:tavLst>
                                        <p:tav tm="0">
                                          <p:val>
                                            <p:strVal val="1+#ppt_w/2"/>
                                          </p:val>
                                        </p:tav>
                                        <p:tav tm="100000">
                                          <p:val>
                                            <p:strVal val="#ppt_x"/>
                                          </p:val>
                                        </p:tav>
                                      </p:tavLst>
                                    </p:anim>
                                    <p:anim calcmode="lin" valueType="num">
                                      <p:cBhvr additive="base">
                                        <p:cTn id="20" dur="500" fill="hold"/>
                                        <p:tgtEl>
                                          <p:spTgt spid="108558"/>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108559"/>
                                        </p:tgtEl>
                                        <p:attrNameLst>
                                          <p:attrName>style.visibility</p:attrName>
                                        </p:attrNameLst>
                                      </p:cBhvr>
                                      <p:to>
                                        <p:strVal val="visible"/>
                                      </p:to>
                                    </p:set>
                                    <p:anim calcmode="lin" valueType="num">
                                      <p:cBhvr additive="base">
                                        <p:cTn id="25" dur="500" fill="hold"/>
                                        <p:tgtEl>
                                          <p:spTgt spid="108559"/>
                                        </p:tgtEl>
                                        <p:attrNameLst>
                                          <p:attrName>ppt_x</p:attrName>
                                        </p:attrNameLst>
                                      </p:cBhvr>
                                      <p:tavLst>
                                        <p:tav tm="0">
                                          <p:val>
                                            <p:strVal val="1+#ppt_w/2"/>
                                          </p:val>
                                        </p:tav>
                                        <p:tav tm="100000">
                                          <p:val>
                                            <p:strVal val="#ppt_x"/>
                                          </p:val>
                                        </p:tav>
                                      </p:tavLst>
                                    </p:anim>
                                    <p:anim calcmode="lin" valueType="num">
                                      <p:cBhvr additive="base">
                                        <p:cTn id="26" dur="500" fill="hold"/>
                                        <p:tgtEl>
                                          <p:spTgt spid="108559"/>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108560"/>
                                        </p:tgtEl>
                                        <p:attrNameLst>
                                          <p:attrName>style.visibility</p:attrName>
                                        </p:attrNameLst>
                                      </p:cBhvr>
                                      <p:to>
                                        <p:strVal val="visible"/>
                                      </p:to>
                                    </p:set>
                                    <p:anim calcmode="lin" valueType="num">
                                      <p:cBhvr additive="base">
                                        <p:cTn id="31" dur="500" fill="hold"/>
                                        <p:tgtEl>
                                          <p:spTgt spid="108560"/>
                                        </p:tgtEl>
                                        <p:attrNameLst>
                                          <p:attrName>ppt_x</p:attrName>
                                        </p:attrNameLst>
                                      </p:cBhvr>
                                      <p:tavLst>
                                        <p:tav tm="0">
                                          <p:val>
                                            <p:strVal val="1+#ppt_w/2"/>
                                          </p:val>
                                        </p:tav>
                                        <p:tav tm="100000">
                                          <p:val>
                                            <p:strVal val="#ppt_x"/>
                                          </p:val>
                                        </p:tav>
                                      </p:tavLst>
                                    </p:anim>
                                    <p:anim calcmode="lin" valueType="num">
                                      <p:cBhvr additive="base">
                                        <p:cTn id="32" dur="500" fill="hold"/>
                                        <p:tgtEl>
                                          <p:spTgt spid="108560"/>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grpId="0" nodeType="clickEffect">
                                  <p:stCondLst>
                                    <p:cond delay="0"/>
                                  </p:stCondLst>
                                  <p:childTnLst>
                                    <p:set>
                                      <p:cBhvr>
                                        <p:cTn id="36" dur="1" fill="hold">
                                          <p:stCondLst>
                                            <p:cond delay="0"/>
                                          </p:stCondLst>
                                        </p:cTn>
                                        <p:tgtEl>
                                          <p:spTgt spid="108561"/>
                                        </p:tgtEl>
                                        <p:attrNameLst>
                                          <p:attrName>style.visibility</p:attrName>
                                        </p:attrNameLst>
                                      </p:cBhvr>
                                      <p:to>
                                        <p:strVal val="visible"/>
                                      </p:to>
                                    </p:set>
                                    <p:anim calcmode="lin" valueType="num">
                                      <p:cBhvr additive="base">
                                        <p:cTn id="37" dur="500" fill="hold"/>
                                        <p:tgtEl>
                                          <p:spTgt spid="108561"/>
                                        </p:tgtEl>
                                        <p:attrNameLst>
                                          <p:attrName>ppt_x</p:attrName>
                                        </p:attrNameLst>
                                      </p:cBhvr>
                                      <p:tavLst>
                                        <p:tav tm="0">
                                          <p:val>
                                            <p:strVal val="1+#ppt_w/2"/>
                                          </p:val>
                                        </p:tav>
                                        <p:tav tm="100000">
                                          <p:val>
                                            <p:strVal val="#ppt_x"/>
                                          </p:val>
                                        </p:tav>
                                      </p:tavLst>
                                    </p:anim>
                                    <p:anim calcmode="lin" valueType="num">
                                      <p:cBhvr additive="base">
                                        <p:cTn id="38" dur="500" fill="hold"/>
                                        <p:tgtEl>
                                          <p:spTgt spid="108561"/>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2" presetClass="entr" presetSubtype="8" fill="hold" grpId="0" nodeType="clickEffect">
                                  <p:stCondLst>
                                    <p:cond delay="0"/>
                                  </p:stCondLst>
                                  <p:childTnLst>
                                    <p:set>
                                      <p:cBhvr>
                                        <p:cTn id="42" dur="1" fill="hold">
                                          <p:stCondLst>
                                            <p:cond delay="0"/>
                                          </p:stCondLst>
                                        </p:cTn>
                                        <p:tgtEl>
                                          <p:spTgt spid="108576"/>
                                        </p:tgtEl>
                                        <p:attrNameLst>
                                          <p:attrName>style.visibility</p:attrName>
                                        </p:attrNameLst>
                                      </p:cBhvr>
                                      <p:to>
                                        <p:strVal val="visible"/>
                                      </p:to>
                                    </p:set>
                                    <p:animEffect transition="in" filter="slide(fromLeft)">
                                      <p:cBhvr>
                                        <p:cTn id="43" dur="1000"/>
                                        <p:tgtEl>
                                          <p:spTgt spid="108576"/>
                                        </p:tgtEl>
                                      </p:cBhvr>
                                    </p:animEffect>
                                  </p:childTnLst>
                                </p:cTn>
                              </p:par>
                            </p:childTnLst>
                          </p:cTn>
                        </p:par>
                      </p:childTnLst>
                    </p:cTn>
                  </p:par>
                  <p:par>
                    <p:cTn id="44" fill="hold">
                      <p:stCondLst>
                        <p:cond delay="indefinite"/>
                      </p:stCondLst>
                      <p:childTnLst>
                        <p:par>
                          <p:cTn id="45" fill="hold">
                            <p:stCondLst>
                              <p:cond delay="0"/>
                            </p:stCondLst>
                            <p:childTnLst>
                              <p:par>
                                <p:cTn id="46" presetID="12" presetClass="entr" presetSubtype="8" fill="hold" grpId="0" nodeType="clickEffect">
                                  <p:stCondLst>
                                    <p:cond delay="0"/>
                                  </p:stCondLst>
                                  <p:childTnLst>
                                    <p:set>
                                      <p:cBhvr>
                                        <p:cTn id="47" dur="1" fill="hold">
                                          <p:stCondLst>
                                            <p:cond delay="0"/>
                                          </p:stCondLst>
                                        </p:cTn>
                                        <p:tgtEl>
                                          <p:spTgt spid="108577"/>
                                        </p:tgtEl>
                                        <p:attrNameLst>
                                          <p:attrName>style.visibility</p:attrName>
                                        </p:attrNameLst>
                                      </p:cBhvr>
                                      <p:to>
                                        <p:strVal val="visible"/>
                                      </p:to>
                                    </p:set>
                                    <p:animEffect transition="in" filter="slide(fromLeft)">
                                      <p:cBhvr>
                                        <p:cTn id="48" dur="1000"/>
                                        <p:tgtEl>
                                          <p:spTgt spid="108577"/>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8" fill="hold" grpId="0" nodeType="clickEffect">
                                  <p:stCondLst>
                                    <p:cond delay="0"/>
                                  </p:stCondLst>
                                  <p:childTnLst>
                                    <p:set>
                                      <p:cBhvr>
                                        <p:cTn id="52" dur="1" fill="hold">
                                          <p:stCondLst>
                                            <p:cond delay="0"/>
                                          </p:stCondLst>
                                        </p:cTn>
                                        <p:tgtEl>
                                          <p:spTgt spid="108578"/>
                                        </p:tgtEl>
                                        <p:attrNameLst>
                                          <p:attrName>style.visibility</p:attrName>
                                        </p:attrNameLst>
                                      </p:cBhvr>
                                      <p:to>
                                        <p:strVal val="visible"/>
                                      </p:to>
                                    </p:set>
                                    <p:animEffect transition="in" filter="slide(fromLeft)">
                                      <p:cBhvr>
                                        <p:cTn id="53" dur="1000"/>
                                        <p:tgtEl>
                                          <p:spTgt spid="108578"/>
                                        </p:tgtEl>
                                      </p:cBhvr>
                                    </p:animEffect>
                                  </p:childTnLst>
                                </p:cTn>
                              </p:par>
                            </p:childTnLst>
                          </p:cTn>
                        </p:par>
                      </p:childTnLst>
                    </p:cTn>
                  </p:par>
                  <p:par>
                    <p:cTn id="54" fill="hold">
                      <p:stCondLst>
                        <p:cond delay="indefinite"/>
                      </p:stCondLst>
                      <p:childTnLst>
                        <p:par>
                          <p:cTn id="55" fill="hold">
                            <p:stCondLst>
                              <p:cond delay="0"/>
                            </p:stCondLst>
                            <p:childTnLst>
                              <p:par>
                                <p:cTn id="56" presetID="12" presetClass="entr" presetSubtype="8" fill="hold" grpId="0" nodeType="clickEffect">
                                  <p:stCondLst>
                                    <p:cond delay="0"/>
                                  </p:stCondLst>
                                  <p:childTnLst>
                                    <p:set>
                                      <p:cBhvr>
                                        <p:cTn id="57" dur="1" fill="hold">
                                          <p:stCondLst>
                                            <p:cond delay="0"/>
                                          </p:stCondLst>
                                        </p:cTn>
                                        <p:tgtEl>
                                          <p:spTgt spid="108579"/>
                                        </p:tgtEl>
                                        <p:attrNameLst>
                                          <p:attrName>style.visibility</p:attrName>
                                        </p:attrNameLst>
                                      </p:cBhvr>
                                      <p:to>
                                        <p:strVal val="visible"/>
                                      </p:to>
                                    </p:set>
                                    <p:animEffect transition="in" filter="slide(fromLeft)">
                                      <p:cBhvr>
                                        <p:cTn id="58" dur="1000"/>
                                        <p:tgtEl>
                                          <p:spTgt spid="108579"/>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8" fill="hold" grpId="0" nodeType="clickEffect">
                                  <p:stCondLst>
                                    <p:cond delay="0"/>
                                  </p:stCondLst>
                                  <p:childTnLst>
                                    <p:set>
                                      <p:cBhvr>
                                        <p:cTn id="62" dur="1" fill="hold">
                                          <p:stCondLst>
                                            <p:cond delay="0"/>
                                          </p:stCondLst>
                                        </p:cTn>
                                        <p:tgtEl>
                                          <p:spTgt spid="108580"/>
                                        </p:tgtEl>
                                        <p:attrNameLst>
                                          <p:attrName>style.visibility</p:attrName>
                                        </p:attrNameLst>
                                      </p:cBhvr>
                                      <p:to>
                                        <p:strVal val="visible"/>
                                      </p:to>
                                    </p:set>
                                    <p:animEffect transition="in" filter="slide(fromLeft)">
                                      <p:cBhvr>
                                        <p:cTn id="63" dur="1000"/>
                                        <p:tgtEl>
                                          <p:spTgt spid="108580"/>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8" fill="hold" grpId="0" nodeType="clickEffect">
                                  <p:stCondLst>
                                    <p:cond delay="0"/>
                                  </p:stCondLst>
                                  <p:childTnLst>
                                    <p:set>
                                      <p:cBhvr>
                                        <p:cTn id="67" dur="1" fill="hold">
                                          <p:stCondLst>
                                            <p:cond delay="0"/>
                                          </p:stCondLst>
                                        </p:cTn>
                                        <p:tgtEl>
                                          <p:spTgt spid="108581"/>
                                        </p:tgtEl>
                                        <p:attrNameLst>
                                          <p:attrName>style.visibility</p:attrName>
                                        </p:attrNameLst>
                                      </p:cBhvr>
                                      <p:to>
                                        <p:strVal val="visible"/>
                                      </p:to>
                                    </p:set>
                                    <p:animEffect transition="in" filter="slide(fromLeft)">
                                      <p:cBhvr>
                                        <p:cTn id="68" dur="1000"/>
                                        <p:tgtEl>
                                          <p:spTgt spid="108581"/>
                                        </p:tgtEl>
                                      </p:cBhvr>
                                    </p:animEffect>
                                  </p:childTnLst>
                                </p:cTn>
                              </p:par>
                            </p:childTnLst>
                          </p:cTn>
                        </p:par>
                      </p:childTnLst>
                    </p:cTn>
                  </p:par>
                  <p:par>
                    <p:cTn id="69" fill="hold">
                      <p:stCondLst>
                        <p:cond delay="indefinite"/>
                      </p:stCondLst>
                      <p:childTnLst>
                        <p:par>
                          <p:cTn id="70" fill="hold">
                            <p:stCondLst>
                              <p:cond delay="0"/>
                            </p:stCondLst>
                            <p:childTnLst>
                              <p:par>
                                <p:cTn id="71" presetID="12" presetClass="entr" presetSubtype="4" fill="hold" grpId="0" nodeType="clickEffect">
                                  <p:stCondLst>
                                    <p:cond delay="0"/>
                                  </p:stCondLst>
                                  <p:childTnLst>
                                    <p:set>
                                      <p:cBhvr>
                                        <p:cTn id="72" dur="1" fill="hold">
                                          <p:stCondLst>
                                            <p:cond delay="0"/>
                                          </p:stCondLst>
                                        </p:cTn>
                                        <p:tgtEl>
                                          <p:spTgt spid="108583"/>
                                        </p:tgtEl>
                                        <p:attrNameLst>
                                          <p:attrName>style.visibility</p:attrName>
                                        </p:attrNameLst>
                                      </p:cBhvr>
                                      <p:to>
                                        <p:strVal val="visible"/>
                                      </p:to>
                                    </p:set>
                                    <p:animEffect transition="in" filter="slide(fromBottom)">
                                      <p:cBhvr>
                                        <p:cTn id="73" dur="500"/>
                                        <p:tgtEl>
                                          <p:spTgt spid="108583"/>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108584"/>
                                        </p:tgtEl>
                                        <p:attrNameLst>
                                          <p:attrName>style.visibility</p:attrName>
                                        </p:attrNameLst>
                                      </p:cBhvr>
                                      <p:to>
                                        <p:strVal val="visible"/>
                                      </p:to>
                                    </p:set>
                                    <p:animEffect transition="in" filter="slide(fromBottom)">
                                      <p:cBhvr>
                                        <p:cTn id="76" dur="500"/>
                                        <p:tgtEl>
                                          <p:spTgt spid="108584"/>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108585"/>
                                        </p:tgtEl>
                                        <p:attrNameLst>
                                          <p:attrName>style.visibility</p:attrName>
                                        </p:attrNameLst>
                                      </p:cBhvr>
                                      <p:to>
                                        <p:strVal val="visible"/>
                                      </p:to>
                                    </p:set>
                                    <p:animEffect transition="in" filter="slide(fromBottom)">
                                      <p:cBhvr>
                                        <p:cTn id="79" dur="500"/>
                                        <p:tgtEl>
                                          <p:spTgt spid="108585"/>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108586"/>
                                        </p:tgtEl>
                                        <p:attrNameLst>
                                          <p:attrName>style.visibility</p:attrName>
                                        </p:attrNameLst>
                                      </p:cBhvr>
                                      <p:to>
                                        <p:strVal val="visible"/>
                                      </p:to>
                                    </p:set>
                                    <p:animEffect transition="in" filter="slide(fromBottom)">
                                      <p:cBhvr>
                                        <p:cTn id="82" dur="500"/>
                                        <p:tgtEl>
                                          <p:spTgt spid="108586"/>
                                        </p:tgtEl>
                                      </p:cBhvr>
                                    </p:animEffect>
                                  </p:childTnLst>
                                </p:cTn>
                              </p:par>
                              <p:par>
                                <p:cTn id="83" presetID="12" presetClass="entr" presetSubtype="4" fill="hold" grpId="0" nodeType="withEffect">
                                  <p:stCondLst>
                                    <p:cond delay="0"/>
                                  </p:stCondLst>
                                  <p:childTnLst>
                                    <p:set>
                                      <p:cBhvr>
                                        <p:cTn id="84" dur="1" fill="hold">
                                          <p:stCondLst>
                                            <p:cond delay="0"/>
                                          </p:stCondLst>
                                        </p:cTn>
                                        <p:tgtEl>
                                          <p:spTgt spid="108587"/>
                                        </p:tgtEl>
                                        <p:attrNameLst>
                                          <p:attrName>style.visibility</p:attrName>
                                        </p:attrNameLst>
                                      </p:cBhvr>
                                      <p:to>
                                        <p:strVal val="visible"/>
                                      </p:to>
                                    </p:set>
                                    <p:animEffect transition="in" filter="slide(fromBottom)">
                                      <p:cBhvr>
                                        <p:cTn id="85" dur="500"/>
                                        <p:tgtEl>
                                          <p:spTgt spid="108587"/>
                                        </p:tgtEl>
                                      </p:cBhvr>
                                    </p:animEffect>
                                  </p:childTnLst>
                                </p:cTn>
                              </p:par>
                              <p:par>
                                <p:cTn id="86" presetID="12" presetClass="entr" presetSubtype="4" fill="hold" grpId="0" nodeType="withEffect">
                                  <p:stCondLst>
                                    <p:cond delay="0"/>
                                  </p:stCondLst>
                                  <p:childTnLst>
                                    <p:set>
                                      <p:cBhvr>
                                        <p:cTn id="87" dur="1" fill="hold">
                                          <p:stCondLst>
                                            <p:cond delay="0"/>
                                          </p:stCondLst>
                                        </p:cTn>
                                        <p:tgtEl>
                                          <p:spTgt spid="108588"/>
                                        </p:tgtEl>
                                        <p:attrNameLst>
                                          <p:attrName>style.visibility</p:attrName>
                                        </p:attrNameLst>
                                      </p:cBhvr>
                                      <p:to>
                                        <p:strVal val="visible"/>
                                      </p:to>
                                    </p:set>
                                    <p:animEffect transition="in" filter="slide(fromBottom)">
                                      <p:cBhvr>
                                        <p:cTn id="88" dur="500"/>
                                        <p:tgtEl>
                                          <p:spTgt spid="108588"/>
                                        </p:tgtEl>
                                      </p:cBhvr>
                                    </p:animEffect>
                                  </p:childTnLst>
                                </p:cTn>
                              </p:par>
                            </p:childTnLst>
                          </p:cTn>
                        </p:par>
                      </p:childTnLst>
                    </p:cTn>
                  </p:par>
                  <p:par>
                    <p:cTn id="89" fill="hold">
                      <p:stCondLst>
                        <p:cond delay="indefinite"/>
                      </p:stCondLst>
                      <p:childTnLst>
                        <p:par>
                          <p:cTn id="90" fill="hold">
                            <p:stCondLst>
                              <p:cond delay="0"/>
                            </p:stCondLst>
                            <p:childTnLst>
                              <p:par>
                                <p:cTn id="91" presetID="9" presetClass="entr" presetSubtype="0" fill="hold" nodeType="clickEffect">
                                  <p:stCondLst>
                                    <p:cond delay="0"/>
                                  </p:stCondLst>
                                  <p:childTnLst>
                                    <p:set>
                                      <p:cBhvr>
                                        <p:cTn id="92" dur="1" fill="hold">
                                          <p:stCondLst>
                                            <p:cond delay="0"/>
                                          </p:stCondLst>
                                        </p:cTn>
                                        <p:tgtEl>
                                          <p:spTgt spid="108582"/>
                                        </p:tgtEl>
                                        <p:attrNameLst>
                                          <p:attrName>style.visibility</p:attrName>
                                        </p:attrNameLst>
                                      </p:cBhvr>
                                      <p:to>
                                        <p:strVal val="visible"/>
                                      </p:to>
                                    </p:set>
                                    <p:animEffect transition="in" filter="dissolve">
                                      <p:cBhvr>
                                        <p:cTn id="93" dur="500"/>
                                        <p:tgtEl>
                                          <p:spTgt spid="108582"/>
                                        </p:tgtEl>
                                      </p:cBhvr>
                                    </p:animEffect>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nodeType="clickEffect">
                                  <p:stCondLst>
                                    <p:cond delay="0"/>
                                  </p:stCondLst>
                                  <p:childTnLst>
                                    <p:set>
                                      <p:cBhvr>
                                        <p:cTn id="97" dur="1" fill="hold">
                                          <p:stCondLst>
                                            <p:cond delay="0"/>
                                          </p:stCondLst>
                                        </p:cTn>
                                        <p:tgtEl>
                                          <p:spTgt spid="5">
                                            <p:txEl>
                                              <p:pRg st="0" end="0"/>
                                            </p:txEl>
                                          </p:spTgt>
                                        </p:tgtEl>
                                        <p:attrNameLst>
                                          <p:attrName>style.visibility</p:attrName>
                                        </p:attrNameLst>
                                      </p:cBhvr>
                                      <p:to>
                                        <p:strVal val="visible"/>
                                      </p:to>
                                    </p:set>
                                    <p:anim calcmode="lin" valueType="num">
                                      <p:cBhvr additive="base">
                                        <p:cTn id="9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9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 presetClass="entr" presetSubtype="4" fill="hold" nodeType="clickEffect">
                                  <p:stCondLst>
                                    <p:cond delay="0"/>
                                  </p:stCondLst>
                                  <p:childTnLst>
                                    <p:set>
                                      <p:cBhvr>
                                        <p:cTn id="103" dur="1" fill="hold">
                                          <p:stCondLst>
                                            <p:cond delay="0"/>
                                          </p:stCondLst>
                                        </p:cTn>
                                        <p:tgtEl>
                                          <p:spTgt spid="2">
                                            <p:txEl>
                                              <p:pRg st="0" end="0"/>
                                            </p:txEl>
                                          </p:spTgt>
                                        </p:tgtEl>
                                        <p:attrNameLst>
                                          <p:attrName>style.visibility</p:attrName>
                                        </p:attrNameLst>
                                      </p:cBhvr>
                                      <p:to>
                                        <p:strVal val="visible"/>
                                      </p:to>
                                    </p:set>
                                    <p:anim calcmode="lin" valueType="num">
                                      <p:cBhvr additive="base">
                                        <p:cTn id="104"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05" dur="500" fill="hold"/>
                                        <p:tgtEl>
                                          <p:spTgt spid="2">
                                            <p:txEl>
                                              <p:pRg st="0" end="0"/>
                                            </p:txEl>
                                          </p:spTgt>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2">
                                            <p:txEl>
                                              <p:pRg st="1" end="1"/>
                                            </p:txEl>
                                          </p:spTgt>
                                        </p:tgtEl>
                                        <p:attrNameLst>
                                          <p:attrName>style.visibility</p:attrName>
                                        </p:attrNameLst>
                                      </p:cBhvr>
                                      <p:to>
                                        <p:strVal val="visible"/>
                                      </p:to>
                                    </p:set>
                                    <p:anim calcmode="lin" valueType="num">
                                      <p:cBhvr additive="base">
                                        <p:cTn id="108"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09"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56" grpId="0"/>
      <p:bldP spid="108557" grpId="0"/>
      <p:bldP spid="108558" grpId="0"/>
      <p:bldP spid="108559" grpId="0"/>
      <p:bldP spid="108560" grpId="0"/>
      <p:bldP spid="108561" grpId="0"/>
      <p:bldP spid="108576" grpId="0" animBg="1"/>
      <p:bldP spid="108577" grpId="0" animBg="1"/>
      <p:bldP spid="108578" grpId="0" animBg="1"/>
      <p:bldP spid="108579" grpId="0" animBg="1"/>
      <p:bldP spid="108580" grpId="0" animBg="1"/>
      <p:bldP spid="108581" grpId="0" animBg="1"/>
      <p:bldP spid="108583" grpId="0"/>
      <p:bldP spid="108584" grpId="0"/>
      <p:bldP spid="108585" grpId="0"/>
      <p:bldP spid="108586" grpId="0"/>
      <p:bldP spid="108587" grpId="0"/>
      <p:bldP spid="108588" grpId="0"/>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71600" y="188640"/>
            <a:ext cx="6624736" cy="6336704"/>
          </a:xfrm>
        </p:spPr>
        <p:txBody>
          <a:bodyPr/>
          <a:lstStyle/>
          <a:p>
            <a:pPr marL="0" indent="0" algn="r">
              <a:buNone/>
            </a:pPr>
            <a:r>
              <a:rPr lang="he-IL" sz="5400" b="1" i="1" dirty="0">
                <a:latin typeface="Californian FB" pitchFamily="18" charset="0"/>
                <a:ea typeface="+mj-ea"/>
                <a:cs typeface="+mj-cs"/>
              </a:rPr>
              <a:t>סיכום ביניים...</a:t>
            </a:r>
            <a:endParaRPr lang="en-AU" sz="5400" b="1" i="1" dirty="0">
              <a:latin typeface="Californian FB" pitchFamily="18" charset="0"/>
              <a:ea typeface="+mj-ea"/>
              <a:cs typeface="+mj-cs"/>
            </a:endParaRPr>
          </a:p>
          <a:p>
            <a:pPr algn="r"/>
            <a:r>
              <a:rPr lang="he-IL" sz="3600" i="1" dirty="0">
                <a:latin typeface="Californian FB" pitchFamily="18" charset="0"/>
                <a:ea typeface="+mj-ea"/>
                <a:cs typeface="+mj-cs"/>
              </a:rPr>
              <a:t>לא הוספנו משאב נוסף</a:t>
            </a:r>
            <a:endParaRPr lang="en-AU" sz="3600" i="1" dirty="0">
              <a:latin typeface="Californian FB" pitchFamily="18" charset="0"/>
              <a:ea typeface="+mj-ea"/>
              <a:cs typeface="+mj-cs"/>
            </a:endParaRPr>
          </a:p>
          <a:p>
            <a:pPr algn="r"/>
            <a:r>
              <a:rPr lang="he-IL" sz="3600" i="1" dirty="0">
                <a:latin typeface="Californian FB" pitchFamily="18" charset="0"/>
                <a:ea typeface="+mj-ea"/>
                <a:cs typeface="+mj-cs"/>
              </a:rPr>
              <a:t>כן שנינו את הדרך בו מנהלים את המערכת</a:t>
            </a:r>
            <a:endParaRPr lang="en-AU" sz="3600" i="1" dirty="0">
              <a:latin typeface="Californian FB" pitchFamily="18" charset="0"/>
              <a:ea typeface="+mj-ea"/>
              <a:cs typeface="+mj-cs"/>
            </a:endParaRPr>
          </a:p>
          <a:p>
            <a:pPr algn="r"/>
            <a:r>
              <a:rPr lang="he-IL" sz="3600" i="1" dirty="0">
                <a:latin typeface="Californian FB" pitchFamily="18" charset="0"/>
                <a:ea typeface="+mj-ea"/>
                <a:cs typeface="+mj-cs"/>
              </a:rPr>
              <a:t>הצלחנו להשיג הרבה יותר עם מה שיש</a:t>
            </a:r>
            <a:endParaRPr lang="en-AU" sz="3600" i="1" dirty="0">
              <a:latin typeface="Californian FB" pitchFamily="18" charset="0"/>
              <a:ea typeface="+mj-ea"/>
              <a:cs typeface="+mj-cs"/>
            </a:endParaRPr>
          </a:p>
          <a:p>
            <a:pPr algn="r"/>
            <a:r>
              <a:rPr lang="he-IL" sz="3600" i="1" dirty="0">
                <a:latin typeface="Californian FB" pitchFamily="18" charset="0"/>
                <a:ea typeface="+mj-ea"/>
                <a:cs typeface="+mj-cs"/>
              </a:rPr>
              <a:t>התקרבנו למטרה שלנו</a:t>
            </a:r>
            <a:endParaRPr lang="en-AU" sz="3600" i="1" dirty="0">
              <a:latin typeface="Californian FB" pitchFamily="18" charset="0"/>
              <a:ea typeface="+mj-ea"/>
              <a:cs typeface="+mj-cs"/>
            </a:endParaRPr>
          </a:p>
          <a:p>
            <a:pPr algn="r"/>
            <a:endParaRPr lang="en-AU" sz="3600" b="1" i="1" dirty="0">
              <a:latin typeface="Californian FB" pitchFamily="18" charset="0"/>
              <a:ea typeface="+mj-ea"/>
              <a:cs typeface="+mj-cs"/>
            </a:endParaRPr>
          </a:p>
        </p:txBody>
      </p:sp>
      <p:sp>
        <p:nvSpPr>
          <p:cNvPr id="5" name="Slide Number Placeholder 4"/>
          <p:cNvSpPr>
            <a:spLocks noGrp="1"/>
          </p:cNvSpPr>
          <p:nvPr>
            <p:ph type="sldNum" sz="quarter" idx="12"/>
          </p:nvPr>
        </p:nvSpPr>
        <p:spPr/>
        <p:txBody>
          <a:bodyPr/>
          <a:lstStyle/>
          <a:p>
            <a:fld id="{24E582B3-F299-4149-BAE8-6FE3BE33A46F}" type="slidenum">
              <a:rPr lang="he-IL" smtClean="0"/>
              <a:pPr/>
              <a:t>119</a:t>
            </a:fld>
            <a:endParaRPr lang="he-IL"/>
          </a:p>
        </p:txBody>
      </p:sp>
    </p:spTree>
    <p:extLst>
      <p:ext uri="{BB962C8B-B14F-4D97-AF65-F5344CB8AC3E}">
        <p14:creationId xmlns:p14="http://schemas.microsoft.com/office/powerpoint/2010/main" val="184375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מציין מיקום של מספר שקופית 5"/>
          <p:cNvSpPr>
            <a:spLocks noGrp="1"/>
          </p:cNvSpPr>
          <p:nvPr>
            <p:ph type="sldNum" sz="quarter" idx="12"/>
          </p:nvPr>
        </p:nvSpPr>
        <p:spPr>
          <a:xfrm>
            <a:off x="8423920" y="6248400"/>
            <a:ext cx="567680" cy="381000"/>
          </a:xfrm>
        </p:spPr>
        <p:txBody>
          <a:bodyPr/>
          <a:lstStyle/>
          <a:p>
            <a:pPr algn="r">
              <a:defRPr/>
            </a:pPr>
            <a:fld id="{B7E017F4-45BC-42D7-9CF4-A32DB89E78E1}" type="slidenum">
              <a:rPr lang="he-IL" altLang="en-US"/>
              <a:pPr algn="r">
                <a:defRPr/>
              </a:pPr>
              <a:t>120</a:t>
            </a:fld>
            <a:endParaRPr lang="en-US" altLang="en-US" dirty="0"/>
          </a:p>
        </p:txBody>
      </p:sp>
      <p:sp>
        <p:nvSpPr>
          <p:cNvPr id="68612" name="Text Box 4"/>
          <p:cNvSpPr txBox="1">
            <a:spLocks noChangeArrowheads="1"/>
          </p:cNvSpPr>
          <p:nvPr/>
        </p:nvSpPr>
        <p:spPr bwMode="auto">
          <a:xfrm>
            <a:off x="1454798" y="175621"/>
            <a:ext cx="6624637" cy="823912"/>
          </a:xfrm>
          <a:prstGeom prst="rect">
            <a:avLst/>
          </a:prstGeom>
          <a:noFill/>
          <a:ln w="9525" algn="ctr">
            <a:noFill/>
            <a:miter lim="800000"/>
            <a:headEnd/>
            <a:tailEnd/>
          </a:ln>
          <a:effectLst/>
        </p:spPr>
        <p:txBody>
          <a:bodyPr anchor="ctr"/>
          <a:lstStyle/>
          <a:p>
            <a:pPr algn="ctr" eaLnBrk="0" hangingPunct="0">
              <a:buClr>
                <a:schemeClr val="bg2"/>
              </a:buClr>
              <a:defRPr/>
            </a:pPr>
            <a:r>
              <a:rPr lang="he-IL" sz="4400" i="1" dirty="0">
                <a:latin typeface="Arial" pitchFamily="34" charset="0"/>
              </a:rPr>
              <a:t>כיצד נוכל לסייע עוד לאילוץ?</a:t>
            </a:r>
            <a:endParaRPr lang="en-US" sz="4400" i="1" dirty="0">
              <a:latin typeface="Arial" pitchFamily="34" charset="0"/>
            </a:endParaRPr>
          </a:p>
        </p:txBody>
      </p:sp>
      <p:sp>
        <p:nvSpPr>
          <p:cNvPr id="68613" name="Text Box 5"/>
          <p:cNvSpPr txBox="1">
            <a:spLocks noChangeArrowheads="1"/>
          </p:cNvSpPr>
          <p:nvPr/>
        </p:nvSpPr>
        <p:spPr bwMode="auto">
          <a:xfrm>
            <a:off x="1058276" y="1313286"/>
            <a:ext cx="7345363" cy="769441"/>
          </a:xfrm>
          <a:prstGeom prst="rect">
            <a:avLst/>
          </a:prstGeom>
          <a:noFill/>
          <a:ln w="38100" cmpd="dbl" algn="ctr">
            <a:solidFill>
              <a:srgbClr val="FF9999"/>
            </a:solidFill>
            <a:miter lim="800000"/>
            <a:headEnd/>
            <a:tailEnd/>
          </a:ln>
          <a:effectLst/>
        </p:spPr>
        <p:txBody>
          <a:bodyPr>
            <a:spAutoFit/>
          </a:bodyPr>
          <a:lstStyle/>
          <a:p>
            <a:pPr algn="ctr" rtl="1" eaLnBrk="0" hangingPunct="0">
              <a:defRPr/>
            </a:pPr>
            <a:r>
              <a:rPr lang="he-IL" sz="4400" b="1" i="1" dirty="0">
                <a:latin typeface="Arial" pitchFamily="34" charset="0"/>
              </a:rPr>
              <a:t>שלב 4 </a:t>
            </a:r>
            <a:r>
              <a:rPr lang="he-IL" sz="4400" b="1" i="1" dirty="0" err="1">
                <a:latin typeface="Arial" pitchFamily="34" charset="0"/>
              </a:rPr>
              <a:t>– ל</a:t>
            </a:r>
            <a:r>
              <a:rPr lang="he-IL" sz="4400" b="1" i="1" dirty="0">
                <a:latin typeface="Arial" pitchFamily="34" charset="0"/>
              </a:rPr>
              <a:t>הקל על האילוץ</a:t>
            </a:r>
            <a:endParaRPr lang="en-US" sz="4400" b="1" i="1" dirty="0">
              <a:latin typeface="Arial" pitchFamily="34" charset="0"/>
            </a:endParaRPr>
          </a:p>
        </p:txBody>
      </p:sp>
      <p:sp>
        <p:nvSpPr>
          <p:cNvPr id="13" name="TextBox 12"/>
          <p:cNvSpPr txBox="1"/>
          <p:nvPr/>
        </p:nvSpPr>
        <p:spPr>
          <a:xfrm>
            <a:off x="6075380" y="2871152"/>
            <a:ext cx="2004055" cy="3046988"/>
          </a:xfrm>
          <a:prstGeom prst="rect">
            <a:avLst/>
          </a:prstGeom>
          <a:noFill/>
        </p:spPr>
        <p:txBody>
          <a:bodyPr wrap="square" rtlCol="1">
            <a:spAutoFit/>
          </a:bodyPr>
          <a:lstStyle/>
          <a:p>
            <a:pPr algn="ctr" rtl="1" eaLnBrk="0" hangingPunct="0">
              <a:defRPr/>
            </a:pPr>
            <a:r>
              <a:rPr lang="he-IL" sz="3200" i="1" dirty="0">
                <a:latin typeface="Arial" pitchFamily="34" charset="0"/>
              </a:rPr>
              <a:t>לשנות את "התכן" של האילוץ או </a:t>
            </a:r>
          </a:p>
          <a:p>
            <a:pPr algn="ctr" rtl="1" eaLnBrk="0" hangingPunct="0">
              <a:defRPr/>
            </a:pPr>
            <a:r>
              <a:rPr lang="he-IL" sz="3200" i="1" dirty="0">
                <a:latin typeface="Arial" pitchFamily="34" charset="0"/>
              </a:rPr>
              <a:t>את </a:t>
            </a:r>
            <a:r>
              <a:rPr lang="he-IL" sz="3200" i="1" dirty="0" err="1">
                <a:latin typeface="Arial" pitchFamily="34" charset="0"/>
              </a:rPr>
              <a:t>המע' </a:t>
            </a:r>
            <a:r>
              <a:rPr lang="he-IL" sz="3200" i="1" dirty="0">
                <a:latin typeface="Arial" pitchFamily="34" charset="0"/>
              </a:rPr>
              <a:t>שתומכת באילוץ</a:t>
            </a:r>
          </a:p>
        </p:txBody>
      </p:sp>
      <p:pic>
        <p:nvPicPr>
          <p:cNvPr id="7" name="Picture 6" descr="... 2009 – A close-up insight into the world of Mercedes-Benz designers">
            <a:extLst>
              <a:ext uri="{FF2B5EF4-FFF2-40B4-BE49-F238E27FC236}">
                <a16:creationId xmlns:a16="http://schemas.microsoft.com/office/drawing/2014/main" id="{C4A64C11-8753-470B-A21C-93E545AB963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8077" y="3094674"/>
            <a:ext cx="3901440" cy="2599944"/>
          </a:xfrm>
          <a:prstGeom prst="rect">
            <a:avLst/>
          </a:prstGeom>
        </p:spPr>
      </p:pic>
    </p:spTree>
    <p:extLst>
      <p:ext uri="{BB962C8B-B14F-4D97-AF65-F5344CB8AC3E}">
        <p14:creationId xmlns:p14="http://schemas.microsoft.com/office/powerpoint/2010/main" val="42415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8613"/>
                                        </p:tgtEl>
                                        <p:attrNameLst>
                                          <p:attrName>style.visibility</p:attrName>
                                        </p:attrNameLst>
                                      </p:cBhvr>
                                      <p:to>
                                        <p:strVal val="visible"/>
                                      </p:to>
                                    </p:set>
                                    <p:anim calcmode="lin" valueType="num">
                                      <p:cBhvr additive="base">
                                        <p:cTn id="7" dur="500" fill="hold"/>
                                        <p:tgtEl>
                                          <p:spTgt spid="68613"/>
                                        </p:tgtEl>
                                        <p:attrNameLst>
                                          <p:attrName>ppt_x</p:attrName>
                                        </p:attrNameLst>
                                      </p:cBhvr>
                                      <p:tavLst>
                                        <p:tav tm="0">
                                          <p:val>
                                            <p:strVal val="#ppt_x"/>
                                          </p:val>
                                        </p:tav>
                                        <p:tav tm="100000">
                                          <p:val>
                                            <p:strVal val="#ppt_x"/>
                                          </p:val>
                                        </p:tav>
                                      </p:tavLst>
                                    </p:anim>
                                    <p:anim calcmode="lin" valueType="num">
                                      <p:cBhvr additive="base">
                                        <p:cTn id="8" dur="500" fill="hold"/>
                                        <p:tgtEl>
                                          <p:spTgt spid="686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animBg="1"/>
      <p:bldP spid="13" grpId="0"/>
    </p:bld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0446" y="350241"/>
            <a:ext cx="6629400" cy="1572344"/>
          </a:xfrm>
        </p:spPr>
        <p:txBody>
          <a:bodyPr/>
          <a:lstStyle/>
          <a:p>
            <a:pPr algn="ctr"/>
            <a:r>
              <a:rPr lang="he-IL" sz="5400" b="0" i="1" dirty="0">
                <a:latin typeface="Californian FB" pitchFamily="18" charset="0"/>
              </a:rPr>
              <a:t>שלב יותר קשה</a:t>
            </a:r>
            <a:r>
              <a:rPr lang="en-AU" sz="5400" b="0" i="1" dirty="0">
                <a:latin typeface="Californian FB" pitchFamily="18" charset="0"/>
              </a:rPr>
              <a:t>.</a:t>
            </a:r>
            <a:r>
              <a:rPr lang="he-IL" sz="5400" b="0" i="1" dirty="0">
                <a:latin typeface="Californian FB" pitchFamily="18" charset="0"/>
              </a:rPr>
              <a:t> </a:t>
            </a:r>
            <a:br>
              <a:rPr lang="he-IL" sz="5400" b="0" i="1" dirty="0">
                <a:latin typeface="Californian FB" pitchFamily="18" charset="0"/>
              </a:rPr>
            </a:br>
            <a:r>
              <a:rPr lang="he-IL" sz="5400" b="0" i="1" dirty="0">
                <a:latin typeface="Californian FB" pitchFamily="18" charset="0"/>
              </a:rPr>
              <a:t>לבצע בסוך</a:t>
            </a:r>
            <a:endParaRPr lang="en-AU" sz="5400" b="0" i="1" dirty="0">
              <a:latin typeface="Californian FB" pitchFamily="18" charset="0"/>
            </a:endParaRPr>
          </a:p>
        </p:txBody>
      </p:sp>
      <p:sp>
        <p:nvSpPr>
          <p:cNvPr id="3" name="Content Placeholder 2"/>
          <p:cNvSpPr>
            <a:spLocks noGrp="1"/>
          </p:cNvSpPr>
          <p:nvPr>
            <p:ph idx="1"/>
          </p:nvPr>
        </p:nvSpPr>
        <p:spPr>
          <a:xfrm>
            <a:off x="611560" y="2636912"/>
            <a:ext cx="7848872" cy="3168352"/>
          </a:xfrm>
        </p:spPr>
        <p:txBody>
          <a:bodyPr/>
          <a:lstStyle/>
          <a:p>
            <a:pPr marL="0" indent="0" algn="ctr">
              <a:buNone/>
            </a:pPr>
            <a:r>
              <a:rPr lang="he-IL" sz="3600" b="1" i="1" kern="1200" dirty="0">
                <a:latin typeface="Candara" panose="020E0502030303020204" pitchFamily="34" charset="0"/>
              </a:rPr>
              <a:t>צעדים להגדיל את הקיבולת של האילוץ </a:t>
            </a:r>
            <a:endParaRPr lang="en-AU" sz="3600" b="1" i="1" kern="1200" dirty="0">
              <a:latin typeface="Candara" panose="020E0502030303020204" pitchFamily="34" charset="0"/>
            </a:endParaRPr>
          </a:p>
          <a:p>
            <a:pPr algn="r"/>
            <a:r>
              <a:rPr lang="he-IL" sz="2800" kern="1200" dirty="0">
                <a:latin typeface="Candara" panose="020E0502030303020204" pitchFamily="34" charset="0"/>
                <a:cs typeface="Times New Roman" pitchFamily="18" charset="0"/>
              </a:rPr>
              <a:t>לקנות עוד קיבולת (עוד כ"א, ציוד, תשתית, שע' נוספות, מיקור חוץ..) – מותנה לניתוח עלות / תועלת.</a:t>
            </a:r>
            <a:endParaRPr lang="en-AU" sz="2800" kern="1200" dirty="0">
              <a:latin typeface="Candara" panose="020E0502030303020204" pitchFamily="34" charset="0"/>
              <a:cs typeface="Times New Roman" pitchFamily="18" charset="0"/>
            </a:endParaRPr>
          </a:p>
          <a:p>
            <a:pPr algn="r"/>
            <a:r>
              <a:rPr lang="he-IL" sz="2800" kern="1200" dirty="0">
                <a:latin typeface="Candara" panose="020E0502030303020204" pitchFamily="34" charset="0"/>
                <a:cs typeface="Times New Roman" pitchFamily="18" charset="0"/>
              </a:rPr>
              <a:t>שיפור תכן של האילוץ ו/או תהליכי עבודה של האילוץ</a:t>
            </a:r>
            <a:endParaRPr lang="en-AU" sz="2800" kern="1200" dirty="0">
              <a:latin typeface="Candara" panose="020E0502030303020204" pitchFamily="34" charset="0"/>
              <a:cs typeface="Times New Roman" pitchFamily="18" charset="0"/>
            </a:endParaRPr>
          </a:p>
          <a:p>
            <a:pPr algn="r"/>
            <a:r>
              <a:rPr lang="he-IL" sz="2800" kern="1200" dirty="0">
                <a:latin typeface="Candara" panose="020E0502030303020204" pitchFamily="34" charset="0"/>
                <a:cs typeface="Times New Roman" pitchFamily="18" charset="0"/>
              </a:rPr>
              <a:t>להוריד משימות מהאילוץ למשאבים אחרים </a:t>
            </a:r>
            <a:r>
              <a:rPr lang="en-AU" sz="2800" kern="1200" dirty="0">
                <a:latin typeface="Candara" panose="020E0502030303020204" pitchFamily="34" charset="0"/>
                <a:cs typeface="Times New Roman" pitchFamily="18" charset="0"/>
              </a:rPr>
              <a:t>Off Loading</a:t>
            </a:r>
          </a:p>
          <a:p>
            <a:pPr algn="r"/>
            <a:endParaRPr lang="en-AU" sz="2800" kern="1200" dirty="0">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24E582B3-F299-4149-BAE8-6FE3BE33A46F}" type="slidenum">
              <a:rPr lang="he-IL" smtClean="0"/>
              <a:pPr/>
              <a:t>121</a:t>
            </a:fld>
            <a:endParaRPr lang="he-IL"/>
          </a:p>
        </p:txBody>
      </p:sp>
    </p:spTree>
    <p:extLst>
      <p:ext uri="{BB962C8B-B14F-4D97-AF65-F5344CB8AC3E}">
        <p14:creationId xmlns:p14="http://schemas.microsoft.com/office/powerpoint/2010/main" val="81129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מציין מיקום של מספר שקופית 5"/>
          <p:cNvSpPr>
            <a:spLocks noGrp="1"/>
          </p:cNvSpPr>
          <p:nvPr>
            <p:ph type="sldNum" sz="quarter" idx="12"/>
          </p:nvPr>
        </p:nvSpPr>
        <p:spPr>
          <a:xfrm>
            <a:off x="8172400" y="6248400"/>
            <a:ext cx="819200" cy="381000"/>
          </a:xfrm>
        </p:spPr>
        <p:txBody>
          <a:bodyPr/>
          <a:lstStyle/>
          <a:p>
            <a:pPr algn="just" rtl="1">
              <a:defRPr/>
            </a:pPr>
            <a:fld id="{331AA48D-8D67-4480-8051-E0DC52155A8F}" type="slidenum">
              <a:rPr lang="he-IL" altLang="en-US"/>
              <a:pPr algn="just" rtl="1">
                <a:defRPr/>
              </a:pPr>
              <a:t>122</a:t>
            </a:fld>
            <a:endParaRPr lang="en-US" altLang="en-US"/>
          </a:p>
        </p:txBody>
      </p:sp>
      <p:sp>
        <p:nvSpPr>
          <p:cNvPr id="4101" name="Rectangle 2"/>
          <p:cNvSpPr>
            <a:spLocks noChangeArrowheads="1"/>
          </p:cNvSpPr>
          <p:nvPr/>
        </p:nvSpPr>
        <p:spPr bwMode="auto">
          <a:xfrm>
            <a:off x="0" y="-1166813"/>
            <a:ext cx="9144000" cy="0"/>
          </a:xfrm>
          <a:prstGeom prst="rect">
            <a:avLst/>
          </a:prstGeom>
          <a:noFill/>
          <a:ln w="9525" algn="ctr">
            <a:noFill/>
            <a:miter lim="800000"/>
            <a:headEnd/>
            <a:tailEnd/>
          </a:ln>
        </p:spPr>
        <p:txBody>
          <a:bodyPr wrap="none" anchor="ctr">
            <a:spAutoFit/>
          </a:bodyPr>
          <a:lstStyle/>
          <a:p>
            <a:endParaRPr lang="he-IL">
              <a:solidFill>
                <a:srgbClr val="EAEAEA"/>
              </a:solidFill>
            </a:endParaRPr>
          </a:p>
        </p:txBody>
      </p:sp>
      <p:graphicFrame>
        <p:nvGraphicFramePr>
          <p:cNvPr id="5122" name="Object 3"/>
          <p:cNvGraphicFramePr>
            <a:graphicFrameLocks noChangeAspect="1"/>
          </p:cNvGraphicFramePr>
          <p:nvPr/>
        </p:nvGraphicFramePr>
        <p:xfrm>
          <a:off x="0" y="1785926"/>
          <a:ext cx="4857750" cy="4418013"/>
        </p:xfrm>
        <a:graphic>
          <a:graphicData uri="http://schemas.openxmlformats.org/presentationml/2006/ole">
            <mc:AlternateContent xmlns:mc="http://schemas.openxmlformats.org/markup-compatibility/2006">
              <mc:Choice xmlns:v="urn:schemas-microsoft-com:vml" Requires="v">
                <p:oleObj spid="_x0000_s287761" name="VISIO" r:id="rId4" imgW="6345000" imgH="9940680" progId="">
                  <p:embed/>
                </p:oleObj>
              </mc:Choice>
              <mc:Fallback>
                <p:oleObj name="VISIO" r:id="rId4" imgW="6345000" imgH="9940680" progId="">
                  <p:embed/>
                  <p:pic>
                    <p:nvPicPr>
                      <p:cNvPr id="5122"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785926"/>
                        <a:ext cx="4857750" cy="44180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5127" name="Text Box 4"/>
          <p:cNvSpPr txBox="1">
            <a:spLocks noChangeArrowheads="1"/>
          </p:cNvSpPr>
          <p:nvPr/>
        </p:nvSpPr>
        <p:spPr bwMode="auto">
          <a:xfrm>
            <a:off x="2331367" y="1865019"/>
            <a:ext cx="6660233" cy="4764381"/>
          </a:xfrm>
          <a:prstGeom prst="rect">
            <a:avLst/>
          </a:prstGeom>
          <a:noFill/>
          <a:ln w="9525" algn="ctr">
            <a:noFill/>
            <a:miter lim="800000"/>
            <a:headEnd/>
            <a:tailEnd/>
          </a:ln>
        </p:spPr>
        <p:txBody>
          <a:bodyPr wrap="square">
            <a:spAutoFit/>
          </a:bodyPr>
          <a:lstStyle/>
          <a:p>
            <a:pPr algn="r" rtl="1">
              <a:spcBef>
                <a:spcPct val="50000"/>
              </a:spcBef>
              <a:buFontTx/>
              <a:buChar char="•"/>
            </a:pPr>
            <a:r>
              <a:rPr lang="he-IL" dirty="0"/>
              <a:t> התהליך מתועד ע"י תרשים זרימה</a:t>
            </a:r>
            <a:endParaRPr lang="en-US" dirty="0"/>
          </a:p>
          <a:p>
            <a:pPr algn="r" rtl="1">
              <a:spcBef>
                <a:spcPct val="50000"/>
              </a:spcBef>
              <a:buFontTx/>
              <a:buChar char="•"/>
            </a:pPr>
            <a:r>
              <a:rPr lang="he-IL" sz="2800" b="1" i="1" dirty="0"/>
              <a:t> </a:t>
            </a:r>
            <a:r>
              <a:rPr lang="en-US" sz="2800" b="1" i="1" dirty="0"/>
              <a:t>Value Streaming</a:t>
            </a:r>
            <a:r>
              <a:rPr lang="he-IL" sz="2800" b="1" i="1" dirty="0"/>
              <a:t> – </a:t>
            </a:r>
            <a:r>
              <a:rPr lang="he-IL" i="1" dirty="0"/>
              <a:t>דוגמה תיק מוצר / תיק ייצור</a:t>
            </a:r>
          </a:p>
          <a:p>
            <a:pPr lvl="1" algn="r" rtl="1">
              <a:spcBef>
                <a:spcPct val="50000"/>
              </a:spcBef>
              <a:buFontTx/>
              <a:buChar char="•"/>
            </a:pPr>
            <a:r>
              <a:rPr lang="he-IL" b="1" i="1" dirty="0"/>
              <a:t>לבטל </a:t>
            </a:r>
            <a:r>
              <a:rPr lang="he-IL" b="1" i="1" dirty="0" err="1"/>
              <a:t>בזבוזץ</a:t>
            </a:r>
            <a:endParaRPr lang="en-US" b="1" i="1" dirty="0"/>
          </a:p>
          <a:p>
            <a:pPr lvl="3" algn="r" rtl="1">
              <a:lnSpc>
                <a:spcPct val="70000"/>
              </a:lnSpc>
              <a:spcBef>
                <a:spcPct val="50000"/>
              </a:spcBef>
              <a:buFontTx/>
              <a:buChar char="•"/>
            </a:pPr>
            <a:r>
              <a:rPr lang="en-US" dirty="0" err="1"/>
              <a:t>Overspec</a:t>
            </a:r>
            <a:r>
              <a:rPr lang="en-US" dirty="0"/>
              <a:t> </a:t>
            </a:r>
          </a:p>
          <a:p>
            <a:pPr lvl="3" algn="r" rtl="1">
              <a:lnSpc>
                <a:spcPct val="70000"/>
              </a:lnSpc>
              <a:spcBef>
                <a:spcPct val="50000"/>
              </a:spcBef>
              <a:buFontTx/>
              <a:buChar char="•"/>
            </a:pPr>
            <a:r>
              <a:rPr lang="he-IL" dirty="0"/>
              <a:t> חזרות </a:t>
            </a:r>
          </a:p>
          <a:p>
            <a:pPr lvl="3" algn="r" rtl="1">
              <a:lnSpc>
                <a:spcPct val="70000"/>
              </a:lnSpc>
              <a:spcBef>
                <a:spcPct val="50000"/>
              </a:spcBef>
              <a:buFontTx/>
              <a:buChar char="•"/>
            </a:pPr>
            <a:r>
              <a:rPr lang="he-IL" dirty="0"/>
              <a:t> אין צורך "בשביל מה"!!</a:t>
            </a:r>
          </a:p>
          <a:p>
            <a:pPr lvl="3" algn="r" rtl="1">
              <a:lnSpc>
                <a:spcPct val="70000"/>
              </a:lnSpc>
              <a:spcBef>
                <a:spcPct val="50000"/>
              </a:spcBef>
              <a:buFontTx/>
              <a:buChar char="•"/>
            </a:pPr>
            <a:endParaRPr lang="he-IL" dirty="0"/>
          </a:p>
          <a:p>
            <a:pPr lvl="1" algn="r" rtl="1">
              <a:lnSpc>
                <a:spcPct val="70000"/>
              </a:lnSpc>
              <a:spcBef>
                <a:spcPct val="50000"/>
              </a:spcBef>
              <a:buFontTx/>
              <a:buChar char="•"/>
            </a:pPr>
            <a:r>
              <a:rPr lang="he-IL" b="1" i="1" dirty="0"/>
              <a:t>תוספת ערך ע"י שינוי תפקיד </a:t>
            </a:r>
          </a:p>
          <a:p>
            <a:pPr lvl="1" algn="r" rtl="1">
              <a:lnSpc>
                <a:spcPct val="70000"/>
              </a:lnSpc>
              <a:spcBef>
                <a:spcPct val="50000"/>
              </a:spcBef>
            </a:pPr>
            <a:r>
              <a:rPr lang="he-IL" i="1" dirty="0"/>
              <a:t>         מוקד ידע            מנהל</a:t>
            </a:r>
          </a:p>
          <a:p>
            <a:pPr lvl="2" algn="r" rtl="1">
              <a:lnSpc>
                <a:spcPct val="70000"/>
              </a:lnSpc>
              <a:spcBef>
                <a:spcPct val="50000"/>
              </a:spcBef>
            </a:pPr>
            <a:endParaRPr lang="en-US" dirty="0"/>
          </a:p>
        </p:txBody>
      </p:sp>
      <p:sp>
        <p:nvSpPr>
          <p:cNvPr id="9" name="Text Box 6"/>
          <p:cNvSpPr txBox="1">
            <a:spLocks noChangeArrowheads="1"/>
          </p:cNvSpPr>
          <p:nvPr/>
        </p:nvSpPr>
        <p:spPr bwMode="auto">
          <a:xfrm>
            <a:off x="2123728" y="0"/>
            <a:ext cx="4608513" cy="584200"/>
          </a:xfrm>
          <a:prstGeom prst="rect">
            <a:avLst/>
          </a:prstGeom>
          <a:noFill/>
          <a:ln w="38100" cmpd="dbl" algn="ctr">
            <a:noFill/>
            <a:miter lim="800000"/>
            <a:headEnd/>
            <a:tailEnd/>
          </a:ln>
          <a:effectLst/>
        </p:spPr>
        <p:txBody>
          <a:bodyPr>
            <a:spAutoFit/>
          </a:bodyPr>
          <a:lstStyle/>
          <a:p>
            <a:pPr rtl="1">
              <a:defRPr/>
            </a:pPr>
            <a:r>
              <a:rPr lang="he-IL" sz="3200" b="1" i="1" dirty="0">
                <a:latin typeface="Arial" pitchFamily="34" charset="0"/>
              </a:rPr>
              <a:t>צעדים מעשיים:</a:t>
            </a:r>
            <a:endParaRPr lang="en-US" sz="3200" b="1" i="1" dirty="0">
              <a:latin typeface="Arial" pitchFamily="34" charset="0"/>
            </a:endParaRPr>
          </a:p>
        </p:txBody>
      </p:sp>
      <p:sp>
        <p:nvSpPr>
          <p:cNvPr id="10" name="Text Box 7"/>
          <p:cNvSpPr txBox="1">
            <a:spLocks noChangeArrowheads="1"/>
          </p:cNvSpPr>
          <p:nvPr/>
        </p:nvSpPr>
        <p:spPr bwMode="auto">
          <a:xfrm>
            <a:off x="393700" y="785813"/>
            <a:ext cx="8750300" cy="1006475"/>
          </a:xfrm>
          <a:prstGeom prst="rect">
            <a:avLst/>
          </a:prstGeom>
          <a:noFill/>
          <a:ln w="9525" algn="ctr">
            <a:noFill/>
            <a:miter lim="800000"/>
            <a:headEnd/>
            <a:tailEnd/>
          </a:ln>
          <a:effectLst/>
        </p:spPr>
        <p:txBody>
          <a:bodyPr>
            <a:spAutoFit/>
          </a:bodyPr>
          <a:lstStyle/>
          <a:p>
            <a:pPr rtl="1">
              <a:defRPr/>
            </a:pPr>
            <a:r>
              <a:rPr lang="he-IL" sz="3200" b="1" dirty="0">
                <a:solidFill>
                  <a:srgbClr val="FF9900"/>
                </a:solidFill>
                <a:latin typeface="Arial" pitchFamily="34" charset="0"/>
              </a:rPr>
              <a:t>להתמקד בשיפורים של התפוקה באילוץ</a:t>
            </a:r>
            <a:r>
              <a:rPr lang="he-IL" sz="3600" b="1" dirty="0">
                <a:solidFill>
                  <a:srgbClr val="FF9900"/>
                </a:solidFill>
                <a:latin typeface="Arial" pitchFamily="34" charset="0"/>
              </a:rPr>
              <a:t> </a:t>
            </a:r>
            <a:r>
              <a:rPr lang="en-AU" sz="3600" b="1" dirty="0">
                <a:solidFill>
                  <a:srgbClr val="FF9900"/>
                </a:solidFill>
                <a:latin typeface="Arial" pitchFamily="34" charset="0"/>
              </a:rPr>
              <a:t>- </a:t>
            </a:r>
            <a:r>
              <a:rPr lang="en-US" b="1" dirty="0">
                <a:solidFill>
                  <a:srgbClr val="FF9900"/>
                </a:solidFill>
                <a:latin typeface="Arial" pitchFamily="34" charset="0"/>
              </a:rPr>
              <a:t>KAIZEN</a:t>
            </a:r>
            <a:r>
              <a:rPr lang="he-IL" b="1" dirty="0">
                <a:solidFill>
                  <a:srgbClr val="FF9900"/>
                </a:solidFill>
                <a:latin typeface="Arial" pitchFamily="34" charset="0"/>
              </a:rPr>
              <a:t> ניתן לעשות </a:t>
            </a:r>
            <a:r>
              <a:rPr lang="en-US" b="1" dirty="0">
                <a:solidFill>
                  <a:srgbClr val="FF9900"/>
                </a:solidFill>
                <a:latin typeface="Arial" pitchFamily="34" charset="0"/>
              </a:rPr>
              <a:t>Value Streaming</a:t>
            </a:r>
            <a:endParaRPr lang="he-IL" b="1" dirty="0">
              <a:solidFill>
                <a:srgbClr val="FF9900"/>
              </a:solidFill>
              <a:latin typeface="Arial" pitchFamily="34" charset="0"/>
            </a:endParaRPr>
          </a:p>
        </p:txBody>
      </p:sp>
      <p:sp>
        <p:nvSpPr>
          <p:cNvPr id="11" name="חץ שמאלה 10"/>
          <p:cNvSpPr/>
          <p:nvPr/>
        </p:nvSpPr>
        <p:spPr bwMode="auto">
          <a:xfrm>
            <a:off x="5940152" y="5805264"/>
            <a:ext cx="549780" cy="341756"/>
          </a:xfrm>
          <a:prstGeom prst="leftArrow">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1" anchor="t" anchorCtr="0" compatLnSpc="1">
            <a:prstTxWarp prst="textNoShape">
              <a:avLst/>
            </a:prstTxWarp>
          </a:bodyPr>
          <a:lstStyle/>
          <a:p>
            <a:endParaRPr lang="he-IL" sz="1200">
              <a:solidFill>
                <a:srgbClr val="EAEAEA"/>
              </a:solidFill>
            </a:endParaRPr>
          </a:p>
        </p:txBody>
      </p:sp>
    </p:spTree>
    <p:extLst>
      <p:ext uri="{BB962C8B-B14F-4D97-AF65-F5344CB8AC3E}">
        <p14:creationId xmlns:p14="http://schemas.microsoft.com/office/powerpoint/2010/main" val="1213286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7">
                                            <p:txEl>
                                              <p:pRg st="0" end="0"/>
                                            </p:txEl>
                                          </p:spTgt>
                                        </p:tgtEl>
                                        <p:attrNameLst>
                                          <p:attrName>style.visibility</p:attrName>
                                        </p:attrNameLst>
                                      </p:cBhvr>
                                      <p:to>
                                        <p:strVal val="visible"/>
                                      </p:to>
                                    </p:set>
                                  </p:childTnLst>
                                </p:cTn>
                              </p:par>
                              <p:par>
                                <p:cTn id="7" presetID="2" presetClass="entr" presetSubtype="4" fill="hold" nodeType="withEffect">
                                  <p:stCondLst>
                                    <p:cond delay="0"/>
                                  </p:stCondLst>
                                  <p:childTnLst>
                                    <p:set>
                                      <p:cBhvr>
                                        <p:cTn id="8" dur="1" fill="hold">
                                          <p:stCondLst>
                                            <p:cond delay="0"/>
                                          </p:stCondLst>
                                        </p:cTn>
                                        <p:tgtEl>
                                          <p:spTgt spid="5122"/>
                                        </p:tgtEl>
                                        <p:attrNameLst>
                                          <p:attrName>style.visibility</p:attrName>
                                        </p:attrNameLst>
                                      </p:cBhvr>
                                      <p:to>
                                        <p:strVal val="visible"/>
                                      </p:to>
                                    </p:set>
                                    <p:anim calcmode="lin" valueType="num">
                                      <p:cBhvr additive="base">
                                        <p:cTn id="9" dur="500" fill="hold"/>
                                        <p:tgtEl>
                                          <p:spTgt spid="5122"/>
                                        </p:tgtEl>
                                        <p:attrNameLst>
                                          <p:attrName>ppt_x</p:attrName>
                                        </p:attrNameLst>
                                      </p:cBhvr>
                                      <p:tavLst>
                                        <p:tav tm="0">
                                          <p:val>
                                            <p:strVal val="#ppt_x"/>
                                          </p:val>
                                        </p:tav>
                                        <p:tav tm="100000">
                                          <p:val>
                                            <p:strVal val="#ppt_x"/>
                                          </p:val>
                                        </p:tav>
                                      </p:tavLst>
                                    </p:anim>
                                    <p:anim calcmode="lin" valueType="num">
                                      <p:cBhvr additive="base">
                                        <p:cTn id="10"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7">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127">
                                            <p:txEl>
                                              <p:pRg st="3" end="3"/>
                                            </p:txEl>
                                          </p:spTgt>
                                        </p:tgtEl>
                                        <p:attrNameLst>
                                          <p:attrName>style.visibility</p:attrName>
                                        </p:attrNameLst>
                                      </p:cBhvr>
                                      <p:to>
                                        <p:strVal val="visible"/>
                                      </p:to>
                                    </p:set>
                                    <p:anim calcmode="lin" valueType="num">
                                      <p:cBhvr additive="base">
                                        <p:cTn id="23" dur="500" fill="hold"/>
                                        <p:tgtEl>
                                          <p:spTgt spid="5127">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5127">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127">
                                            <p:txEl>
                                              <p:pRg st="4" end="4"/>
                                            </p:txEl>
                                          </p:spTgt>
                                        </p:tgtEl>
                                        <p:attrNameLst>
                                          <p:attrName>style.visibility</p:attrName>
                                        </p:attrNameLst>
                                      </p:cBhvr>
                                      <p:to>
                                        <p:strVal val="visible"/>
                                      </p:to>
                                    </p:set>
                                    <p:anim calcmode="lin" valueType="num">
                                      <p:cBhvr additive="base">
                                        <p:cTn id="27" dur="500" fill="hold"/>
                                        <p:tgtEl>
                                          <p:spTgt spid="5127">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5127">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127">
                                            <p:txEl>
                                              <p:pRg st="5" end="5"/>
                                            </p:txEl>
                                          </p:spTgt>
                                        </p:tgtEl>
                                        <p:attrNameLst>
                                          <p:attrName>style.visibility</p:attrName>
                                        </p:attrNameLst>
                                      </p:cBhvr>
                                      <p:to>
                                        <p:strVal val="visible"/>
                                      </p:to>
                                    </p:set>
                                    <p:anim calcmode="lin" valueType="num">
                                      <p:cBhvr additive="base">
                                        <p:cTn id="31" dur="500" fill="hold"/>
                                        <p:tgtEl>
                                          <p:spTgt spid="5127">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12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1" fill="hold">
                                          <p:stCondLst>
                                            <p:cond delay="0"/>
                                          </p:stCondLst>
                                        </p:cTn>
                                        <p:tgtEl>
                                          <p:spTgt spid="5127">
                                            <p:txEl>
                                              <p:pRg st="7" end="7"/>
                                            </p:txEl>
                                          </p:spTgt>
                                        </p:tgtEl>
                                        <p:attrNameLst>
                                          <p:attrName>style.visibility</p:attrName>
                                        </p:attrNameLst>
                                      </p:cBhvr>
                                      <p:to>
                                        <p:strVal val="visible"/>
                                      </p:to>
                                    </p:set>
                                    <p:animEffect transition="in" filter="diamond(in)">
                                      <p:cBhvr>
                                        <p:cTn id="37" dur="1000"/>
                                        <p:tgtEl>
                                          <p:spTgt spid="5127">
                                            <p:txEl>
                                              <p:pRg st="7" end="7"/>
                                            </p:txEl>
                                          </p:spTgt>
                                        </p:tgtEl>
                                      </p:cBhvr>
                                    </p:animEffect>
                                  </p:childTnLst>
                                </p:cTn>
                              </p:par>
                              <p:par>
                                <p:cTn id="38" presetID="8" presetClass="entr" presetSubtype="16" fill="hold" nodeType="withEffect">
                                  <p:stCondLst>
                                    <p:cond delay="0"/>
                                  </p:stCondLst>
                                  <p:childTnLst>
                                    <p:set>
                                      <p:cBhvr>
                                        <p:cTn id="39" dur="1" fill="hold">
                                          <p:stCondLst>
                                            <p:cond delay="0"/>
                                          </p:stCondLst>
                                        </p:cTn>
                                        <p:tgtEl>
                                          <p:spTgt spid="5127">
                                            <p:txEl>
                                              <p:pRg st="8" end="8"/>
                                            </p:txEl>
                                          </p:spTgt>
                                        </p:tgtEl>
                                        <p:attrNameLst>
                                          <p:attrName>style.visibility</p:attrName>
                                        </p:attrNameLst>
                                      </p:cBhvr>
                                      <p:to>
                                        <p:strVal val="visible"/>
                                      </p:to>
                                    </p:set>
                                    <p:animEffect transition="in" filter="diamond(in)">
                                      <p:cBhvr>
                                        <p:cTn id="40" dur="1000"/>
                                        <p:tgtEl>
                                          <p:spTgt spid="5127">
                                            <p:txEl>
                                              <p:pRg st="8" end="8"/>
                                            </p:txEl>
                                          </p:spTgt>
                                        </p:tgtEl>
                                      </p:cBhvr>
                                    </p:animEffect>
                                  </p:childTnLst>
                                </p:cTn>
                              </p:par>
                              <p:par>
                                <p:cTn id="41" presetID="2" presetClass="entr" presetSubtype="4"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2300" y="-126115"/>
            <a:ext cx="8001000" cy="1704940"/>
          </a:xfrm>
        </p:spPr>
        <p:txBody>
          <a:bodyPr/>
          <a:lstStyle/>
          <a:p>
            <a:pPr algn="r" rtl="1">
              <a:defRPr/>
            </a:pPr>
            <a:r>
              <a:rPr lang="he-IL" i="1" dirty="0"/>
              <a:t>צעדים מעשיים: שינוי תכן – פעולות במקביל</a:t>
            </a:r>
            <a:br>
              <a:rPr lang="he-IL" i="1" dirty="0"/>
            </a:br>
            <a:r>
              <a:rPr lang="he-IL" i="1" dirty="0"/>
              <a:t>עבור הנתיב הקריטי.</a:t>
            </a:r>
          </a:p>
        </p:txBody>
      </p:sp>
      <p:sp>
        <p:nvSpPr>
          <p:cNvPr id="6" name="Slide Number Placeholder 5"/>
          <p:cNvSpPr>
            <a:spLocks noGrp="1"/>
          </p:cNvSpPr>
          <p:nvPr>
            <p:ph type="sldNum" sz="quarter" idx="12"/>
          </p:nvPr>
        </p:nvSpPr>
        <p:spPr/>
        <p:txBody>
          <a:bodyPr/>
          <a:lstStyle/>
          <a:p>
            <a:pPr>
              <a:defRPr/>
            </a:pPr>
            <a:fld id="{50ED9344-E31F-45DC-A9D0-0AB16BF199D8}" type="slidenum">
              <a:rPr lang="he-IL" altLang="en-US"/>
              <a:pPr>
                <a:defRPr/>
              </a:pPr>
              <a:t>123</a:t>
            </a:fld>
            <a:endParaRPr lang="en-US" altLang="en-US"/>
          </a:p>
        </p:txBody>
      </p:sp>
      <p:sp>
        <p:nvSpPr>
          <p:cNvPr id="52230" name="Rectangle 4"/>
          <p:cNvSpPr>
            <a:spLocks noChangeArrowheads="1"/>
          </p:cNvSpPr>
          <p:nvPr/>
        </p:nvSpPr>
        <p:spPr bwMode="auto">
          <a:xfrm>
            <a:off x="3127375" y="1892300"/>
            <a:ext cx="1584325" cy="790575"/>
          </a:xfrm>
          <a:prstGeom prst="rect">
            <a:avLst/>
          </a:prstGeom>
          <a:solidFill>
            <a:srgbClr val="FFFF66"/>
          </a:solidFill>
          <a:ln w="9525" algn="ctr">
            <a:solidFill>
              <a:srgbClr val="FFFF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31" name="Rectangle 5"/>
          <p:cNvSpPr>
            <a:spLocks noChangeArrowheads="1"/>
          </p:cNvSpPr>
          <p:nvPr/>
        </p:nvSpPr>
        <p:spPr bwMode="auto">
          <a:xfrm>
            <a:off x="6334125" y="1892300"/>
            <a:ext cx="1584325" cy="790575"/>
          </a:xfrm>
          <a:prstGeom prst="rect">
            <a:avLst/>
          </a:prstGeom>
          <a:solidFill>
            <a:srgbClr val="00CC66"/>
          </a:solidFill>
          <a:ln w="9525" algn="ctr">
            <a:solidFill>
              <a:srgbClr val="00CC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32" name="Rectangle 6"/>
          <p:cNvSpPr>
            <a:spLocks noChangeArrowheads="1"/>
          </p:cNvSpPr>
          <p:nvPr/>
        </p:nvSpPr>
        <p:spPr bwMode="auto">
          <a:xfrm>
            <a:off x="4730750" y="1889125"/>
            <a:ext cx="1584325"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33" name="Rectangle 7"/>
          <p:cNvSpPr>
            <a:spLocks noChangeArrowheads="1"/>
          </p:cNvSpPr>
          <p:nvPr/>
        </p:nvSpPr>
        <p:spPr bwMode="auto">
          <a:xfrm>
            <a:off x="1504950" y="1892300"/>
            <a:ext cx="1584325" cy="790575"/>
          </a:xfrm>
          <a:prstGeom prst="rect">
            <a:avLst/>
          </a:prstGeom>
          <a:solidFill>
            <a:srgbClr val="0099FF"/>
          </a:solidFill>
          <a:ln w="9525" algn="ctr">
            <a:solidFill>
              <a:srgbClr val="0099FF"/>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34" name="Text Box 8"/>
          <p:cNvSpPr txBox="1">
            <a:spLocks noChangeArrowheads="1"/>
          </p:cNvSpPr>
          <p:nvPr/>
        </p:nvSpPr>
        <p:spPr bwMode="auto">
          <a:xfrm>
            <a:off x="1797050" y="1971675"/>
            <a:ext cx="1008063"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A</a:t>
            </a:r>
          </a:p>
        </p:txBody>
      </p:sp>
      <p:sp>
        <p:nvSpPr>
          <p:cNvPr id="52235" name="Text Box 9"/>
          <p:cNvSpPr txBox="1">
            <a:spLocks noChangeArrowheads="1"/>
          </p:cNvSpPr>
          <p:nvPr/>
        </p:nvSpPr>
        <p:spPr bwMode="auto">
          <a:xfrm>
            <a:off x="3381375" y="1965325"/>
            <a:ext cx="1008063"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a:t>
            </a:r>
          </a:p>
        </p:txBody>
      </p:sp>
      <p:sp>
        <p:nvSpPr>
          <p:cNvPr id="52236" name="Text Box 10"/>
          <p:cNvSpPr txBox="1">
            <a:spLocks noChangeArrowheads="1"/>
          </p:cNvSpPr>
          <p:nvPr/>
        </p:nvSpPr>
        <p:spPr bwMode="auto">
          <a:xfrm>
            <a:off x="5018088" y="1971675"/>
            <a:ext cx="1008062"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a:t>
            </a:r>
          </a:p>
        </p:txBody>
      </p:sp>
      <p:sp>
        <p:nvSpPr>
          <p:cNvPr id="52237" name="Text Box 11"/>
          <p:cNvSpPr txBox="1">
            <a:spLocks noChangeArrowheads="1"/>
          </p:cNvSpPr>
          <p:nvPr/>
        </p:nvSpPr>
        <p:spPr bwMode="auto">
          <a:xfrm>
            <a:off x="6621463" y="1971675"/>
            <a:ext cx="1008062"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F</a:t>
            </a:r>
          </a:p>
        </p:txBody>
      </p:sp>
      <p:sp>
        <p:nvSpPr>
          <p:cNvPr id="52238" name="Rectangle 4"/>
          <p:cNvSpPr>
            <a:spLocks noChangeArrowheads="1"/>
          </p:cNvSpPr>
          <p:nvPr/>
        </p:nvSpPr>
        <p:spPr bwMode="auto">
          <a:xfrm>
            <a:off x="3109913" y="1849438"/>
            <a:ext cx="1584325" cy="790575"/>
          </a:xfrm>
          <a:prstGeom prst="rect">
            <a:avLst/>
          </a:prstGeom>
          <a:solidFill>
            <a:srgbClr val="FFFF66"/>
          </a:solidFill>
          <a:ln w="9525" algn="ctr">
            <a:solidFill>
              <a:srgbClr val="FFFF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39" name="Rectangle 5"/>
          <p:cNvSpPr>
            <a:spLocks noChangeArrowheads="1"/>
          </p:cNvSpPr>
          <p:nvPr/>
        </p:nvSpPr>
        <p:spPr bwMode="auto">
          <a:xfrm>
            <a:off x="6316663" y="1849438"/>
            <a:ext cx="1584325" cy="790575"/>
          </a:xfrm>
          <a:prstGeom prst="rect">
            <a:avLst/>
          </a:prstGeom>
          <a:solidFill>
            <a:srgbClr val="00CC66"/>
          </a:solidFill>
          <a:ln w="9525" algn="ctr">
            <a:solidFill>
              <a:srgbClr val="00CC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40" name="Rectangle 6"/>
          <p:cNvSpPr>
            <a:spLocks noChangeArrowheads="1"/>
          </p:cNvSpPr>
          <p:nvPr/>
        </p:nvSpPr>
        <p:spPr bwMode="auto">
          <a:xfrm>
            <a:off x="4713288" y="1846263"/>
            <a:ext cx="1584325"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41" name="Rectangle 7"/>
          <p:cNvSpPr>
            <a:spLocks noChangeArrowheads="1"/>
          </p:cNvSpPr>
          <p:nvPr/>
        </p:nvSpPr>
        <p:spPr bwMode="auto">
          <a:xfrm>
            <a:off x="1487488" y="1849438"/>
            <a:ext cx="1584325" cy="790575"/>
          </a:xfrm>
          <a:prstGeom prst="rect">
            <a:avLst/>
          </a:prstGeom>
          <a:solidFill>
            <a:srgbClr val="0099FF"/>
          </a:solidFill>
          <a:ln w="9525" algn="ctr">
            <a:solidFill>
              <a:srgbClr val="0099FF"/>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2242" name="Text Box 8"/>
          <p:cNvSpPr txBox="1">
            <a:spLocks noChangeArrowheads="1"/>
          </p:cNvSpPr>
          <p:nvPr/>
        </p:nvSpPr>
        <p:spPr bwMode="auto">
          <a:xfrm>
            <a:off x="1779588" y="1928813"/>
            <a:ext cx="1008062"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A</a:t>
            </a:r>
          </a:p>
        </p:txBody>
      </p:sp>
      <p:sp>
        <p:nvSpPr>
          <p:cNvPr id="52243" name="Text Box 9"/>
          <p:cNvSpPr txBox="1">
            <a:spLocks noChangeArrowheads="1"/>
          </p:cNvSpPr>
          <p:nvPr/>
        </p:nvSpPr>
        <p:spPr bwMode="auto">
          <a:xfrm>
            <a:off x="3363913" y="1922463"/>
            <a:ext cx="1008062"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a:t>
            </a:r>
          </a:p>
        </p:txBody>
      </p:sp>
      <p:sp>
        <p:nvSpPr>
          <p:cNvPr id="52244" name="Text Box 10"/>
          <p:cNvSpPr txBox="1">
            <a:spLocks noChangeArrowheads="1"/>
          </p:cNvSpPr>
          <p:nvPr/>
        </p:nvSpPr>
        <p:spPr bwMode="auto">
          <a:xfrm>
            <a:off x="5000625" y="1928813"/>
            <a:ext cx="1008063"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a:t>
            </a:r>
          </a:p>
        </p:txBody>
      </p:sp>
      <p:sp>
        <p:nvSpPr>
          <p:cNvPr id="52245" name="Text Box 11"/>
          <p:cNvSpPr txBox="1">
            <a:spLocks noChangeArrowheads="1"/>
          </p:cNvSpPr>
          <p:nvPr/>
        </p:nvSpPr>
        <p:spPr bwMode="auto">
          <a:xfrm>
            <a:off x="6604000" y="1928813"/>
            <a:ext cx="1008063"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F</a:t>
            </a:r>
          </a:p>
        </p:txBody>
      </p:sp>
      <p:sp>
        <p:nvSpPr>
          <p:cNvPr id="27" name="Rectangle 6"/>
          <p:cNvSpPr>
            <a:spLocks noChangeArrowheads="1"/>
          </p:cNvSpPr>
          <p:nvPr/>
        </p:nvSpPr>
        <p:spPr bwMode="auto">
          <a:xfrm>
            <a:off x="1484313" y="5105400"/>
            <a:ext cx="1584325"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28" name="Text Box 10"/>
          <p:cNvSpPr txBox="1">
            <a:spLocks noChangeArrowheads="1"/>
          </p:cNvSpPr>
          <p:nvPr/>
        </p:nvSpPr>
        <p:spPr bwMode="auto">
          <a:xfrm>
            <a:off x="1771650" y="5187950"/>
            <a:ext cx="1008063"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a:t>
            </a:r>
          </a:p>
        </p:txBody>
      </p:sp>
      <p:sp>
        <p:nvSpPr>
          <p:cNvPr id="29" name="Rectangle 6"/>
          <p:cNvSpPr>
            <a:spLocks noChangeArrowheads="1"/>
          </p:cNvSpPr>
          <p:nvPr/>
        </p:nvSpPr>
        <p:spPr bwMode="auto">
          <a:xfrm>
            <a:off x="1466850" y="5062538"/>
            <a:ext cx="1584325"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30" name="Text Box 10"/>
          <p:cNvSpPr txBox="1">
            <a:spLocks noChangeArrowheads="1"/>
          </p:cNvSpPr>
          <p:nvPr/>
        </p:nvSpPr>
        <p:spPr bwMode="auto">
          <a:xfrm>
            <a:off x="1754188" y="5145088"/>
            <a:ext cx="1008062"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a:t>
            </a:r>
          </a:p>
        </p:txBody>
      </p:sp>
      <p:sp>
        <p:nvSpPr>
          <p:cNvPr id="31" name="Rectangle 5"/>
          <p:cNvSpPr>
            <a:spLocks noChangeArrowheads="1"/>
          </p:cNvSpPr>
          <p:nvPr/>
        </p:nvSpPr>
        <p:spPr bwMode="auto">
          <a:xfrm>
            <a:off x="3055938" y="5108575"/>
            <a:ext cx="1584325" cy="790575"/>
          </a:xfrm>
          <a:prstGeom prst="rect">
            <a:avLst/>
          </a:prstGeom>
          <a:solidFill>
            <a:srgbClr val="00CC66"/>
          </a:solidFill>
          <a:ln w="9525" algn="ctr">
            <a:solidFill>
              <a:srgbClr val="00CC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32" name="Text Box 11"/>
          <p:cNvSpPr txBox="1">
            <a:spLocks noChangeArrowheads="1"/>
          </p:cNvSpPr>
          <p:nvPr/>
        </p:nvSpPr>
        <p:spPr bwMode="auto">
          <a:xfrm>
            <a:off x="3343275" y="5187950"/>
            <a:ext cx="1008063"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F</a:t>
            </a:r>
          </a:p>
        </p:txBody>
      </p:sp>
      <p:sp>
        <p:nvSpPr>
          <p:cNvPr id="33" name="Rectangle 5"/>
          <p:cNvSpPr>
            <a:spLocks noChangeArrowheads="1"/>
          </p:cNvSpPr>
          <p:nvPr/>
        </p:nvSpPr>
        <p:spPr bwMode="auto">
          <a:xfrm>
            <a:off x="3038475" y="5065713"/>
            <a:ext cx="1584325" cy="790575"/>
          </a:xfrm>
          <a:prstGeom prst="rect">
            <a:avLst/>
          </a:prstGeom>
          <a:solidFill>
            <a:srgbClr val="00CC66"/>
          </a:solidFill>
          <a:ln w="9525" algn="ctr">
            <a:solidFill>
              <a:srgbClr val="00CC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34" name="Text Box 11"/>
          <p:cNvSpPr txBox="1">
            <a:spLocks noChangeArrowheads="1"/>
          </p:cNvSpPr>
          <p:nvPr/>
        </p:nvSpPr>
        <p:spPr bwMode="auto">
          <a:xfrm>
            <a:off x="3325813" y="5145088"/>
            <a:ext cx="1008062"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F</a:t>
            </a:r>
          </a:p>
        </p:txBody>
      </p:sp>
      <p:sp>
        <p:nvSpPr>
          <p:cNvPr id="44" name="Right Arrow 43"/>
          <p:cNvSpPr>
            <a:spLocks noChangeArrowheads="1"/>
          </p:cNvSpPr>
          <p:nvPr/>
        </p:nvSpPr>
        <p:spPr bwMode="auto">
          <a:xfrm>
            <a:off x="1500188" y="3071813"/>
            <a:ext cx="6572250" cy="357187"/>
          </a:xfrm>
          <a:prstGeom prst="rightArrow">
            <a:avLst>
              <a:gd name="adj1" fmla="val 50000"/>
              <a:gd name="adj2" fmla="val 50004"/>
            </a:avLst>
          </a:prstGeom>
          <a:solidFill>
            <a:schemeClr val="accent1"/>
          </a:solidFill>
          <a:ln w="9525" algn="ctr">
            <a:noFill/>
            <a:round/>
            <a:headEnd/>
            <a:tailEnd/>
          </a:ln>
        </p:spPr>
        <p:txBody>
          <a:bodyPr/>
          <a:lstStyle/>
          <a:p>
            <a:pPr rtl="0"/>
            <a:endParaRPr kumimoji="1" lang="he-IL" b="0">
              <a:solidFill>
                <a:srgbClr val="EAEAEA"/>
              </a:solidFill>
              <a:cs typeface="Arial" pitchFamily="34" charset="0"/>
            </a:endParaRPr>
          </a:p>
        </p:txBody>
      </p:sp>
      <p:sp>
        <p:nvSpPr>
          <p:cNvPr id="45" name="Right Arrow 44"/>
          <p:cNvSpPr>
            <a:spLocks noChangeArrowheads="1"/>
          </p:cNvSpPr>
          <p:nvPr/>
        </p:nvSpPr>
        <p:spPr bwMode="auto">
          <a:xfrm>
            <a:off x="1500188" y="6072188"/>
            <a:ext cx="3143250" cy="428625"/>
          </a:xfrm>
          <a:prstGeom prst="rightArrow">
            <a:avLst>
              <a:gd name="adj1" fmla="val 50000"/>
              <a:gd name="adj2" fmla="val 50009"/>
            </a:avLst>
          </a:prstGeom>
          <a:solidFill>
            <a:schemeClr val="accent1"/>
          </a:solidFill>
          <a:ln w="9525" algn="ctr">
            <a:noFill/>
            <a:round/>
            <a:headEnd/>
            <a:tailEnd/>
          </a:ln>
        </p:spPr>
        <p:txBody>
          <a:bodyPr/>
          <a:lstStyle/>
          <a:p>
            <a:pPr rtl="0"/>
            <a:endParaRPr kumimoji="1" lang="he-IL" b="0">
              <a:solidFill>
                <a:srgbClr val="EAEAEA"/>
              </a:solidFill>
              <a:cs typeface="Arial" pitchFamily="34" charset="0"/>
            </a:endParaRPr>
          </a:p>
        </p:txBody>
      </p:sp>
      <p:sp>
        <p:nvSpPr>
          <p:cNvPr id="46" name="Rectangle 4"/>
          <p:cNvSpPr>
            <a:spLocks noChangeArrowheads="1"/>
          </p:cNvSpPr>
          <p:nvPr/>
        </p:nvSpPr>
        <p:spPr bwMode="auto">
          <a:xfrm>
            <a:off x="1549400" y="3827463"/>
            <a:ext cx="1584325" cy="790575"/>
          </a:xfrm>
          <a:prstGeom prst="rect">
            <a:avLst/>
          </a:prstGeom>
          <a:solidFill>
            <a:srgbClr val="FFFF66"/>
          </a:solidFill>
          <a:ln w="9525" algn="ctr">
            <a:solidFill>
              <a:srgbClr val="FFFF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47" name="Text Box 9"/>
          <p:cNvSpPr txBox="1">
            <a:spLocks noChangeArrowheads="1"/>
          </p:cNvSpPr>
          <p:nvPr/>
        </p:nvSpPr>
        <p:spPr bwMode="auto">
          <a:xfrm>
            <a:off x="1803400" y="3900488"/>
            <a:ext cx="1008063"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a:t>
            </a:r>
          </a:p>
        </p:txBody>
      </p:sp>
      <p:sp>
        <p:nvSpPr>
          <p:cNvPr id="48" name="Rectangle 4"/>
          <p:cNvSpPr>
            <a:spLocks noChangeArrowheads="1"/>
          </p:cNvSpPr>
          <p:nvPr/>
        </p:nvSpPr>
        <p:spPr bwMode="auto">
          <a:xfrm>
            <a:off x="1531938" y="3784600"/>
            <a:ext cx="1584325" cy="790575"/>
          </a:xfrm>
          <a:prstGeom prst="rect">
            <a:avLst/>
          </a:prstGeom>
          <a:solidFill>
            <a:srgbClr val="FFFF66"/>
          </a:solidFill>
          <a:ln w="9525" algn="ctr">
            <a:solidFill>
              <a:srgbClr val="FFFF66"/>
            </a:solidFill>
            <a:miter lim="800000"/>
            <a:headEnd/>
            <a:tailEnd/>
          </a:ln>
        </p:spPr>
        <p:txBody>
          <a:bodyPr wrap="none" anchor="ctr"/>
          <a:lstStyle/>
          <a:p>
            <a:pPr rtl="0"/>
            <a:endParaRPr kumimoji="1" lang="he-IL" b="0">
              <a:solidFill>
                <a:srgbClr val="EAEAEA"/>
              </a:solidFill>
              <a:cs typeface="Arial" pitchFamily="34" charset="0"/>
            </a:endParaRPr>
          </a:p>
        </p:txBody>
      </p:sp>
      <p:sp>
        <p:nvSpPr>
          <p:cNvPr id="49" name="Text Box 9"/>
          <p:cNvSpPr txBox="1">
            <a:spLocks noChangeArrowheads="1"/>
          </p:cNvSpPr>
          <p:nvPr/>
        </p:nvSpPr>
        <p:spPr bwMode="auto">
          <a:xfrm>
            <a:off x="1785938" y="3857625"/>
            <a:ext cx="1008062"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a:t>
            </a:r>
          </a:p>
        </p:txBody>
      </p:sp>
    </p:spTree>
    <p:extLst>
      <p:ext uri="{BB962C8B-B14F-4D97-AF65-F5344CB8AC3E}">
        <p14:creationId xmlns:p14="http://schemas.microsoft.com/office/powerpoint/2010/main" val="55004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46"/>
                                        </p:tgtEl>
                                        <p:attrNameLst>
                                          <p:attrName>style.visibility</p:attrName>
                                        </p:attrNameLst>
                                      </p:cBhvr>
                                      <p:to>
                                        <p:strVal val="visible"/>
                                      </p:to>
                                    </p:set>
                                    <p:anim calcmode="lin" valueType="num">
                                      <p:cBhvr additive="base">
                                        <p:cTn id="13" dur="500" fill="hold"/>
                                        <p:tgtEl>
                                          <p:spTgt spid="46"/>
                                        </p:tgtEl>
                                        <p:attrNameLst>
                                          <p:attrName>ppt_x</p:attrName>
                                        </p:attrNameLst>
                                      </p:cBhvr>
                                      <p:tavLst>
                                        <p:tav tm="0">
                                          <p:val>
                                            <p:strVal val="1+#ppt_w/2"/>
                                          </p:val>
                                        </p:tav>
                                        <p:tav tm="100000">
                                          <p:val>
                                            <p:strVal val="#ppt_x"/>
                                          </p:val>
                                        </p:tav>
                                      </p:tavLst>
                                    </p:anim>
                                    <p:anim calcmode="lin" valueType="num">
                                      <p:cBhvr additive="base">
                                        <p:cTn id="14" dur="500" fill="hold"/>
                                        <p:tgtEl>
                                          <p:spTgt spid="4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additive="base">
                                        <p:cTn id="17" dur="500" fill="hold"/>
                                        <p:tgtEl>
                                          <p:spTgt spid="47"/>
                                        </p:tgtEl>
                                        <p:attrNameLst>
                                          <p:attrName>ppt_x</p:attrName>
                                        </p:attrNameLst>
                                      </p:cBhvr>
                                      <p:tavLst>
                                        <p:tav tm="0">
                                          <p:val>
                                            <p:strVal val="1+#ppt_w/2"/>
                                          </p:val>
                                        </p:tav>
                                        <p:tav tm="100000">
                                          <p:val>
                                            <p:strVal val="#ppt_x"/>
                                          </p:val>
                                        </p:tav>
                                      </p:tavLst>
                                    </p:anim>
                                    <p:anim calcmode="lin" valueType="num">
                                      <p:cBhvr additive="base">
                                        <p:cTn id="18" dur="500" fill="hold"/>
                                        <p:tgtEl>
                                          <p:spTgt spid="4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48"/>
                                        </p:tgtEl>
                                        <p:attrNameLst>
                                          <p:attrName>style.visibility</p:attrName>
                                        </p:attrNameLst>
                                      </p:cBhvr>
                                      <p:to>
                                        <p:strVal val="visible"/>
                                      </p:to>
                                    </p:set>
                                    <p:anim calcmode="lin" valueType="num">
                                      <p:cBhvr additive="base">
                                        <p:cTn id="21" dur="500" fill="hold"/>
                                        <p:tgtEl>
                                          <p:spTgt spid="48"/>
                                        </p:tgtEl>
                                        <p:attrNameLst>
                                          <p:attrName>ppt_x</p:attrName>
                                        </p:attrNameLst>
                                      </p:cBhvr>
                                      <p:tavLst>
                                        <p:tav tm="0">
                                          <p:val>
                                            <p:strVal val="1+#ppt_w/2"/>
                                          </p:val>
                                        </p:tav>
                                        <p:tav tm="100000">
                                          <p:val>
                                            <p:strVal val="#ppt_x"/>
                                          </p:val>
                                        </p:tav>
                                      </p:tavLst>
                                    </p:anim>
                                    <p:anim calcmode="lin" valueType="num">
                                      <p:cBhvr additive="base">
                                        <p:cTn id="22" dur="500" fill="hold"/>
                                        <p:tgtEl>
                                          <p:spTgt spid="48"/>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9"/>
                                        </p:tgtEl>
                                        <p:attrNameLst>
                                          <p:attrName>style.visibility</p:attrName>
                                        </p:attrNameLst>
                                      </p:cBhvr>
                                      <p:to>
                                        <p:strVal val="visible"/>
                                      </p:to>
                                    </p:set>
                                    <p:anim calcmode="lin" valueType="num">
                                      <p:cBhvr additive="base">
                                        <p:cTn id="25" dur="500" fill="hold"/>
                                        <p:tgtEl>
                                          <p:spTgt spid="49"/>
                                        </p:tgtEl>
                                        <p:attrNameLst>
                                          <p:attrName>ppt_x</p:attrName>
                                        </p:attrNameLst>
                                      </p:cBhvr>
                                      <p:tavLst>
                                        <p:tav tm="0">
                                          <p:val>
                                            <p:strVal val="1+#ppt_w/2"/>
                                          </p:val>
                                        </p:tav>
                                        <p:tav tm="100000">
                                          <p:val>
                                            <p:strVal val="#ppt_x"/>
                                          </p:val>
                                        </p:tav>
                                      </p:tavLst>
                                    </p:anim>
                                    <p:anim calcmode="lin" valueType="num">
                                      <p:cBhvr additive="base">
                                        <p:cTn id="26" dur="500" fill="hold"/>
                                        <p:tgtEl>
                                          <p:spTgt spid="49"/>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nodeType="click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1+#ppt_w/2"/>
                                          </p:val>
                                        </p:tav>
                                        <p:tav tm="100000">
                                          <p:val>
                                            <p:strVal val="#ppt_x"/>
                                          </p:val>
                                        </p:tav>
                                      </p:tavLst>
                                    </p:anim>
                                    <p:anim calcmode="lin" valueType="num">
                                      <p:cBhvr additive="base">
                                        <p:cTn id="32" dur="500" fill="hold"/>
                                        <p:tgtEl>
                                          <p:spTgt spid="2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500" fill="hold"/>
                                        <p:tgtEl>
                                          <p:spTgt spid="28"/>
                                        </p:tgtEl>
                                        <p:attrNameLst>
                                          <p:attrName>ppt_x</p:attrName>
                                        </p:attrNameLst>
                                      </p:cBhvr>
                                      <p:tavLst>
                                        <p:tav tm="0">
                                          <p:val>
                                            <p:strVal val="1+#ppt_w/2"/>
                                          </p:val>
                                        </p:tav>
                                        <p:tav tm="100000">
                                          <p:val>
                                            <p:strVal val="#ppt_x"/>
                                          </p:val>
                                        </p:tav>
                                      </p:tavLst>
                                    </p:anim>
                                    <p:anim calcmode="lin" valueType="num">
                                      <p:cBhvr additive="base">
                                        <p:cTn id="36" dur="5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9"/>
                                        </p:tgtEl>
                                        <p:attrNameLst>
                                          <p:attrName>style.visibility</p:attrName>
                                        </p:attrNameLst>
                                      </p:cBhvr>
                                      <p:to>
                                        <p:strVal val="visible"/>
                                      </p:to>
                                    </p:set>
                                    <p:anim calcmode="lin" valueType="num">
                                      <p:cBhvr additive="base">
                                        <p:cTn id="39" dur="500" fill="hold"/>
                                        <p:tgtEl>
                                          <p:spTgt spid="29"/>
                                        </p:tgtEl>
                                        <p:attrNameLst>
                                          <p:attrName>ppt_x</p:attrName>
                                        </p:attrNameLst>
                                      </p:cBhvr>
                                      <p:tavLst>
                                        <p:tav tm="0">
                                          <p:val>
                                            <p:strVal val="1+#ppt_w/2"/>
                                          </p:val>
                                        </p:tav>
                                        <p:tav tm="100000">
                                          <p:val>
                                            <p:strVal val="#ppt_x"/>
                                          </p:val>
                                        </p:tav>
                                      </p:tavLst>
                                    </p:anim>
                                    <p:anim calcmode="lin" valueType="num">
                                      <p:cBhvr additive="base">
                                        <p:cTn id="40" dur="500" fill="hold"/>
                                        <p:tgtEl>
                                          <p:spTgt spid="2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500" fill="hold"/>
                                        <p:tgtEl>
                                          <p:spTgt spid="30"/>
                                        </p:tgtEl>
                                        <p:attrNameLst>
                                          <p:attrName>ppt_x</p:attrName>
                                        </p:attrNameLst>
                                      </p:cBhvr>
                                      <p:tavLst>
                                        <p:tav tm="0">
                                          <p:val>
                                            <p:strVal val="1+#ppt_w/2"/>
                                          </p:val>
                                        </p:tav>
                                        <p:tav tm="100000">
                                          <p:val>
                                            <p:strVal val="#ppt_x"/>
                                          </p:val>
                                        </p:tav>
                                      </p:tavLst>
                                    </p:anim>
                                    <p:anim calcmode="lin" valueType="num">
                                      <p:cBhvr additive="base">
                                        <p:cTn id="44" dur="50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3" fill="hold" nodeType="click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 fill="hold"/>
                                        <p:tgtEl>
                                          <p:spTgt spid="31"/>
                                        </p:tgtEl>
                                        <p:attrNameLst>
                                          <p:attrName>ppt_x</p:attrName>
                                        </p:attrNameLst>
                                      </p:cBhvr>
                                      <p:tavLst>
                                        <p:tav tm="0">
                                          <p:val>
                                            <p:strVal val="1+#ppt_w/2"/>
                                          </p:val>
                                        </p:tav>
                                        <p:tav tm="100000">
                                          <p:val>
                                            <p:strVal val="#ppt_x"/>
                                          </p:val>
                                        </p:tav>
                                      </p:tavLst>
                                    </p:anim>
                                    <p:anim calcmode="lin" valueType="num">
                                      <p:cBhvr additive="base">
                                        <p:cTn id="50" dur="500" fill="hold"/>
                                        <p:tgtEl>
                                          <p:spTgt spid="3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500" fill="hold"/>
                                        <p:tgtEl>
                                          <p:spTgt spid="32"/>
                                        </p:tgtEl>
                                        <p:attrNameLst>
                                          <p:attrName>ppt_x</p:attrName>
                                        </p:attrNameLst>
                                      </p:cBhvr>
                                      <p:tavLst>
                                        <p:tav tm="0">
                                          <p:val>
                                            <p:strVal val="1+#ppt_w/2"/>
                                          </p:val>
                                        </p:tav>
                                        <p:tav tm="100000">
                                          <p:val>
                                            <p:strVal val="#ppt_x"/>
                                          </p:val>
                                        </p:tav>
                                      </p:tavLst>
                                    </p:anim>
                                    <p:anim calcmode="lin" valueType="num">
                                      <p:cBhvr additive="base">
                                        <p:cTn id="54" dur="500" fill="hold"/>
                                        <p:tgtEl>
                                          <p:spTgt spid="3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500" fill="hold"/>
                                        <p:tgtEl>
                                          <p:spTgt spid="33"/>
                                        </p:tgtEl>
                                        <p:attrNameLst>
                                          <p:attrName>ppt_x</p:attrName>
                                        </p:attrNameLst>
                                      </p:cBhvr>
                                      <p:tavLst>
                                        <p:tav tm="0">
                                          <p:val>
                                            <p:strVal val="1+#ppt_w/2"/>
                                          </p:val>
                                        </p:tav>
                                        <p:tav tm="100000">
                                          <p:val>
                                            <p:strVal val="#ppt_x"/>
                                          </p:val>
                                        </p:tav>
                                      </p:tavLst>
                                    </p:anim>
                                    <p:anim calcmode="lin" valueType="num">
                                      <p:cBhvr additive="base">
                                        <p:cTn id="58" dur="500" fill="hold"/>
                                        <p:tgtEl>
                                          <p:spTgt spid="3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500" fill="hold"/>
                                        <p:tgtEl>
                                          <p:spTgt spid="34"/>
                                        </p:tgtEl>
                                        <p:attrNameLst>
                                          <p:attrName>ppt_x</p:attrName>
                                        </p:attrNameLst>
                                      </p:cBhvr>
                                      <p:tavLst>
                                        <p:tav tm="0">
                                          <p:val>
                                            <p:strVal val="1+#ppt_w/2"/>
                                          </p:val>
                                        </p:tav>
                                        <p:tav tm="100000">
                                          <p:val>
                                            <p:strVal val="#ppt_x"/>
                                          </p:val>
                                        </p:tav>
                                      </p:tavLst>
                                    </p:anim>
                                    <p:anim calcmode="lin" valueType="num">
                                      <p:cBhvr additive="base">
                                        <p:cTn id="62"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45"/>
                                        </p:tgtEl>
                                        <p:attrNameLst>
                                          <p:attrName>style.visibility</p:attrName>
                                        </p:attrNameLst>
                                      </p:cBhvr>
                                      <p:to>
                                        <p:strVal val="visible"/>
                                      </p:to>
                                    </p:set>
                                    <p:anim calcmode="lin" valueType="num">
                                      <p:cBhvr additive="base">
                                        <p:cTn id="67" dur="500" fill="hold"/>
                                        <p:tgtEl>
                                          <p:spTgt spid="45"/>
                                        </p:tgtEl>
                                        <p:attrNameLst>
                                          <p:attrName>ppt_x</p:attrName>
                                        </p:attrNameLst>
                                      </p:cBhvr>
                                      <p:tavLst>
                                        <p:tav tm="0">
                                          <p:val>
                                            <p:strVal val="0-#ppt_w/2"/>
                                          </p:val>
                                        </p:tav>
                                        <p:tav tm="100000">
                                          <p:val>
                                            <p:strVal val="#ppt_x"/>
                                          </p:val>
                                        </p:tav>
                                      </p:tavLst>
                                    </p:anim>
                                    <p:anim calcmode="lin" valueType="num">
                                      <p:cBhvr additive="base">
                                        <p:cTn id="68" dur="500" fill="hold"/>
                                        <p:tgtEl>
                                          <p:spTgt spid="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45" grpId="0" animBg="1"/>
      <p:bldP spid="46" grpId="0" animBg="1"/>
    </p:bld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2400"/>
            <a:ext cx="8991600" cy="685800"/>
          </a:xfrm>
        </p:spPr>
        <p:txBody>
          <a:bodyPr/>
          <a:lstStyle/>
          <a:p>
            <a:pPr algn="r" rtl="1">
              <a:defRPr/>
            </a:pPr>
            <a:r>
              <a:rPr lang="he-IL" i="1" dirty="0"/>
              <a:t>צעדים מעשיים: שינוי תכן – מנות מעבר יותר קטנות </a:t>
            </a:r>
            <a:endParaRPr lang="he-IL" dirty="0"/>
          </a:p>
        </p:txBody>
      </p:sp>
      <p:sp>
        <p:nvSpPr>
          <p:cNvPr id="6" name="Slide Number Placeholder 5"/>
          <p:cNvSpPr>
            <a:spLocks noGrp="1"/>
          </p:cNvSpPr>
          <p:nvPr>
            <p:ph type="sldNum" sz="quarter" idx="12"/>
          </p:nvPr>
        </p:nvSpPr>
        <p:spPr/>
        <p:txBody>
          <a:bodyPr/>
          <a:lstStyle/>
          <a:p>
            <a:pPr>
              <a:defRPr/>
            </a:pPr>
            <a:fld id="{44748737-3965-4A71-A69B-D1E3E9DF833C}" type="slidenum">
              <a:rPr lang="he-IL" altLang="en-US"/>
              <a:pPr>
                <a:defRPr/>
              </a:pPr>
              <a:t>124</a:t>
            </a:fld>
            <a:endParaRPr lang="en-US" altLang="en-US"/>
          </a:p>
        </p:txBody>
      </p:sp>
      <p:sp>
        <p:nvSpPr>
          <p:cNvPr id="53254" name="Rectangle 6"/>
          <p:cNvSpPr>
            <a:spLocks noChangeArrowheads="1"/>
          </p:cNvSpPr>
          <p:nvPr/>
        </p:nvSpPr>
        <p:spPr bwMode="auto">
          <a:xfrm>
            <a:off x="6072188" y="1071563"/>
            <a:ext cx="2501900"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3255" name="Text Box 10"/>
          <p:cNvSpPr txBox="1">
            <a:spLocks noChangeArrowheads="1"/>
          </p:cNvSpPr>
          <p:nvPr/>
        </p:nvSpPr>
        <p:spPr bwMode="auto">
          <a:xfrm>
            <a:off x="6858000" y="1214438"/>
            <a:ext cx="1008063"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a:t>
            </a:r>
          </a:p>
        </p:txBody>
      </p:sp>
      <p:sp>
        <p:nvSpPr>
          <p:cNvPr id="44" name="Right Arrow 43"/>
          <p:cNvSpPr>
            <a:spLocks noChangeArrowheads="1"/>
          </p:cNvSpPr>
          <p:nvPr/>
        </p:nvSpPr>
        <p:spPr bwMode="auto">
          <a:xfrm>
            <a:off x="1071563" y="2071688"/>
            <a:ext cx="7643812" cy="500062"/>
          </a:xfrm>
          <a:prstGeom prst="rightArrow">
            <a:avLst>
              <a:gd name="adj1" fmla="val 50000"/>
              <a:gd name="adj2" fmla="val 50032"/>
            </a:avLst>
          </a:prstGeom>
          <a:solidFill>
            <a:schemeClr val="accent1"/>
          </a:solidFill>
          <a:ln w="9525" algn="ctr">
            <a:noFill/>
            <a:round/>
            <a:headEnd/>
            <a:tailEnd/>
          </a:ln>
        </p:spPr>
        <p:txBody>
          <a:bodyPr/>
          <a:lstStyle/>
          <a:p>
            <a:pPr rtl="0"/>
            <a:endParaRPr kumimoji="1" lang="he-IL" b="0">
              <a:solidFill>
                <a:srgbClr val="EAEAEA"/>
              </a:solidFill>
              <a:cs typeface="Arial" pitchFamily="34" charset="0"/>
            </a:endParaRPr>
          </a:p>
        </p:txBody>
      </p:sp>
      <p:sp>
        <p:nvSpPr>
          <p:cNvPr id="36" name="Rectangle 6"/>
          <p:cNvSpPr>
            <a:spLocks noChangeArrowheads="1"/>
          </p:cNvSpPr>
          <p:nvPr/>
        </p:nvSpPr>
        <p:spPr bwMode="auto">
          <a:xfrm>
            <a:off x="3643313" y="4286250"/>
            <a:ext cx="1285875"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37" name="Text Box 10"/>
          <p:cNvSpPr txBox="1">
            <a:spLocks noChangeArrowheads="1"/>
          </p:cNvSpPr>
          <p:nvPr/>
        </p:nvSpPr>
        <p:spPr bwMode="auto">
          <a:xfrm>
            <a:off x="3786188" y="4357688"/>
            <a:ext cx="1008062"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E1</a:t>
            </a:r>
          </a:p>
        </p:txBody>
      </p:sp>
      <p:sp>
        <p:nvSpPr>
          <p:cNvPr id="38" name="Rectangle 6"/>
          <p:cNvSpPr>
            <a:spLocks noChangeArrowheads="1"/>
          </p:cNvSpPr>
          <p:nvPr/>
        </p:nvSpPr>
        <p:spPr bwMode="auto">
          <a:xfrm>
            <a:off x="4929188" y="4286250"/>
            <a:ext cx="1285875" cy="790575"/>
          </a:xfrm>
          <a:prstGeom prst="rect">
            <a:avLst/>
          </a:prstGeom>
          <a:solidFill>
            <a:schemeClr val="hlink"/>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39" name="Text Box 10"/>
          <p:cNvSpPr txBox="1">
            <a:spLocks noChangeArrowheads="1"/>
          </p:cNvSpPr>
          <p:nvPr/>
        </p:nvSpPr>
        <p:spPr bwMode="auto">
          <a:xfrm>
            <a:off x="5072063" y="4357688"/>
            <a:ext cx="1008062" cy="579437"/>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E2</a:t>
            </a:r>
          </a:p>
        </p:txBody>
      </p:sp>
      <p:sp>
        <p:nvSpPr>
          <p:cNvPr id="53261" name="Rectangle 6"/>
          <p:cNvSpPr>
            <a:spLocks noChangeArrowheads="1"/>
          </p:cNvSpPr>
          <p:nvPr/>
        </p:nvSpPr>
        <p:spPr bwMode="auto">
          <a:xfrm>
            <a:off x="3571875" y="1071563"/>
            <a:ext cx="2501900" cy="790575"/>
          </a:xfrm>
          <a:prstGeom prst="rect">
            <a:avLst/>
          </a:prstGeom>
          <a:solidFill>
            <a:srgbClr val="FFFF00"/>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3262" name="Text Box 10"/>
          <p:cNvSpPr txBox="1">
            <a:spLocks noChangeArrowheads="1"/>
          </p:cNvSpPr>
          <p:nvPr/>
        </p:nvSpPr>
        <p:spPr bwMode="auto">
          <a:xfrm>
            <a:off x="4286250" y="1143000"/>
            <a:ext cx="1008063" cy="579438"/>
          </a:xfrm>
          <a:prstGeom prst="rect">
            <a:avLst/>
          </a:prstGeom>
          <a:no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a:t>
            </a:r>
          </a:p>
        </p:txBody>
      </p:sp>
      <p:sp>
        <p:nvSpPr>
          <p:cNvPr id="42" name="Rectangle 6"/>
          <p:cNvSpPr>
            <a:spLocks noChangeArrowheads="1"/>
          </p:cNvSpPr>
          <p:nvPr/>
        </p:nvSpPr>
        <p:spPr bwMode="auto">
          <a:xfrm>
            <a:off x="2357438" y="3500438"/>
            <a:ext cx="1285875" cy="790575"/>
          </a:xfrm>
          <a:prstGeom prst="rect">
            <a:avLst/>
          </a:prstGeom>
          <a:solidFill>
            <a:srgbClr val="FFFF00"/>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43" name="Text Box 10"/>
          <p:cNvSpPr txBox="1">
            <a:spLocks noChangeArrowheads="1"/>
          </p:cNvSpPr>
          <p:nvPr/>
        </p:nvSpPr>
        <p:spPr bwMode="auto">
          <a:xfrm>
            <a:off x="2500313" y="3571875"/>
            <a:ext cx="1008062" cy="579438"/>
          </a:xfrm>
          <a:prstGeom prst="rect">
            <a:avLst/>
          </a:prstGeom>
          <a:solidFill>
            <a:srgbClr val="FFFF00"/>
          </a:solid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B1</a:t>
            </a:r>
          </a:p>
        </p:txBody>
      </p:sp>
      <p:sp>
        <p:nvSpPr>
          <p:cNvPr id="50" name="Rectangle 6"/>
          <p:cNvSpPr>
            <a:spLocks noChangeArrowheads="1"/>
          </p:cNvSpPr>
          <p:nvPr/>
        </p:nvSpPr>
        <p:spPr bwMode="auto">
          <a:xfrm>
            <a:off x="3643313" y="3500438"/>
            <a:ext cx="1285875" cy="790575"/>
          </a:xfrm>
          <a:prstGeom prst="rect">
            <a:avLst/>
          </a:prstGeom>
          <a:solidFill>
            <a:srgbClr val="FFFF00"/>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1" name="Text Box 10"/>
          <p:cNvSpPr txBox="1">
            <a:spLocks noChangeArrowheads="1"/>
          </p:cNvSpPr>
          <p:nvPr/>
        </p:nvSpPr>
        <p:spPr bwMode="auto">
          <a:xfrm>
            <a:off x="3786188" y="3571875"/>
            <a:ext cx="1008062" cy="579438"/>
          </a:xfrm>
          <a:prstGeom prst="rect">
            <a:avLst/>
          </a:prstGeom>
          <a:solidFill>
            <a:srgbClr val="FFFF00"/>
          </a:solid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B2</a:t>
            </a:r>
          </a:p>
        </p:txBody>
      </p:sp>
      <p:sp>
        <p:nvSpPr>
          <p:cNvPr id="53267" name="Rectangle 6"/>
          <p:cNvSpPr>
            <a:spLocks noChangeArrowheads="1"/>
          </p:cNvSpPr>
          <p:nvPr/>
        </p:nvSpPr>
        <p:spPr bwMode="auto">
          <a:xfrm>
            <a:off x="1071563" y="1071563"/>
            <a:ext cx="2501900" cy="790575"/>
          </a:xfrm>
          <a:prstGeom prst="rect">
            <a:avLst/>
          </a:prstGeom>
          <a:solidFill>
            <a:srgbClr val="0099FF"/>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3268" name="Text Box 10"/>
          <p:cNvSpPr txBox="1">
            <a:spLocks noChangeArrowheads="1"/>
          </p:cNvSpPr>
          <p:nvPr/>
        </p:nvSpPr>
        <p:spPr bwMode="auto">
          <a:xfrm>
            <a:off x="1785938" y="1143000"/>
            <a:ext cx="1008062" cy="579438"/>
          </a:xfrm>
          <a:prstGeom prst="rect">
            <a:avLst/>
          </a:prstGeom>
          <a:solidFill>
            <a:srgbClr val="0099FF"/>
          </a:solid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A</a:t>
            </a:r>
          </a:p>
        </p:txBody>
      </p:sp>
      <p:sp>
        <p:nvSpPr>
          <p:cNvPr id="54" name="Rectangle 6"/>
          <p:cNvSpPr>
            <a:spLocks noChangeArrowheads="1"/>
          </p:cNvSpPr>
          <p:nvPr/>
        </p:nvSpPr>
        <p:spPr bwMode="auto">
          <a:xfrm>
            <a:off x="1071563" y="2714625"/>
            <a:ext cx="1285875" cy="790575"/>
          </a:xfrm>
          <a:prstGeom prst="rect">
            <a:avLst/>
          </a:prstGeom>
          <a:solidFill>
            <a:srgbClr val="0099FF"/>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5" name="Text Box 10"/>
          <p:cNvSpPr txBox="1">
            <a:spLocks noChangeArrowheads="1"/>
          </p:cNvSpPr>
          <p:nvPr/>
        </p:nvSpPr>
        <p:spPr bwMode="auto">
          <a:xfrm>
            <a:off x="1214438" y="2786063"/>
            <a:ext cx="1008062" cy="579437"/>
          </a:xfrm>
          <a:prstGeom prst="rect">
            <a:avLst/>
          </a:prstGeom>
          <a:solidFill>
            <a:srgbClr val="0099FF"/>
          </a:solid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A1</a:t>
            </a:r>
          </a:p>
        </p:txBody>
      </p:sp>
      <p:sp>
        <p:nvSpPr>
          <p:cNvPr id="56" name="Rectangle 6"/>
          <p:cNvSpPr>
            <a:spLocks noChangeArrowheads="1"/>
          </p:cNvSpPr>
          <p:nvPr/>
        </p:nvSpPr>
        <p:spPr bwMode="auto">
          <a:xfrm>
            <a:off x="2357438" y="2714625"/>
            <a:ext cx="1285875" cy="790575"/>
          </a:xfrm>
          <a:prstGeom prst="rect">
            <a:avLst/>
          </a:prstGeom>
          <a:solidFill>
            <a:srgbClr val="0099FF"/>
          </a:solidFill>
          <a:ln w="9525" algn="ctr">
            <a:solidFill>
              <a:schemeClr val="hlink"/>
            </a:solidFill>
            <a:miter lim="800000"/>
            <a:headEnd/>
            <a:tailEnd/>
          </a:ln>
        </p:spPr>
        <p:txBody>
          <a:bodyPr wrap="none" anchor="ctr"/>
          <a:lstStyle/>
          <a:p>
            <a:pPr rtl="0"/>
            <a:endParaRPr kumimoji="1" lang="he-IL" b="0">
              <a:solidFill>
                <a:srgbClr val="EAEAEA"/>
              </a:solidFill>
              <a:cs typeface="Arial" pitchFamily="34" charset="0"/>
            </a:endParaRPr>
          </a:p>
        </p:txBody>
      </p:sp>
      <p:sp>
        <p:nvSpPr>
          <p:cNvPr id="57" name="Text Box 10"/>
          <p:cNvSpPr txBox="1">
            <a:spLocks noChangeArrowheads="1"/>
          </p:cNvSpPr>
          <p:nvPr/>
        </p:nvSpPr>
        <p:spPr bwMode="auto">
          <a:xfrm>
            <a:off x="2500313" y="2786063"/>
            <a:ext cx="1008062" cy="579437"/>
          </a:xfrm>
          <a:prstGeom prst="rect">
            <a:avLst/>
          </a:prstGeom>
          <a:solidFill>
            <a:srgbClr val="0099FF"/>
          </a:solidFill>
          <a:ln w="9525" algn="ctr">
            <a:noFill/>
            <a:miter lim="800000"/>
            <a:headEnd/>
            <a:tailEnd/>
          </a:ln>
        </p:spPr>
        <p:txBody>
          <a:bodyPr>
            <a:spAutoFit/>
          </a:bodyPr>
          <a:lstStyle/>
          <a:p>
            <a:pPr rtl="0">
              <a:spcBef>
                <a:spcPct val="50000"/>
              </a:spcBef>
            </a:pPr>
            <a:r>
              <a:rPr kumimoji="1" lang="en-US" sz="3200">
                <a:solidFill>
                  <a:srgbClr val="FFFFFF"/>
                </a:solidFill>
                <a:latin typeface="Arial" pitchFamily="34" charset="0"/>
                <a:cs typeface="Arial" pitchFamily="34" charset="0"/>
              </a:rPr>
              <a:t>A2</a:t>
            </a:r>
          </a:p>
        </p:txBody>
      </p:sp>
      <p:sp>
        <p:nvSpPr>
          <p:cNvPr id="58" name="Right Arrow 57"/>
          <p:cNvSpPr>
            <a:spLocks noChangeArrowheads="1"/>
          </p:cNvSpPr>
          <p:nvPr/>
        </p:nvSpPr>
        <p:spPr bwMode="auto">
          <a:xfrm>
            <a:off x="1000125" y="5357813"/>
            <a:ext cx="5286375" cy="500062"/>
          </a:xfrm>
          <a:prstGeom prst="rightArrow">
            <a:avLst>
              <a:gd name="adj1" fmla="val 50000"/>
              <a:gd name="adj2" fmla="val 50019"/>
            </a:avLst>
          </a:prstGeom>
          <a:solidFill>
            <a:schemeClr val="accent1"/>
          </a:solidFill>
          <a:ln w="9525" algn="ctr">
            <a:noFill/>
            <a:round/>
            <a:headEnd/>
            <a:tailEnd/>
          </a:ln>
        </p:spPr>
        <p:txBody>
          <a:bodyPr/>
          <a:lstStyle/>
          <a:p>
            <a:pPr rtl="0"/>
            <a:endParaRPr kumimoji="1" lang="he-IL" b="0">
              <a:solidFill>
                <a:srgbClr val="EAEAEA"/>
              </a:solidFill>
              <a:cs typeface="Arial" pitchFamily="34" charset="0"/>
            </a:endParaRPr>
          </a:p>
        </p:txBody>
      </p:sp>
      <p:sp>
        <p:nvSpPr>
          <p:cNvPr id="53274" name="TextBox 25"/>
          <p:cNvSpPr txBox="1">
            <a:spLocks noChangeArrowheads="1"/>
          </p:cNvSpPr>
          <p:nvPr/>
        </p:nvSpPr>
        <p:spPr bwMode="auto">
          <a:xfrm>
            <a:off x="1071563" y="1071563"/>
            <a:ext cx="1071562" cy="276225"/>
          </a:xfrm>
          <a:prstGeom prst="rect">
            <a:avLst/>
          </a:prstGeom>
          <a:noFill/>
          <a:ln w="9525">
            <a:noFill/>
            <a:miter lim="800000"/>
            <a:headEnd/>
            <a:tailEnd/>
          </a:ln>
        </p:spPr>
        <p:txBody>
          <a:bodyPr>
            <a:spAutoFit/>
          </a:bodyPr>
          <a:lstStyle/>
          <a:p>
            <a:pPr algn="l" rtl="0"/>
            <a:r>
              <a:rPr kumimoji="1" lang="en-US" sz="1200">
                <a:solidFill>
                  <a:srgbClr val="EAEAEA"/>
                </a:solidFill>
                <a:cs typeface="Arial" pitchFamily="34" charset="0"/>
              </a:rPr>
              <a:t>Development</a:t>
            </a:r>
            <a:endParaRPr kumimoji="1" lang="he-IL" sz="1200">
              <a:solidFill>
                <a:srgbClr val="EAEAEA"/>
              </a:solidFill>
              <a:cs typeface="Arial" pitchFamily="34" charset="0"/>
            </a:endParaRPr>
          </a:p>
        </p:txBody>
      </p:sp>
      <p:sp>
        <p:nvSpPr>
          <p:cNvPr id="53275" name="TextBox 26"/>
          <p:cNvSpPr txBox="1">
            <a:spLocks noChangeArrowheads="1"/>
          </p:cNvSpPr>
          <p:nvPr/>
        </p:nvSpPr>
        <p:spPr bwMode="auto">
          <a:xfrm>
            <a:off x="3571875" y="1071563"/>
            <a:ext cx="1071563" cy="276225"/>
          </a:xfrm>
          <a:prstGeom prst="rect">
            <a:avLst/>
          </a:prstGeom>
          <a:noFill/>
          <a:ln w="9525">
            <a:noFill/>
            <a:miter lim="800000"/>
            <a:headEnd/>
            <a:tailEnd/>
          </a:ln>
        </p:spPr>
        <p:txBody>
          <a:bodyPr>
            <a:spAutoFit/>
          </a:bodyPr>
          <a:lstStyle/>
          <a:p>
            <a:pPr algn="l" rtl="0"/>
            <a:r>
              <a:rPr kumimoji="1" lang="en-US" sz="1200">
                <a:solidFill>
                  <a:srgbClr val="002060"/>
                </a:solidFill>
                <a:cs typeface="Arial" pitchFamily="34" charset="0"/>
              </a:rPr>
              <a:t>Testing</a:t>
            </a:r>
            <a:endParaRPr kumimoji="1" lang="he-IL" sz="1200">
              <a:solidFill>
                <a:srgbClr val="002060"/>
              </a:solidFill>
              <a:cs typeface="Arial" pitchFamily="34" charset="0"/>
            </a:endParaRPr>
          </a:p>
        </p:txBody>
      </p:sp>
      <p:sp>
        <p:nvSpPr>
          <p:cNvPr id="53276" name="TextBox 27"/>
          <p:cNvSpPr txBox="1">
            <a:spLocks noChangeArrowheads="1"/>
          </p:cNvSpPr>
          <p:nvPr/>
        </p:nvSpPr>
        <p:spPr bwMode="auto">
          <a:xfrm>
            <a:off x="6072188" y="1071563"/>
            <a:ext cx="1071562" cy="276225"/>
          </a:xfrm>
          <a:prstGeom prst="rect">
            <a:avLst/>
          </a:prstGeom>
          <a:noFill/>
          <a:ln w="9525">
            <a:noFill/>
            <a:miter lim="800000"/>
            <a:headEnd/>
            <a:tailEnd/>
          </a:ln>
        </p:spPr>
        <p:txBody>
          <a:bodyPr>
            <a:spAutoFit/>
          </a:bodyPr>
          <a:lstStyle/>
          <a:p>
            <a:pPr algn="l" rtl="0"/>
            <a:r>
              <a:rPr kumimoji="1" lang="en-US" sz="1200">
                <a:solidFill>
                  <a:srgbClr val="EAEAEA"/>
                </a:solidFill>
                <a:cs typeface="Arial" pitchFamily="34" charset="0"/>
              </a:rPr>
              <a:t>Integration</a:t>
            </a:r>
            <a:endParaRPr kumimoji="1" lang="he-IL" sz="1200">
              <a:solidFill>
                <a:srgbClr val="EAEAEA"/>
              </a:solidFill>
              <a:cs typeface="Arial" pitchFamily="34" charset="0"/>
            </a:endParaRPr>
          </a:p>
        </p:txBody>
      </p:sp>
    </p:spTree>
    <p:extLst>
      <p:ext uri="{BB962C8B-B14F-4D97-AF65-F5344CB8AC3E}">
        <p14:creationId xmlns:p14="http://schemas.microsoft.com/office/powerpoint/2010/main" val="1562813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0-#ppt_w/2"/>
                                          </p:val>
                                        </p:tav>
                                        <p:tav tm="100000">
                                          <p:val>
                                            <p:strVal val="#ppt_x"/>
                                          </p:val>
                                        </p:tav>
                                      </p:tavLst>
                                    </p:anim>
                                    <p:anim calcmode="lin" valueType="num">
                                      <p:cBhvr additive="base">
                                        <p:cTn id="8" dur="500" fill="hold"/>
                                        <p:tgtEl>
                                          <p:spTgt spid="4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54"/>
                                        </p:tgtEl>
                                        <p:attrNameLst>
                                          <p:attrName>style.visibility</p:attrName>
                                        </p:attrNameLst>
                                      </p:cBhvr>
                                      <p:to>
                                        <p:strVal val="visible"/>
                                      </p:to>
                                    </p:set>
                                    <p:anim calcmode="lin" valueType="num">
                                      <p:cBhvr additive="base">
                                        <p:cTn id="13" dur="500" fill="hold"/>
                                        <p:tgtEl>
                                          <p:spTgt spid="54"/>
                                        </p:tgtEl>
                                        <p:attrNameLst>
                                          <p:attrName>ppt_x</p:attrName>
                                        </p:attrNameLst>
                                      </p:cBhvr>
                                      <p:tavLst>
                                        <p:tav tm="0">
                                          <p:val>
                                            <p:strVal val="#ppt_x"/>
                                          </p:val>
                                        </p:tav>
                                        <p:tav tm="100000">
                                          <p:val>
                                            <p:strVal val="#ppt_x"/>
                                          </p:val>
                                        </p:tav>
                                      </p:tavLst>
                                    </p:anim>
                                    <p:anim calcmode="lin" valueType="num">
                                      <p:cBhvr additive="base">
                                        <p:cTn id="14" dur="500" fill="hold"/>
                                        <p:tgtEl>
                                          <p:spTgt spid="54"/>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 calcmode="lin" valueType="num">
                                      <p:cBhvr additive="base">
                                        <p:cTn id="17" dur="500" fill="hold"/>
                                        <p:tgtEl>
                                          <p:spTgt spid="55"/>
                                        </p:tgtEl>
                                        <p:attrNameLst>
                                          <p:attrName>ppt_x</p:attrName>
                                        </p:attrNameLst>
                                      </p:cBhvr>
                                      <p:tavLst>
                                        <p:tav tm="0">
                                          <p:val>
                                            <p:strVal val="#ppt_x"/>
                                          </p:val>
                                        </p:tav>
                                        <p:tav tm="100000">
                                          <p:val>
                                            <p:strVal val="#ppt_x"/>
                                          </p:val>
                                        </p:tav>
                                      </p:tavLst>
                                    </p:anim>
                                    <p:anim calcmode="lin" valueType="num">
                                      <p:cBhvr additive="base">
                                        <p:cTn id="18" dur="500" fill="hold"/>
                                        <p:tgtEl>
                                          <p:spTgt spid="55"/>
                                        </p:tgtEl>
                                        <p:attrNameLst>
                                          <p:attrName>ppt_y</p:attrName>
                                        </p:attrNameLst>
                                      </p:cBhvr>
                                      <p:tavLst>
                                        <p:tav tm="0">
                                          <p:val>
                                            <p:strVal val="0-#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3"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1+#ppt_w/2"/>
                                          </p:val>
                                        </p:tav>
                                        <p:tav tm="100000">
                                          <p:val>
                                            <p:strVal val="#ppt_x"/>
                                          </p:val>
                                        </p:tav>
                                      </p:tavLst>
                                    </p:anim>
                                    <p:anim calcmode="lin" valueType="num">
                                      <p:cBhvr additive="base">
                                        <p:cTn id="24" dur="50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3"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1+#ppt_w/2"/>
                                          </p:val>
                                        </p:tav>
                                        <p:tav tm="100000">
                                          <p:val>
                                            <p:strVal val="#ppt_x"/>
                                          </p:val>
                                        </p:tav>
                                      </p:tavLst>
                                    </p:anim>
                                    <p:anim calcmode="lin" valueType="num">
                                      <p:cBhvr additive="base">
                                        <p:cTn id="28" dur="500" fill="hold"/>
                                        <p:tgtEl>
                                          <p:spTgt spid="43"/>
                                        </p:tgtEl>
                                        <p:attrNameLst>
                                          <p:attrName>ppt_y</p:attrName>
                                        </p:attrNameLst>
                                      </p:cBhvr>
                                      <p:tavLst>
                                        <p:tav tm="0">
                                          <p:val>
                                            <p:strVal val="0-#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1"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additive="base">
                                        <p:cTn id="33" dur="500" fill="hold"/>
                                        <p:tgtEl>
                                          <p:spTgt spid="56"/>
                                        </p:tgtEl>
                                        <p:attrNameLst>
                                          <p:attrName>ppt_x</p:attrName>
                                        </p:attrNameLst>
                                      </p:cBhvr>
                                      <p:tavLst>
                                        <p:tav tm="0">
                                          <p:val>
                                            <p:strVal val="#ppt_x"/>
                                          </p:val>
                                        </p:tav>
                                        <p:tav tm="100000">
                                          <p:val>
                                            <p:strVal val="#ppt_x"/>
                                          </p:val>
                                        </p:tav>
                                      </p:tavLst>
                                    </p:anim>
                                    <p:anim calcmode="lin" valueType="num">
                                      <p:cBhvr additive="base">
                                        <p:cTn id="34" dur="500" fill="hold"/>
                                        <p:tgtEl>
                                          <p:spTgt spid="5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ppt_x"/>
                                          </p:val>
                                        </p:tav>
                                        <p:tav tm="100000">
                                          <p:val>
                                            <p:strVal val="#ppt_x"/>
                                          </p:val>
                                        </p:tav>
                                      </p:tavLst>
                                    </p:anim>
                                    <p:anim calcmode="lin" valueType="num">
                                      <p:cBhvr additive="base">
                                        <p:cTn id="38" dur="500" fill="hold"/>
                                        <p:tgtEl>
                                          <p:spTgt spid="57"/>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3" fill="hold" grpId="0" nodeType="click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additive="base">
                                        <p:cTn id="43" dur="500" fill="hold"/>
                                        <p:tgtEl>
                                          <p:spTgt spid="36"/>
                                        </p:tgtEl>
                                        <p:attrNameLst>
                                          <p:attrName>ppt_x</p:attrName>
                                        </p:attrNameLst>
                                      </p:cBhvr>
                                      <p:tavLst>
                                        <p:tav tm="0">
                                          <p:val>
                                            <p:strVal val="1+#ppt_w/2"/>
                                          </p:val>
                                        </p:tav>
                                        <p:tav tm="100000">
                                          <p:val>
                                            <p:strVal val="#ppt_x"/>
                                          </p:val>
                                        </p:tav>
                                      </p:tavLst>
                                    </p:anim>
                                    <p:anim calcmode="lin" valueType="num">
                                      <p:cBhvr additive="base">
                                        <p:cTn id="44" dur="500" fill="hold"/>
                                        <p:tgtEl>
                                          <p:spTgt spid="36"/>
                                        </p:tgtEl>
                                        <p:attrNameLst>
                                          <p:attrName>ppt_y</p:attrName>
                                        </p:attrNameLst>
                                      </p:cBhvr>
                                      <p:tavLst>
                                        <p:tav tm="0">
                                          <p:val>
                                            <p:strVal val="0-#ppt_h/2"/>
                                          </p:val>
                                        </p:tav>
                                        <p:tav tm="100000">
                                          <p:val>
                                            <p:strVal val="#ppt_y"/>
                                          </p:val>
                                        </p:tav>
                                      </p:tavLst>
                                    </p:anim>
                                  </p:childTnLst>
                                </p:cTn>
                              </p:par>
                              <p:par>
                                <p:cTn id="45" presetID="2" presetClass="entr" presetSubtype="3" fill="hold" grpId="0" nodeType="with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1+#ppt_w/2"/>
                                          </p:val>
                                        </p:tav>
                                        <p:tav tm="100000">
                                          <p:val>
                                            <p:strVal val="#ppt_x"/>
                                          </p:val>
                                        </p:tav>
                                      </p:tavLst>
                                    </p:anim>
                                    <p:anim calcmode="lin" valueType="num">
                                      <p:cBhvr additive="base">
                                        <p:cTn id="48"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1" fill="hold" grpId="0" nodeType="clickEffect">
                                  <p:stCondLst>
                                    <p:cond delay="0"/>
                                  </p:stCondLst>
                                  <p:childTnLst>
                                    <p:set>
                                      <p:cBhvr>
                                        <p:cTn id="52" dur="1" fill="hold">
                                          <p:stCondLst>
                                            <p:cond delay="0"/>
                                          </p:stCondLst>
                                        </p:cTn>
                                        <p:tgtEl>
                                          <p:spTgt spid="50"/>
                                        </p:tgtEl>
                                        <p:attrNameLst>
                                          <p:attrName>style.visibility</p:attrName>
                                        </p:attrNameLst>
                                      </p:cBhvr>
                                      <p:to>
                                        <p:strVal val="visible"/>
                                      </p:to>
                                    </p:set>
                                    <p:anim calcmode="lin" valueType="num">
                                      <p:cBhvr additive="base">
                                        <p:cTn id="53" dur="500" fill="hold"/>
                                        <p:tgtEl>
                                          <p:spTgt spid="50"/>
                                        </p:tgtEl>
                                        <p:attrNameLst>
                                          <p:attrName>ppt_x</p:attrName>
                                        </p:attrNameLst>
                                      </p:cBhvr>
                                      <p:tavLst>
                                        <p:tav tm="0">
                                          <p:val>
                                            <p:strVal val="#ppt_x"/>
                                          </p:val>
                                        </p:tav>
                                        <p:tav tm="100000">
                                          <p:val>
                                            <p:strVal val="#ppt_x"/>
                                          </p:val>
                                        </p:tav>
                                      </p:tavLst>
                                    </p:anim>
                                    <p:anim calcmode="lin" valueType="num">
                                      <p:cBhvr additive="base">
                                        <p:cTn id="54" dur="500" fill="hold"/>
                                        <p:tgtEl>
                                          <p:spTgt spid="50"/>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51"/>
                                        </p:tgtEl>
                                        <p:attrNameLst>
                                          <p:attrName>style.visibility</p:attrName>
                                        </p:attrNameLst>
                                      </p:cBhvr>
                                      <p:to>
                                        <p:strVal val="visible"/>
                                      </p:to>
                                    </p:set>
                                    <p:anim calcmode="lin" valueType="num">
                                      <p:cBhvr additive="base">
                                        <p:cTn id="57" dur="500" fill="hold"/>
                                        <p:tgtEl>
                                          <p:spTgt spid="51"/>
                                        </p:tgtEl>
                                        <p:attrNameLst>
                                          <p:attrName>ppt_x</p:attrName>
                                        </p:attrNameLst>
                                      </p:cBhvr>
                                      <p:tavLst>
                                        <p:tav tm="0">
                                          <p:val>
                                            <p:strVal val="#ppt_x"/>
                                          </p:val>
                                        </p:tav>
                                        <p:tav tm="100000">
                                          <p:val>
                                            <p:strVal val="#ppt_x"/>
                                          </p:val>
                                        </p:tav>
                                      </p:tavLst>
                                    </p:anim>
                                    <p:anim calcmode="lin" valueType="num">
                                      <p:cBhvr additive="base">
                                        <p:cTn id="58" dur="500" fill="hold"/>
                                        <p:tgtEl>
                                          <p:spTgt spid="51"/>
                                        </p:tgtEl>
                                        <p:attrNameLst>
                                          <p:attrName>ppt_y</p:attrName>
                                        </p:attrNameLst>
                                      </p:cBhvr>
                                      <p:tavLst>
                                        <p:tav tm="0">
                                          <p:val>
                                            <p:strVal val="0-#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3" fill="hold" grpId="0" nodeType="clickEffect">
                                  <p:stCondLst>
                                    <p:cond delay="0"/>
                                  </p:stCondLst>
                                  <p:childTnLst>
                                    <p:set>
                                      <p:cBhvr>
                                        <p:cTn id="62" dur="1" fill="hold">
                                          <p:stCondLst>
                                            <p:cond delay="0"/>
                                          </p:stCondLst>
                                        </p:cTn>
                                        <p:tgtEl>
                                          <p:spTgt spid="38"/>
                                        </p:tgtEl>
                                        <p:attrNameLst>
                                          <p:attrName>style.visibility</p:attrName>
                                        </p:attrNameLst>
                                      </p:cBhvr>
                                      <p:to>
                                        <p:strVal val="visible"/>
                                      </p:to>
                                    </p:set>
                                    <p:anim calcmode="lin" valueType="num">
                                      <p:cBhvr additive="base">
                                        <p:cTn id="63" dur="500" fill="hold"/>
                                        <p:tgtEl>
                                          <p:spTgt spid="38"/>
                                        </p:tgtEl>
                                        <p:attrNameLst>
                                          <p:attrName>ppt_x</p:attrName>
                                        </p:attrNameLst>
                                      </p:cBhvr>
                                      <p:tavLst>
                                        <p:tav tm="0">
                                          <p:val>
                                            <p:strVal val="1+#ppt_w/2"/>
                                          </p:val>
                                        </p:tav>
                                        <p:tav tm="100000">
                                          <p:val>
                                            <p:strVal val="#ppt_x"/>
                                          </p:val>
                                        </p:tav>
                                      </p:tavLst>
                                    </p:anim>
                                    <p:anim calcmode="lin" valueType="num">
                                      <p:cBhvr additive="base">
                                        <p:cTn id="64" dur="500" fill="hold"/>
                                        <p:tgtEl>
                                          <p:spTgt spid="38"/>
                                        </p:tgtEl>
                                        <p:attrNameLst>
                                          <p:attrName>ppt_y</p:attrName>
                                        </p:attrNameLst>
                                      </p:cBhvr>
                                      <p:tavLst>
                                        <p:tav tm="0">
                                          <p:val>
                                            <p:strVal val="0-#ppt_h/2"/>
                                          </p:val>
                                        </p:tav>
                                        <p:tav tm="100000">
                                          <p:val>
                                            <p:strVal val="#ppt_y"/>
                                          </p:val>
                                        </p:tav>
                                      </p:tavLst>
                                    </p:anim>
                                  </p:childTnLst>
                                </p:cTn>
                              </p:par>
                              <p:par>
                                <p:cTn id="65" presetID="2" presetClass="entr" presetSubtype="3" fill="hold" grpId="0" nodeType="with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additive="base">
                                        <p:cTn id="67" dur="500" fill="hold"/>
                                        <p:tgtEl>
                                          <p:spTgt spid="39"/>
                                        </p:tgtEl>
                                        <p:attrNameLst>
                                          <p:attrName>ppt_x</p:attrName>
                                        </p:attrNameLst>
                                      </p:cBhvr>
                                      <p:tavLst>
                                        <p:tav tm="0">
                                          <p:val>
                                            <p:strVal val="1+#ppt_w/2"/>
                                          </p:val>
                                        </p:tav>
                                        <p:tav tm="100000">
                                          <p:val>
                                            <p:strVal val="#ppt_x"/>
                                          </p:val>
                                        </p:tav>
                                      </p:tavLst>
                                    </p:anim>
                                    <p:anim calcmode="lin" valueType="num">
                                      <p:cBhvr additive="base">
                                        <p:cTn id="68" dur="500" fill="hold"/>
                                        <p:tgtEl>
                                          <p:spTgt spid="39"/>
                                        </p:tgtEl>
                                        <p:attrNameLst>
                                          <p:attrName>ppt_y</p:attrName>
                                        </p:attrNameLst>
                                      </p:cBhvr>
                                      <p:tavLst>
                                        <p:tav tm="0">
                                          <p:val>
                                            <p:strVal val="0-#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58"/>
                                        </p:tgtEl>
                                        <p:attrNameLst>
                                          <p:attrName>style.visibility</p:attrName>
                                        </p:attrNameLst>
                                      </p:cBhvr>
                                      <p:to>
                                        <p:strVal val="visible"/>
                                      </p:to>
                                    </p:set>
                                    <p:anim calcmode="lin" valueType="num">
                                      <p:cBhvr additive="base">
                                        <p:cTn id="73" dur="500" fill="hold"/>
                                        <p:tgtEl>
                                          <p:spTgt spid="58"/>
                                        </p:tgtEl>
                                        <p:attrNameLst>
                                          <p:attrName>ppt_x</p:attrName>
                                        </p:attrNameLst>
                                      </p:cBhvr>
                                      <p:tavLst>
                                        <p:tav tm="0">
                                          <p:val>
                                            <p:strVal val="0-#ppt_w/2"/>
                                          </p:val>
                                        </p:tav>
                                        <p:tav tm="100000">
                                          <p:val>
                                            <p:strVal val="#ppt_x"/>
                                          </p:val>
                                        </p:tav>
                                      </p:tavLst>
                                    </p:anim>
                                    <p:anim calcmode="lin" valueType="num">
                                      <p:cBhvr additive="base">
                                        <p:cTn id="74" dur="500" fill="hold"/>
                                        <p:tgtEl>
                                          <p:spTgt spid="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P spid="36" grpId="0" animBg="1"/>
      <p:bldP spid="37" grpId="0"/>
      <p:bldP spid="38" grpId="0" animBg="1"/>
      <p:bldP spid="39" grpId="0"/>
      <p:bldP spid="42" grpId="0" animBg="1"/>
      <p:bldP spid="43" grpId="0" animBg="1"/>
      <p:bldP spid="50" grpId="0" animBg="1"/>
      <p:bldP spid="51" grpId="0" animBg="1"/>
      <p:bldP spid="54" grpId="0" animBg="1"/>
      <p:bldP spid="55" grpId="0" animBg="1"/>
      <p:bldP spid="56" grpId="0" animBg="1"/>
      <p:bldP spid="57" grpId="0" animBg="1"/>
      <p:bldP spid="58" grpId="0" animBg="1"/>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מציין מיקום של כותרת תחתונה 4"/>
          <p:cNvSpPr>
            <a:spLocks noGrp="1"/>
          </p:cNvSpPr>
          <p:nvPr>
            <p:ph type="ftr" sz="quarter" idx="11"/>
          </p:nvPr>
        </p:nvSpPr>
        <p:spPr/>
        <p:txBody>
          <a:bodyPr/>
          <a:lstStyle/>
          <a:p>
            <a:pPr>
              <a:defRPr/>
            </a:pPr>
            <a:r>
              <a:rPr lang="en-US" altLang="en-US"/>
              <a:t>Lewis Trigger - Consultants &amp; Management Ltd</a:t>
            </a:r>
          </a:p>
        </p:txBody>
      </p:sp>
      <p:sp>
        <p:nvSpPr>
          <p:cNvPr id="12" name="מציין מיקום של מספר שקופית 5"/>
          <p:cNvSpPr>
            <a:spLocks noGrp="1"/>
          </p:cNvSpPr>
          <p:nvPr>
            <p:ph type="sldNum" sz="quarter" idx="12"/>
          </p:nvPr>
        </p:nvSpPr>
        <p:spPr/>
        <p:txBody>
          <a:bodyPr/>
          <a:lstStyle/>
          <a:p>
            <a:pPr>
              <a:defRPr/>
            </a:pPr>
            <a:fld id="{CC19B418-6493-4C95-B470-A072B780C395}" type="slidenum">
              <a:rPr lang="he-IL" altLang="en-US"/>
              <a:pPr>
                <a:defRPr/>
              </a:pPr>
              <a:t>125</a:t>
            </a:fld>
            <a:endParaRPr lang="en-US" altLang="en-US"/>
          </a:p>
        </p:txBody>
      </p:sp>
      <p:sp>
        <p:nvSpPr>
          <p:cNvPr id="68616" name="Text Box 8"/>
          <p:cNvSpPr txBox="1">
            <a:spLocks noChangeArrowheads="1"/>
          </p:cNvSpPr>
          <p:nvPr/>
        </p:nvSpPr>
        <p:spPr bwMode="auto">
          <a:xfrm>
            <a:off x="393700" y="1285875"/>
            <a:ext cx="8750300" cy="584200"/>
          </a:xfrm>
          <a:prstGeom prst="rect">
            <a:avLst/>
          </a:prstGeom>
          <a:noFill/>
          <a:ln w="9525" algn="ctr">
            <a:noFill/>
            <a:miter lim="800000"/>
            <a:headEnd/>
            <a:tailEnd/>
          </a:ln>
          <a:effectLst/>
        </p:spPr>
        <p:txBody>
          <a:bodyPr>
            <a:spAutoFit/>
          </a:bodyPr>
          <a:lstStyle/>
          <a:p>
            <a:pPr algn="r" rtl="1">
              <a:buFontTx/>
              <a:buChar char="•"/>
              <a:defRPr/>
            </a:pPr>
            <a:r>
              <a:rPr kumimoji="1" lang="he-IL" sz="3200" dirty="0">
                <a:latin typeface="Arial" pitchFamily="34" charset="0"/>
                <a:cs typeface="Arial" pitchFamily="34" charset="0"/>
              </a:rPr>
              <a:t> השקעה בהכנת זווד – </a:t>
            </a:r>
            <a:r>
              <a:rPr kumimoji="1" lang="en-US" sz="3200" dirty="0">
                <a:latin typeface="Arial" pitchFamily="34" charset="0"/>
                <a:cs typeface="Arial" pitchFamily="34" charset="0"/>
              </a:rPr>
              <a:t>  KIT</a:t>
            </a:r>
            <a:r>
              <a:rPr kumimoji="1" lang="he-IL" sz="3200" dirty="0">
                <a:latin typeface="Arial" pitchFamily="34" charset="0"/>
                <a:cs typeface="Arial" pitchFamily="34" charset="0"/>
              </a:rPr>
              <a:t>עבור האילוץ </a:t>
            </a:r>
            <a:endParaRPr kumimoji="1" lang="en-US" sz="3200" dirty="0">
              <a:latin typeface="Arial" pitchFamily="34" charset="0"/>
              <a:cs typeface="Arial" pitchFamily="34" charset="0"/>
            </a:endParaRPr>
          </a:p>
        </p:txBody>
      </p:sp>
      <p:sp>
        <p:nvSpPr>
          <p:cNvPr id="68617" name="Text Box 9"/>
          <p:cNvSpPr txBox="1">
            <a:spLocks noChangeArrowheads="1"/>
          </p:cNvSpPr>
          <p:nvPr/>
        </p:nvSpPr>
        <p:spPr bwMode="auto">
          <a:xfrm>
            <a:off x="387007" y="2234337"/>
            <a:ext cx="8750300" cy="584200"/>
          </a:xfrm>
          <a:prstGeom prst="rect">
            <a:avLst/>
          </a:prstGeom>
          <a:noFill/>
          <a:ln w="9525" algn="ctr">
            <a:noFill/>
            <a:miter lim="800000"/>
            <a:headEnd/>
            <a:tailEnd/>
          </a:ln>
          <a:effectLst/>
        </p:spPr>
        <p:txBody>
          <a:bodyPr>
            <a:spAutoFit/>
          </a:bodyPr>
          <a:lstStyle/>
          <a:p>
            <a:pPr algn="r" rtl="1">
              <a:buFont typeface="Arial" pitchFamily="34" charset="0"/>
              <a:buChar char="•"/>
              <a:defRPr/>
            </a:pPr>
            <a:r>
              <a:rPr kumimoji="1" lang="he-IL" sz="3200" dirty="0">
                <a:latin typeface="Arial" pitchFamily="34" charset="0"/>
                <a:cs typeface="Arial" pitchFamily="34" charset="0"/>
              </a:rPr>
              <a:t> פעילות עם סיכון גבוה יש להקדים </a:t>
            </a:r>
            <a:endParaRPr kumimoji="1" lang="en-US" sz="3200" dirty="0">
              <a:latin typeface="Arial" pitchFamily="34" charset="0"/>
              <a:cs typeface="Arial" pitchFamily="34" charset="0"/>
            </a:endParaRPr>
          </a:p>
        </p:txBody>
      </p:sp>
      <p:sp>
        <p:nvSpPr>
          <p:cNvPr id="68618" name="Text Box 10"/>
          <p:cNvSpPr txBox="1">
            <a:spLocks noChangeArrowheads="1"/>
          </p:cNvSpPr>
          <p:nvPr/>
        </p:nvSpPr>
        <p:spPr bwMode="auto">
          <a:xfrm>
            <a:off x="3553810" y="3391134"/>
            <a:ext cx="5904656" cy="1077218"/>
          </a:xfrm>
          <a:prstGeom prst="rect">
            <a:avLst/>
          </a:prstGeom>
          <a:noFill/>
          <a:ln w="9525" algn="ctr">
            <a:noFill/>
            <a:miter lim="800000"/>
            <a:headEnd/>
            <a:tailEnd/>
          </a:ln>
          <a:effectLst/>
        </p:spPr>
        <p:txBody>
          <a:bodyPr wrap="square">
            <a:spAutoFit/>
          </a:bodyPr>
          <a:lstStyle/>
          <a:p>
            <a:pPr lvl="1" algn="r" rtl="1">
              <a:buFont typeface="Arial" pitchFamily="34" charset="0"/>
              <a:buChar char="•"/>
              <a:defRPr/>
            </a:pPr>
            <a:r>
              <a:rPr kumimoji="1" lang="he-IL" sz="3200" dirty="0">
                <a:latin typeface="Arial" pitchFamily="34" charset="0"/>
                <a:cs typeface="Arial" pitchFamily="34" charset="0"/>
              </a:rPr>
              <a:t> ישום של הנדסה משולבת</a:t>
            </a:r>
            <a:endParaRPr kumimoji="1" lang="en-AU" sz="3200" dirty="0">
              <a:latin typeface="Arial" pitchFamily="34" charset="0"/>
              <a:cs typeface="Arial" pitchFamily="34" charset="0"/>
            </a:endParaRPr>
          </a:p>
          <a:p>
            <a:pPr lvl="1" rtl="0">
              <a:defRPr/>
            </a:pPr>
            <a:r>
              <a:rPr kumimoji="1" lang="he-IL" sz="3200" dirty="0">
                <a:latin typeface="Arial" pitchFamily="34" charset="0"/>
                <a:cs typeface="Arial" pitchFamily="34" charset="0"/>
              </a:rPr>
              <a:t>  </a:t>
            </a:r>
            <a:r>
              <a:rPr kumimoji="1" lang="en-AU" sz="3200" dirty="0">
                <a:latin typeface="Arial" pitchFamily="34" charset="0"/>
                <a:cs typeface="Arial" pitchFamily="34" charset="0"/>
              </a:rPr>
              <a:t>Concurrent Engineering </a:t>
            </a:r>
            <a:endParaRPr kumimoji="1" lang="he-IL" sz="3200" dirty="0">
              <a:latin typeface="Arial" pitchFamily="34" charset="0"/>
              <a:cs typeface="Arial" pitchFamily="34" charset="0"/>
            </a:endParaRPr>
          </a:p>
        </p:txBody>
      </p:sp>
      <p:sp>
        <p:nvSpPr>
          <p:cNvPr id="13" name="Text Box 6"/>
          <p:cNvSpPr txBox="1">
            <a:spLocks noChangeArrowheads="1"/>
          </p:cNvSpPr>
          <p:nvPr/>
        </p:nvSpPr>
        <p:spPr bwMode="auto">
          <a:xfrm>
            <a:off x="2051720" y="317432"/>
            <a:ext cx="5199980" cy="707886"/>
          </a:xfrm>
          <a:prstGeom prst="rect">
            <a:avLst/>
          </a:prstGeom>
          <a:noFill/>
          <a:ln w="38100" cmpd="dbl" algn="ctr">
            <a:noFill/>
            <a:miter lim="800000"/>
            <a:headEnd/>
            <a:tailEnd/>
          </a:ln>
          <a:effectLst/>
        </p:spPr>
        <p:txBody>
          <a:bodyPr wrap="square">
            <a:spAutoFit/>
          </a:bodyPr>
          <a:lstStyle/>
          <a:p>
            <a:pPr rtl="0">
              <a:defRPr/>
            </a:pPr>
            <a:r>
              <a:rPr kumimoji="1" lang="he-IL" sz="4000" b="1" i="1" dirty="0">
                <a:latin typeface="Arial" pitchFamily="34" charset="0"/>
                <a:cs typeface="Arial" pitchFamily="34" charset="0"/>
              </a:rPr>
              <a:t>המשך צעדים מעשיים:</a:t>
            </a:r>
            <a:endParaRPr kumimoji="1" lang="en-US" sz="4000" b="1" i="1" dirty="0">
              <a:latin typeface="Arial" pitchFamily="34" charset="0"/>
              <a:cs typeface="Arial" pitchFamily="34" charset="0"/>
            </a:endParaRPr>
          </a:p>
        </p:txBody>
      </p:sp>
      <p:pic>
        <p:nvPicPr>
          <p:cNvPr id="4" name="Picture 3"/>
          <p:cNvPicPr>
            <a:picLocks noChangeAspect="1"/>
          </p:cNvPicPr>
          <p:nvPr/>
        </p:nvPicPr>
        <p:blipFill>
          <a:blip r:embed="rId3"/>
          <a:stretch>
            <a:fillRect/>
          </a:stretch>
        </p:blipFill>
        <p:spPr>
          <a:xfrm>
            <a:off x="2051720" y="5296929"/>
            <a:ext cx="1974310" cy="1237946"/>
          </a:xfrm>
          <a:prstGeom prst="rect">
            <a:avLst/>
          </a:prstGeom>
        </p:spPr>
      </p:pic>
      <p:sp>
        <p:nvSpPr>
          <p:cNvPr id="14" name="Rectangle 51"/>
          <p:cNvSpPr>
            <a:spLocks noChangeArrowheads="1"/>
          </p:cNvSpPr>
          <p:nvPr/>
        </p:nvSpPr>
        <p:spPr bwMode="auto">
          <a:xfrm>
            <a:off x="4420288" y="5094995"/>
            <a:ext cx="453976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lr>
                <a:schemeClr val="hlink"/>
              </a:buClr>
              <a:buSzPct val="110000"/>
              <a:buFont typeface="Wingdings" panose="05000000000000000000" pitchFamily="2" charset="2"/>
              <a:buBlip>
                <a:blip r:embed="rId4"/>
              </a:buBlip>
              <a:defRPr sz="3200">
                <a:solidFill>
                  <a:schemeClr val="tx1"/>
                </a:solidFill>
                <a:latin typeface="Tahoma" panose="020B0604030504040204" pitchFamily="34" charset="0"/>
                <a:cs typeface="Times New Roman" panose="02020603050405020304" pitchFamily="18" charset="0"/>
              </a:defRPr>
            </a:lvl1pPr>
            <a:lvl2pPr marL="742950" indent="-285750">
              <a:spcBef>
                <a:spcPct val="20000"/>
              </a:spcBef>
              <a:buClr>
                <a:schemeClr val="tx1"/>
              </a:buClr>
              <a:buSzPct val="60000"/>
              <a:buFont typeface="Wingdings" panose="05000000000000000000" pitchFamily="2" charset="2"/>
              <a:buChar char="n"/>
              <a:defRPr sz="2800">
                <a:solidFill>
                  <a:schemeClr val="tx1"/>
                </a:solidFill>
                <a:latin typeface="Tahoma" panose="020B0604030504040204" pitchFamily="34" charset="0"/>
                <a:cs typeface="Times New Roman" panose="02020603050405020304" pitchFamily="18" charset="0"/>
              </a:defRPr>
            </a:lvl2pPr>
            <a:lvl3pPr marL="1143000" indent="-228600">
              <a:spcBef>
                <a:spcPct val="20000"/>
              </a:spcBef>
              <a:buClr>
                <a:schemeClr val="hlink"/>
              </a:buClr>
              <a:buSzPct val="95000"/>
              <a:buFont typeface="Wingdings" panose="05000000000000000000" pitchFamily="2" charset="2"/>
              <a:buChar char="w"/>
              <a:defRPr sz="2400">
                <a:solidFill>
                  <a:schemeClr val="tx1"/>
                </a:solidFill>
                <a:latin typeface="Tahoma" panose="020B0604030504040204" pitchFamily="34" charset="0"/>
                <a:cs typeface="Times New Roman" panose="02020603050405020304" pitchFamily="18" charset="0"/>
              </a:defRPr>
            </a:lvl3pPr>
            <a:lvl4pPr marL="1600200" indent="-228600">
              <a:spcBef>
                <a:spcPct val="20000"/>
              </a:spcBef>
              <a:buClr>
                <a:schemeClr val="tx1"/>
              </a:buClr>
              <a:buSzPct val="65000"/>
              <a:buFont typeface="Wingdings" panose="05000000000000000000" pitchFamily="2" charset="2"/>
              <a:buChar char="n"/>
              <a:defRPr sz="2000">
                <a:solidFill>
                  <a:schemeClr val="tx1"/>
                </a:solidFill>
                <a:latin typeface="Tahoma" panose="020B0604030504040204" pitchFamily="34" charset="0"/>
                <a:cs typeface="Times New Roman" panose="02020603050405020304" pitchFamily="18" charset="0"/>
              </a:defRPr>
            </a:lvl4pPr>
            <a:lvl5pPr marL="2057400" indent="-228600">
              <a:spcBef>
                <a:spcPct val="20000"/>
              </a:spcBef>
              <a:buClr>
                <a:schemeClr val="hlink"/>
              </a:buClr>
              <a:buSzPct val="60000"/>
              <a:buFont typeface="Wingdings" panose="05000000000000000000" pitchFamily="2" charset="2"/>
              <a:buChar char="n"/>
              <a:defRPr sz="2000">
                <a:solidFill>
                  <a:schemeClr val="tx1"/>
                </a:solidFill>
                <a:latin typeface="Tahoma" panose="020B0604030504040204" pitchFamily="34" charset="0"/>
                <a:cs typeface="Times New Roman" panose="02020603050405020304" pitchFamily="18" charset="0"/>
              </a:defRPr>
            </a:lvl5pPr>
            <a:lvl6pPr marL="2514600" indent="-228600" eaLnBrk="0" fontAlgn="base" hangingPunct="0">
              <a:spcBef>
                <a:spcPct val="20000"/>
              </a:spcBef>
              <a:spcAft>
                <a:spcPct val="0"/>
              </a:spcAft>
              <a:buClr>
                <a:schemeClr val="hlink"/>
              </a:buClr>
              <a:buSzPct val="60000"/>
              <a:buFont typeface="Wingdings" panose="05000000000000000000" pitchFamily="2" charset="2"/>
              <a:buChar char="n"/>
              <a:defRPr sz="2000">
                <a:solidFill>
                  <a:schemeClr val="tx1"/>
                </a:solidFill>
                <a:latin typeface="Tahoma" panose="020B0604030504040204" pitchFamily="34" charset="0"/>
                <a:cs typeface="Times New Roman" panose="02020603050405020304" pitchFamily="18" charset="0"/>
              </a:defRPr>
            </a:lvl6pPr>
            <a:lvl7pPr marL="2971800" indent="-228600" eaLnBrk="0" fontAlgn="base" hangingPunct="0">
              <a:spcBef>
                <a:spcPct val="20000"/>
              </a:spcBef>
              <a:spcAft>
                <a:spcPct val="0"/>
              </a:spcAft>
              <a:buClr>
                <a:schemeClr val="hlink"/>
              </a:buClr>
              <a:buSzPct val="60000"/>
              <a:buFont typeface="Wingdings" panose="05000000000000000000" pitchFamily="2" charset="2"/>
              <a:buChar char="n"/>
              <a:defRPr sz="2000">
                <a:solidFill>
                  <a:schemeClr val="tx1"/>
                </a:solidFill>
                <a:latin typeface="Tahoma" panose="020B0604030504040204" pitchFamily="34" charset="0"/>
                <a:cs typeface="Times New Roman" panose="02020603050405020304" pitchFamily="18" charset="0"/>
              </a:defRPr>
            </a:lvl7pPr>
            <a:lvl8pPr marL="3429000" indent="-228600" eaLnBrk="0" fontAlgn="base" hangingPunct="0">
              <a:spcBef>
                <a:spcPct val="20000"/>
              </a:spcBef>
              <a:spcAft>
                <a:spcPct val="0"/>
              </a:spcAft>
              <a:buClr>
                <a:schemeClr val="hlink"/>
              </a:buClr>
              <a:buSzPct val="60000"/>
              <a:buFont typeface="Wingdings" panose="05000000000000000000" pitchFamily="2" charset="2"/>
              <a:buChar char="n"/>
              <a:defRPr sz="2000">
                <a:solidFill>
                  <a:schemeClr val="tx1"/>
                </a:solidFill>
                <a:latin typeface="Tahoma" panose="020B0604030504040204" pitchFamily="34" charset="0"/>
                <a:cs typeface="Times New Roman" panose="02020603050405020304" pitchFamily="18" charset="0"/>
              </a:defRPr>
            </a:lvl8pPr>
            <a:lvl9pPr marL="3886200" indent="-228600" eaLnBrk="0" fontAlgn="base" hangingPunct="0">
              <a:spcBef>
                <a:spcPct val="20000"/>
              </a:spcBef>
              <a:spcAft>
                <a:spcPct val="0"/>
              </a:spcAft>
              <a:buClr>
                <a:schemeClr val="hlink"/>
              </a:buClr>
              <a:buSzPct val="60000"/>
              <a:buFont typeface="Wingdings" panose="05000000000000000000" pitchFamily="2" charset="2"/>
              <a:buChar char="n"/>
              <a:defRPr sz="2000">
                <a:solidFill>
                  <a:schemeClr val="tx1"/>
                </a:solidFill>
                <a:latin typeface="Tahoma" panose="020B0604030504040204" pitchFamily="34" charset="0"/>
                <a:cs typeface="Times New Roman" panose="02020603050405020304" pitchFamily="18" charset="0"/>
              </a:defRPr>
            </a:lvl9pPr>
          </a:lstStyle>
          <a:p>
            <a:pPr algn="r" rtl="1" eaLnBrk="1" hangingPunct="1">
              <a:buClr>
                <a:srgbClr val="6F89F7"/>
              </a:buClr>
              <a:buFont typeface="Arial" panose="020B0604020202020204" pitchFamily="34" charset="0"/>
              <a:buChar char="•"/>
            </a:pPr>
            <a:r>
              <a:rPr lang="he-IL" altLang="en-US" sz="3600" b="1" dirty="0">
                <a:solidFill>
                  <a:schemeClr val="accent6"/>
                </a:solidFill>
              </a:rPr>
              <a:t>פתרון אפשרי – "צוות אדום"</a:t>
            </a:r>
          </a:p>
        </p:txBody>
      </p:sp>
      <p:pic>
        <p:nvPicPr>
          <p:cNvPr id="5" name="Picture 4"/>
          <p:cNvPicPr>
            <a:picLocks noChangeAspect="1"/>
          </p:cNvPicPr>
          <p:nvPr/>
        </p:nvPicPr>
        <p:blipFill>
          <a:blip r:embed="rId5"/>
          <a:stretch>
            <a:fillRect/>
          </a:stretch>
        </p:blipFill>
        <p:spPr>
          <a:xfrm>
            <a:off x="1526452" y="1863552"/>
            <a:ext cx="1371719" cy="1219306"/>
          </a:xfrm>
          <a:prstGeom prst="rect">
            <a:avLst/>
          </a:prstGeom>
        </p:spPr>
      </p:pic>
      <p:pic>
        <p:nvPicPr>
          <p:cNvPr id="6" name="Picture 5"/>
          <p:cNvPicPr>
            <a:picLocks noChangeAspect="1"/>
          </p:cNvPicPr>
          <p:nvPr/>
        </p:nvPicPr>
        <p:blipFill>
          <a:blip r:embed="rId6"/>
          <a:stretch>
            <a:fillRect/>
          </a:stretch>
        </p:blipFill>
        <p:spPr>
          <a:xfrm>
            <a:off x="2630208" y="3474921"/>
            <a:ext cx="1822128" cy="1459716"/>
          </a:xfrm>
          <a:prstGeom prst="rect">
            <a:avLst/>
          </a:prstGeom>
        </p:spPr>
      </p:pic>
    </p:spTree>
    <p:extLst>
      <p:ext uri="{BB962C8B-B14F-4D97-AF65-F5344CB8AC3E}">
        <p14:creationId xmlns:p14="http://schemas.microsoft.com/office/powerpoint/2010/main" val="425862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8616"/>
                                        </p:tgtEl>
                                        <p:attrNameLst>
                                          <p:attrName>style.visibility</p:attrName>
                                        </p:attrNameLst>
                                      </p:cBhvr>
                                      <p:to>
                                        <p:strVal val="visible"/>
                                      </p:to>
                                    </p:set>
                                    <p:anim calcmode="lin" valueType="num">
                                      <p:cBhvr additive="base">
                                        <p:cTn id="7" dur="500" fill="hold"/>
                                        <p:tgtEl>
                                          <p:spTgt spid="68616"/>
                                        </p:tgtEl>
                                        <p:attrNameLst>
                                          <p:attrName>ppt_x</p:attrName>
                                        </p:attrNameLst>
                                      </p:cBhvr>
                                      <p:tavLst>
                                        <p:tav tm="0">
                                          <p:val>
                                            <p:strVal val="1+#ppt_w/2"/>
                                          </p:val>
                                        </p:tav>
                                        <p:tav tm="100000">
                                          <p:val>
                                            <p:strVal val="#ppt_x"/>
                                          </p:val>
                                        </p:tav>
                                      </p:tavLst>
                                    </p:anim>
                                    <p:anim calcmode="lin" valueType="num">
                                      <p:cBhvr additive="base">
                                        <p:cTn id="8" dur="500" fill="hold"/>
                                        <p:tgtEl>
                                          <p:spTgt spid="6861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8617"/>
                                        </p:tgtEl>
                                        <p:attrNameLst>
                                          <p:attrName>style.visibility</p:attrName>
                                        </p:attrNameLst>
                                      </p:cBhvr>
                                      <p:to>
                                        <p:strVal val="visible"/>
                                      </p:to>
                                    </p:set>
                                    <p:anim calcmode="lin" valueType="num">
                                      <p:cBhvr additive="base">
                                        <p:cTn id="13" dur="500" fill="hold"/>
                                        <p:tgtEl>
                                          <p:spTgt spid="68617"/>
                                        </p:tgtEl>
                                        <p:attrNameLst>
                                          <p:attrName>ppt_x</p:attrName>
                                        </p:attrNameLst>
                                      </p:cBhvr>
                                      <p:tavLst>
                                        <p:tav tm="0">
                                          <p:val>
                                            <p:strVal val="1+#ppt_w/2"/>
                                          </p:val>
                                        </p:tav>
                                        <p:tav tm="100000">
                                          <p:val>
                                            <p:strVal val="#ppt_x"/>
                                          </p:val>
                                        </p:tav>
                                      </p:tavLst>
                                    </p:anim>
                                    <p:anim calcmode="lin" valueType="num">
                                      <p:cBhvr additive="base">
                                        <p:cTn id="14" dur="500" fill="hold"/>
                                        <p:tgtEl>
                                          <p:spTgt spid="6861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8618"/>
                                        </p:tgtEl>
                                        <p:attrNameLst>
                                          <p:attrName>style.visibility</p:attrName>
                                        </p:attrNameLst>
                                      </p:cBhvr>
                                      <p:to>
                                        <p:strVal val="visible"/>
                                      </p:to>
                                    </p:set>
                                    <p:anim calcmode="lin" valueType="num">
                                      <p:cBhvr additive="base">
                                        <p:cTn id="19" dur="500" fill="hold"/>
                                        <p:tgtEl>
                                          <p:spTgt spid="68618"/>
                                        </p:tgtEl>
                                        <p:attrNameLst>
                                          <p:attrName>ppt_x</p:attrName>
                                        </p:attrNameLst>
                                      </p:cBhvr>
                                      <p:tavLst>
                                        <p:tav tm="0">
                                          <p:val>
                                            <p:strVal val="1+#ppt_w/2"/>
                                          </p:val>
                                        </p:tav>
                                        <p:tav tm="100000">
                                          <p:val>
                                            <p:strVal val="#ppt_x"/>
                                          </p:val>
                                        </p:tav>
                                      </p:tavLst>
                                    </p:anim>
                                    <p:anim calcmode="lin" valueType="num">
                                      <p:cBhvr additive="base">
                                        <p:cTn id="20" dur="500" fill="hold"/>
                                        <p:tgtEl>
                                          <p:spTgt spid="6861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0" end="0"/>
                                            </p:txEl>
                                          </p:spTgt>
                                        </p:tgtEl>
                                        <p:attrNameLst>
                                          <p:attrName>style.visibility</p:attrName>
                                        </p:attrNameLst>
                                      </p:cBhvr>
                                      <p:to>
                                        <p:strVal val="visible"/>
                                      </p:to>
                                    </p:set>
                                    <p:anim calcmode="lin" valueType="num">
                                      <p:cBhvr additive="base">
                                        <p:cTn id="25"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6" grpId="0"/>
      <p:bldP spid="68617" grpId="0"/>
      <p:bldP spid="68618" grpId="0"/>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9" name="Picture 2"/>
          <p:cNvPicPr>
            <a:picLocks noGrp="1" noChangeAspect="1" noChangeArrowheads="1"/>
          </p:cNvPicPr>
          <p:nvPr>
            <p:ph idx="1"/>
          </p:nvPr>
        </p:nvPicPr>
        <p:blipFill>
          <a:blip r:embed="rId3" cstate="print"/>
          <a:srcRect/>
          <a:stretch>
            <a:fillRect/>
          </a:stretch>
        </p:blipFill>
        <p:spPr>
          <a:xfrm>
            <a:off x="357158" y="1928802"/>
            <a:ext cx="1965325" cy="1325562"/>
          </a:xfrm>
        </p:spPr>
      </p:pic>
      <p:sp>
        <p:nvSpPr>
          <p:cNvPr id="12" name="מציין מיקום של מספר שקופית 5"/>
          <p:cNvSpPr>
            <a:spLocks noGrp="1"/>
          </p:cNvSpPr>
          <p:nvPr>
            <p:ph type="sldNum" sz="quarter" idx="12"/>
          </p:nvPr>
        </p:nvSpPr>
        <p:spPr/>
        <p:txBody>
          <a:bodyPr/>
          <a:lstStyle/>
          <a:p>
            <a:pPr rtl="1">
              <a:defRPr/>
            </a:pPr>
            <a:fld id="{2CE905E7-5F67-4039-BDDC-1B87400F041C}" type="slidenum">
              <a:rPr lang="he-IL" altLang="en-US"/>
              <a:pPr rtl="1">
                <a:defRPr/>
              </a:pPr>
              <a:t>126</a:t>
            </a:fld>
            <a:endParaRPr lang="en-US" altLang="en-US"/>
          </a:p>
        </p:txBody>
      </p:sp>
      <p:sp>
        <p:nvSpPr>
          <p:cNvPr id="68616" name="Text Box 8"/>
          <p:cNvSpPr txBox="1">
            <a:spLocks noChangeArrowheads="1"/>
          </p:cNvSpPr>
          <p:nvPr/>
        </p:nvSpPr>
        <p:spPr bwMode="auto">
          <a:xfrm>
            <a:off x="393700" y="1285875"/>
            <a:ext cx="8750300" cy="1570038"/>
          </a:xfrm>
          <a:prstGeom prst="rect">
            <a:avLst/>
          </a:prstGeom>
          <a:noFill/>
          <a:ln w="9525" algn="ctr">
            <a:noFill/>
            <a:miter lim="800000"/>
            <a:headEnd/>
            <a:tailEnd/>
          </a:ln>
          <a:effectLst/>
        </p:spPr>
        <p:txBody>
          <a:bodyPr>
            <a:spAutoFit/>
          </a:bodyPr>
          <a:lstStyle/>
          <a:p>
            <a:pPr algn="r" rtl="1">
              <a:buFontTx/>
              <a:buChar char="•"/>
              <a:defRPr/>
            </a:pP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צמצום עבודות </a:t>
            </a:r>
            <a:r>
              <a:rPr kumimoji="1" lang="en-US" sz="3200" dirty="0">
                <a:solidFill>
                  <a:srgbClr val="FF9900"/>
                </a:solidFill>
                <a:effectLst>
                  <a:outerShdw blurRad="38100" dist="38100" dir="2700000" algn="tl">
                    <a:srgbClr val="000000"/>
                  </a:outerShdw>
                </a:effectLst>
                <a:latin typeface="Arial" pitchFamily="34" charset="0"/>
                <a:cs typeface="Arial" pitchFamily="34" charset="0"/>
              </a:rPr>
              <a:t>Setup</a:t>
            </a: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באילוץ מערכתי ע"י:</a:t>
            </a:r>
          </a:p>
          <a:p>
            <a:pPr lvl="1" algn="r" rtl="1">
              <a:buFont typeface="Wingdings" pitchFamily="2" charset="2"/>
              <a:buChar char="Ø"/>
              <a:defRPr/>
            </a:pP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קיבוץ הזמנות (אצווה) באילוץ.</a:t>
            </a:r>
          </a:p>
          <a:p>
            <a:pPr lvl="1" algn="r" rtl="1">
              <a:buFont typeface="Wingdings" pitchFamily="2" charset="2"/>
              <a:buChar char="Ø"/>
              <a:defRPr/>
            </a:pP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שינוי תכן.</a:t>
            </a:r>
            <a:endParaRPr kumimoji="1" lang="en-US" sz="3200" dirty="0">
              <a:solidFill>
                <a:srgbClr val="FF9900"/>
              </a:solidFill>
              <a:effectLst>
                <a:outerShdw blurRad="38100" dist="38100" dir="2700000" algn="tl">
                  <a:srgbClr val="000000"/>
                </a:outerShdw>
              </a:effectLst>
              <a:latin typeface="Arial" pitchFamily="34" charset="0"/>
              <a:cs typeface="Arial" pitchFamily="34" charset="0"/>
            </a:endParaRPr>
          </a:p>
        </p:txBody>
      </p:sp>
      <p:sp>
        <p:nvSpPr>
          <p:cNvPr id="68617" name="Text Box 9"/>
          <p:cNvSpPr txBox="1">
            <a:spLocks noChangeArrowheads="1"/>
          </p:cNvSpPr>
          <p:nvPr/>
        </p:nvSpPr>
        <p:spPr bwMode="auto">
          <a:xfrm>
            <a:off x="393700" y="3357562"/>
            <a:ext cx="8750300" cy="1570038"/>
          </a:xfrm>
          <a:prstGeom prst="rect">
            <a:avLst/>
          </a:prstGeom>
          <a:noFill/>
          <a:ln w="9525" algn="ctr">
            <a:noFill/>
            <a:miter lim="800000"/>
            <a:headEnd/>
            <a:tailEnd/>
          </a:ln>
          <a:effectLst/>
        </p:spPr>
        <p:txBody>
          <a:bodyPr>
            <a:spAutoFit/>
          </a:bodyPr>
          <a:lstStyle/>
          <a:p>
            <a:pPr algn="r" rtl="1">
              <a:buFontTx/>
              <a:buChar char="•"/>
              <a:defRPr/>
            </a:pP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a:t>
            </a:r>
            <a:r>
              <a:rPr kumimoji="1" lang="en-US" sz="3200" dirty="0">
                <a:solidFill>
                  <a:srgbClr val="FF9900"/>
                </a:solidFill>
                <a:effectLst>
                  <a:outerShdw blurRad="38100" dist="38100" dir="2700000" algn="tl">
                    <a:srgbClr val="000000"/>
                  </a:outerShdw>
                </a:effectLst>
                <a:latin typeface="Arial" pitchFamily="34" charset="0"/>
                <a:cs typeface="Arial" pitchFamily="34" charset="0"/>
              </a:rPr>
              <a:t> Off loading</a:t>
            </a: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מהאילוץ למשאבים אחרים (שאינם אילוץ), אפילו שזה נראה לא "יעיל" עבורם. לא לשכוח שנדרש "תמריץ".</a:t>
            </a:r>
            <a:endParaRPr kumimoji="1" lang="en-US" sz="3200" dirty="0">
              <a:solidFill>
                <a:srgbClr val="FF9900"/>
              </a:solidFill>
              <a:effectLst>
                <a:outerShdw blurRad="38100" dist="38100" dir="2700000" algn="tl">
                  <a:srgbClr val="000000"/>
                </a:outerShdw>
              </a:effectLst>
              <a:latin typeface="Arial" pitchFamily="34" charset="0"/>
              <a:cs typeface="Arial" pitchFamily="34" charset="0"/>
            </a:endParaRPr>
          </a:p>
        </p:txBody>
      </p:sp>
      <p:sp>
        <p:nvSpPr>
          <p:cNvPr id="68618" name="Text Box 10"/>
          <p:cNvSpPr txBox="1">
            <a:spLocks noChangeArrowheads="1"/>
          </p:cNvSpPr>
          <p:nvPr/>
        </p:nvSpPr>
        <p:spPr bwMode="auto">
          <a:xfrm>
            <a:off x="0" y="5286388"/>
            <a:ext cx="9144000" cy="1077218"/>
          </a:xfrm>
          <a:prstGeom prst="rect">
            <a:avLst/>
          </a:prstGeom>
          <a:noFill/>
          <a:ln w="9525" algn="ctr">
            <a:noFill/>
            <a:miter lim="800000"/>
            <a:headEnd/>
            <a:tailEnd/>
          </a:ln>
          <a:effectLst/>
        </p:spPr>
        <p:txBody>
          <a:bodyPr wrap="square">
            <a:spAutoFit/>
          </a:bodyPr>
          <a:lstStyle/>
          <a:p>
            <a:pPr algn="r" rtl="1">
              <a:buFontTx/>
              <a:buChar char="•"/>
              <a:defRPr/>
            </a:pP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קניית תוספת קיבולת / יעילות עבור האילוץ :</a:t>
            </a:r>
            <a:r>
              <a:rPr kumimoji="1" lang="he-IL" sz="3200" dirty="0" err="1">
                <a:solidFill>
                  <a:srgbClr val="FF9900"/>
                </a:solidFill>
                <a:effectLst>
                  <a:outerShdw blurRad="38100" dist="38100" dir="2700000" algn="tl">
                    <a:srgbClr val="000000"/>
                  </a:outerShdw>
                </a:effectLst>
                <a:latin typeface="Arial" pitchFamily="34" charset="0"/>
                <a:cs typeface="Arial" pitchFamily="34" charset="0"/>
              </a:rPr>
              <a:t>מע</a:t>
            </a: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a:t>
            </a:r>
            <a:r>
              <a:rPr kumimoji="1" lang="en-US" sz="3200" dirty="0">
                <a:solidFill>
                  <a:srgbClr val="FF9900"/>
                </a:solidFill>
                <a:effectLst>
                  <a:outerShdw blurRad="38100" dist="38100" dir="2700000" algn="tl">
                    <a:srgbClr val="000000"/>
                  </a:outerShdw>
                </a:effectLst>
                <a:latin typeface="Arial" pitchFamily="34" charset="0"/>
                <a:cs typeface="Arial" pitchFamily="34" charset="0"/>
              </a:rPr>
              <a:t>CRM</a:t>
            </a: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 תוכנת </a:t>
            </a:r>
            <a:r>
              <a:rPr kumimoji="1" lang="en-US" sz="3200" dirty="0">
                <a:solidFill>
                  <a:srgbClr val="FF9900"/>
                </a:solidFill>
                <a:effectLst>
                  <a:outerShdw blurRad="38100" dist="38100" dir="2700000" algn="tl">
                    <a:srgbClr val="000000"/>
                  </a:outerShdw>
                </a:effectLst>
                <a:latin typeface="Arial" pitchFamily="34" charset="0"/>
                <a:cs typeface="Arial" pitchFamily="34" charset="0"/>
              </a:rPr>
              <a:t>; Work Flow </a:t>
            </a:r>
            <a:r>
              <a:rPr kumimoji="1" lang="he-IL" sz="3200" dirty="0">
                <a:solidFill>
                  <a:srgbClr val="FF9900"/>
                </a:solidFill>
                <a:effectLst>
                  <a:outerShdw blurRad="38100" dist="38100" dir="2700000" algn="tl">
                    <a:srgbClr val="000000"/>
                  </a:outerShdw>
                </a:effectLst>
                <a:latin typeface="Arial" pitchFamily="34" charset="0"/>
                <a:cs typeface="Arial" pitchFamily="34" charset="0"/>
              </a:rPr>
              <a:t> שירות' יעוץ; מיקור חוץ..</a:t>
            </a:r>
          </a:p>
        </p:txBody>
      </p:sp>
      <p:sp>
        <p:nvSpPr>
          <p:cNvPr id="13" name="Text Box 6"/>
          <p:cNvSpPr txBox="1">
            <a:spLocks noChangeArrowheads="1"/>
          </p:cNvSpPr>
          <p:nvPr/>
        </p:nvSpPr>
        <p:spPr bwMode="auto">
          <a:xfrm>
            <a:off x="2296592" y="319254"/>
            <a:ext cx="5416004" cy="769441"/>
          </a:xfrm>
          <a:prstGeom prst="rect">
            <a:avLst/>
          </a:prstGeom>
          <a:noFill/>
          <a:ln w="38100" cmpd="dbl" algn="ctr">
            <a:noFill/>
            <a:miter lim="800000"/>
            <a:headEnd/>
            <a:tailEnd/>
          </a:ln>
          <a:effectLst/>
        </p:spPr>
        <p:txBody>
          <a:bodyPr wrap="square">
            <a:spAutoFit/>
          </a:bodyPr>
          <a:lstStyle/>
          <a:p>
            <a:pPr rtl="0">
              <a:defRPr/>
            </a:pPr>
            <a:r>
              <a:rPr kumimoji="1" lang="he-IL" sz="4400" i="1" dirty="0">
                <a:effectLst>
                  <a:outerShdw blurRad="38100" dist="38100" dir="2700000" algn="tl">
                    <a:srgbClr val="000000"/>
                  </a:outerShdw>
                </a:effectLst>
                <a:latin typeface="Arial" pitchFamily="34" charset="0"/>
                <a:cs typeface="Arial" pitchFamily="34" charset="0"/>
              </a:rPr>
              <a:t>המשך צעדים מעשיים:</a:t>
            </a:r>
            <a:endParaRPr kumimoji="1" lang="en-US" sz="4400" i="1" dirty="0">
              <a:effectLst>
                <a:outerShdw blurRad="38100" dist="38100" dir="2700000" algn="tl">
                  <a:srgbClr val="000000"/>
                </a:outerShdw>
              </a:effectLst>
              <a:latin typeface="Arial" pitchFamily="34" charset="0"/>
              <a:cs typeface="Arial" pitchFamily="34" charset="0"/>
            </a:endParaRPr>
          </a:p>
        </p:txBody>
      </p:sp>
    </p:spTree>
    <p:extLst>
      <p:ext uri="{BB962C8B-B14F-4D97-AF65-F5344CB8AC3E}">
        <p14:creationId xmlns:p14="http://schemas.microsoft.com/office/powerpoint/2010/main" val="1036564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68616"/>
                                        </p:tgtEl>
                                        <p:attrNameLst>
                                          <p:attrName>style.visibility</p:attrName>
                                        </p:attrNameLst>
                                      </p:cBhvr>
                                      <p:to>
                                        <p:strVal val="visible"/>
                                      </p:to>
                                    </p:set>
                                    <p:animEffect transition="in" filter="slide(fromRight)">
                                      <p:cBhvr>
                                        <p:cTn id="7" dur="1000"/>
                                        <p:tgtEl>
                                          <p:spTgt spid="6861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37899"/>
                                        </p:tgtEl>
                                        <p:attrNameLst>
                                          <p:attrName>style.visibility</p:attrName>
                                        </p:attrNameLst>
                                      </p:cBhvr>
                                      <p:to>
                                        <p:strVal val="visible"/>
                                      </p:to>
                                    </p:set>
                                    <p:anim calcmode="lin" valueType="num">
                                      <p:cBhvr additive="base">
                                        <p:cTn id="12" dur="500" fill="hold"/>
                                        <p:tgtEl>
                                          <p:spTgt spid="37899"/>
                                        </p:tgtEl>
                                        <p:attrNameLst>
                                          <p:attrName>ppt_x</p:attrName>
                                        </p:attrNameLst>
                                      </p:cBhvr>
                                      <p:tavLst>
                                        <p:tav tm="0">
                                          <p:val>
                                            <p:strVal val="0-#ppt_w/2"/>
                                          </p:val>
                                        </p:tav>
                                        <p:tav tm="100000">
                                          <p:val>
                                            <p:strVal val="#ppt_x"/>
                                          </p:val>
                                        </p:tav>
                                      </p:tavLst>
                                    </p:anim>
                                    <p:anim calcmode="lin" valueType="num">
                                      <p:cBhvr additive="base">
                                        <p:cTn id="13" dur="500" fill="hold"/>
                                        <p:tgtEl>
                                          <p:spTgt spid="3789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2" fill="hold" grpId="0" nodeType="clickEffect">
                                  <p:stCondLst>
                                    <p:cond delay="0"/>
                                  </p:stCondLst>
                                  <p:childTnLst>
                                    <p:set>
                                      <p:cBhvr>
                                        <p:cTn id="17" dur="1" fill="hold">
                                          <p:stCondLst>
                                            <p:cond delay="0"/>
                                          </p:stCondLst>
                                        </p:cTn>
                                        <p:tgtEl>
                                          <p:spTgt spid="68617"/>
                                        </p:tgtEl>
                                        <p:attrNameLst>
                                          <p:attrName>style.visibility</p:attrName>
                                        </p:attrNameLst>
                                      </p:cBhvr>
                                      <p:to>
                                        <p:strVal val="visible"/>
                                      </p:to>
                                    </p:set>
                                    <p:animEffect transition="in" filter="slide(fromRight)">
                                      <p:cBhvr>
                                        <p:cTn id="18" dur="1000"/>
                                        <p:tgtEl>
                                          <p:spTgt spid="68617"/>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2" fill="hold" grpId="0" nodeType="clickEffect">
                                  <p:stCondLst>
                                    <p:cond delay="0"/>
                                  </p:stCondLst>
                                  <p:childTnLst>
                                    <p:set>
                                      <p:cBhvr>
                                        <p:cTn id="22" dur="1" fill="hold">
                                          <p:stCondLst>
                                            <p:cond delay="0"/>
                                          </p:stCondLst>
                                        </p:cTn>
                                        <p:tgtEl>
                                          <p:spTgt spid="68618"/>
                                        </p:tgtEl>
                                        <p:attrNameLst>
                                          <p:attrName>style.visibility</p:attrName>
                                        </p:attrNameLst>
                                      </p:cBhvr>
                                      <p:to>
                                        <p:strVal val="visible"/>
                                      </p:to>
                                    </p:set>
                                    <p:animEffect transition="in" filter="slide(fromRight)">
                                      <p:cBhvr>
                                        <p:cTn id="23" dur="1000"/>
                                        <p:tgtEl>
                                          <p:spTgt spid="686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6" grpId="0"/>
      <p:bldP spid="68617" grpId="0"/>
      <p:bldP spid="68618"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628800"/>
            <a:ext cx="8001000" cy="2558008"/>
          </a:xfrm>
        </p:spPr>
        <p:txBody>
          <a:bodyPr/>
          <a:lstStyle/>
          <a:p>
            <a:pPr algn="ctr"/>
            <a:r>
              <a:rPr lang="he-IL" sz="5400" i="1" dirty="0">
                <a:latin typeface="Californian FB" pitchFamily="18" charset="0"/>
              </a:rPr>
              <a:t>שלב 5</a:t>
            </a:r>
            <a:br>
              <a:rPr lang="en-AU" sz="5400" i="1" dirty="0">
                <a:latin typeface="Californian FB" pitchFamily="18" charset="0"/>
              </a:rPr>
            </a:br>
            <a:r>
              <a:rPr lang="he-IL" sz="5400" b="0" i="1" dirty="0">
                <a:latin typeface="Californian FB" pitchFamily="18" charset="0"/>
              </a:rPr>
              <a:t>לזהות את האילוץ החדש</a:t>
            </a:r>
            <a:endParaRPr lang="en-AU" sz="5400" b="0" i="1" dirty="0">
              <a:latin typeface="Californian FB" pitchFamily="18" charset="0"/>
            </a:endParaRPr>
          </a:p>
        </p:txBody>
      </p:sp>
      <p:sp>
        <p:nvSpPr>
          <p:cNvPr id="6" name="Slide Number Placeholder 5"/>
          <p:cNvSpPr>
            <a:spLocks noGrp="1"/>
          </p:cNvSpPr>
          <p:nvPr>
            <p:ph type="sldNum" sz="quarter" idx="12"/>
          </p:nvPr>
        </p:nvSpPr>
        <p:spPr/>
        <p:txBody>
          <a:bodyPr/>
          <a:lstStyle/>
          <a:p>
            <a:fld id="{C611F63B-33E6-4C8A-9247-A113E6AB228D}" type="slidenum">
              <a:rPr lang="he-IL" smtClean="0"/>
              <a:pPr/>
              <a:t>127</a:t>
            </a:fld>
            <a:endParaRPr lang="he-IL"/>
          </a:p>
        </p:txBody>
      </p:sp>
    </p:spTree>
    <p:extLst>
      <p:ext uri="{BB962C8B-B14F-4D97-AF65-F5344CB8AC3E}">
        <p14:creationId xmlns:p14="http://schemas.microsoft.com/office/powerpoint/2010/main" val="2099269381"/>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70" name="AutoShape 14"/>
          <p:cNvSpPr>
            <a:spLocks noChangeArrowheads="1"/>
          </p:cNvSpPr>
          <p:nvPr/>
        </p:nvSpPr>
        <p:spPr bwMode="auto">
          <a:xfrm>
            <a:off x="5364162" y="4412848"/>
            <a:ext cx="1512888" cy="50641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96" y="10800"/>
                </a:moveTo>
                <a:cubicBezTo>
                  <a:pt x="1896" y="15718"/>
                  <a:pt x="5882" y="19704"/>
                  <a:pt x="10800" y="19704"/>
                </a:cubicBezTo>
                <a:cubicBezTo>
                  <a:pt x="15718" y="19704"/>
                  <a:pt x="19704" y="15718"/>
                  <a:pt x="19704" y="10800"/>
                </a:cubicBezTo>
                <a:cubicBezTo>
                  <a:pt x="19704" y="5882"/>
                  <a:pt x="15718" y="1896"/>
                  <a:pt x="10800" y="1896"/>
                </a:cubicBezTo>
                <a:cubicBezTo>
                  <a:pt x="5882" y="1896"/>
                  <a:pt x="1896" y="5882"/>
                  <a:pt x="1896" y="10800"/>
                </a:cubicBezTo>
                <a:close/>
              </a:path>
            </a:pathLst>
          </a:custGeom>
          <a:solidFill>
            <a:srgbClr val="FFFFFF"/>
          </a:solidFill>
          <a:ln w="9525">
            <a:miter lim="800000"/>
            <a:headEnd/>
            <a:tailEnd/>
          </a:ln>
          <a:scene3d>
            <a:camera prst="legacyPerspectiveFront">
              <a:rot lat="1500000" lon="1500000" rev="0"/>
            </a:camera>
            <a:lightRig rig="legacyFlat2" dir="b"/>
          </a:scene3d>
          <a:sp3d extrusionH="227000" prstMaterial="legacyMatte">
            <a:bevelT w="13500" h="13500" prst="angle"/>
            <a:bevelB w="13500" h="13500" prst="angle"/>
            <a:extrusionClr>
              <a:srgbClr val="FFFFFF"/>
            </a:extrusionClr>
          </a:sp3d>
        </p:spPr>
        <p:txBody>
          <a:bodyPr wrap="none" anchor="ctr">
            <a:flatTx/>
          </a:bodyPr>
          <a:lstStyle/>
          <a:p>
            <a:pPr algn="ctr" rtl="0" eaLnBrk="0" hangingPunct="0"/>
            <a:endParaRPr lang="he-IL"/>
          </a:p>
        </p:txBody>
      </p:sp>
      <p:sp>
        <p:nvSpPr>
          <p:cNvPr id="70664" name="AutoShape 8"/>
          <p:cNvSpPr>
            <a:spLocks noChangeArrowheads="1"/>
          </p:cNvSpPr>
          <p:nvPr/>
        </p:nvSpPr>
        <p:spPr bwMode="auto">
          <a:xfrm>
            <a:off x="1476375" y="4193773"/>
            <a:ext cx="1512887" cy="50641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96" y="10800"/>
                </a:moveTo>
                <a:cubicBezTo>
                  <a:pt x="1896" y="15718"/>
                  <a:pt x="5882" y="19704"/>
                  <a:pt x="10800" y="19704"/>
                </a:cubicBezTo>
                <a:cubicBezTo>
                  <a:pt x="15718" y="19704"/>
                  <a:pt x="19704" y="15718"/>
                  <a:pt x="19704" y="10800"/>
                </a:cubicBezTo>
                <a:cubicBezTo>
                  <a:pt x="19704" y="5882"/>
                  <a:pt x="15718" y="1896"/>
                  <a:pt x="10800" y="1896"/>
                </a:cubicBezTo>
                <a:cubicBezTo>
                  <a:pt x="5882" y="1896"/>
                  <a:pt x="1896" y="5882"/>
                  <a:pt x="1896" y="10800"/>
                </a:cubicBezTo>
                <a:close/>
              </a:path>
            </a:pathLst>
          </a:custGeom>
          <a:solidFill>
            <a:srgbClr val="FFFFFF"/>
          </a:solidFill>
          <a:ln w="9525">
            <a:miter lim="800000"/>
            <a:headEnd/>
            <a:tailEnd/>
          </a:ln>
          <a:scene3d>
            <a:camera prst="legacyPerspectiveFront">
              <a:rot lat="1500000" lon="1500000" rev="0"/>
            </a:camera>
            <a:lightRig rig="legacyFlat2" dir="b"/>
          </a:scene3d>
          <a:sp3d extrusionH="227000" prstMaterial="legacyMatte">
            <a:bevelT w="13500" h="13500" prst="angle"/>
            <a:bevelB w="13500" h="13500" prst="angle"/>
            <a:extrusionClr>
              <a:srgbClr val="FFFFFF"/>
            </a:extrusionClr>
          </a:sp3d>
        </p:spPr>
        <p:txBody>
          <a:bodyPr wrap="none" anchor="ctr">
            <a:flatTx/>
          </a:bodyPr>
          <a:lstStyle/>
          <a:p>
            <a:pPr algn="ctr" rtl="0" eaLnBrk="0" hangingPunct="0"/>
            <a:endParaRPr lang="he-IL"/>
          </a:p>
        </p:txBody>
      </p:sp>
      <p:sp>
        <p:nvSpPr>
          <p:cNvPr id="70666" name="AutoShape 10"/>
          <p:cNvSpPr>
            <a:spLocks noChangeArrowheads="1"/>
          </p:cNvSpPr>
          <p:nvPr/>
        </p:nvSpPr>
        <p:spPr bwMode="auto">
          <a:xfrm>
            <a:off x="2197100" y="4412848"/>
            <a:ext cx="1512887" cy="50641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96" y="10800"/>
                </a:moveTo>
                <a:cubicBezTo>
                  <a:pt x="1896" y="15718"/>
                  <a:pt x="5882" y="19704"/>
                  <a:pt x="10800" y="19704"/>
                </a:cubicBezTo>
                <a:cubicBezTo>
                  <a:pt x="15718" y="19704"/>
                  <a:pt x="19704" y="15718"/>
                  <a:pt x="19704" y="10800"/>
                </a:cubicBezTo>
                <a:cubicBezTo>
                  <a:pt x="19704" y="5882"/>
                  <a:pt x="15718" y="1896"/>
                  <a:pt x="10800" y="1896"/>
                </a:cubicBezTo>
                <a:cubicBezTo>
                  <a:pt x="5882" y="1896"/>
                  <a:pt x="1896" y="5882"/>
                  <a:pt x="1896" y="10800"/>
                </a:cubicBezTo>
                <a:close/>
              </a:path>
            </a:pathLst>
          </a:custGeom>
          <a:solidFill>
            <a:srgbClr val="FFFFFF"/>
          </a:solidFill>
          <a:ln w="9525">
            <a:miter lim="800000"/>
            <a:headEnd/>
            <a:tailEnd/>
          </a:ln>
          <a:scene3d>
            <a:camera prst="legacyPerspectiveFront">
              <a:rot lat="1500000" lon="1500000" rev="0"/>
            </a:camera>
            <a:lightRig rig="legacyFlat2" dir="b"/>
          </a:scene3d>
          <a:sp3d extrusionH="227000" prstMaterial="legacyMatte">
            <a:bevelT w="13500" h="13500" prst="angle"/>
            <a:bevelB w="13500" h="13500" prst="angle"/>
            <a:extrusionClr>
              <a:srgbClr val="FFFFFF"/>
            </a:extrusionClr>
          </a:sp3d>
        </p:spPr>
        <p:txBody>
          <a:bodyPr wrap="none" anchor="ctr">
            <a:flatTx/>
          </a:bodyPr>
          <a:lstStyle/>
          <a:p>
            <a:pPr algn="ctr" rtl="0" eaLnBrk="0" hangingPunct="0"/>
            <a:endParaRPr lang="he-IL"/>
          </a:p>
        </p:txBody>
      </p:sp>
      <p:sp>
        <p:nvSpPr>
          <p:cNvPr id="70660" name="Text Box 4"/>
          <p:cNvSpPr txBox="1">
            <a:spLocks noChangeArrowheads="1"/>
          </p:cNvSpPr>
          <p:nvPr/>
        </p:nvSpPr>
        <p:spPr bwMode="auto">
          <a:xfrm>
            <a:off x="395536" y="1193723"/>
            <a:ext cx="8461375" cy="641350"/>
          </a:xfrm>
          <a:prstGeom prst="rect">
            <a:avLst/>
          </a:prstGeom>
          <a:noFill/>
          <a:ln w="9525" algn="ctr">
            <a:noFill/>
            <a:miter lim="800000"/>
            <a:headEnd/>
            <a:tailEnd/>
          </a:ln>
          <a:effectLst/>
        </p:spPr>
        <p:txBody>
          <a:bodyPr>
            <a:spAutoFit/>
          </a:bodyPr>
          <a:lstStyle/>
          <a:p>
            <a:pPr algn="ctr" eaLnBrk="0" hangingPunct="0">
              <a:defRPr/>
            </a:pPr>
            <a:r>
              <a:rPr lang="he-IL" sz="3600" b="1" i="1" dirty="0">
                <a:solidFill>
                  <a:srgbClr val="FF9900"/>
                </a:solidFill>
                <a:effectLst>
                  <a:outerShdw blurRad="38100" dist="38100" dir="2700000" algn="tl">
                    <a:srgbClr val="000000"/>
                  </a:outerShdw>
                </a:effectLst>
                <a:latin typeface="Arial" pitchFamily="34" charset="0"/>
              </a:rPr>
              <a:t>לאחר ש"שברנו" את האילוץ...</a:t>
            </a:r>
            <a:endParaRPr lang="en-US" sz="3600" b="1" i="1" dirty="0">
              <a:solidFill>
                <a:srgbClr val="FF9900"/>
              </a:solidFill>
              <a:effectLst>
                <a:outerShdw blurRad="38100" dist="38100" dir="2700000" algn="tl">
                  <a:srgbClr val="000000"/>
                </a:outerShdw>
              </a:effectLst>
              <a:latin typeface="Arial" pitchFamily="34" charset="0"/>
            </a:endParaRPr>
          </a:p>
        </p:txBody>
      </p:sp>
      <p:sp>
        <p:nvSpPr>
          <p:cNvPr id="70661" name="Text Box 5"/>
          <p:cNvSpPr txBox="1">
            <a:spLocks noChangeArrowheads="1"/>
          </p:cNvSpPr>
          <p:nvPr/>
        </p:nvSpPr>
        <p:spPr bwMode="auto">
          <a:xfrm>
            <a:off x="6577777" y="2418551"/>
            <a:ext cx="2447925" cy="519112"/>
          </a:xfrm>
          <a:prstGeom prst="rect">
            <a:avLst/>
          </a:prstGeom>
          <a:noFill/>
          <a:ln w="38100" cmpd="dbl" algn="ctr">
            <a:noFill/>
            <a:miter lim="800000"/>
            <a:headEnd/>
            <a:tailEnd/>
          </a:ln>
          <a:effectLst/>
        </p:spPr>
        <p:txBody>
          <a:bodyPr>
            <a:spAutoFit/>
          </a:bodyPr>
          <a:lstStyle/>
          <a:p>
            <a:pPr algn="ctr" rtl="1" eaLnBrk="0" hangingPunct="0">
              <a:defRPr/>
            </a:pPr>
            <a:r>
              <a:rPr lang="he-IL" sz="2800" b="1" i="1" dirty="0">
                <a:solidFill>
                  <a:srgbClr val="FF0000"/>
                </a:solidFill>
                <a:effectLst>
                  <a:outerShdw blurRad="38100" dist="38100" dir="2700000" algn="tl">
                    <a:srgbClr val="000000"/>
                  </a:outerShdw>
                </a:effectLst>
                <a:latin typeface="Arial" pitchFamily="34" charset="0"/>
              </a:rPr>
              <a:t>שלב 5 - </a:t>
            </a:r>
            <a:endParaRPr lang="en-US" sz="2800" b="1" i="1" dirty="0">
              <a:solidFill>
                <a:srgbClr val="FF0000"/>
              </a:solidFill>
              <a:effectLst>
                <a:outerShdw blurRad="38100" dist="38100" dir="2700000" algn="tl">
                  <a:srgbClr val="000000"/>
                </a:outerShdw>
              </a:effectLst>
              <a:latin typeface="Arial" pitchFamily="34" charset="0"/>
            </a:endParaRPr>
          </a:p>
        </p:txBody>
      </p:sp>
      <p:sp>
        <p:nvSpPr>
          <p:cNvPr id="70662" name="Text Box 6"/>
          <p:cNvSpPr txBox="1">
            <a:spLocks noChangeArrowheads="1"/>
          </p:cNvSpPr>
          <p:nvPr/>
        </p:nvSpPr>
        <p:spPr bwMode="auto">
          <a:xfrm>
            <a:off x="997714" y="2283543"/>
            <a:ext cx="6408737" cy="877163"/>
          </a:xfrm>
          <a:prstGeom prst="rect">
            <a:avLst/>
          </a:prstGeom>
          <a:noFill/>
          <a:ln w="9525" algn="ctr">
            <a:noFill/>
            <a:miter lim="800000"/>
            <a:headEnd/>
            <a:tailEnd/>
          </a:ln>
          <a:effectLst/>
        </p:spPr>
        <p:txBody>
          <a:bodyPr>
            <a:spAutoFit/>
          </a:bodyPr>
          <a:lstStyle/>
          <a:p>
            <a:pPr algn="ctr" rtl="1" eaLnBrk="0" hangingPunct="0">
              <a:defRPr/>
            </a:pPr>
            <a:r>
              <a:rPr lang="he-IL" sz="3100" i="1" dirty="0">
                <a:latin typeface="Arial" pitchFamily="34" charset="0"/>
              </a:rPr>
              <a:t>"זהה את האילוץ הבא , וחזור לשלב 1"</a:t>
            </a:r>
          </a:p>
          <a:p>
            <a:pPr eaLnBrk="0" hangingPunct="0">
              <a:defRPr/>
            </a:pPr>
            <a:r>
              <a:rPr lang="he-IL" sz="2000" i="1" dirty="0">
                <a:latin typeface="Arial" pitchFamily="34" charset="0"/>
              </a:rPr>
              <a:t>(אחרת יש סכנה של אינרציה</a:t>
            </a:r>
            <a:r>
              <a:rPr lang="en-US" sz="2000" i="1" dirty="0">
                <a:latin typeface="Arial" pitchFamily="34" charset="0"/>
              </a:rPr>
              <a:t> </a:t>
            </a:r>
            <a:r>
              <a:rPr lang="he-IL" sz="2000" i="1" dirty="0">
                <a:latin typeface="Arial" pitchFamily="34" charset="0"/>
              </a:rPr>
              <a:t>וזה הופך להיות האילוץ החדש)</a:t>
            </a:r>
          </a:p>
        </p:txBody>
      </p:sp>
      <p:sp>
        <p:nvSpPr>
          <p:cNvPr id="70667" name="AutoShape 11"/>
          <p:cNvSpPr>
            <a:spLocks noChangeArrowheads="1"/>
          </p:cNvSpPr>
          <p:nvPr/>
        </p:nvSpPr>
        <p:spPr bwMode="auto">
          <a:xfrm>
            <a:off x="3132137" y="4412848"/>
            <a:ext cx="1512888" cy="50641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96" y="10800"/>
                </a:moveTo>
                <a:cubicBezTo>
                  <a:pt x="1896" y="15718"/>
                  <a:pt x="5882" y="19704"/>
                  <a:pt x="10800" y="19704"/>
                </a:cubicBezTo>
                <a:cubicBezTo>
                  <a:pt x="15718" y="19704"/>
                  <a:pt x="19704" y="15718"/>
                  <a:pt x="19704" y="10800"/>
                </a:cubicBezTo>
                <a:cubicBezTo>
                  <a:pt x="19704" y="5882"/>
                  <a:pt x="15718" y="1896"/>
                  <a:pt x="10800" y="1896"/>
                </a:cubicBezTo>
                <a:cubicBezTo>
                  <a:pt x="5882" y="1896"/>
                  <a:pt x="1896" y="5882"/>
                  <a:pt x="1896" y="10800"/>
                </a:cubicBezTo>
                <a:close/>
              </a:path>
            </a:pathLst>
          </a:custGeom>
          <a:solidFill>
            <a:srgbClr val="FFFFFF"/>
          </a:solidFill>
          <a:ln w="9525">
            <a:miter lim="800000"/>
            <a:headEnd/>
            <a:tailEnd/>
          </a:ln>
          <a:scene3d>
            <a:camera prst="legacyPerspectiveFront">
              <a:rot lat="1500000" lon="1500000" rev="0"/>
            </a:camera>
            <a:lightRig rig="legacyFlat2" dir="b"/>
          </a:scene3d>
          <a:sp3d extrusionH="227000" prstMaterial="legacyMatte">
            <a:bevelT w="13500" h="13500" prst="angle"/>
            <a:bevelB w="13500" h="13500" prst="angle"/>
            <a:extrusionClr>
              <a:srgbClr val="FFFFFF"/>
            </a:extrusionClr>
          </a:sp3d>
        </p:spPr>
        <p:txBody>
          <a:bodyPr wrap="none" anchor="ctr">
            <a:flatTx/>
          </a:bodyPr>
          <a:lstStyle/>
          <a:p>
            <a:pPr algn="ctr" rtl="0" eaLnBrk="0" hangingPunct="0"/>
            <a:endParaRPr lang="he-IL"/>
          </a:p>
        </p:txBody>
      </p:sp>
      <p:sp>
        <p:nvSpPr>
          <p:cNvPr id="70668" name="AutoShape 12"/>
          <p:cNvSpPr>
            <a:spLocks noChangeArrowheads="1"/>
          </p:cNvSpPr>
          <p:nvPr/>
        </p:nvSpPr>
        <p:spPr bwMode="auto">
          <a:xfrm>
            <a:off x="3924300" y="4339823"/>
            <a:ext cx="1512887" cy="50641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96" y="10800"/>
                </a:moveTo>
                <a:cubicBezTo>
                  <a:pt x="1896" y="15718"/>
                  <a:pt x="5882" y="19704"/>
                  <a:pt x="10800" y="19704"/>
                </a:cubicBezTo>
                <a:cubicBezTo>
                  <a:pt x="15718" y="19704"/>
                  <a:pt x="19704" y="15718"/>
                  <a:pt x="19704" y="10800"/>
                </a:cubicBezTo>
                <a:cubicBezTo>
                  <a:pt x="19704" y="5882"/>
                  <a:pt x="15718" y="1896"/>
                  <a:pt x="10800" y="1896"/>
                </a:cubicBezTo>
                <a:cubicBezTo>
                  <a:pt x="5882" y="1896"/>
                  <a:pt x="1896" y="5882"/>
                  <a:pt x="1896" y="10800"/>
                </a:cubicBezTo>
                <a:close/>
              </a:path>
            </a:pathLst>
          </a:custGeom>
          <a:solidFill>
            <a:schemeClr val="hlink"/>
          </a:solidFill>
          <a:ln w="9525">
            <a:miter lim="800000"/>
            <a:headEnd/>
            <a:tailEnd/>
          </a:ln>
          <a:scene3d>
            <a:camera prst="legacyPerspectiveFront">
              <a:rot lat="1500000" lon="1500000" rev="0"/>
            </a:camera>
            <a:lightRig rig="legacyFlat2" dir="b"/>
          </a:scene3d>
          <a:sp3d extrusionH="227000" prstMaterial="legacyMatte">
            <a:bevelT w="13500" h="13500" prst="angle"/>
            <a:bevelB w="13500" h="13500" prst="angle"/>
            <a:extrusionClr>
              <a:schemeClr val="hlink"/>
            </a:extrusionClr>
          </a:sp3d>
        </p:spPr>
        <p:txBody>
          <a:bodyPr wrap="none" anchor="ctr">
            <a:flatTx/>
          </a:bodyPr>
          <a:lstStyle/>
          <a:p>
            <a:pPr algn="ctr" rtl="0" eaLnBrk="0" hangingPunct="0"/>
            <a:endParaRPr lang="he-IL"/>
          </a:p>
        </p:txBody>
      </p:sp>
      <p:sp>
        <p:nvSpPr>
          <p:cNvPr id="70669" name="AutoShape 13"/>
          <p:cNvSpPr>
            <a:spLocks noChangeArrowheads="1"/>
          </p:cNvSpPr>
          <p:nvPr/>
        </p:nvSpPr>
        <p:spPr bwMode="auto">
          <a:xfrm>
            <a:off x="4572000" y="4409673"/>
            <a:ext cx="1512887" cy="506412"/>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896" y="10800"/>
                </a:moveTo>
                <a:cubicBezTo>
                  <a:pt x="1896" y="15718"/>
                  <a:pt x="5882" y="19704"/>
                  <a:pt x="10800" y="19704"/>
                </a:cubicBezTo>
                <a:cubicBezTo>
                  <a:pt x="15718" y="19704"/>
                  <a:pt x="19704" y="15718"/>
                  <a:pt x="19704" y="10800"/>
                </a:cubicBezTo>
                <a:cubicBezTo>
                  <a:pt x="19704" y="5882"/>
                  <a:pt x="15718" y="1896"/>
                  <a:pt x="10800" y="1896"/>
                </a:cubicBezTo>
                <a:cubicBezTo>
                  <a:pt x="5882" y="1896"/>
                  <a:pt x="1896" y="5882"/>
                  <a:pt x="1896" y="10800"/>
                </a:cubicBezTo>
                <a:close/>
              </a:path>
            </a:pathLst>
          </a:custGeom>
          <a:solidFill>
            <a:srgbClr val="FFFFFF"/>
          </a:solidFill>
          <a:ln w="9525">
            <a:miter lim="800000"/>
            <a:headEnd/>
            <a:tailEnd/>
          </a:ln>
          <a:scene3d>
            <a:camera prst="legacyPerspectiveFront">
              <a:rot lat="1500000" lon="1500000" rev="0"/>
            </a:camera>
            <a:lightRig rig="legacyFlat2" dir="b"/>
          </a:scene3d>
          <a:sp3d extrusionH="227000" prstMaterial="legacyMatte">
            <a:bevelT w="13500" h="13500" prst="angle"/>
            <a:bevelB w="13500" h="13500" prst="angle"/>
            <a:extrusionClr>
              <a:srgbClr val="FFFFFF"/>
            </a:extrusionClr>
          </a:sp3d>
        </p:spPr>
        <p:txBody>
          <a:bodyPr wrap="none" anchor="ctr">
            <a:flatTx/>
          </a:bodyPr>
          <a:lstStyle/>
          <a:p>
            <a:pPr algn="ctr" rtl="0" eaLnBrk="0" hangingPunct="0"/>
            <a:endParaRPr lang="he-IL"/>
          </a:p>
        </p:txBody>
      </p:sp>
      <p:sp>
        <p:nvSpPr>
          <p:cNvPr id="70673" name="Text Box 17"/>
          <p:cNvSpPr txBox="1">
            <a:spLocks noChangeArrowheads="1"/>
          </p:cNvSpPr>
          <p:nvPr/>
        </p:nvSpPr>
        <p:spPr bwMode="auto">
          <a:xfrm>
            <a:off x="1474787" y="3620685"/>
            <a:ext cx="2520950" cy="473075"/>
          </a:xfrm>
          <a:prstGeom prst="rect">
            <a:avLst/>
          </a:prstGeom>
          <a:noFill/>
          <a:ln w="9525" algn="ctr">
            <a:noFill/>
            <a:miter lim="800000"/>
            <a:headEnd/>
            <a:tailEnd/>
          </a:ln>
          <a:effectLst/>
        </p:spPr>
        <p:txBody>
          <a:bodyPr>
            <a:spAutoFit/>
          </a:bodyPr>
          <a:lstStyle/>
          <a:p>
            <a:pPr algn="ctr" rtl="1" eaLnBrk="0" hangingPunct="0">
              <a:defRPr/>
            </a:pPr>
            <a:r>
              <a:rPr lang="he-IL" sz="2500" b="1" i="1" dirty="0">
                <a:solidFill>
                  <a:srgbClr val="99CC00"/>
                </a:solidFill>
                <a:latin typeface="Arial" pitchFamily="34" charset="0"/>
              </a:rPr>
              <a:t>אילוץ חדש</a:t>
            </a:r>
            <a:endParaRPr lang="en-US" sz="2500" b="1" i="1" dirty="0">
              <a:solidFill>
                <a:srgbClr val="99CC00"/>
              </a:solidFill>
              <a:latin typeface="Arial" pitchFamily="34" charset="0"/>
            </a:endParaRPr>
          </a:p>
        </p:txBody>
      </p:sp>
      <p:sp>
        <p:nvSpPr>
          <p:cNvPr id="70674" name="Freeform 18"/>
          <p:cNvSpPr>
            <a:spLocks/>
          </p:cNvSpPr>
          <p:nvPr/>
        </p:nvSpPr>
        <p:spPr bwMode="auto">
          <a:xfrm>
            <a:off x="3492500" y="3906435"/>
            <a:ext cx="733425" cy="431800"/>
          </a:xfrm>
          <a:custGeom>
            <a:avLst/>
            <a:gdLst>
              <a:gd name="T0" fmla="*/ 0 w 462"/>
              <a:gd name="T1" fmla="*/ 0 h 272"/>
              <a:gd name="T2" fmla="*/ 2147483647 w 462"/>
              <a:gd name="T3" fmla="*/ 2147483647 h 272"/>
              <a:gd name="T4" fmla="*/ 2147483647 w 462"/>
              <a:gd name="T5" fmla="*/ 2147483647 h 272"/>
              <a:gd name="T6" fmla="*/ 0 60000 65536"/>
              <a:gd name="T7" fmla="*/ 0 60000 65536"/>
              <a:gd name="T8" fmla="*/ 0 60000 65536"/>
              <a:gd name="T9" fmla="*/ 0 w 462"/>
              <a:gd name="T10" fmla="*/ 0 h 272"/>
              <a:gd name="T11" fmla="*/ 462 w 462"/>
              <a:gd name="T12" fmla="*/ 272 h 272"/>
            </a:gdLst>
            <a:ahLst/>
            <a:cxnLst>
              <a:cxn ang="T6">
                <a:pos x="T0" y="T1"/>
              </a:cxn>
              <a:cxn ang="T7">
                <a:pos x="T2" y="T3"/>
              </a:cxn>
              <a:cxn ang="T8">
                <a:pos x="T4" y="T5"/>
              </a:cxn>
            </a:cxnLst>
            <a:rect l="T9" t="T10" r="T11" b="T12"/>
            <a:pathLst>
              <a:path w="462" h="272">
                <a:moveTo>
                  <a:pt x="0" y="0"/>
                </a:moveTo>
                <a:cubicBezTo>
                  <a:pt x="178" y="0"/>
                  <a:pt x="356" y="0"/>
                  <a:pt x="409" y="45"/>
                </a:cubicBezTo>
                <a:cubicBezTo>
                  <a:pt x="462" y="90"/>
                  <a:pt x="390" y="181"/>
                  <a:pt x="318" y="272"/>
                </a:cubicBezTo>
              </a:path>
            </a:pathLst>
          </a:custGeom>
          <a:noFill/>
          <a:ln w="28575">
            <a:solidFill>
              <a:srgbClr val="99CC00"/>
            </a:solidFill>
            <a:round/>
            <a:headEnd/>
            <a:tailEnd type="triangle" w="med" len="med"/>
          </a:ln>
        </p:spPr>
        <p:txBody>
          <a:bodyPr/>
          <a:lstStyle/>
          <a:p>
            <a:pPr algn="ctr" rtl="0" eaLnBrk="0" hangingPunct="0"/>
            <a:endParaRPr lang="he-IL"/>
          </a:p>
        </p:txBody>
      </p:sp>
      <p:sp>
        <p:nvSpPr>
          <p:cNvPr id="25" name="Slide Number Placeholder 3"/>
          <p:cNvSpPr>
            <a:spLocks noGrp="1"/>
          </p:cNvSpPr>
          <p:nvPr>
            <p:ph type="sldNum" sz="quarter" idx="12"/>
          </p:nvPr>
        </p:nvSpPr>
        <p:spPr>
          <a:xfrm>
            <a:off x="7956376" y="6248400"/>
            <a:ext cx="1035224" cy="381000"/>
          </a:xfrm>
        </p:spPr>
        <p:txBody>
          <a:bodyPr/>
          <a:lstStyle/>
          <a:p>
            <a:fld id="{24E582B3-F299-4149-BAE8-6FE3BE33A46F}" type="slidenum">
              <a:rPr lang="he-IL" smtClean="0"/>
              <a:pPr/>
              <a:t>128</a:t>
            </a:fld>
            <a:endParaRPr lang="he-IL" dirty="0"/>
          </a:p>
        </p:txBody>
      </p:sp>
    </p:spTree>
    <p:extLst>
      <p:ext uri="{BB962C8B-B14F-4D97-AF65-F5344CB8AC3E}">
        <p14:creationId xmlns:p14="http://schemas.microsoft.com/office/powerpoint/2010/main" val="2165442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0661"/>
                                        </p:tgtEl>
                                        <p:attrNameLst>
                                          <p:attrName>style.visibility</p:attrName>
                                        </p:attrNameLst>
                                      </p:cBhvr>
                                      <p:to>
                                        <p:strVal val="visible"/>
                                      </p:to>
                                    </p:set>
                                    <p:animEffect transition="in" filter="fade">
                                      <p:cBhvr>
                                        <p:cTn id="7" dur="500"/>
                                        <p:tgtEl>
                                          <p:spTgt spid="7066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0662"/>
                                        </p:tgtEl>
                                        <p:attrNameLst>
                                          <p:attrName>style.visibility</p:attrName>
                                        </p:attrNameLst>
                                      </p:cBhvr>
                                      <p:to>
                                        <p:strVal val="visible"/>
                                      </p:to>
                                    </p:set>
                                    <p:animEffect transition="in" filter="fade">
                                      <p:cBhvr>
                                        <p:cTn id="12" dur="500"/>
                                        <p:tgtEl>
                                          <p:spTgt spid="70662"/>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0664"/>
                                        </p:tgtEl>
                                        <p:attrNameLst>
                                          <p:attrName>style.visibility</p:attrName>
                                        </p:attrNameLst>
                                      </p:cBhvr>
                                      <p:to>
                                        <p:strVal val="visible"/>
                                      </p:to>
                                    </p:set>
                                    <p:animEffect transition="in" filter="dissolve">
                                      <p:cBhvr>
                                        <p:cTn id="17" dur="1000"/>
                                        <p:tgtEl>
                                          <p:spTgt spid="70664"/>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70666"/>
                                        </p:tgtEl>
                                        <p:attrNameLst>
                                          <p:attrName>style.visibility</p:attrName>
                                        </p:attrNameLst>
                                      </p:cBhvr>
                                      <p:to>
                                        <p:strVal val="visible"/>
                                      </p:to>
                                    </p:set>
                                    <p:animEffect transition="in" filter="dissolve">
                                      <p:cBhvr>
                                        <p:cTn id="20" dur="1000"/>
                                        <p:tgtEl>
                                          <p:spTgt spid="70666"/>
                                        </p:tgtEl>
                                      </p:cBhvr>
                                    </p:animEffect>
                                  </p:childTnLst>
                                </p:cTn>
                              </p:par>
                              <p:par>
                                <p:cTn id="21" presetID="9" presetClass="entr" presetSubtype="0" fill="hold" grpId="0" nodeType="withEffect">
                                  <p:stCondLst>
                                    <p:cond delay="0"/>
                                  </p:stCondLst>
                                  <p:childTnLst>
                                    <p:set>
                                      <p:cBhvr>
                                        <p:cTn id="22" dur="1" fill="hold">
                                          <p:stCondLst>
                                            <p:cond delay="0"/>
                                          </p:stCondLst>
                                        </p:cTn>
                                        <p:tgtEl>
                                          <p:spTgt spid="70667"/>
                                        </p:tgtEl>
                                        <p:attrNameLst>
                                          <p:attrName>style.visibility</p:attrName>
                                        </p:attrNameLst>
                                      </p:cBhvr>
                                      <p:to>
                                        <p:strVal val="visible"/>
                                      </p:to>
                                    </p:set>
                                    <p:animEffect transition="in" filter="dissolve">
                                      <p:cBhvr>
                                        <p:cTn id="23" dur="1000"/>
                                        <p:tgtEl>
                                          <p:spTgt spid="70667"/>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70668"/>
                                        </p:tgtEl>
                                        <p:attrNameLst>
                                          <p:attrName>style.visibility</p:attrName>
                                        </p:attrNameLst>
                                      </p:cBhvr>
                                      <p:to>
                                        <p:strVal val="visible"/>
                                      </p:to>
                                    </p:set>
                                    <p:animEffect transition="in" filter="dissolve">
                                      <p:cBhvr>
                                        <p:cTn id="26" dur="1000"/>
                                        <p:tgtEl>
                                          <p:spTgt spid="70668"/>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0669"/>
                                        </p:tgtEl>
                                        <p:attrNameLst>
                                          <p:attrName>style.visibility</p:attrName>
                                        </p:attrNameLst>
                                      </p:cBhvr>
                                      <p:to>
                                        <p:strVal val="visible"/>
                                      </p:to>
                                    </p:set>
                                    <p:animEffect transition="in" filter="dissolve">
                                      <p:cBhvr>
                                        <p:cTn id="29" dur="1000"/>
                                        <p:tgtEl>
                                          <p:spTgt spid="70669"/>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70670"/>
                                        </p:tgtEl>
                                        <p:attrNameLst>
                                          <p:attrName>style.visibility</p:attrName>
                                        </p:attrNameLst>
                                      </p:cBhvr>
                                      <p:to>
                                        <p:strVal val="visible"/>
                                      </p:to>
                                    </p:set>
                                    <p:animEffect transition="in" filter="dissolve">
                                      <p:cBhvr>
                                        <p:cTn id="32" dur="1000"/>
                                        <p:tgtEl>
                                          <p:spTgt spid="70670"/>
                                        </p:tgtEl>
                                      </p:cBhvr>
                                    </p:animEffect>
                                  </p:childTnLst>
                                </p:cTn>
                              </p:par>
                            </p:childTnLst>
                          </p:cTn>
                        </p:par>
                      </p:childTnLst>
                    </p:cTn>
                  </p:par>
                  <p:par>
                    <p:cTn id="33" fill="hold">
                      <p:stCondLst>
                        <p:cond delay="indefinite"/>
                      </p:stCondLst>
                      <p:childTnLst>
                        <p:par>
                          <p:cTn id="34" fill="hold">
                            <p:stCondLst>
                              <p:cond delay="0"/>
                            </p:stCondLst>
                            <p:childTnLst>
                              <p:par>
                                <p:cTn id="35" presetID="27" presetClass="emph" presetSubtype="0" repeatCount="3000" fill="hold" grpId="1" nodeType="clickEffect">
                                  <p:stCondLst>
                                    <p:cond delay="0"/>
                                  </p:stCondLst>
                                  <p:childTnLst>
                                    <p:animClr clrSpc="rgb" dir="cw">
                                      <p:cBhvr override="childStyle">
                                        <p:cTn id="36" dur="500" autoRev="1" fill="hold"/>
                                        <p:tgtEl>
                                          <p:spTgt spid="70667"/>
                                        </p:tgtEl>
                                        <p:attrNameLst>
                                          <p:attrName>style.color</p:attrName>
                                        </p:attrNameLst>
                                      </p:cBhvr>
                                      <p:to>
                                        <a:srgbClr val="99CC00"/>
                                      </p:to>
                                    </p:animClr>
                                    <p:animClr clrSpc="rgb" dir="cw">
                                      <p:cBhvr>
                                        <p:cTn id="37" dur="500" autoRev="1" fill="hold"/>
                                        <p:tgtEl>
                                          <p:spTgt spid="70667"/>
                                        </p:tgtEl>
                                        <p:attrNameLst>
                                          <p:attrName>fillcolor</p:attrName>
                                        </p:attrNameLst>
                                      </p:cBhvr>
                                      <p:to>
                                        <a:srgbClr val="99CC00"/>
                                      </p:to>
                                    </p:animClr>
                                    <p:set>
                                      <p:cBhvr>
                                        <p:cTn id="38" dur="500" autoRev="1" fill="hold"/>
                                        <p:tgtEl>
                                          <p:spTgt spid="70667"/>
                                        </p:tgtEl>
                                        <p:attrNameLst>
                                          <p:attrName>fill.type</p:attrName>
                                        </p:attrNameLst>
                                      </p:cBhvr>
                                      <p:to>
                                        <p:strVal val="solid"/>
                                      </p:to>
                                    </p:set>
                                    <p:set>
                                      <p:cBhvr>
                                        <p:cTn id="39" dur="500" autoRev="1" fill="hold"/>
                                        <p:tgtEl>
                                          <p:spTgt spid="70667"/>
                                        </p:tgtEl>
                                        <p:attrNameLst>
                                          <p:attrName>fill.on</p:attrName>
                                        </p:attrNameLst>
                                      </p:cBhvr>
                                      <p:to>
                                        <p:strVal val="true"/>
                                      </p:to>
                                    </p:set>
                                  </p:childTnLst>
                                </p:cTn>
                              </p:par>
                              <p:par>
                                <p:cTn id="40" presetID="10" presetClass="entr" presetSubtype="0" fill="hold" grpId="0" nodeType="withEffect">
                                  <p:stCondLst>
                                    <p:cond delay="0"/>
                                  </p:stCondLst>
                                  <p:childTnLst>
                                    <p:set>
                                      <p:cBhvr>
                                        <p:cTn id="41" dur="1" fill="hold">
                                          <p:stCondLst>
                                            <p:cond delay="0"/>
                                          </p:stCondLst>
                                        </p:cTn>
                                        <p:tgtEl>
                                          <p:spTgt spid="70673"/>
                                        </p:tgtEl>
                                        <p:attrNameLst>
                                          <p:attrName>style.visibility</p:attrName>
                                        </p:attrNameLst>
                                      </p:cBhvr>
                                      <p:to>
                                        <p:strVal val="visible"/>
                                      </p:to>
                                    </p:set>
                                    <p:animEffect transition="in" filter="fade">
                                      <p:cBhvr>
                                        <p:cTn id="42" dur="2000"/>
                                        <p:tgtEl>
                                          <p:spTgt spid="70673"/>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70674"/>
                                        </p:tgtEl>
                                        <p:attrNameLst>
                                          <p:attrName>style.visibility</p:attrName>
                                        </p:attrNameLst>
                                      </p:cBhvr>
                                      <p:to>
                                        <p:strVal val="visible"/>
                                      </p:to>
                                    </p:set>
                                    <p:animEffect transition="in" filter="fade">
                                      <p:cBhvr>
                                        <p:cTn id="45" dur="2000"/>
                                        <p:tgtEl>
                                          <p:spTgt spid="70674"/>
                                        </p:tgtEl>
                                      </p:cBhvr>
                                    </p:animEffect>
                                  </p:childTnLst>
                                </p:cTn>
                              </p:par>
                            </p:childTnLst>
                          </p:cTn>
                        </p:par>
                        <p:par>
                          <p:cTn id="46" fill="hold">
                            <p:stCondLst>
                              <p:cond delay="3000"/>
                            </p:stCondLst>
                            <p:childTnLst>
                              <p:par>
                                <p:cTn id="47" presetID="30" presetClass="emph" presetSubtype="0" fill="hold" grpId="1" nodeType="afterEffect">
                                  <p:stCondLst>
                                    <p:cond delay="0"/>
                                  </p:stCondLst>
                                  <p:childTnLst>
                                    <p:animClr clrSpc="hsl" dir="cw">
                                      <p:cBhvr override="childStyle">
                                        <p:cTn id="48" dur="500" fill="hold"/>
                                        <p:tgtEl>
                                          <p:spTgt spid="70668"/>
                                        </p:tgtEl>
                                        <p:attrNameLst>
                                          <p:attrName>style.color</p:attrName>
                                        </p:attrNameLst>
                                      </p:cBhvr>
                                      <p:by>
                                        <p:hsl h="0" s="12549" l="25098"/>
                                      </p:by>
                                    </p:animClr>
                                    <p:animClr clrSpc="hsl" dir="cw">
                                      <p:cBhvr>
                                        <p:cTn id="49" dur="500" fill="hold"/>
                                        <p:tgtEl>
                                          <p:spTgt spid="70668"/>
                                        </p:tgtEl>
                                        <p:attrNameLst>
                                          <p:attrName>fillcolor</p:attrName>
                                        </p:attrNameLst>
                                      </p:cBhvr>
                                      <p:by>
                                        <p:hsl h="0" s="12549" l="25098"/>
                                      </p:by>
                                    </p:animClr>
                                    <p:animClr clrSpc="hsl" dir="cw">
                                      <p:cBhvr>
                                        <p:cTn id="50" dur="500" fill="hold"/>
                                        <p:tgtEl>
                                          <p:spTgt spid="70668"/>
                                        </p:tgtEl>
                                        <p:attrNameLst>
                                          <p:attrName>stroke.color</p:attrName>
                                        </p:attrNameLst>
                                      </p:cBhvr>
                                      <p:by>
                                        <p:hsl h="0" s="12549" l="25098"/>
                                      </p:by>
                                    </p:animClr>
                                    <p:set>
                                      <p:cBhvr>
                                        <p:cTn id="51" dur="500" fill="hold"/>
                                        <p:tgtEl>
                                          <p:spTgt spid="7066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70" grpId="0" animBg="1"/>
      <p:bldP spid="70664" grpId="0" animBg="1"/>
      <p:bldP spid="70666" grpId="0" animBg="1"/>
      <p:bldP spid="70661" grpId="0"/>
      <p:bldP spid="70662" grpId="0"/>
      <p:bldP spid="70667" grpId="0" animBg="1"/>
      <p:bldP spid="70667" grpId="1" animBg="1"/>
      <p:bldP spid="70668" grpId="0" animBg="1"/>
      <p:bldP spid="70668" grpId="1" animBg="1"/>
      <p:bldP spid="70669" grpId="0" animBg="1"/>
      <p:bldP spid="70673" grpId="0"/>
      <p:bldP spid="70674" grpId="0" animBg="1"/>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1704586" y="188640"/>
            <a:ext cx="6683765" cy="653264"/>
          </a:xfrm>
        </p:spPr>
        <p:txBody>
          <a:bodyPr>
            <a:normAutofit fontScale="90000"/>
          </a:bodyPr>
          <a:lstStyle/>
          <a:p>
            <a:pPr algn="ctr" rtl="1"/>
            <a:r>
              <a:rPr lang="en-US" sz="4000" b="1" dirty="0"/>
              <a:t>Multi-Project Environment</a:t>
            </a:r>
          </a:p>
        </p:txBody>
      </p:sp>
      <p:pic>
        <p:nvPicPr>
          <p:cNvPr id="43011" name="Picture 3" descr="image_pipelining"/>
          <p:cNvPicPr>
            <a:picLocks noGrp="1" noChangeAspect="1" noChangeArrowheads="1"/>
          </p:cNvPicPr>
          <p:nvPr>
            <p:ph idx="1"/>
          </p:nvPr>
        </p:nvPicPr>
        <p:blipFill>
          <a:blip r:embed="rId3" cstate="print"/>
          <a:srcRect/>
          <a:stretch>
            <a:fillRect/>
          </a:stretch>
        </p:blipFill>
        <p:spPr>
          <a:xfrm>
            <a:off x="1979614" y="1016002"/>
            <a:ext cx="6408737" cy="5472113"/>
          </a:xfrm>
          <a:noFill/>
        </p:spPr>
      </p:pic>
      <p:sp>
        <p:nvSpPr>
          <p:cNvPr id="6" name="מציין מיקום של מספר שקופית 5"/>
          <p:cNvSpPr>
            <a:spLocks noGrp="1"/>
          </p:cNvSpPr>
          <p:nvPr>
            <p:ph type="sldNum" sz="quarter" idx="11"/>
          </p:nvPr>
        </p:nvSpPr>
        <p:spPr/>
        <p:txBody>
          <a:bodyPr/>
          <a:lstStyle/>
          <a:p>
            <a:pPr>
              <a:defRPr/>
            </a:pPr>
            <a:fld id="{D7A28F6F-D700-4213-932D-1F81D204806F}" type="slidenum">
              <a:rPr lang="he-IL" altLang="en-US"/>
              <a:pPr>
                <a:defRPr/>
              </a:pPr>
              <a:t>129</a:t>
            </a:fld>
            <a:endParaRPr lang="en-US" altLang="en-US"/>
          </a:p>
        </p:txBody>
      </p:sp>
    </p:spTree>
    <p:extLst>
      <p:ext uri="{BB962C8B-B14F-4D97-AF65-F5344CB8AC3E}">
        <p14:creationId xmlns:p14="http://schemas.microsoft.com/office/powerpoint/2010/main" val="355099726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612" y="1052736"/>
            <a:ext cx="9073008" cy="1621904"/>
          </a:xfrm>
        </p:spPr>
        <p:txBody>
          <a:bodyPr/>
          <a:lstStyle/>
          <a:p>
            <a:pPr algn="ctr"/>
            <a:r>
              <a:rPr lang="he-IL" sz="5400" i="1" dirty="0">
                <a:latin typeface="Californian FB" pitchFamily="18" charset="0"/>
              </a:rPr>
              <a:t>הגדרת </a:t>
            </a:r>
            <a:r>
              <a:rPr lang="en-AU" sz="5400" i="1" dirty="0">
                <a:latin typeface="Californian FB" pitchFamily="18" charset="0"/>
              </a:rPr>
              <a:t>Constraint Innovation</a:t>
            </a:r>
            <a:r>
              <a:rPr lang="he-IL" sz="5400" i="1" dirty="0">
                <a:latin typeface="Californian FB" pitchFamily="18" charset="0"/>
              </a:rPr>
              <a:t> </a:t>
            </a:r>
            <a:r>
              <a:rPr lang="en-AU" sz="5400" i="1" dirty="0">
                <a:latin typeface="Californian FB" pitchFamily="18" charset="0"/>
              </a:rPr>
              <a:t>(C.I.)</a:t>
            </a:r>
            <a:r>
              <a:rPr lang="he-IL" sz="5400" i="1" dirty="0">
                <a:latin typeface="Californian FB" pitchFamily="18" charset="0"/>
              </a:rPr>
              <a:t> </a:t>
            </a:r>
            <a:endParaRPr lang="en-AU" sz="5400" i="1" dirty="0">
              <a:latin typeface="Californian FB" pitchFamily="18" charset="0"/>
            </a:endParaRPr>
          </a:p>
        </p:txBody>
      </p:sp>
      <p:sp>
        <p:nvSpPr>
          <p:cNvPr id="4" name="Slide Number Placeholder 3"/>
          <p:cNvSpPr>
            <a:spLocks noGrp="1"/>
          </p:cNvSpPr>
          <p:nvPr>
            <p:ph type="sldNum" sz="quarter" idx="12"/>
          </p:nvPr>
        </p:nvSpPr>
        <p:spPr/>
        <p:txBody>
          <a:bodyPr/>
          <a:lstStyle/>
          <a:p>
            <a:fld id="{C611F63B-33E6-4C8A-9247-A113E6AB228D}" type="slidenum">
              <a:rPr lang="he-IL" smtClean="0"/>
              <a:pPr/>
              <a:t>130</a:t>
            </a:fld>
            <a:endParaRPr lang="he-IL"/>
          </a:p>
        </p:txBody>
      </p:sp>
      <p:sp>
        <p:nvSpPr>
          <p:cNvPr id="3" name="Rectangle 2">
            <a:extLst>
              <a:ext uri="{FF2B5EF4-FFF2-40B4-BE49-F238E27FC236}">
                <a16:creationId xmlns:a16="http://schemas.microsoft.com/office/drawing/2014/main" id="{7BFCB21F-6828-4B2C-ABCE-50739D8099BF}"/>
              </a:ext>
            </a:extLst>
          </p:cNvPr>
          <p:cNvSpPr/>
          <p:nvPr/>
        </p:nvSpPr>
        <p:spPr>
          <a:xfrm>
            <a:off x="278632" y="3573016"/>
            <a:ext cx="8712968" cy="1446550"/>
          </a:xfrm>
          <a:prstGeom prst="rect">
            <a:avLst/>
          </a:prstGeom>
        </p:spPr>
        <p:txBody>
          <a:bodyPr wrap="square">
            <a:spAutoFit/>
          </a:bodyPr>
          <a:lstStyle/>
          <a:p>
            <a:pPr>
              <a:buNone/>
            </a:pPr>
            <a:r>
              <a:rPr lang="he-IL" altLang="en-US" sz="4400" dirty="0"/>
              <a:t>מסגרת </a:t>
            </a:r>
            <a:r>
              <a:rPr lang="he-IL" altLang="en-US" sz="4400" b="1" i="1" dirty="0"/>
              <a:t>אינטואיטיבית</a:t>
            </a:r>
            <a:r>
              <a:rPr lang="he-IL" altLang="en-US" sz="4400" dirty="0"/>
              <a:t> לניהול </a:t>
            </a:r>
            <a:r>
              <a:rPr lang="he-IL" altLang="en-US" sz="4400" b="1" i="1" dirty="0"/>
              <a:t>אפקטיבי</a:t>
            </a:r>
            <a:r>
              <a:rPr lang="he-IL" altLang="en-US" sz="4400" dirty="0"/>
              <a:t> של מערכת </a:t>
            </a:r>
            <a:r>
              <a:rPr lang="he-IL" altLang="en-US" sz="4400" b="1" i="1" dirty="0"/>
              <a:t>כל שהיא</a:t>
            </a:r>
            <a:r>
              <a:rPr lang="he-IL" altLang="en-US" sz="4400" dirty="0"/>
              <a:t>.</a:t>
            </a:r>
          </a:p>
        </p:txBody>
      </p:sp>
    </p:spTree>
    <p:extLst>
      <p:ext uri="{BB962C8B-B14F-4D97-AF65-F5344CB8AC3E}">
        <p14:creationId xmlns:p14="http://schemas.microsoft.com/office/powerpoint/2010/main" val="1627873231"/>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מציין מיקום של מספר שקופית 5"/>
          <p:cNvSpPr>
            <a:spLocks noGrp="1"/>
          </p:cNvSpPr>
          <p:nvPr>
            <p:ph type="sldNum" sz="quarter" idx="12"/>
          </p:nvPr>
        </p:nvSpPr>
        <p:spPr>
          <a:xfrm>
            <a:off x="8304212" y="6361014"/>
            <a:ext cx="806425" cy="381000"/>
          </a:xfrm>
        </p:spPr>
        <p:txBody>
          <a:bodyPr/>
          <a:lstStyle/>
          <a:p>
            <a:pPr>
              <a:defRPr/>
            </a:pPr>
            <a:fld id="{91B00728-6194-4906-940D-C597E11DD4F8}" type="slidenum">
              <a:rPr lang="he-IL" altLang="en-US"/>
              <a:pPr>
                <a:defRPr/>
              </a:pPr>
              <a:t>131</a:t>
            </a:fld>
            <a:endParaRPr lang="en-US" altLang="en-US" dirty="0"/>
          </a:p>
        </p:txBody>
      </p:sp>
      <p:sp>
        <p:nvSpPr>
          <p:cNvPr id="101378" name="Rectangle 2"/>
          <p:cNvSpPr>
            <a:spLocks noChangeArrowheads="1"/>
          </p:cNvSpPr>
          <p:nvPr/>
        </p:nvSpPr>
        <p:spPr bwMode="auto">
          <a:xfrm>
            <a:off x="615950" y="431800"/>
            <a:ext cx="8208963" cy="5875338"/>
          </a:xfrm>
          <a:prstGeom prst="rect">
            <a:avLst/>
          </a:prstGeom>
          <a:noFill/>
          <a:ln w="57150" cmpd="thickThin" algn="ctr">
            <a:noFill/>
            <a:miter lim="800000"/>
            <a:headEnd/>
            <a:tailEnd/>
          </a:ln>
          <a:effectLst/>
        </p:spPr>
        <p:txBody>
          <a:bodyPr wrap="none" anchor="ctr"/>
          <a:lstStyle/>
          <a:p>
            <a:pPr>
              <a:lnSpc>
                <a:spcPct val="180000"/>
              </a:lnSpc>
              <a:spcBef>
                <a:spcPct val="50000"/>
              </a:spcBef>
              <a:defRPr/>
            </a:pPr>
            <a:endParaRPr lang="en-US" sz="4400" b="1" i="1">
              <a:solidFill>
                <a:schemeClr val="accent2"/>
              </a:solidFill>
              <a:effectLst>
                <a:outerShdw blurRad="38100" dist="38100" dir="2700000" algn="tl">
                  <a:srgbClr val="000000"/>
                </a:outerShdw>
              </a:effectLst>
              <a:latin typeface="Arial" pitchFamily="34" charset="0"/>
            </a:endParaRPr>
          </a:p>
        </p:txBody>
      </p:sp>
      <p:pic>
        <p:nvPicPr>
          <p:cNvPr id="101379" name="Picture 3" descr="j0223770"/>
          <p:cNvPicPr>
            <a:picLocks noChangeAspect="1" noChangeArrowheads="1" noCrop="1"/>
          </p:cNvPicPr>
          <p:nvPr/>
        </p:nvPicPr>
        <p:blipFill>
          <a:blip r:embed="rId3" cstate="print">
            <a:lum bright="40000" contrast="40000"/>
          </a:blip>
          <a:srcRect/>
          <a:stretch>
            <a:fillRect/>
          </a:stretch>
        </p:blipFill>
        <p:spPr bwMode="auto">
          <a:xfrm>
            <a:off x="615950" y="431800"/>
            <a:ext cx="2157413" cy="1878013"/>
          </a:xfrm>
          <a:prstGeom prst="rect">
            <a:avLst/>
          </a:prstGeom>
          <a:noFill/>
          <a:ln w="9525">
            <a:noFill/>
            <a:miter lim="800000"/>
            <a:headEnd/>
            <a:tailEnd/>
          </a:ln>
        </p:spPr>
      </p:pic>
      <p:sp>
        <p:nvSpPr>
          <p:cNvPr id="101393" name="Text Box 17"/>
          <p:cNvSpPr txBox="1">
            <a:spLocks noChangeArrowheads="1"/>
          </p:cNvSpPr>
          <p:nvPr/>
        </p:nvSpPr>
        <p:spPr bwMode="auto">
          <a:xfrm>
            <a:off x="1802105" y="1575546"/>
            <a:ext cx="6489700" cy="641350"/>
          </a:xfrm>
          <a:prstGeom prst="rect">
            <a:avLst/>
          </a:prstGeom>
          <a:noFill/>
          <a:ln w="12700" cap="sq">
            <a:noFill/>
            <a:miter lim="800000"/>
            <a:headEnd type="none" w="sm" len="sm"/>
            <a:tailEnd type="none" w="sm" len="sm"/>
          </a:ln>
        </p:spPr>
        <p:txBody>
          <a:bodyPr>
            <a:spAutoFit/>
          </a:bodyPr>
          <a:lstStyle/>
          <a:p>
            <a:pPr algn="r" rtl="1">
              <a:spcBef>
                <a:spcPct val="50000"/>
              </a:spcBef>
            </a:pPr>
            <a:r>
              <a:rPr lang="he-IL" sz="3600" b="1" i="1" dirty="0">
                <a:latin typeface="Verdana" pitchFamily="34" charset="0"/>
                <a:cs typeface="Tahoma" pitchFamily="34" charset="0"/>
              </a:rPr>
              <a:t>בעיות מסובכות ......</a:t>
            </a:r>
            <a:endParaRPr lang="en-US" sz="3600" b="1" i="1" dirty="0">
              <a:latin typeface="Verdana" pitchFamily="34" charset="0"/>
              <a:cs typeface="Tahoma" pitchFamily="34" charset="0"/>
            </a:endParaRPr>
          </a:p>
        </p:txBody>
      </p:sp>
      <p:sp>
        <p:nvSpPr>
          <p:cNvPr id="101394" name="Text Box 18"/>
          <p:cNvSpPr txBox="1">
            <a:spLocks noChangeArrowheads="1"/>
          </p:cNvSpPr>
          <p:nvPr/>
        </p:nvSpPr>
        <p:spPr bwMode="auto">
          <a:xfrm>
            <a:off x="1814513" y="2709863"/>
            <a:ext cx="6489700" cy="1646237"/>
          </a:xfrm>
          <a:prstGeom prst="rect">
            <a:avLst/>
          </a:prstGeom>
          <a:noFill/>
          <a:ln w="12700" cap="sq">
            <a:noFill/>
            <a:miter lim="800000"/>
            <a:headEnd type="none" w="sm" len="sm"/>
            <a:tailEnd type="none" w="sm" len="sm"/>
          </a:ln>
        </p:spPr>
        <p:txBody>
          <a:bodyPr>
            <a:spAutoFit/>
          </a:bodyPr>
          <a:lstStyle/>
          <a:p>
            <a:pPr rtl="1">
              <a:spcBef>
                <a:spcPct val="50000"/>
              </a:spcBef>
            </a:pPr>
            <a:r>
              <a:rPr lang="he-IL" sz="3600" b="1" i="1" dirty="0">
                <a:latin typeface="Verdana" pitchFamily="34" charset="0"/>
                <a:cs typeface="Tahoma" pitchFamily="34" charset="0"/>
              </a:rPr>
              <a:t>נפתרות ע"י</a:t>
            </a:r>
            <a:endParaRPr lang="en-US" sz="3600" b="1" i="1" dirty="0">
              <a:latin typeface="Verdana" pitchFamily="34" charset="0"/>
              <a:cs typeface="Tahoma" pitchFamily="34" charset="0"/>
            </a:endParaRPr>
          </a:p>
          <a:p>
            <a:pPr>
              <a:spcBef>
                <a:spcPct val="50000"/>
              </a:spcBef>
            </a:pPr>
            <a:r>
              <a:rPr lang="he-IL" sz="4400" b="1" i="1" dirty="0">
                <a:latin typeface="Verdana" pitchFamily="34" charset="0"/>
                <a:cs typeface="Tahoma" pitchFamily="34" charset="0"/>
              </a:rPr>
              <a:t>פתרונות פשוטים</a:t>
            </a:r>
            <a:endParaRPr lang="en-US" sz="4400" b="1" i="1" dirty="0">
              <a:latin typeface="Verdana" pitchFamily="34" charset="0"/>
              <a:cs typeface="Tahoma" pitchFamily="34" charset="0"/>
            </a:endParaRPr>
          </a:p>
        </p:txBody>
      </p:sp>
      <p:pic>
        <p:nvPicPr>
          <p:cNvPr id="23" name="Picture 22" descr="Fire Free Stock Photo - Public Domain Picture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36830" y="4602162"/>
            <a:ext cx="2280865" cy="1520577"/>
          </a:xfrm>
          <a:prstGeom prst="rect">
            <a:avLst/>
          </a:prstGeom>
        </p:spPr>
      </p:pic>
      <p:pic>
        <p:nvPicPr>
          <p:cNvPr id="24" name="Picture 23" descr="the wheel by jack brummet the first wheel rolled and the first adze ..."/>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8741" y="4629327"/>
            <a:ext cx="1482153" cy="1477881"/>
          </a:xfrm>
          <a:prstGeom prst="rect">
            <a:avLst/>
          </a:prstGeom>
        </p:spPr>
      </p:pic>
      <p:pic>
        <p:nvPicPr>
          <p:cNvPr id="25" name="Picture 24" descr="Types of Innovation | AllBusinessIdeas.Net"/>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91880" y="4581199"/>
            <a:ext cx="1865880" cy="1725939"/>
          </a:xfrm>
          <a:prstGeom prst="rect">
            <a:avLst/>
          </a:prstGeom>
        </p:spPr>
      </p:pic>
      <p:sp>
        <p:nvSpPr>
          <p:cNvPr id="26" name="TextBox 25"/>
          <p:cNvSpPr txBox="1"/>
          <p:nvPr/>
        </p:nvSpPr>
        <p:spPr>
          <a:xfrm>
            <a:off x="4358876" y="4659703"/>
            <a:ext cx="1126232" cy="523220"/>
          </a:xfrm>
          <a:prstGeom prst="rect">
            <a:avLst/>
          </a:prstGeom>
          <a:noFill/>
        </p:spPr>
        <p:txBody>
          <a:bodyPr wrap="square" rtlCol="0">
            <a:spAutoFit/>
          </a:bodyPr>
          <a:lstStyle/>
          <a:p>
            <a:r>
              <a:rPr lang="en-AU" dirty="0"/>
              <a:t>   </a:t>
            </a:r>
            <a:r>
              <a:rPr lang="en-AU" sz="2800" b="1" dirty="0">
                <a:solidFill>
                  <a:srgbClr val="FFFF00"/>
                </a:solidFill>
              </a:rPr>
              <a:t>CI</a:t>
            </a:r>
          </a:p>
        </p:txBody>
      </p:sp>
    </p:spTree>
    <p:extLst>
      <p:ext uri="{BB962C8B-B14F-4D97-AF65-F5344CB8AC3E}">
        <p14:creationId xmlns:p14="http://schemas.microsoft.com/office/powerpoint/2010/main" val="231363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1394"/>
                                        </p:tgtEl>
                                        <p:attrNameLst>
                                          <p:attrName>style.visibility</p:attrName>
                                        </p:attrNameLst>
                                      </p:cBhvr>
                                      <p:to>
                                        <p:strVal val="visible"/>
                                      </p:to>
                                    </p:set>
                                    <p:anim calcmode="lin" valueType="num">
                                      <p:cBhvr additive="base">
                                        <p:cTn id="7" dur="500" fill="hold"/>
                                        <p:tgtEl>
                                          <p:spTgt spid="101394"/>
                                        </p:tgtEl>
                                        <p:attrNameLst>
                                          <p:attrName>ppt_x</p:attrName>
                                        </p:attrNameLst>
                                      </p:cBhvr>
                                      <p:tavLst>
                                        <p:tav tm="0">
                                          <p:val>
                                            <p:strVal val="#ppt_x"/>
                                          </p:val>
                                        </p:tav>
                                        <p:tav tm="100000">
                                          <p:val>
                                            <p:strVal val="#ppt_x"/>
                                          </p:val>
                                        </p:tav>
                                      </p:tavLst>
                                    </p:anim>
                                    <p:anim calcmode="lin" valueType="num">
                                      <p:cBhvr additive="base">
                                        <p:cTn id="8" dur="500" fill="hold"/>
                                        <p:tgtEl>
                                          <p:spTgt spid="10139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ppt_x"/>
                                          </p:val>
                                        </p:tav>
                                        <p:tav tm="100000">
                                          <p:val>
                                            <p:strVal val="#ppt_x"/>
                                          </p:val>
                                        </p:tav>
                                      </p:tavLst>
                                    </p:anim>
                                    <p:anim calcmode="lin" valueType="num">
                                      <p:cBhvr additive="base">
                                        <p:cTn id="14"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500" fill="hold"/>
                                        <p:tgtEl>
                                          <p:spTgt spid="24"/>
                                        </p:tgtEl>
                                        <p:attrNameLst>
                                          <p:attrName>ppt_x</p:attrName>
                                        </p:attrNameLst>
                                      </p:cBhvr>
                                      <p:tavLst>
                                        <p:tav tm="0">
                                          <p:val>
                                            <p:strVal val="#ppt_x"/>
                                          </p:val>
                                        </p:tav>
                                        <p:tav tm="100000">
                                          <p:val>
                                            <p:strVal val="#ppt_x"/>
                                          </p:val>
                                        </p:tav>
                                      </p:tavLst>
                                    </p:anim>
                                    <p:anim calcmode="lin" valueType="num">
                                      <p:cBhvr additive="base">
                                        <p:cTn id="20"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500" fill="hold"/>
                                        <p:tgtEl>
                                          <p:spTgt spid="25"/>
                                        </p:tgtEl>
                                        <p:attrNameLst>
                                          <p:attrName>ppt_x</p:attrName>
                                        </p:attrNameLst>
                                      </p:cBhvr>
                                      <p:tavLst>
                                        <p:tav tm="0">
                                          <p:val>
                                            <p:strVal val="#ppt_x"/>
                                          </p:val>
                                        </p:tav>
                                        <p:tav tm="100000">
                                          <p:val>
                                            <p:strVal val="#ppt_x"/>
                                          </p:val>
                                        </p:tav>
                                      </p:tavLst>
                                    </p:anim>
                                    <p:anim calcmode="lin" valueType="num">
                                      <p:cBhvr additive="base">
                                        <p:cTn id="26" dur="5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94" grpId="0"/>
      <p:bldP spid="26"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412776"/>
            <a:ext cx="8001000" cy="3168352"/>
          </a:xfrm>
        </p:spPr>
        <p:txBody>
          <a:bodyPr/>
          <a:lstStyle/>
          <a:p>
            <a:pPr algn="ctr"/>
            <a:r>
              <a:rPr lang="he-IL" sz="4800" i="1" dirty="0"/>
              <a:t>תודה</a:t>
            </a:r>
            <a:br>
              <a:rPr lang="en-AU" sz="4800" i="1" dirty="0"/>
            </a:br>
            <a:br>
              <a:rPr lang="he-IL" sz="4800" i="1" dirty="0"/>
            </a:br>
            <a:r>
              <a:rPr lang="he-IL" i="1" dirty="0"/>
              <a:t>לואיס טריגר </a:t>
            </a:r>
            <a:br>
              <a:rPr lang="en-AU" i="1" dirty="0"/>
            </a:br>
            <a:r>
              <a:rPr lang="en-AU" i="1" dirty="0"/>
              <a:t>#054-5323553</a:t>
            </a:r>
            <a:br>
              <a:rPr lang="en-AU" i="1" dirty="0"/>
            </a:br>
            <a:r>
              <a:rPr lang="en-AU" i="1" dirty="0"/>
              <a:t>e-mail : trigalon@LewisTrigger.com</a:t>
            </a:r>
            <a:br>
              <a:rPr lang="en-AU" i="1" dirty="0"/>
            </a:br>
            <a:r>
              <a:rPr lang="en-AU" i="1" dirty="0"/>
              <a:t>WWW.LewisTrigger.com</a:t>
            </a:r>
            <a:r>
              <a:rPr lang="he-IL" i="1" dirty="0"/>
              <a:t> </a:t>
            </a:r>
            <a:endParaRPr lang="en-AU" sz="4800" i="1" dirty="0"/>
          </a:p>
        </p:txBody>
      </p:sp>
      <p:sp>
        <p:nvSpPr>
          <p:cNvPr id="5" name="Slide Number Placeholder 4"/>
          <p:cNvSpPr>
            <a:spLocks noGrp="1"/>
          </p:cNvSpPr>
          <p:nvPr>
            <p:ph type="sldNum" sz="quarter" idx="12"/>
          </p:nvPr>
        </p:nvSpPr>
        <p:spPr>
          <a:xfrm>
            <a:off x="7668344" y="6248400"/>
            <a:ext cx="1323256" cy="381000"/>
          </a:xfrm>
        </p:spPr>
        <p:txBody>
          <a:bodyPr/>
          <a:lstStyle/>
          <a:p>
            <a:pPr>
              <a:defRPr/>
            </a:pPr>
            <a:fld id="{FCDEF3B9-5E7A-4ACD-B67C-4832EA7BE2FD}" type="slidenum">
              <a:rPr lang="he-IL" altLang="en-US" smtClean="0"/>
              <a:pPr>
                <a:defRPr/>
              </a:pPr>
              <a:t>132</a:t>
            </a:fld>
            <a:endParaRPr lang="en-US" altLang="en-US" dirty="0"/>
          </a:p>
        </p:txBody>
      </p:sp>
    </p:spTree>
    <p:extLst>
      <p:ext uri="{BB962C8B-B14F-4D97-AF65-F5344CB8AC3E}">
        <p14:creationId xmlns:p14="http://schemas.microsoft.com/office/powerpoint/2010/main" val="3495713634"/>
      </p:ext>
    </p:extLst>
  </p:cSld>
  <p:clrMapOvr>
    <a:masterClrMapping/>
  </p:clrMapOvr>
</p:sld>
</file>

<file path=ppt/theme/theme1.xml><?xml version="1.0" encoding="utf-8"?>
<a:theme xmlns:a="http://schemas.openxmlformats.org/drawingml/2006/main" name="Project overview presentation">
  <a:themeElements>
    <a:clrScheme name="עיצוב ברירת מחדל 2">
      <a:dk1>
        <a:srgbClr val="000000"/>
      </a:dk1>
      <a:lt1>
        <a:srgbClr val="FFFFFF"/>
      </a:lt1>
      <a:dk2>
        <a:srgbClr val="000000"/>
      </a:dk2>
      <a:lt2>
        <a:srgbClr val="868686"/>
      </a:lt2>
      <a:accent1>
        <a:srgbClr val="3366FF"/>
      </a:accent1>
      <a:accent2>
        <a:srgbClr val="009900"/>
      </a:accent2>
      <a:accent3>
        <a:srgbClr val="FFFFFF"/>
      </a:accent3>
      <a:accent4>
        <a:srgbClr val="000000"/>
      </a:accent4>
      <a:accent5>
        <a:srgbClr val="ADB8FF"/>
      </a:accent5>
      <a:accent6>
        <a:srgbClr val="008A00"/>
      </a:accent6>
      <a:hlink>
        <a:srgbClr val="FF0033"/>
      </a:hlink>
      <a:folHlink>
        <a:srgbClr val="CCCCCC"/>
      </a:folHlink>
    </a:clrScheme>
    <a:fontScheme name="צורת גל">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עיצוב ברירת מחדל 1">
        <a:dk1>
          <a:srgbClr val="000000"/>
        </a:dk1>
        <a:lt1>
          <a:srgbClr val="FFFFFF"/>
        </a:lt1>
        <a:dk2>
          <a:srgbClr val="0066CC"/>
        </a:dk2>
        <a:lt2>
          <a:srgbClr val="CBCBCB"/>
        </a:lt2>
        <a:accent1>
          <a:srgbClr val="00CCFF"/>
        </a:accent1>
        <a:accent2>
          <a:srgbClr val="00FFCC"/>
        </a:accent2>
        <a:accent3>
          <a:srgbClr val="AAB8E2"/>
        </a:accent3>
        <a:accent4>
          <a:srgbClr val="DADADA"/>
        </a:accent4>
        <a:accent5>
          <a:srgbClr val="AAE2FF"/>
        </a:accent5>
        <a:accent6>
          <a:srgbClr val="00E7B9"/>
        </a:accent6>
        <a:hlink>
          <a:srgbClr val="FF3300"/>
        </a:hlink>
        <a:folHlink>
          <a:srgbClr val="FF7C80"/>
        </a:folHlink>
      </a:clrScheme>
      <a:clrMap bg1="dk2" tx1="lt1" bg2="dk1" tx2="lt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868686"/>
        </a:lt2>
        <a:accent1>
          <a:srgbClr val="3366FF"/>
        </a:accent1>
        <a:accent2>
          <a:srgbClr val="009900"/>
        </a:accent2>
        <a:accent3>
          <a:srgbClr val="FFFFFF"/>
        </a:accent3>
        <a:accent4>
          <a:srgbClr val="000000"/>
        </a:accent4>
        <a:accent5>
          <a:srgbClr val="ADB8FF"/>
        </a:accent5>
        <a:accent6>
          <a:srgbClr val="008A00"/>
        </a:accent6>
        <a:hlink>
          <a:srgbClr val="FF0033"/>
        </a:hlink>
        <a:folHlink>
          <a:srgbClr val="CCCCCC"/>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68686"/>
        </a:lt2>
        <a:accent1>
          <a:srgbClr val="EAEAEA"/>
        </a:accent1>
        <a:accent2>
          <a:srgbClr val="5F5F5F"/>
        </a:accent2>
        <a:accent3>
          <a:srgbClr val="FFFFFF"/>
        </a:accent3>
        <a:accent4>
          <a:srgbClr val="000000"/>
        </a:accent4>
        <a:accent5>
          <a:srgbClr val="F3F3F3"/>
        </a:accent5>
        <a:accent6>
          <a:srgbClr val="555555"/>
        </a:accent6>
        <a:hlink>
          <a:srgbClr val="969696"/>
        </a:hlink>
        <a:folHlink>
          <a:srgbClr val="CBCBC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45280</TotalTime>
  <Words>15075</Words>
  <Application>Microsoft Office PowerPoint</Application>
  <PresentationFormat>On-screen Show (4:3)</PresentationFormat>
  <Paragraphs>1607</Paragraphs>
  <Slides>132</Slides>
  <Notes>84</Notes>
  <HiddenSlides>0</HiddenSlides>
  <MMClips>0</MMClips>
  <ScaleCrop>false</ScaleCrop>
  <HeadingPairs>
    <vt:vector size="8" baseType="variant">
      <vt:variant>
        <vt:lpstr>Fonts Used</vt:lpstr>
      </vt:variant>
      <vt:variant>
        <vt:i4>15</vt:i4>
      </vt:variant>
      <vt:variant>
        <vt:lpstr>Theme</vt:lpstr>
      </vt:variant>
      <vt:variant>
        <vt:i4>1</vt:i4>
      </vt:variant>
      <vt:variant>
        <vt:lpstr>Embedded OLE Servers</vt:lpstr>
      </vt:variant>
      <vt:variant>
        <vt:i4>3</vt:i4>
      </vt:variant>
      <vt:variant>
        <vt:lpstr>Slide Titles</vt:lpstr>
      </vt:variant>
      <vt:variant>
        <vt:i4>132</vt:i4>
      </vt:variant>
    </vt:vector>
  </HeadingPairs>
  <TitlesOfParts>
    <vt:vector size="151" baseType="lpstr">
      <vt:lpstr>굴림</vt:lpstr>
      <vt:lpstr>Arial</vt:lpstr>
      <vt:lpstr>Arial Black</vt:lpstr>
      <vt:lpstr>Calibri</vt:lpstr>
      <vt:lpstr>Californian FB</vt:lpstr>
      <vt:lpstr>Cambria Math</vt:lpstr>
      <vt:lpstr>Candara</vt:lpstr>
      <vt:lpstr>Century Gothic</vt:lpstr>
      <vt:lpstr>Garamond</vt:lpstr>
      <vt:lpstr>Gisha</vt:lpstr>
      <vt:lpstr>Tahoma</vt:lpstr>
      <vt:lpstr>Times New Roman</vt:lpstr>
      <vt:lpstr>Trebuchet MS</vt:lpstr>
      <vt:lpstr>Verdana</vt:lpstr>
      <vt:lpstr>Wingdings</vt:lpstr>
      <vt:lpstr>Project overview presentation</vt:lpstr>
      <vt:lpstr>Sound Recorder Document</vt:lpstr>
      <vt:lpstr>Equation</vt:lpstr>
      <vt:lpstr>VISIO</vt:lpstr>
      <vt:lpstr>ניהול פרוייקטים  בסביבה רב פרוייקטלית</vt:lpstr>
      <vt:lpstr>Constraint Innovation - CI  חדשנות ע"י ניהול אילוצים בסביבה פרויקטאלית</vt:lpstr>
      <vt:lpstr>תוכן </vt:lpstr>
      <vt:lpstr>פרק 1 פתיחה</vt:lpstr>
      <vt:lpstr>PowerPoint Presentation</vt:lpstr>
      <vt:lpstr>PowerPoint Presentation</vt:lpstr>
      <vt:lpstr>  ToC Thinking Process Verbalize a management conflict  so as to find a creative solution </vt:lpstr>
      <vt:lpstr>Project Management Conflict</vt:lpstr>
      <vt:lpstr>הקונפליקט הטבוע במערכי "תפעול" סביבה רב פרויטאלית</vt:lpstr>
      <vt:lpstr>פרק 2 </vt:lpstr>
      <vt:lpstr>PowerPoint Presentation</vt:lpstr>
      <vt:lpstr>PowerPoint Presentation</vt:lpstr>
      <vt:lpstr>מה מקשה עלנו עוד יותר בהשגת יעדים?</vt:lpstr>
      <vt:lpstr>“Bad” Multi Tasking</vt:lpstr>
      <vt:lpstr>“Bad” Multi Tasking + Multiple Set Up Time</vt:lpstr>
      <vt:lpstr>ה- Bad Multi-Tasking מתגלגל על הנתיבים של הפעילויות של הפרויקטים!!!</vt:lpstr>
      <vt:lpstr>תוצאות </vt:lpstr>
      <vt:lpstr>פתרון Drum Buffer Rope </vt:lpstr>
      <vt:lpstr>Creative Solution  expose an incorrect assumption</vt:lpstr>
      <vt:lpstr>הקונפליקט הטבוע במערכי "תפעול" סביבה רב פרויטאלית</vt:lpstr>
      <vt:lpstr>אפקטיבי</vt:lpstr>
      <vt:lpstr>הפתרון</vt:lpstr>
      <vt:lpstr> להגדיר את המטרה</vt:lpstr>
      <vt:lpstr>PowerPoint Presentation</vt:lpstr>
      <vt:lpstr>המטרה?</vt:lpstr>
      <vt:lpstr>יעד</vt:lpstr>
      <vt:lpstr>PowerPoint Presentation</vt:lpstr>
      <vt:lpstr>שלב 1 לזהות את האילוץ ה- DRUM</vt:lpstr>
      <vt:lpstr>PowerPoint Presentation</vt:lpstr>
      <vt:lpstr>PowerPoint Presentation</vt:lpstr>
      <vt:lpstr>PowerPoint Presentation</vt:lpstr>
      <vt:lpstr>PowerPoint Presentation</vt:lpstr>
      <vt:lpstr>אילוץ המערכתי  בסביבה רב פרויקטאלית</vt:lpstr>
      <vt:lpstr>שלב 2 לנצל את האילוץ ה- BUFFER</vt:lpstr>
      <vt:lpstr>PowerPoint Presentation</vt:lpstr>
      <vt:lpstr>PowerPoint Presentation</vt:lpstr>
      <vt:lpstr>ניהול המלאי – לשרת את הצוואר בקבוק פנימי או שוק בתור אילוצים</vt:lpstr>
      <vt:lpstr>PowerPoint Presentation</vt:lpstr>
      <vt:lpstr>PowerPoint Presentation</vt:lpstr>
      <vt:lpstr>PowerPoint Presentation</vt:lpstr>
      <vt:lpstr>PowerPoint Presentation</vt:lpstr>
      <vt:lpstr>PowerPoint Presentation</vt:lpstr>
      <vt:lpstr>מטריצת מיקוד</vt:lpstr>
      <vt:lpstr>PowerPoint Presentation</vt:lpstr>
      <vt:lpstr>שלב 3 להכפיף לאילוץ ה- ROPE</vt:lpstr>
      <vt:lpstr>PowerPoint Presentation</vt:lpstr>
      <vt:lpstr>PowerPoint Presentation</vt:lpstr>
      <vt:lpstr>PowerPoint Presentation</vt:lpstr>
      <vt:lpstr>PowerPoint Presentation</vt:lpstr>
      <vt:lpstr>PowerPoint Presentation</vt:lpstr>
      <vt:lpstr>פתרון Drum Buffer Rope </vt:lpstr>
      <vt:lpstr>PowerPoint Presentation</vt:lpstr>
      <vt:lpstr>PowerPoint Presentation</vt:lpstr>
      <vt:lpstr>קושי בקביעת האילוץ המערכתי </vt:lpstr>
      <vt:lpstr>“Focused” Tasking </vt:lpstr>
      <vt:lpstr>Reducing Bad Multi Tasking that is rolled out through the paths of the multi project environment</vt:lpstr>
      <vt:lpstr>PowerPoint Presentation</vt:lpstr>
      <vt:lpstr>שלב יותר קשה.  לבצע בסוך</vt:lpstr>
      <vt:lpstr>PowerPoint Presentation</vt:lpstr>
      <vt:lpstr>PowerPoint Presentation</vt:lpstr>
      <vt:lpstr>פרק 3 </vt:lpstr>
      <vt:lpstr>מטודות לקיצור לו"ז בפרויקטים דרך ניהול "השרשרת קריטית" </vt:lpstr>
      <vt:lpstr>Step 1:  “Identify the Constraint”</vt:lpstr>
      <vt:lpstr>PowerPoint Presentation</vt:lpstr>
      <vt:lpstr>PowerPoint Presentation</vt:lpstr>
      <vt:lpstr>PowerPoint Presentation</vt:lpstr>
      <vt:lpstr>Definition:  “Critical Path”</vt:lpstr>
      <vt:lpstr>PowerPoint Presentation</vt:lpstr>
      <vt:lpstr>Step 2: “Exploiting the Constraint” </vt:lpstr>
      <vt:lpstr>  ToC Thinking Process Verbalize a management conflict  so as to find a creative solution </vt:lpstr>
      <vt:lpstr>Project Management Conflict</vt:lpstr>
      <vt:lpstr>Creative Solution  expose an incorrect assumption</vt:lpstr>
      <vt:lpstr>Project Management Conflict</vt:lpstr>
      <vt:lpstr>The Probability  Function of a Project / Non Routine  Activities</vt:lpstr>
      <vt:lpstr>Probability of Completion Original Estimate</vt:lpstr>
      <vt:lpstr>To make matters worse task safety buffers worsen the situation  </vt:lpstr>
      <vt:lpstr>PowerPoint Presentation</vt:lpstr>
      <vt:lpstr>Cont’ - Why task safety buffers hurt?</vt:lpstr>
      <vt:lpstr>“Bad” Multi Tasking</vt:lpstr>
      <vt:lpstr>“Bad” Multi Tasking + Multiple Set Up Time</vt:lpstr>
      <vt:lpstr>Probability of Completion: Shift in Reality</vt:lpstr>
      <vt:lpstr>Dead End??</vt:lpstr>
      <vt:lpstr>PowerPoint Presentation</vt:lpstr>
      <vt:lpstr>PowerPoint Presentation</vt:lpstr>
      <vt:lpstr>PowerPoint Presentation</vt:lpstr>
      <vt:lpstr>PowerPoint Presentation</vt:lpstr>
      <vt:lpstr>Challenges to Implementation</vt:lpstr>
      <vt:lpstr>PowerPoint Presentation</vt:lpstr>
      <vt:lpstr>Applying the “Half – Half” Rule </vt:lpstr>
      <vt:lpstr>Defining Task Times Challenge planned start times change  with project performance   Turn this challenge into an Opportunity</vt:lpstr>
      <vt:lpstr>Defining Task Times For Vendors &amp; Contractors</vt:lpstr>
      <vt:lpstr>PowerPoint Presentation</vt:lpstr>
      <vt:lpstr>PowerPoint Presentation</vt:lpstr>
      <vt:lpstr>PowerPoint Presentation</vt:lpstr>
      <vt:lpstr>PowerPoint Presentation</vt:lpstr>
      <vt:lpstr>PowerPoint Presentation</vt:lpstr>
      <vt:lpstr>Resource Buffers  </vt:lpstr>
      <vt:lpstr>Project Control Function of rate of Project Buffer Consumption</vt:lpstr>
      <vt:lpstr>פרק 4 </vt:lpstr>
      <vt:lpstr>PowerPoint Presentation</vt:lpstr>
      <vt:lpstr>טיפול באילוצי משאב על  שרשרת הקריטית (נתיב קריטי "אמתי" )</vt:lpstr>
      <vt:lpstr>אילוץ המערכתי  בסביבה רב פרויקטאלית</vt:lpstr>
      <vt:lpstr>שלב 2 לנצל את האילוץ</vt:lpstr>
      <vt:lpstr>PowerPoint Presentation</vt:lpstr>
      <vt:lpstr>PowerPoint Presentation</vt:lpstr>
      <vt:lpstr>מטריצת מיקוד</vt:lpstr>
      <vt:lpstr>הפחתת "זמן זבל"  כאשר צוואר הבקבוק עובד על נושאים שאינם מוסיפים ערך או "מספיק" ערך   "מובן מאליו"      </vt:lpstr>
      <vt:lpstr>ביטוי "זמן זבל" </vt:lpstr>
      <vt:lpstr>PowerPoint Presentation</vt:lpstr>
      <vt:lpstr>PowerPoint Presentation</vt:lpstr>
      <vt:lpstr>שלב 3 להכפיף לאילוץ</vt:lpstr>
      <vt:lpstr>PowerPoint Presentation</vt:lpstr>
      <vt:lpstr>המ"מ לא אפשר לאף צוער לעבור את הרבי </vt:lpstr>
      <vt:lpstr>PowerPoint Presentation</vt:lpstr>
      <vt:lpstr>PowerPoint Presentation</vt:lpstr>
      <vt:lpstr>“Bad” Multi Tasking</vt:lpstr>
      <vt:lpstr>“Bad” Multi Tasking + Multiple Set Up Time</vt:lpstr>
      <vt:lpstr>“Focused” Tasking </vt:lpstr>
      <vt:lpstr>PowerPoint Presentation</vt:lpstr>
      <vt:lpstr>PowerPoint Presentation</vt:lpstr>
      <vt:lpstr>שלב יותר קשה.  לבצע בסוך</vt:lpstr>
      <vt:lpstr>PowerPoint Presentation</vt:lpstr>
      <vt:lpstr>צעדים מעשיים: שינוי תכן – פעולות במקביל עבור הנתיב הקריטי.</vt:lpstr>
      <vt:lpstr>צעדים מעשיים: שינוי תכן – מנות מעבר יותר קטנות </vt:lpstr>
      <vt:lpstr>PowerPoint Presentation</vt:lpstr>
      <vt:lpstr>PowerPoint Presentation</vt:lpstr>
      <vt:lpstr>שלב 5 לזהות את האילוץ החדש</vt:lpstr>
      <vt:lpstr>PowerPoint Presentation</vt:lpstr>
      <vt:lpstr>Multi-Project Environment</vt:lpstr>
      <vt:lpstr>הגדרת Constraint Innovation (C.I.) </vt:lpstr>
      <vt:lpstr>PowerPoint Presentation</vt:lpstr>
      <vt:lpstr>תודה  לואיס טריגר  #054-5323553 e-mail : trigalon@LewisTrigger.com WWW.LewisTrigger.com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שקופית 1</dc:title>
  <dc:creator>NOA</dc:creator>
  <cp:lastModifiedBy>Lewis Trigger</cp:lastModifiedBy>
  <cp:revision>567</cp:revision>
  <dcterms:created xsi:type="dcterms:W3CDTF">2004-06-21T08:48:45Z</dcterms:created>
  <dcterms:modified xsi:type="dcterms:W3CDTF">2017-07-24T18:47:16Z</dcterms:modified>
</cp:coreProperties>
</file>