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39"/>
  </p:notesMasterIdLst>
  <p:sldIdLst>
    <p:sldId id="256" r:id="rId3"/>
    <p:sldId id="257" r:id="rId4"/>
    <p:sldId id="258" r:id="rId5"/>
    <p:sldId id="259" r:id="rId6"/>
    <p:sldId id="264" r:id="rId7"/>
    <p:sldId id="271" r:id="rId8"/>
    <p:sldId id="263" r:id="rId9"/>
    <p:sldId id="260" r:id="rId10"/>
    <p:sldId id="261" r:id="rId11"/>
    <p:sldId id="265" r:id="rId12"/>
    <p:sldId id="266" r:id="rId13"/>
    <p:sldId id="267" r:id="rId14"/>
    <p:sldId id="269" r:id="rId15"/>
    <p:sldId id="272" r:id="rId16"/>
    <p:sldId id="273" r:id="rId17"/>
    <p:sldId id="275" r:id="rId18"/>
    <p:sldId id="277" r:id="rId19"/>
    <p:sldId id="278" r:id="rId20"/>
    <p:sldId id="279" r:id="rId21"/>
    <p:sldId id="280" r:id="rId22"/>
    <p:sldId id="262" r:id="rId23"/>
    <p:sldId id="281" r:id="rId24"/>
    <p:sldId id="283" r:id="rId25"/>
    <p:sldId id="291" r:id="rId26"/>
    <p:sldId id="292" r:id="rId27"/>
    <p:sldId id="276" r:id="rId28"/>
    <p:sldId id="288" r:id="rId29"/>
    <p:sldId id="286" r:id="rId30"/>
    <p:sldId id="293" r:id="rId31"/>
    <p:sldId id="274" r:id="rId32"/>
    <p:sldId id="287" r:id="rId33"/>
    <p:sldId id="290" r:id="rId34"/>
    <p:sldId id="289" r:id="rId35"/>
    <p:sldId id="295" r:id="rId36"/>
    <p:sldId id="285" r:id="rId37"/>
    <p:sldId id="294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92" autoAdjust="0"/>
  </p:normalViewPr>
  <p:slideViewPr>
    <p:cSldViewPr snapToGrid="0">
      <p:cViewPr varScale="1">
        <p:scale>
          <a:sx n="88" d="100"/>
          <a:sy n="88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image" Target="../media/image7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E9A06-D16E-4BA6-95DB-B23B8D5F577C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B0B37-C83B-477B-932C-B7CE0EA1C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01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sd.harvard.edu/" TargetMode="External"/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will review more</a:t>
            </a:r>
            <a:r>
              <a:rPr lang="en-US" baseline="0" dirty="0" smtClean="0"/>
              <a:t> examples as we go along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9810F3-D40D-4751-A38E-61D68048C3D9}" type="slidenum">
              <a:rPr lang="he-IL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243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These prototypes are printed on Stratasys PolyJet 3D printer, and, together with post-processing such as painting, metal coating, and more, create the look-and-feel of the end product. 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1pPr>
            <a:lvl2pPr marL="742950" indent="-28575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2pPr>
            <a:lvl3pPr marL="11430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3pPr>
            <a:lvl4pPr marL="16002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4pPr>
            <a:lvl5pPr marL="20574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9pPr>
          </a:lstStyle>
          <a:p>
            <a:pPr eaLnBrk="1" hangingPunct="1"/>
            <a:fld id="{7BF1CA3F-6A0D-4328-94E0-F3A998CFA07A}" type="slidenum">
              <a:rPr lang="he-IL" sz="1300" smtClean="0">
                <a:solidFill>
                  <a:schemeClr val="tx1"/>
                </a:solidFill>
                <a:latin typeface="Arial" pitchFamily="34" charset="0"/>
              </a:rPr>
              <a:pPr eaLnBrk="1" hangingPunct="1"/>
              <a:t>11</a:t>
            </a:fld>
            <a:endParaRPr lang="en-US" sz="130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32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Connex</a:t>
            </a:r>
            <a:r>
              <a:rPr lang="en-US" dirty="0" smtClean="0"/>
              <a:t> rigid &amp; rubber-like combination is perfect for over molding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1pPr>
            <a:lvl2pPr marL="742950" indent="-28575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2pPr>
            <a:lvl3pPr marL="11430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3pPr>
            <a:lvl4pPr marL="16002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4pPr>
            <a:lvl5pPr marL="20574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9pPr>
          </a:lstStyle>
          <a:p>
            <a:pPr eaLnBrk="1" hangingPunct="1"/>
            <a:fld id="{CE7E3E15-8402-4A34-B697-F528785A45E7}" type="slidenum">
              <a:rPr lang="he-IL" sz="1300" smtClean="0">
                <a:solidFill>
                  <a:schemeClr val="tx1"/>
                </a:solidFill>
                <a:latin typeface="Arial" pitchFamily="34" charset="0"/>
              </a:rPr>
              <a:pPr eaLnBrk="1" hangingPunct="1"/>
              <a:t>12</a:t>
            </a:fld>
            <a:endParaRPr lang="en-US" sz="130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93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Texturing is primarily used for visualization, appearance and rendering purposes. </a:t>
            </a:r>
            <a:b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It’s also allows product differentiation and customization</a:t>
            </a:r>
          </a:p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Labeling allows for product recognition to be part of the product design, </a:t>
            </a:r>
            <a:b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as well  as for a closer resemblance to the end product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1pPr>
            <a:lvl2pPr marL="742950" indent="-28575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2pPr>
            <a:lvl3pPr marL="11430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3pPr>
            <a:lvl4pPr marL="16002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4pPr>
            <a:lvl5pPr marL="2057400" indent="-228600" defTabSz="981075" eaLnBrk="0" hangingPunct="0"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D4D4D"/>
                </a:solidFill>
                <a:latin typeface="Arial Narrow" pitchFamily="34" charset="0"/>
                <a:cs typeface="Arial" pitchFamily="34" charset="0"/>
              </a:defRPr>
            </a:lvl9pPr>
          </a:lstStyle>
          <a:p>
            <a:pPr eaLnBrk="1" hangingPunct="1"/>
            <a:fld id="{C019ED7C-4103-4963-A7BF-76176C2E5F8B}" type="slidenum">
              <a:rPr lang="he-IL" sz="1300" smtClean="0">
                <a:solidFill>
                  <a:schemeClr val="tx1"/>
                </a:solidFill>
                <a:latin typeface="Arial" pitchFamily="34" charset="0"/>
              </a:rPr>
              <a:pPr eaLnBrk="1" hangingPunct="1"/>
              <a:t>13</a:t>
            </a:fld>
            <a:endParaRPr lang="en-US" sz="130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4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Nimrod Car is a good example of how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Connex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 DM materials can be used to provide good impact resistance. The car races at 40 km/h on rough terrain and doesn’t break!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793D3F-8EB7-4FD1-8DEB-CC6BCEE408DB}" type="slidenum">
              <a:rPr lang="he-IL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350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The Bio snake robot case study is a great example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If we zoom into one link of the bio snake robot, one can clearly see that this link has a unique structure.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Each color represents a separate shell, while for each shell a different material is applied.</a:t>
            </a: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When the bio snake robot moves forward, the surface meets material B (Rigid, </a:t>
            </a:r>
            <a:r>
              <a:rPr lang="en-US" dirty="0" err="1" smtClean="0"/>
              <a:t>VeroWhitePlus</a:t>
            </a:r>
            <a:r>
              <a:rPr lang="en-US" dirty="0" smtClean="0"/>
              <a:t> and </a:t>
            </a:r>
            <a:r>
              <a:rPr lang="en-US" dirty="0" err="1" smtClean="0"/>
              <a:t>TangoBlackPlus</a:t>
            </a:r>
            <a:r>
              <a:rPr lang="en-US" dirty="0" smtClean="0"/>
              <a:t>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When it tries to move backwards it meets material A (shore A 40 a combination of </a:t>
            </a:r>
            <a:r>
              <a:rPr lang="en-US" dirty="0" err="1" smtClean="0"/>
              <a:t>VeroWhitePlus</a:t>
            </a:r>
            <a:r>
              <a:rPr lang="en-US" dirty="0" smtClean="0"/>
              <a:t> and </a:t>
            </a:r>
            <a:r>
              <a:rPr lang="en-US" dirty="0" err="1" smtClean="0"/>
              <a:t>TangoBlackPlus</a:t>
            </a:r>
            <a:r>
              <a:rPr lang="en-US" dirty="0" smtClean="0"/>
              <a:t>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Facilitates the movement forward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793D3F-8EB7-4FD1-8DEB-CC6BCEE408DB}" type="slidenum">
              <a:rPr lang="he-IL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63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DB0B37-C83B-477B-932C-B7CE0EA1C40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9862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Surgical Guides example-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You can see here a customized guide is being prepared for a patient whose jaw is broken.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The key to this guide is in understanding the angles at which these rods will go into the patient’s skull.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Arial" charset="0"/>
              </a:rPr>
              <a:t>It is the angles here that play a crucial role and doing this prior to operation saves a lot of time and possible mistakes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793D3F-8EB7-4FD1-8DEB-CC6BCEE408DB}" type="slidenum">
              <a:rPr lang="he-IL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090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Produce a very accurate plate based on the model and reduce the surgery time significantly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CED31-D9C4-4A8B-A1B8-696E762C36C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0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Parts were printed on Eden250</a:t>
            </a:r>
          </a:p>
          <a:p>
            <a:r>
              <a:rPr lang="en-US" dirty="0" smtClean="0"/>
              <a:t>The printed models enabled researchers to gain new insights into female Neanderthals’ anatomical structures, Neanderthal brain size evolution and other aspects of the history of human evolution</a:t>
            </a:r>
          </a:p>
          <a:p>
            <a:endParaRPr lang="en-US" dirty="0" smtClean="0"/>
          </a:p>
          <a:p>
            <a:r>
              <a:rPr lang="en-US" dirty="0" smtClean="0"/>
              <a:t>Parts were</a:t>
            </a:r>
            <a:r>
              <a:rPr lang="en-US" baseline="0" dirty="0" smtClean="0"/>
              <a:t> printed on Eden250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CED31-D9C4-4A8B-A1B8-696E762C36C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98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>
                <a:latin typeface="+mn-lt"/>
              </a:rPr>
              <a:t>The accuracy of the printer combined with the strength of the Digital ABS enabled precisely fitting mechanical connections, like screw threads and friction-fit fasteners, to be printed directly into the parts.</a:t>
            </a:r>
          </a:p>
          <a:p>
            <a:pPr marL="171450" indent="-171450">
              <a:buFont typeface="Arial" pitchFamily="34" charset="0"/>
              <a:buChar char="•"/>
            </a:pP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Designed by 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Andrew Payne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a registered architect and inventor who is currently pursuing his doctoral degree at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Harvard’s Graduate School of Design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device has three internal motors which move the fan left-to-right and up-and-down to achieve maximum personalized comfort. The fan consumes about one third of the power of a traditional desk fan.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CED31-D9C4-4A8B-A1B8-696E762C36C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176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46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71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176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165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84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04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886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09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09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034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49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3023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89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626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3469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tratasys_ppt_final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96117"/>
          <a:stretch/>
        </p:blipFill>
        <p:spPr>
          <a:xfrm rot="16200000" flipH="1">
            <a:off x="5918450" y="-4851069"/>
            <a:ext cx="355095" cy="12192000"/>
          </a:xfrm>
          <a:prstGeom prst="rect">
            <a:avLst/>
          </a:prstGeom>
        </p:spPr>
      </p:pic>
      <p:pic>
        <p:nvPicPr>
          <p:cNvPr id="8" name="Picture 7" descr="4ColorTM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0" b="30032"/>
          <a:stretch/>
        </p:blipFill>
        <p:spPr>
          <a:xfrm>
            <a:off x="9647308" y="448997"/>
            <a:ext cx="2382552" cy="524708"/>
          </a:xfrm>
          <a:prstGeom prst="rect">
            <a:avLst/>
          </a:prstGeom>
        </p:spPr>
      </p:pic>
      <p:sp>
        <p:nvSpPr>
          <p:cNvPr id="6" name="Title 13"/>
          <p:cNvSpPr>
            <a:spLocks noGrp="1"/>
          </p:cNvSpPr>
          <p:nvPr>
            <p:ph type="title"/>
          </p:nvPr>
        </p:nvSpPr>
        <p:spPr>
          <a:xfrm>
            <a:off x="304801" y="448997"/>
            <a:ext cx="9293492" cy="617858"/>
          </a:xfrm>
          <a:prstGeom prst="rect">
            <a:avLst/>
          </a:prstGeom>
        </p:spPr>
        <p:txBody>
          <a:bodyPr anchor="ctr"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2800" b="1" kern="1200" dirty="0">
                <a:solidFill>
                  <a:srgbClr val="F07D0A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304800" y="1422400"/>
            <a:ext cx="11379200" cy="5130800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800">
                <a:solidFill>
                  <a:srgbClr val="102442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lnSpc>
                <a:spcPct val="150000"/>
              </a:lnSpc>
              <a:buFont typeface="Arial" pitchFamily="34" charset="0"/>
              <a:buChar char="•"/>
              <a:defRPr sz="1800">
                <a:solidFill>
                  <a:srgbClr val="102442"/>
                </a:solidFill>
                <a:latin typeface="Arial" pitchFamily="34" charset="0"/>
                <a:cs typeface="Arial" pitchFamily="34" charset="0"/>
              </a:defRPr>
            </a:lvl2pPr>
            <a:lvl3pPr>
              <a:lnSpc>
                <a:spcPct val="150000"/>
              </a:lnSpc>
              <a:defRPr sz="1800">
                <a:solidFill>
                  <a:srgbClr val="10244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lnSpc>
                <a:spcPct val="150000"/>
              </a:lnSpc>
              <a:buFont typeface="Arial" pitchFamily="34" charset="0"/>
              <a:buChar char="•"/>
              <a:defRPr sz="1800">
                <a:solidFill>
                  <a:srgbClr val="10244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lnSpc>
                <a:spcPct val="150000"/>
              </a:lnSpc>
              <a:buFont typeface="Arial" pitchFamily="34" charset="0"/>
              <a:buChar char="•"/>
              <a:defRPr sz="1800">
                <a:solidFill>
                  <a:srgbClr val="102442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19996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411004"/>
      </p:ext>
    </p:extLst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9085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63224-B3C1-413D-B646-0C8F268BB153}" type="datetimeFigureOut">
              <a:rPr lang="en-US" smtClean="0"/>
              <a:t>30-Mar-15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FB6CD16-E98E-4A9B-A238-73F9245B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47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tratasys_ppt_final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96117"/>
          <a:stretch/>
        </p:blipFill>
        <p:spPr>
          <a:xfrm rot="16200000" flipH="1">
            <a:off x="5918450" y="-4851069"/>
            <a:ext cx="355095" cy="12192000"/>
          </a:xfrm>
          <a:prstGeom prst="rect">
            <a:avLst/>
          </a:prstGeom>
        </p:spPr>
      </p:pic>
      <p:pic>
        <p:nvPicPr>
          <p:cNvPr id="12" name="Picture 11" descr="4ColorTM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0" b="30032"/>
          <a:stretch/>
        </p:blipFill>
        <p:spPr>
          <a:xfrm>
            <a:off x="9647308" y="448997"/>
            <a:ext cx="2382552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7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1.xml"/><Relationship Id="rId7" Type="http://schemas.openxmlformats.org/officeDocument/2006/relationships/slide" Target="slide3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slide" Target="slide23.xml"/><Relationship Id="rId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5" Type="http://schemas.openxmlformats.org/officeDocument/2006/relationships/image" Target="../media/image21.pn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24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7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66.wmf"/><Relationship Id="rId5" Type="http://schemas.openxmlformats.org/officeDocument/2006/relationships/image" Target="../media/image65.png"/><Relationship Id="rId4" Type="http://schemas.openxmlformats.org/officeDocument/2006/relationships/notesSlide" Target="../notesSlides/notes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76.jpeg"/><Relationship Id="rId4" Type="http://schemas.openxmlformats.org/officeDocument/2006/relationships/image" Target="../media/image75.t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8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7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9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02.gif"/><Relationship Id="rId7" Type="http://schemas.openxmlformats.org/officeDocument/2006/relationships/image" Target="../media/image10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Relationship Id="rId9" Type="http://schemas.openxmlformats.org/officeDocument/2006/relationships/image" Target="../media/image10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16.png"/><Relationship Id="rId4" Type="http://schemas.openxmlformats.org/officeDocument/2006/relationships/image" Target="../media/image11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jpeg"/><Relationship Id="rId13" Type="http://schemas.openxmlformats.org/officeDocument/2006/relationships/image" Target="../media/image140.jpeg"/><Relationship Id="rId18" Type="http://schemas.openxmlformats.org/officeDocument/2006/relationships/image" Target="../media/image145.jpeg"/><Relationship Id="rId3" Type="http://schemas.openxmlformats.org/officeDocument/2006/relationships/image" Target="../media/image130.jpeg"/><Relationship Id="rId21" Type="http://schemas.openxmlformats.org/officeDocument/2006/relationships/image" Target="../media/image148.png"/><Relationship Id="rId7" Type="http://schemas.openxmlformats.org/officeDocument/2006/relationships/image" Target="../media/image134.jpeg"/><Relationship Id="rId12" Type="http://schemas.openxmlformats.org/officeDocument/2006/relationships/image" Target="../media/image139.jpeg"/><Relationship Id="rId17" Type="http://schemas.openxmlformats.org/officeDocument/2006/relationships/image" Target="../media/image144.jpeg"/><Relationship Id="rId25" Type="http://schemas.openxmlformats.org/officeDocument/2006/relationships/image" Target="../media/image152.jpeg"/><Relationship Id="rId2" Type="http://schemas.openxmlformats.org/officeDocument/2006/relationships/image" Target="../media/image129.jpeg"/><Relationship Id="rId16" Type="http://schemas.openxmlformats.org/officeDocument/2006/relationships/image" Target="../media/image143.jpeg"/><Relationship Id="rId20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jpeg"/><Relationship Id="rId11" Type="http://schemas.openxmlformats.org/officeDocument/2006/relationships/image" Target="../media/image138.jpeg"/><Relationship Id="rId24" Type="http://schemas.openxmlformats.org/officeDocument/2006/relationships/image" Target="../media/image151.jpeg"/><Relationship Id="rId5" Type="http://schemas.openxmlformats.org/officeDocument/2006/relationships/image" Target="../media/image132.jpeg"/><Relationship Id="rId15" Type="http://schemas.openxmlformats.org/officeDocument/2006/relationships/image" Target="../media/image142.jpeg"/><Relationship Id="rId23" Type="http://schemas.openxmlformats.org/officeDocument/2006/relationships/image" Target="../media/image150.jpeg"/><Relationship Id="rId10" Type="http://schemas.openxmlformats.org/officeDocument/2006/relationships/image" Target="../media/image137.jpeg"/><Relationship Id="rId19" Type="http://schemas.openxmlformats.org/officeDocument/2006/relationships/image" Target="../media/image146.jpeg"/><Relationship Id="rId4" Type="http://schemas.openxmlformats.org/officeDocument/2006/relationships/image" Target="../media/image131.jpeg"/><Relationship Id="rId9" Type="http://schemas.openxmlformats.org/officeDocument/2006/relationships/image" Target="../media/image136.jpeg"/><Relationship Id="rId14" Type="http://schemas.openxmlformats.org/officeDocument/2006/relationships/image" Target="../media/image141.png"/><Relationship Id="rId22" Type="http://schemas.openxmlformats.org/officeDocument/2006/relationships/image" Target="../media/image14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 smtClean="0"/>
              <a:t> 3D printing:</a:t>
            </a:r>
            <a:br>
              <a:rPr lang="en-US" dirty="0" smtClean="0"/>
            </a:br>
            <a:r>
              <a:rPr lang="en-US" dirty="0" smtClean="0"/>
              <a:t> Applications Overview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371" y="4127036"/>
            <a:ext cx="7766936" cy="1096899"/>
          </a:xfrm>
        </p:spPr>
        <p:txBody>
          <a:bodyPr/>
          <a:lstStyle/>
          <a:p>
            <a:pPr algn="l"/>
            <a:r>
              <a:rPr lang="en-US" dirty="0" smtClean="0"/>
              <a:t>Yehuda Rozilyo</a:t>
            </a:r>
          </a:p>
        </p:txBody>
      </p:sp>
    </p:spTree>
    <p:extLst>
      <p:ext uri="{BB962C8B-B14F-4D97-AF65-F5344CB8AC3E}">
        <p14:creationId xmlns:p14="http://schemas.microsoft.com/office/powerpoint/2010/main" val="128571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Intro to 3D Printing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A process for making 3D products by primarily adding material rather than removing it.  It has become synonymous with 3D printing. 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263" y="3035774"/>
            <a:ext cx="3036071" cy="30055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051" y="3035774"/>
            <a:ext cx="3645724" cy="30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9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 to 3D Printing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r>
              <a:rPr lang="en-US" dirty="0" smtClean="0"/>
              <a:t>2D Vs. 3D Printing = Moveable Tray </a:t>
            </a:r>
            <a:endParaRPr lang="en-US" dirty="0"/>
          </a:p>
        </p:txBody>
      </p:sp>
      <p:pic>
        <p:nvPicPr>
          <p:cNvPr id="4" name="Picture 50" descr="http://common.ziffdavisinternet.com/encyclopedia_images/_3DPOLYJ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4"/>
          <a:stretch>
            <a:fillRect/>
          </a:stretch>
        </p:blipFill>
        <p:spPr bwMode="auto">
          <a:xfrm>
            <a:off x="2701673" y="1911791"/>
            <a:ext cx="4798585" cy="345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872" y="5502952"/>
            <a:ext cx="3590699" cy="109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89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Industry’s “biggest problem”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r>
              <a:rPr lang="en-US" dirty="0" smtClean="0"/>
              <a:t>One Solution = Unavailable 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/>
          <a:srcRect l="2122" t="1307" r="12985" b="26456"/>
          <a:stretch/>
        </p:blipFill>
        <p:spPr>
          <a:xfrm>
            <a:off x="677334" y="2150608"/>
            <a:ext cx="7530495" cy="3890754"/>
          </a:xfrm>
          <a:prstGeom prst="rect">
            <a:avLst/>
          </a:prstGeom>
        </p:spPr>
      </p:pic>
      <p:sp>
        <p:nvSpPr>
          <p:cNvPr id="14" name="מלבן 6">
            <a:hlinkClick r:id="rId3" action="ppaction://hlinksldjump"/>
          </p:cNvPr>
          <p:cNvSpPr/>
          <p:nvPr/>
        </p:nvSpPr>
        <p:spPr>
          <a:xfrm>
            <a:off x="863791" y="4811485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SLA </a:t>
            </a:r>
          </a:p>
        </p:txBody>
      </p:sp>
      <p:sp>
        <p:nvSpPr>
          <p:cNvPr id="15" name="מלבן 6">
            <a:hlinkClick r:id="rId4" action="ppaction://hlinksldjump"/>
          </p:cNvPr>
          <p:cNvSpPr/>
          <p:nvPr/>
        </p:nvSpPr>
        <p:spPr>
          <a:xfrm>
            <a:off x="863791" y="5354191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FDM </a:t>
            </a:r>
          </a:p>
        </p:txBody>
      </p:sp>
      <p:sp>
        <p:nvSpPr>
          <p:cNvPr id="16" name="מלבן 6">
            <a:hlinkClick r:id="rId5" action="ppaction://hlinksldjump"/>
          </p:cNvPr>
          <p:cNvSpPr/>
          <p:nvPr/>
        </p:nvSpPr>
        <p:spPr>
          <a:xfrm>
            <a:off x="2662389" y="4796033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SLS</a:t>
            </a:r>
          </a:p>
        </p:txBody>
      </p:sp>
      <p:sp>
        <p:nvSpPr>
          <p:cNvPr id="17" name="מלבן 6">
            <a:hlinkClick r:id="rId5" action="ppaction://hlinksldjump"/>
          </p:cNvPr>
          <p:cNvSpPr/>
          <p:nvPr/>
        </p:nvSpPr>
        <p:spPr>
          <a:xfrm>
            <a:off x="2662389" y="5329433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DMLS</a:t>
            </a:r>
          </a:p>
        </p:txBody>
      </p:sp>
      <p:sp>
        <p:nvSpPr>
          <p:cNvPr id="18" name="מלבן 6">
            <a:hlinkClick r:id="rId6" action="ppaction://hlinksldjump"/>
          </p:cNvPr>
          <p:cNvSpPr/>
          <p:nvPr/>
        </p:nvSpPr>
        <p:spPr>
          <a:xfrm>
            <a:off x="4970522" y="4803759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EBM</a:t>
            </a:r>
          </a:p>
        </p:txBody>
      </p:sp>
      <p:sp>
        <p:nvSpPr>
          <p:cNvPr id="19" name="מלבן 6">
            <a:hlinkClick r:id="rId7" action="ppaction://hlinksldjump"/>
          </p:cNvPr>
          <p:cNvSpPr/>
          <p:nvPr/>
        </p:nvSpPr>
        <p:spPr>
          <a:xfrm>
            <a:off x="4970522" y="5337159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BJ</a:t>
            </a:r>
          </a:p>
        </p:txBody>
      </p:sp>
      <p:sp>
        <p:nvSpPr>
          <p:cNvPr id="20" name="מלבן 6">
            <a:hlinkClick r:id="" action="ppaction://noaction"/>
          </p:cNvPr>
          <p:cNvSpPr/>
          <p:nvPr/>
        </p:nvSpPr>
        <p:spPr>
          <a:xfrm>
            <a:off x="6730781" y="4764139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MJ</a:t>
            </a:r>
          </a:p>
        </p:txBody>
      </p:sp>
      <p:sp>
        <p:nvSpPr>
          <p:cNvPr id="21" name="מלבן 6">
            <a:hlinkClick r:id="" action="ppaction://noaction"/>
          </p:cNvPr>
          <p:cNvSpPr/>
          <p:nvPr/>
        </p:nvSpPr>
        <p:spPr>
          <a:xfrm>
            <a:off x="6730781" y="5337159"/>
            <a:ext cx="1195235" cy="541126"/>
          </a:xfrm>
          <a:prstGeom prst="round2DiagRect">
            <a:avLst/>
          </a:prstGeom>
          <a:solidFill>
            <a:srgbClr val="E3F1F7"/>
          </a:solidFill>
          <a:ln w="952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Poly Jet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3" y="1887922"/>
            <a:ext cx="7598226" cy="4970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42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3D Printing: </a:t>
            </a:r>
            <a:br>
              <a:rPr lang="en-US" dirty="0" smtClean="0"/>
            </a:br>
            <a:r>
              <a:rPr lang="en-US" dirty="0" smtClean="0"/>
              <a:t>Practical Industry Applications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Focus on Top 3 technologies: FDM, </a:t>
            </a:r>
            <a:r>
              <a:rPr lang="en-US" dirty="0" err="1" smtClean="0"/>
              <a:t>PolyJet</a:t>
            </a:r>
            <a:r>
              <a:rPr lang="en-US" dirty="0" smtClean="0"/>
              <a:t> (SLA), SLS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03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Use It?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566738" y="1535362"/>
            <a:ext cx="4394493" cy="1199001"/>
            <a:chOff x="250126" y="1602993"/>
            <a:chExt cx="4394493" cy="1199001"/>
          </a:xfrm>
        </p:grpSpPr>
        <p:sp>
          <p:nvSpPr>
            <p:cNvPr id="54" name="Rectangle 53"/>
            <p:cNvSpPr/>
            <p:nvPr/>
          </p:nvSpPr>
          <p:spPr>
            <a:xfrm>
              <a:off x="380901" y="1887275"/>
              <a:ext cx="2059965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Footwear</a:t>
              </a:r>
            </a:p>
          </p:txBody>
        </p:sp>
        <p:pic>
          <p:nvPicPr>
            <p:cNvPr id="55" name="Picture 6" descr="http://www.3ders.org/images/shoe-sole-objet-3d-printer-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94" t="8794" r="7696" b="6619"/>
            <a:stretch/>
          </p:blipFill>
          <p:spPr bwMode="auto">
            <a:xfrm>
              <a:off x="2571793" y="1602993"/>
              <a:ext cx="1376795" cy="906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8908" y="2043392"/>
              <a:ext cx="1205711" cy="758602"/>
            </a:xfrm>
            <a:prstGeom prst="rect">
              <a:avLst/>
            </a:prstGeom>
          </p:spPr>
        </p:pic>
        <p:sp>
          <p:nvSpPr>
            <p:cNvPr id="57" name="Oval 56"/>
            <p:cNvSpPr/>
            <p:nvPr/>
          </p:nvSpPr>
          <p:spPr>
            <a:xfrm>
              <a:off x="250126" y="1986188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66738" y="2580416"/>
            <a:ext cx="4348708" cy="1180187"/>
            <a:chOff x="250126" y="2648047"/>
            <a:chExt cx="4348708" cy="1180187"/>
          </a:xfrm>
        </p:grpSpPr>
        <p:sp>
          <p:nvSpPr>
            <p:cNvPr id="59" name="Rectangle 58"/>
            <p:cNvSpPr/>
            <p:nvPr/>
          </p:nvSpPr>
          <p:spPr>
            <a:xfrm>
              <a:off x="380902" y="2895566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Toys</a:t>
              </a:r>
            </a:p>
          </p:txBody>
        </p:sp>
        <p:pic>
          <p:nvPicPr>
            <p:cNvPr id="60" name="Picture 4" descr="http://web.objet.com/rs/objet/images/3d-printed-skateboard-toy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221"/>
            <a:stretch/>
          </p:blipFill>
          <p:spPr bwMode="auto">
            <a:xfrm>
              <a:off x="3620985" y="2801994"/>
              <a:ext cx="977849" cy="1026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11" t="13940" r="7645" b="8212"/>
            <a:stretch/>
          </p:blipFill>
          <p:spPr>
            <a:xfrm>
              <a:off x="2685030" y="2648047"/>
              <a:ext cx="621247" cy="986473"/>
            </a:xfrm>
            <a:prstGeom prst="rect">
              <a:avLst/>
            </a:prstGeom>
            <a:ln>
              <a:noFill/>
            </a:ln>
          </p:spPr>
        </p:pic>
        <p:sp>
          <p:nvSpPr>
            <p:cNvPr id="62" name="Oval 61"/>
            <p:cNvSpPr/>
            <p:nvPr/>
          </p:nvSpPr>
          <p:spPr>
            <a:xfrm>
              <a:off x="250126" y="3002103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66738" y="3836226"/>
            <a:ext cx="4221472" cy="771438"/>
            <a:chOff x="250126" y="3903857"/>
            <a:chExt cx="4221472" cy="771438"/>
          </a:xfrm>
        </p:grpSpPr>
        <p:sp>
          <p:nvSpPr>
            <p:cNvPr id="64" name="Rectangle 63"/>
            <p:cNvSpPr/>
            <p:nvPr/>
          </p:nvSpPr>
          <p:spPr>
            <a:xfrm>
              <a:off x="380902" y="3903857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Dental</a:t>
              </a:r>
            </a:p>
          </p:txBody>
        </p:sp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5030" y="3903857"/>
              <a:ext cx="843862" cy="6312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0985" y="3971514"/>
              <a:ext cx="850613" cy="703781"/>
            </a:xfrm>
            <a:prstGeom prst="rect">
              <a:avLst/>
            </a:prstGeom>
          </p:spPr>
        </p:pic>
        <p:sp>
          <p:nvSpPr>
            <p:cNvPr id="67" name="Oval 66"/>
            <p:cNvSpPr/>
            <p:nvPr/>
          </p:nvSpPr>
          <p:spPr>
            <a:xfrm>
              <a:off x="250126" y="4012987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566738" y="4587386"/>
            <a:ext cx="3588828" cy="934461"/>
            <a:chOff x="250126" y="4655017"/>
            <a:chExt cx="3588828" cy="934461"/>
          </a:xfrm>
        </p:grpSpPr>
        <p:sp>
          <p:nvSpPr>
            <p:cNvPr id="69" name="Rectangle 68"/>
            <p:cNvSpPr/>
            <p:nvPr/>
          </p:nvSpPr>
          <p:spPr>
            <a:xfrm>
              <a:off x="380902" y="4912148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Architecture</a:t>
              </a:r>
            </a:p>
          </p:txBody>
        </p:sp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4108" b="4307"/>
            <a:stretch/>
          </p:blipFill>
          <p:spPr>
            <a:xfrm>
              <a:off x="2573549" y="4655017"/>
              <a:ext cx="1265405" cy="934461"/>
            </a:xfrm>
            <a:prstGeom prst="rect">
              <a:avLst/>
            </a:prstGeom>
          </p:spPr>
        </p:pic>
        <p:sp>
          <p:nvSpPr>
            <p:cNvPr id="71" name="Oval 70"/>
            <p:cNvSpPr/>
            <p:nvPr/>
          </p:nvSpPr>
          <p:spPr>
            <a:xfrm>
              <a:off x="250126" y="5019010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566738" y="5146736"/>
            <a:ext cx="4335190" cy="1666875"/>
            <a:chOff x="250126" y="5214367"/>
            <a:chExt cx="4335190" cy="1666875"/>
          </a:xfrm>
        </p:grpSpPr>
        <p:sp>
          <p:nvSpPr>
            <p:cNvPr id="73" name="Rectangle 72"/>
            <p:cNvSpPr/>
            <p:nvPr/>
          </p:nvSpPr>
          <p:spPr>
            <a:xfrm>
              <a:off x="380902" y="5993933"/>
              <a:ext cx="2059964" cy="582195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Animation &amp;</a:t>
              </a:r>
            </a:p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Entertainment</a:t>
              </a:r>
            </a:p>
          </p:txBody>
        </p:sp>
        <p:pic>
          <p:nvPicPr>
            <p:cNvPr id="74" name="Picture 5" descr="http://www.designworldonline.com/Uploads/Leadership/Objet_Leadership_pic_3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4"/>
            <a:stretch/>
          </p:blipFill>
          <p:spPr bwMode="auto">
            <a:xfrm flipH="1">
              <a:off x="3838954" y="5214367"/>
              <a:ext cx="746362" cy="16436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0825" y="5679384"/>
              <a:ext cx="810854" cy="1201858"/>
            </a:xfrm>
            <a:prstGeom prst="rect">
              <a:avLst/>
            </a:prstGeom>
          </p:spPr>
        </p:pic>
        <p:sp>
          <p:nvSpPr>
            <p:cNvPr id="76" name="Oval 75"/>
            <p:cNvSpPr/>
            <p:nvPr/>
          </p:nvSpPr>
          <p:spPr>
            <a:xfrm>
              <a:off x="250126" y="6177076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5220559" y="2707889"/>
            <a:ext cx="4040357" cy="965219"/>
            <a:chOff x="4903947" y="2775520"/>
            <a:chExt cx="4040357" cy="965219"/>
          </a:xfrm>
        </p:grpSpPr>
        <p:sp>
          <p:nvSpPr>
            <p:cNvPr id="78" name="Rectangle 77"/>
            <p:cNvSpPr/>
            <p:nvPr/>
          </p:nvSpPr>
          <p:spPr>
            <a:xfrm>
              <a:off x="5028206" y="2895566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Consumer electronics</a:t>
              </a:r>
            </a:p>
          </p:txBody>
        </p:sp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830" y="2775520"/>
              <a:ext cx="1675474" cy="965219"/>
            </a:xfrm>
            <a:prstGeom prst="rect">
              <a:avLst/>
            </a:prstGeom>
          </p:spPr>
        </p:pic>
        <p:sp>
          <p:nvSpPr>
            <p:cNvPr id="80" name="Oval 79"/>
            <p:cNvSpPr/>
            <p:nvPr/>
          </p:nvSpPr>
          <p:spPr>
            <a:xfrm>
              <a:off x="4903947" y="3002103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220559" y="1565162"/>
            <a:ext cx="4356238" cy="998402"/>
            <a:chOff x="4903947" y="1632793"/>
            <a:chExt cx="4356238" cy="998402"/>
          </a:xfrm>
        </p:grpSpPr>
        <p:sp>
          <p:nvSpPr>
            <p:cNvPr id="82" name="Rectangle 81"/>
            <p:cNvSpPr/>
            <p:nvPr/>
          </p:nvSpPr>
          <p:spPr>
            <a:xfrm>
              <a:off x="5028205" y="1887275"/>
              <a:ext cx="2059965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Consumer goods </a:t>
              </a:r>
            </a:p>
          </p:txBody>
        </p:sp>
        <p:sp>
          <p:nvSpPr>
            <p:cNvPr id="83" name="Oval 82"/>
            <p:cNvSpPr/>
            <p:nvPr/>
          </p:nvSpPr>
          <p:spPr>
            <a:xfrm>
              <a:off x="4903947" y="1986188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3273" y="1632793"/>
              <a:ext cx="1259506" cy="821198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29940">
              <a:off x="8000679" y="2003960"/>
              <a:ext cx="1259506" cy="627235"/>
            </a:xfrm>
            <a:prstGeom prst="rect">
              <a:avLst/>
            </a:prstGeom>
          </p:spPr>
        </p:pic>
      </p:grpSp>
      <p:grpSp>
        <p:nvGrpSpPr>
          <p:cNvPr id="86" name="Group 85"/>
          <p:cNvGrpSpPr/>
          <p:nvPr/>
        </p:nvGrpSpPr>
        <p:grpSpPr>
          <a:xfrm>
            <a:off x="5220559" y="3590886"/>
            <a:ext cx="3426431" cy="977464"/>
            <a:chOff x="4903947" y="3658517"/>
            <a:chExt cx="3426431" cy="977464"/>
          </a:xfrm>
        </p:grpSpPr>
        <p:sp>
          <p:nvSpPr>
            <p:cNvPr id="87" name="Rectangle 86"/>
            <p:cNvSpPr/>
            <p:nvPr/>
          </p:nvSpPr>
          <p:spPr>
            <a:xfrm>
              <a:off x="5028206" y="3903857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Aerospace &amp; defense</a:t>
              </a:r>
            </a:p>
          </p:txBody>
        </p:sp>
        <p:sp>
          <p:nvSpPr>
            <p:cNvPr id="88" name="Oval 87"/>
            <p:cNvSpPr/>
            <p:nvPr/>
          </p:nvSpPr>
          <p:spPr>
            <a:xfrm>
              <a:off x="4903947" y="4012987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9342" y="3658517"/>
              <a:ext cx="1051036" cy="977464"/>
            </a:xfrm>
            <a:prstGeom prst="rect">
              <a:avLst/>
            </a:prstGeom>
          </p:spPr>
        </p:pic>
      </p:grpSp>
      <p:grpSp>
        <p:nvGrpSpPr>
          <p:cNvPr id="90" name="Group 89"/>
          <p:cNvGrpSpPr/>
          <p:nvPr/>
        </p:nvGrpSpPr>
        <p:grpSpPr>
          <a:xfrm>
            <a:off x="5220559" y="4632379"/>
            <a:ext cx="3471564" cy="914183"/>
            <a:chOff x="4903947" y="4700010"/>
            <a:chExt cx="3471564" cy="914183"/>
          </a:xfrm>
        </p:grpSpPr>
        <p:sp>
          <p:nvSpPr>
            <p:cNvPr id="91" name="Rectangle 90"/>
            <p:cNvSpPr/>
            <p:nvPr/>
          </p:nvSpPr>
          <p:spPr>
            <a:xfrm>
              <a:off x="5028206" y="4912148"/>
              <a:ext cx="2059964" cy="419548"/>
            </a:xfrm>
            <a:prstGeom prst="rect">
              <a:avLst/>
            </a:prstGeom>
            <a:solidFill>
              <a:srgbClr val="003055"/>
            </a:solidFill>
            <a:ln w="25400" cap="flat" cmpd="sng" algn="ctr">
              <a:solidFill>
                <a:srgbClr val="003055">
                  <a:shade val="50000"/>
                </a:srgbClr>
              </a:solidFill>
              <a:prstDash val="solid"/>
            </a:ln>
            <a:effectLst/>
          </p:spPr>
          <p:txBody>
            <a:bodyPr lIns="274320" rtlCol="0" anchor="ctr"/>
            <a:lstStyle/>
            <a:p>
              <a:pPr marL="0" marR="0" lvl="1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Automotive</a:t>
              </a:r>
            </a:p>
          </p:txBody>
        </p:sp>
        <p:sp>
          <p:nvSpPr>
            <p:cNvPr id="92" name="Oval 91"/>
            <p:cNvSpPr/>
            <p:nvPr/>
          </p:nvSpPr>
          <p:spPr>
            <a:xfrm>
              <a:off x="4903947" y="5019010"/>
              <a:ext cx="206476" cy="206474"/>
            </a:xfrm>
            <a:prstGeom prst="ellipse">
              <a:avLst/>
            </a:prstGeom>
            <a:solidFill>
              <a:srgbClr val="F68B1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4580" y="4700010"/>
              <a:ext cx="1000931" cy="914183"/>
            </a:xfrm>
            <a:prstGeom prst="rect">
              <a:avLst/>
            </a:prstGeom>
          </p:spPr>
        </p:pic>
      </p:grpSp>
      <p:grpSp>
        <p:nvGrpSpPr>
          <p:cNvPr id="94" name="Group 93"/>
          <p:cNvGrpSpPr/>
          <p:nvPr/>
        </p:nvGrpSpPr>
        <p:grpSpPr>
          <a:xfrm>
            <a:off x="5220559" y="5666579"/>
            <a:ext cx="4040357" cy="1298679"/>
            <a:chOff x="4903947" y="5734210"/>
            <a:chExt cx="4040357" cy="1298679"/>
          </a:xfrm>
        </p:grpSpPr>
        <p:grpSp>
          <p:nvGrpSpPr>
            <p:cNvPr id="95" name="Group 94"/>
            <p:cNvGrpSpPr/>
            <p:nvPr/>
          </p:nvGrpSpPr>
          <p:grpSpPr>
            <a:xfrm>
              <a:off x="4903947" y="5993933"/>
              <a:ext cx="2184223" cy="582195"/>
              <a:chOff x="4903947" y="5993933"/>
              <a:chExt cx="2184223" cy="582195"/>
            </a:xfrm>
          </p:grpSpPr>
          <p:sp>
            <p:nvSpPr>
              <p:cNvPr id="97" name="Rectangle 96"/>
              <p:cNvSpPr/>
              <p:nvPr/>
            </p:nvSpPr>
            <p:spPr>
              <a:xfrm>
                <a:off x="5028206" y="5993933"/>
                <a:ext cx="2059964" cy="582195"/>
              </a:xfrm>
              <a:prstGeom prst="rect">
                <a:avLst/>
              </a:prstGeom>
              <a:solidFill>
                <a:srgbClr val="003055"/>
              </a:solidFill>
              <a:ln w="25400" cap="flat" cmpd="sng" algn="ctr">
                <a:solidFill>
                  <a:srgbClr val="003055">
                    <a:shade val="50000"/>
                  </a:srgbClr>
                </a:solidFill>
                <a:prstDash val="solid"/>
              </a:ln>
              <a:effectLst/>
            </p:spPr>
            <p:txBody>
              <a:bodyPr lIns="274320" rtlCol="0" anchor="ctr"/>
              <a:lstStyle/>
              <a:p>
                <a:pPr marL="0" marR="0" lvl="1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cs typeface="Calibri" pitchFamily="34" charset="0"/>
                  </a:rPr>
                  <a:t>Medical &amp; medical equipment</a:t>
                </a:r>
              </a:p>
            </p:txBody>
          </p:sp>
          <p:sp>
            <p:nvSpPr>
              <p:cNvPr id="98" name="Oval 97"/>
              <p:cNvSpPr/>
              <p:nvPr/>
            </p:nvSpPr>
            <p:spPr>
              <a:xfrm>
                <a:off x="4903947" y="6177076"/>
                <a:ext cx="206476" cy="206474"/>
              </a:xfrm>
              <a:prstGeom prst="ellipse">
                <a:avLst/>
              </a:prstGeom>
              <a:solidFill>
                <a:srgbClr val="F68B1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9646" y="5734210"/>
              <a:ext cx="1864658" cy="12986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090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Hollywood: Printing Examples</a:t>
            </a:r>
            <a:endParaRPr lang="en-US" dirty="0"/>
          </a:p>
        </p:txBody>
      </p:sp>
      <p:pic>
        <p:nvPicPr>
          <p:cNvPr id="7" name="Picture 2" descr="http://www.designworldonline.com/Uploads/Leadership/Objet_Leadership_pic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50964" y="1661278"/>
            <a:ext cx="1967947" cy="456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11628" y="1661277"/>
            <a:ext cx="4293703" cy="4487062"/>
            <a:chOff x="228601" y="1693934"/>
            <a:chExt cx="4293703" cy="4487062"/>
          </a:xfrm>
        </p:grpSpPr>
        <p:pic>
          <p:nvPicPr>
            <p:cNvPr id="6146" name="Picture 2" descr="http://www.fastcocreate.com/multisite_files/cocreate/imagecache/slideshow-large/slideshow/2012/10/1681797-slide-slide-3-halo-4-behind-the-live-actio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1" y="1693934"/>
              <a:ext cx="4293703" cy="44870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 descr="http://nikon.bungie.org/logos/Halo_blue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633" b="20428"/>
            <a:stretch/>
          </p:blipFill>
          <p:spPr bwMode="auto">
            <a:xfrm>
              <a:off x="228601" y="1693934"/>
              <a:ext cx="1639956" cy="81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150" name="Picture 6" descr="Gallery Imag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671" r="16195"/>
          <a:stretch/>
        </p:blipFill>
        <p:spPr bwMode="auto">
          <a:xfrm>
            <a:off x="5095815" y="4229799"/>
            <a:ext cx="1955757" cy="1918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Gallery Imag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5" r="25134"/>
          <a:stretch/>
        </p:blipFill>
        <p:spPr bwMode="auto">
          <a:xfrm>
            <a:off x="5095814" y="1661277"/>
            <a:ext cx="1955757" cy="205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develop3d.com/images/lightbox_images/Iron-Man---Avatar-LB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5" r="24388"/>
          <a:stretch/>
        </p:blipFill>
        <p:spPr bwMode="auto">
          <a:xfrm>
            <a:off x="3362559" y="1661277"/>
            <a:ext cx="2653746" cy="448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www.printeresting.org/wp-content/uploads/2010/03/avatar01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26" r="30781"/>
          <a:stretch/>
        </p:blipFill>
        <p:spPr bwMode="auto">
          <a:xfrm>
            <a:off x="7743999" y="1661278"/>
            <a:ext cx="1215889" cy="2356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://www.printeresting.org/wp-content/uploads/2010/03/avatar04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68"/>
          <a:stretch/>
        </p:blipFill>
        <p:spPr bwMode="auto">
          <a:xfrm>
            <a:off x="6134936" y="4310744"/>
            <a:ext cx="2824952" cy="183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http://www.mobile2u.com.pk/BlogFiles/official_avatar_movie_poster-normal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86"/>
          <a:stretch/>
        </p:blipFill>
        <p:spPr bwMode="auto">
          <a:xfrm>
            <a:off x="511627" y="1661277"/>
            <a:ext cx="2723018" cy="448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8" name="Picture 24" descr="http://wallpapersstore.net/wp-content/uploads/2012/11/jake-sully-from-avatar-wallpaper-3d-movie-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70"/>
          <a:stretch/>
        </p:blipFill>
        <p:spPr bwMode="auto">
          <a:xfrm>
            <a:off x="6134997" y="1661278"/>
            <a:ext cx="1487306" cy="235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" name="Picture 30" descr="http://blog.objet.com/wp-content/uploads/image/Glove_one_5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8" b="5623"/>
          <a:stretch/>
        </p:blipFill>
        <p:spPr bwMode="auto">
          <a:xfrm>
            <a:off x="5582656" y="1661278"/>
            <a:ext cx="3377233" cy="276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2" name="Picture 38" descr="http://assets.ecouterre.com/wp-content/uploads/2010/05/iron-man-2-3d-printing-3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96"/>
          <a:stretch/>
        </p:blipFill>
        <p:spPr bwMode="auto">
          <a:xfrm>
            <a:off x="7138165" y="4687730"/>
            <a:ext cx="1821722" cy="146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4" name="Picture 40" descr="http://www.ecouterre.com/wp-content/uploads/2010/05/iron-man-2-3d-printing-4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" r="18320"/>
          <a:stretch/>
        </p:blipFill>
        <p:spPr bwMode="auto">
          <a:xfrm>
            <a:off x="5582655" y="4687730"/>
            <a:ext cx="1466960" cy="146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511627" y="1671216"/>
            <a:ext cx="4929808" cy="4466484"/>
            <a:chOff x="228601" y="1703873"/>
            <a:chExt cx="4929808" cy="4466484"/>
          </a:xfrm>
        </p:grpSpPr>
        <p:pic>
          <p:nvPicPr>
            <p:cNvPr id="6186" name="Picture 42" descr="http://www.aceshowbiz.com/images/still/iron_man_2_42.jpg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56" r="5062"/>
            <a:stretch/>
          </p:blipFill>
          <p:spPr bwMode="auto">
            <a:xfrm flipH="1">
              <a:off x="228601" y="1703873"/>
              <a:ext cx="4929808" cy="4466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88" name="Picture 44" descr="http://images.fanpop.com/images/image_uploads/Iron-Man-iron-man-635730_1024_768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9" t="23071" r="6898" b="28050"/>
            <a:stretch/>
          </p:blipFill>
          <p:spPr bwMode="auto">
            <a:xfrm>
              <a:off x="228602" y="1703874"/>
              <a:ext cx="1639956" cy="707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58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Arial" pitchFamily="34" charset="0"/>
              </a:rPr>
              <a:t>Testing | Form, fit and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/>
              <a:t>The prototype can be properly tested and checked for design faults early on in the design cycle. 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/>
              <a:t>Once a design fault is identified in the model, designers and engineers can simply tweak the design on the CAD/CAM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653" y="3258094"/>
            <a:ext cx="4054606" cy="305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Callout 4"/>
          <p:cNvSpPr/>
          <p:nvPr/>
        </p:nvSpPr>
        <p:spPr>
          <a:xfrm>
            <a:off x="1504648" y="3417425"/>
            <a:ext cx="2861711" cy="82887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4145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>
              <a:defRPr/>
            </a:pPr>
            <a:r>
              <a:rPr lang="en-US" sz="1400" dirty="0">
                <a:solidFill>
                  <a:schemeClr val="bg1"/>
                </a:solidFill>
              </a:rPr>
              <a:t>The electronics and mechanical elements fitted into the </a:t>
            </a:r>
            <a:r>
              <a:rPr lang="en-US" sz="1400" dirty="0" smtClean="0">
                <a:solidFill>
                  <a:schemeClr val="bg1"/>
                </a:solidFill>
              </a:rPr>
              <a:t>printed </a:t>
            </a:r>
            <a:r>
              <a:rPr lang="en-US" sz="1400" dirty="0">
                <a:solidFill>
                  <a:schemeClr val="bg1"/>
                </a:solidFill>
              </a:rPr>
              <a:t>part</a:t>
            </a:r>
          </a:p>
        </p:txBody>
      </p:sp>
      <p:pic>
        <p:nvPicPr>
          <p:cNvPr id="6" name="Picture 24" descr="C:\Users\Meital.Kastenbaum\Pictures\Logitech Images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163" y="4796804"/>
            <a:ext cx="2231748" cy="1865253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tudiofathom.com/wp-content/uploads/940_connex3-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926" y="3135661"/>
            <a:ext cx="7359434" cy="352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54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Testing | </a:t>
            </a:r>
            <a:r>
              <a:rPr lang="en-US" sz="3200" dirty="0"/>
              <a:t>Ergonomics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r>
              <a:rPr lang="en-US" dirty="0"/>
              <a:t>Examine how people interact with a product</a:t>
            </a:r>
          </a:p>
          <a:p>
            <a:r>
              <a:rPr lang="en-US" dirty="0"/>
              <a:t>Prototyping is essential since physical properties significantly impact ergonomic performance, a 3D CAD model is not sufficient</a:t>
            </a:r>
          </a:p>
          <a:p>
            <a:r>
              <a:rPr lang="en-US" dirty="0"/>
              <a:t>A combination of </a:t>
            </a:r>
            <a:r>
              <a:rPr lang="en-US" dirty="0" smtClean="0"/>
              <a:t>elastomeric </a:t>
            </a:r>
            <a:r>
              <a:rPr lang="en-US" dirty="0"/>
              <a:t>materials </a:t>
            </a:r>
            <a:r>
              <a:rPr lang="en-US" dirty="0" smtClean="0"/>
              <a:t>and </a:t>
            </a:r>
            <a:r>
              <a:rPr lang="en-US" dirty="0"/>
              <a:t>rigid </a:t>
            </a:r>
            <a:r>
              <a:rPr lang="en-US" dirty="0" smtClean="0"/>
              <a:t>materials </a:t>
            </a:r>
            <a:r>
              <a:rPr lang="en-US" dirty="0"/>
              <a:t>allow for ergonomics studies to take hold</a:t>
            </a:r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677334" y="3766352"/>
            <a:ext cx="8126412" cy="2338387"/>
            <a:chOff x="566738" y="4519613"/>
            <a:chExt cx="8126412" cy="2338387"/>
          </a:xfrm>
        </p:grpSpPr>
        <p:pic>
          <p:nvPicPr>
            <p:cNvPr id="5" name="Picture 2" descr="http://www.javelin-tech.com/main/images/screenshots/objet_drill_part_l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93" t="7065" r="5507" b="11137"/>
            <a:stretch>
              <a:fillRect/>
            </a:stretch>
          </p:blipFill>
          <p:spPr bwMode="auto">
            <a:xfrm>
              <a:off x="4387850" y="4519613"/>
              <a:ext cx="1816100" cy="2338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http://www.stratasysfora3dworld.com/images/Connex_3D_printed_drill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4150" y="4684713"/>
              <a:ext cx="1663700" cy="2173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8353"/>
            <a:stretch>
              <a:fillRect/>
            </a:stretch>
          </p:blipFill>
          <p:spPr bwMode="auto">
            <a:xfrm>
              <a:off x="566738" y="4824413"/>
              <a:ext cx="1784350" cy="189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Left Arrow Callout 7"/>
            <p:cNvSpPr/>
            <p:nvPr/>
          </p:nvSpPr>
          <p:spPr>
            <a:xfrm>
              <a:off x="5937250" y="5089525"/>
              <a:ext cx="2755900" cy="1200150"/>
            </a:xfrm>
            <a:prstGeom prst="leftArrowCallout">
              <a:avLst>
                <a:gd name="adj1" fmla="val 25000"/>
                <a:gd name="adj2" fmla="val 25000"/>
                <a:gd name="adj3" fmla="val 22107"/>
                <a:gd name="adj4" fmla="val 8235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sz="1800" dirty="0">
                  <a:solidFill>
                    <a:schemeClr val="bg1"/>
                  </a:solidFill>
                </a:rPr>
                <a:t>Understanding grip and handling suitable for the working environment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313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Marketing </a:t>
            </a:r>
            <a:r>
              <a:rPr lang="en-US" dirty="0" smtClean="0"/>
              <a:t>| </a:t>
            </a:r>
            <a:r>
              <a:rPr lang="en-US" sz="1800" dirty="0"/>
              <a:t>Focus Groups, Exhibitions  and Sales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77334" y="1671639"/>
            <a:ext cx="8534400" cy="522541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Present future products in early stages of the design</a:t>
            </a:r>
          </a:p>
          <a:p>
            <a:r>
              <a:rPr lang="en-US" dirty="0" smtClean="0"/>
              <a:t>Get customers’ feedback on new products before production </a:t>
            </a:r>
          </a:p>
          <a:p>
            <a:r>
              <a:rPr lang="en-US" dirty="0" smtClean="0"/>
              <a:t>Exhibit prototype models to show future products expected to come out in the near future without much cost incurred 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2"/>
          <a:stretch/>
        </p:blipFill>
        <p:spPr>
          <a:xfrm>
            <a:off x="570897" y="4088406"/>
            <a:ext cx="2882559" cy="24237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842" y="3579427"/>
            <a:ext cx="1948668" cy="2908460"/>
          </a:xfrm>
          <a:prstGeom prst="rect">
            <a:avLst/>
          </a:prstGeom>
        </p:spPr>
      </p:pic>
      <p:pic>
        <p:nvPicPr>
          <p:cNvPr id="6" name="Picture 64" descr="Untitled_0003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1240" y="4519625"/>
            <a:ext cx="2798624" cy="19682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73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Marketing </a:t>
            </a:r>
            <a:r>
              <a:rPr lang="en-US" dirty="0" smtClean="0"/>
              <a:t>| </a:t>
            </a:r>
            <a:r>
              <a:rPr lang="en-US" sz="2400" dirty="0"/>
              <a:t>Graphic Design &amp; Package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587828" y="1480182"/>
            <a:ext cx="8534400" cy="5225419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Once product development is complete…..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Use the prototype as models for packaging rather </a:t>
            </a:r>
            <a:br>
              <a:rPr lang="en-US" dirty="0" smtClean="0"/>
            </a:br>
            <a:r>
              <a:rPr lang="en-US" dirty="0" smtClean="0"/>
              <a:t>than wait for pre-series production parts</a:t>
            </a:r>
          </a:p>
          <a:p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77334" y="3930253"/>
            <a:ext cx="8167446" cy="2565400"/>
            <a:chOff x="652463" y="4178300"/>
            <a:chExt cx="8167446" cy="2565400"/>
          </a:xfrm>
        </p:grpSpPr>
        <p:sp>
          <p:nvSpPr>
            <p:cNvPr id="10" name="Right Arrow Callout 9"/>
            <p:cNvSpPr/>
            <p:nvPr/>
          </p:nvSpPr>
          <p:spPr>
            <a:xfrm>
              <a:off x="652987" y="4339310"/>
              <a:ext cx="3062287" cy="1477328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8349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bg1"/>
                  </a:solidFill>
                </a:rPr>
                <a:t>“print reality” – </a:t>
              </a:r>
              <a:br>
                <a:rPr lang="en-US" dirty="0">
                  <a:solidFill>
                    <a:schemeClr val="bg1"/>
                  </a:solidFill>
                </a:rPr>
              </a:br>
              <a:r>
                <a:rPr lang="en-US" dirty="0">
                  <a:solidFill>
                    <a:schemeClr val="bg1"/>
                  </a:solidFill>
                </a:rPr>
                <a:t>producing models that have the same “look &amp; feel” as the end product</a:t>
              </a:r>
            </a:p>
          </p:txBody>
        </p:sp>
        <p:pic>
          <p:nvPicPr>
            <p:cNvPr id="11" name="Picture 2" descr="MK064098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/>
            </a:blip>
            <a:srcRect l="15853" r="20350"/>
            <a:stretch/>
          </p:blipFill>
          <p:spPr bwMode="auto">
            <a:xfrm>
              <a:off x="6551271" y="4178300"/>
              <a:ext cx="2268638" cy="25654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12" name="Rectangle 11"/>
            <p:cNvSpPr/>
            <p:nvPr/>
          </p:nvSpPr>
          <p:spPr>
            <a:xfrm>
              <a:off x="652463" y="6150310"/>
              <a:ext cx="4081462" cy="5232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400" i="1" dirty="0">
                  <a:solidFill>
                    <a:srgbClr val="102442"/>
                  </a:solidFill>
                </a:rPr>
                <a:t>Model printed with FullCure720 </a:t>
              </a:r>
              <a:br>
                <a:rPr lang="en-US" sz="1400" i="1" dirty="0">
                  <a:solidFill>
                    <a:srgbClr val="102442"/>
                  </a:solidFill>
                </a:rPr>
              </a:br>
              <a:r>
                <a:rPr lang="en-US" sz="1400" i="1" dirty="0">
                  <a:solidFill>
                    <a:srgbClr val="102442"/>
                  </a:solidFill>
                </a:rPr>
                <a:t>and painted with Acrylic-Paint</a:t>
              </a:r>
            </a:p>
          </p:txBody>
        </p:sp>
        <p:pic>
          <p:nvPicPr>
            <p:cNvPr id="13" name="Picture 2" descr="C:\Users\jonathanj\Desktop\Region Manager\Marketing\Pictures\Lynn Pictures\MK064168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67048" y="4178300"/>
              <a:ext cx="2492846" cy="179934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</p:grpSp>
      <p:pic>
        <p:nvPicPr>
          <p:cNvPr id="14" name="Picture 6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780" y="1616459"/>
            <a:ext cx="1905000" cy="172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75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Over Molding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77334" y="1270000"/>
            <a:ext cx="8534400" cy="5225419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Two or more materials are combined to produce a single part,  typically a rigid plastic with a rubber-like elastomeric material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Applications for over molding include non-slip grips &amp; handles, shock absorption, vibration reduction, multi-colored components, weather proofing and aesthetic enhancement.</a:t>
            </a:r>
            <a:endParaRPr lang="en-US" dirty="0"/>
          </a:p>
        </p:txBody>
      </p:sp>
      <p:pic>
        <p:nvPicPr>
          <p:cNvPr id="14340" name="Picture 2" descr="Prototype overmolded and soft touch designs-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72" y="4487279"/>
            <a:ext cx="2336800" cy="1892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4" descr="devi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"/>
          <a:stretch>
            <a:fillRect/>
          </a:stretch>
        </p:blipFill>
        <p:spPr bwMode="auto">
          <a:xfrm>
            <a:off x="5276922" y="4487279"/>
            <a:ext cx="2889250" cy="1892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2" descr="http://www.objet.com/Portals/0/Gallery/Album/33/Remote%20Contro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97" y="4487279"/>
            <a:ext cx="1162050" cy="1892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896160" y="4084698"/>
            <a:ext cx="1780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dirty="0">
                <a:solidFill>
                  <a:srgbClr val="102442"/>
                </a:solidFill>
              </a:rPr>
              <a:t>Production Part</a:t>
            </a:r>
          </a:p>
        </p:txBody>
      </p:sp>
      <p:sp>
        <p:nvSpPr>
          <p:cNvPr id="9" name="Rectangle 8"/>
          <p:cNvSpPr/>
          <p:nvPr/>
        </p:nvSpPr>
        <p:spPr>
          <a:xfrm>
            <a:off x="1694728" y="4084698"/>
            <a:ext cx="1512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dirty="0">
                <a:solidFill>
                  <a:srgbClr val="102442"/>
                </a:solidFill>
              </a:rPr>
              <a:t>Printed </a:t>
            </a:r>
            <a:r>
              <a:rPr lang="en-US" dirty="0" smtClean="0">
                <a:solidFill>
                  <a:srgbClr val="102442"/>
                </a:solidFill>
              </a:rPr>
              <a:t>Parts</a:t>
            </a:r>
            <a:endParaRPr lang="en-US" dirty="0">
              <a:solidFill>
                <a:srgbClr val="10244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12" y="4172978"/>
            <a:ext cx="4171402" cy="2435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573" y="3882709"/>
            <a:ext cx="3071597" cy="2795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53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10" b="9989"/>
          <a:stretch/>
        </p:blipFill>
        <p:spPr>
          <a:xfrm>
            <a:off x="4975668" y="3279080"/>
            <a:ext cx="4361517" cy="226263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Labeling &amp; Texturing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77334" y="1495497"/>
            <a:ext cx="8534400" cy="187509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Branding, labels and textural elements allow to differentiate models, </a:t>
            </a:r>
            <a:br>
              <a:rPr lang="en-US" dirty="0" smtClean="0"/>
            </a:br>
            <a:r>
              <a:rPr lang="en-US" dirty="0" smtClean="0"/>
              <a:t>visualize end products and appreciate product aesthetics.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Closer resemblance to the end product</a:t>
            </a:r>
          </a:p>
        </p:txBody>
      </p:sp>
      <p:pic>
        <p:nvPicPr>
          <p:cNvPr id="16" name="תמונה 72" descr="Untitled_00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14043" y="3685430"/>
            <a:ext cx="2916821" cy="287749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0" t="19502" r="8078" b="13020"/>
          <a:stretch/>
        </p:blipFill>
        <p:spPr>
          <a:xfrm>
            <a:off x="3549843" y="4822001"/>
            <a:ext cx="3125165" cy="194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1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Impact Resistance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39602" y="1458410"/>
            <a:ext cx="8534400" cy="5225419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P</a:t>
            </a:r>
            <a:r>
              <a:rPr lang="en-US" dirty="0" smtClean="0"/>
              <a:t>arts can be coated using a different materials to generate impact resistance. Various coating determinations allow for different resistance levels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Simulates behavior of part on strong impact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Drop tests are used to determine impact resistance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071120"/>
            <a:ext cx="3803368" cy="268771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668" y="4287304"/>
            <a:ext cx="3681949" cy="225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Gaskets Plugs &amp; Seals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77334" y="1632581"/>
            <a:ext cx="8534400" cy="5225419"/>
          </a:xfrm>
          <a:prstGeom prst="rect">
            <a:avLst/>
          </a:prstGeom>
        </p:spPr>
        <p:txBody>
          <a:bodyPr/>
          <a:lstStyle/>
          <a:p>
            <a:r>
              <a:rPr lang="en-US" b="1" dirty="0"/>
              <a:t>A gasket </a:t>
            </a:r>
            <a:r>
              <a:rPr lang="en-US" dirty="0"/>
              <a:t>is a mechanical seal that fills the space between two mating surfaces, generally to prevent leakage from or into the joined objects while under compression</a:t>
            </a:r>
          </a:p>
          <a:p>
            <a:r>
              <a:rPr lang="en-US" b="1" dirty="0"/>
              <a:t>Plugs and Seals </a:t>
            </a:r>
            <a:r>
              <a:rPr lang="en-US" dirty="0"/>
              <a:t>are used by printing by combining both rigid and rubber materials in single build </a:t>
            </a:r>
          </a:p>
          <a:p>
            <a:r>
              <a:rPr lang="en-US" dirty="0" smtClean="0"/>
              <a:t>Improve sealing by coating </a:t>
            </a:r>
            <a:r>
              <a:rPr lang="en-US" dirty="0"/>
              <a:t>parts with </a:t>
            </a:r>
            <a:r>
              <a:rPr lang="en-US" dirty="0" smtClean="0"/>
              <a:t>rubber materials 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90155" y="4107558"/>
            <a:ext cx="7808332" cy="2571750"/>
            <a:chOff x="752996" y="4046799"/>
            <a:chExt cx="7808332" cy="2571750"/>
          </a:xfrm>
        </p:grpSpPr>
        <p:pic>
          <p:nvPicPr>
            <p:cNvPr id="5" name="Picture 2"/>
            <p:cNvPicPr>
              <a:picLocks noChangeAspect="1" noChangeArrowheads="1"/>
            </p:cNvPicPr>
            <p:nvPr>
              <p:custDataLst>
                <p:tags r:id="rId1"/>
              </p:custDataLst>
            </p:nvPr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996" y="4303956"/>
              <a:ext cx="2765708" cy="2076384"/>
            </a:xfrm>
            <a:prstGeom prst="rect">
              <a:avLst/>
            </a:prstGeom>
            <a:noFill/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" name="Group 9"/>
            <p:cNvGrpSpPr/>
            <p:nvPr/>
          </p:nvGrpSpPr>
          <p:grpSpPr>
            <a:xfrm>
              <a:off x="3738623" y="4046799"/>
              <a:ext cx="4822705" cy="2571750"/>
              <a:chOff x="3738623" y="4046799"/>
              <a:chExt cx="4822705" cy="2571750"/>
            </a:xfrm>
          </p:grpSpPr>
          <p:pic>
            <p:nvPicPr>
              <p:cNvPr id="6" name="Picture 3"/>
              <p:cNvPicPr>
                <a:picLocks noChangeAspect="1" noChangeArrowheads="1"/>
              </p:cNvPicPr>
              <p:nvPr>
                <p:custDataLst>
                  <p:tags r:id="rId2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23669" y="4046799"/>
                <a:ext cx="3437659" cy="2571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7" name="Straight Arrow Connector 6"/>
              <p:cNvCxnSpPr/>
              <p:nvPr/>
            </p:nvCxnSpPr>
            <p:spPr>
              <a:xfrm flipH="1">
                <a:off x="3738623" y="4800757"/>
                <a:ext cx="1159376" cy="26895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" name="Oval 7"/>
              <p:cNvSpPr/>
              <p:nvPr/>
            </p:nvSpPr>
            <p:spPr>
              <a:xfrm>
                <a:off x="4897999" y="4309848"/>
                <a:ext cx="1080000" cy="981818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1" anchor="ctr"/>
              <a:lstStyle/>
              <a:p>
                <a:pPr algn="ctr"/>
                <a:endParaRPr lang="en-US" dirty="0"/>
              </a:p>
            </p:txBody>
          </p:sp>
        </p:grpSp>
      </p:grpSp>
      <p:pic>
        <p:nvPicPr>
          <p:cNvPr id="12" name="Picture 3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415" y="3949430"/>
            <a:ext cx="4143696" cy="272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Untitled_0016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64" y="4364715"/>
            <a:ext cx="3641118" cy="2115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41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Dynamic Friction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677334" y="1450876"/>
            <a:ext cx="8534400" cy="5225419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Kinetic (or dynamic) friction occurs when two objects move relative to each other and rub together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Variety of rubber and rigid </a:t>
            </a:r>
            <a:r>
              <a:rPr lang="en-US" dirty="0"/>
              <a:t>materials, each has its unique coefficient of friction.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Mix </a:t>
            </a:r>
            <a:r>
              <a:rPr lang="en-US" dirty="0"/>
              <a:t>rigid and </a:t>
            </a:r>
            <a:r>
              <a:rPr lang="en-US" dirty="0" smtClean="0"/>
              <a:t>rubber materials </a:t>
            </a:r>
            <a:r>
              <a:rPr lang="en-US" dirty="0"/>
              <a:t>in the same part creating </a:t>
            </a:r>
            <a:r>
              <a:rPr lang="en-US" dirty="0" smtClean="0"/>
              <a:t>a </a:t>
            </a:r>
            <a:r>
              <a:rPr lang="en-US" dirty="0"/>
              <a:t>greater range of friction coefficients.</a:t>
            </a:r>
          </a:p>
          <a:p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5" cstate="print">
            <a:clrChange>
              <a:clrFrom>
                <a:srgbClr val="C8C8FF"/>
              </a:clrFrom>
              <a:clrTo>
                <a:srgbClr val="C8C8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5" t="15106" r="38917" b="22024"/>
          <a:stretch/>
        </p:blipFill>
        <p:spPr bwMode="auto">
          <a:xfrm flipH="1">
            <a:off x="897253" y="3733800"/>
            <a:ext cx="3758878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436346" y="3533745"/>
            <a:ext cx="3980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/>
                </a:solidFill>
                <a:latin typeface="+mj-lt"/>
              </a:rPr>
              <a:t>The Bio Snake robot Case Study</a:t>
            </a:r>
          </a:p>
        </p:txBody>
      </p:sp>
      <p:pic>
        <p:nvPicPr>
          <p:cNvPr id="18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980" y="4263317"/>
            <a:ext cx="3300365" cy="2160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8" t="33769" r="42374" b="37602"/>
          <a:stretch/>
        </p:blipFill>
        <p:spPr bwMode="auto">
          <a:xfrm flipH="1">
            <a:off x="5744718" y="4263317"/>
            <a:ext cx="3319389" cy="2397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הסבר מלבני מעוגל 14"/>
          <p:cNvSpPr/>
          <p:nvPr/>
        </p:nvSpPr>
        <p:spPr>
          <a:xfrm>
            <a:off x="7888794" y="4001707"/>
            <a:ext cx="1574157" cy="307777"/>
          </a:xfrm>
          <a:prstGeom prst="borderCallout2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eaLnBrk="0" hangingPunct="0">
              <a:spcBef>
                <a:spcPct val="75000"/>
              </a:spcBef>
              <a:spcAft>
                <a:spcPct val="75000"/>
              </a:spcAft>
              <a:buClr>
                <a:srgbClr val="F79646">
                  <a:lumMod val="50000"/>
                </a:srgbClr>
              </a:buClr>
              <a:tabLst>
                <a:tab pos="5116513" algn="l"/>
              </a:tabLst>
              <a:defRPr/>
            </a:pPr>
            <a:r>
              <a:rPr lang="en-US" sz="1400" kern="0" dirty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Material </a:t>
            </a:r>
            <a:r>
              <a:rPr lang="en-US" sz="1400" kern="0" dirty="0" smtClean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B</a:t>
            </a:r>
            <a:endParaRPr lang="en-US" sz="1400" kern="0" dirty="0">
              <a:solidFill>
                <a:sysClr val="window" lastClr="FFFFFF"/>
              </a:solidFill>
              <a:latin typeface="Arial" pitchFamily="34" charset="0"/>
              <a:ea typeface="Times New Roman" pitchFamily="18" charset="0"/>
              <a:cs typeface="Futura Bk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995165" y="4418975"/>
            <a:ext cx="2650603" cy="595588"/>
            <a:chOff x="2546430" y="4426510"/>
            <a:chExt cx="2650603" cy="595588"/>
          </a:xfrm>
        </p:grpSpPr>
        <p:sp>
          <p:nvSpPr>
            <p:cNvPr id="26" name="Oval 25"/>
            <p:cNvSpPr/>
            <p:nvPr/>
          </p:nvSpPr>
          <p:spPr>
            <a:xfrm>
              <a:off x="2546430" y="4426510"/>
              <a:ext cx="671332" cy="59558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Arrow Connector 27"/>
            <p:cNvCxnSpPr>
              <a:stCxn id="26" idx="6"/>
            </p:cNvCxnSpPr>
            <p:nvPr/>
          </p:nvCxnSpPr>
          <p:spPr>
            <a:xfrm>
              <a:off x="3217762" y="4724304"/>
              <a:ext cx="1979271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הסבר מלבני מעוגל 14"/>
          <p:cNvSpPr/>
          <p:nvPr/>
        </p:nvSpPr>
        <p:spPr>
          <a:xfrm flipH="1">
            <a:off x="5734855" y="5061443"/>
            <a:ext cx="1574157" cy="307777"/>
          </a:xfrm>
          <a:prstGeom prst="borderCallout2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eaLnBrk="0" hangingPunct="0">
              <a:spcBef>
                <a:spcPct val="75000"/>
              </a:spcBef>
              <a:spcAft>
                <a:spcPct val="75000"/>
              </a:spcAft>
              <a:buClr>
                <a:srgbClr val="F79646">
                  <a:lumMod val="50000"/>
                </a:srgbClr>
              </a:buClr>
              <a:tabLst>
                <a:tab pos="5116513" algn="l"/>
              </a:tabLst>
              <a:defRPr/>
            </a:pPr>
            <a:r>
              <a:rPr lang="en-US" sz="1400" kern="0" dirty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Material </a:t>
            </a:r>
            <a:r>
              <a:rPr lang="en-US" sz="1400" kern="0" dirty="0" smtClean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A</a:t>
            </a:r>
            <a:endParaRPr lang="en-US" sz="1400" kern="0" dirty="0">
              <a:solidFill>
                <a:sysClr val="window" lastClr="FFFFFF"/>
              </a:solidFill>
              <a:latin typeface="Arial" pitchFamily="34" charset="0"/>
              <a:ea typeface="Times New Roman" pitchFamily="18" charset="0"/>
              <a:cs typeface="Futura Bk" charset="0"/>
            </a:endParaRPr>
          </a:p>
        </p:txBody>
      </p:sp>
      <p:sp>
        <p:nvSpPr>
          <p:cNvPr id="38" name="הסבר מלבני מעוגל 14"/>
          <p:cNvSpPr/>
          <p:nvPr/>
        </p:nvSpPr>
        <p:spPr>
          <a:xfrm flipH="1">
            <a:off x="4418084" y="6019469"/>
            <a:ext cx="1574157" cy="307777"/>
          </a:xfrm>
          <a:prstGeom prst="borderCallout2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eaLnBrk="0" hangingPunct="0">
              <a:spcBef>
                <a:spcPct val="75000"/>
              </a:spcBef>
              <a:spcAft>
                <a:spcPct val="75000"/>
              </a:spcAft>
              <a:buClr>
                <a:srgbClr val="F79646">
                  <a:lumMod val="50000"/>
                </a:srgbClr>
              </a:buClr>
              <a:tabLst>
                <a:tab pos="5116513" algn="l"/>
              </a:tabLst>
              <a:defRPr/>
            </a:pPr>
            <a:r>
              <a:rPr lang="en-US" sz="1400" kern="0" dirty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Material C</a:t>
            </a:r>
          </a:p>
        </p:txBody>
      </p:sp>
      <p:sp>
        <p:nvSpPr>
          <p:cNvPr id="39" name="הסבר מלבני מעוגל 14"/>
          <p:cNvSpPr/>
          <p:nvPr/>
        </p:nvSpPr>
        <p:spPr>
          <a:xfrm>
            <a:off x="7888794" y="6269493"/>
            <a:ext cx="1574157" cy="30777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49212"/>
              <a:gd name="adj6" fmla="val -29020"/>
            </a:avLst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eaLnBrk="0" hangingPunct="0">
              <a:spcBef>
                <a:spcPct val="75000"/>
              </a:spcBef>
              <a:spcAft>
                <a:spcPct val="75000"/>
              </a:spcAft>
              <a:buClr>
                <a:srgbClr val="F79646">
                  <a:lumMod val="50000"/>
                </a:srgbClr>
              </a:buClr>
              <a:tabLst>
                <a:tab pos="5116513" algn="l"/>
              </a:tabLst>
              <a:defRPr/>
            </a:pPr>
            <a:r>
              <a:rPr lang="en-US" sz="1400" kern="0" dirty="0">
                <a:solidFill>
                  <a:sysClr val="window" lastClr="FFFFFF"/>
                </a:solidFill>
                <a:latin typeface="Arial" pitchFamily="34" charset="0"/>
                <a:ea typeface="Times New Roman" pitchFamily="18" charset="0"/>
                <a:cs typeface="Futura Bk" charset="0"/>
              </a:rPr>
              <a:t>Material D</a:t>
            </a:r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082" y="3449358"/>
            <a:ext cx="6446422" cy="331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353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5" grpId="0" animBg="1"/>
      <p:bldP spid="29" grpId="0" animBg="1"/>
      <p:bldP spid="38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Tooling Applications | </a:t>
            </a:r>
            <a:r>
              <a:rPr lang="en-US" sz="2800" dirty="0" smtClean="0"/>
              <a:t>Injection Molding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11894" y="1547003"/>
            <a:ext cx="8534400" cy="5225419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Injection molding is the most commonly used manufacturing process for producing high precision, complex plastic parts.</a:t>
            </a:r>
          </a:p>
          <a:p>
            <a:r>
              <a:rPr lang="en-US" dirty="0" smtClean="0"/>
              <a:t>Printing </a:t>
            </a:r>
            <a:r>
              <a:rPr lang="en-US" dirty="0"/>
              <a:t>the mold </a:t>
            </a:r>
            <a:r>
              <a:rPr lang="en-US" dirty="0" smtClean="0"/>
              <a:t>using </a:t>
            </a:r>
            <a:r>
              <a:rPr lang="en-US" b="1" dirty="0" smtClean="0"/>
              <a:t>3D Printing </a:t>
            </a:r>
            <a:r>
              <a:rPr lang="en-US" dirty="0" smtClean="0"/>
              <a:t>allows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Short series production</a:t>
            </a:r>
          </a:p>
          <a:p>
            <a:pPr lvl="1"/>
            <a:r>
              <a:rPr lang="en-US" dirty="0"/>
              <a:t>Prototyping from the real plastic material</a:t>
            </a:r>
          </a:p>
          <a:p>
            <a:pPr lvl="1"/>
            <a:r>
              <a:rPr lang="en-US" dirty="0"/>
              <a:t>Drastically reduced time and costs</a:t>
            </a:r>
          </a:p>
          <a:p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603" y="4845361"/>
            <a:ext cx="2249232" cy="1680812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W:\Sales Operations\Pre Sales\Injection molding\machine photos\100_08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847" y="2794029"/>
            <a:ext cx="2583677" cy="1741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3" descr="W:\Sales Operations\Pre Sales\Injection molding\100_07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863" y="5072841"/>
            <a:ext cx="1116463" cy="1225851"/>
          </a:xfrm>
          <a:prstGeom prst="rect">
            <a:avLst/>
          </a:prstGeom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W:\Sales Operations\Pre Sales\Injection molding\machine photos\100_08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725" y="4768855"/>
            <a:ext cx="1152480" cy="1990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W:\Sales Operations\Pre Sales\Injection molding\machine photos\100_09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734" y="4768854"/>
            <a:ext cx="1338377" cy="1990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5577422" y="5093077"/>
            <a:ext cx="2956147" cy="1433096"/>
            <a:chOff x="81023" y="4602997"/>
            <a:chExt cx="3418782" cy="1751308"/>
          </a:xfrm>
        </p:grpSpPr>
        <p:sp>
          <p:nvSpPr>
            <p:cNvPr id="13" name="Freeform 12"/>
            <p:cNvSpPr/>
            <p:nvPr/>
          </p:nvSpPr>
          <p:spPr>
            <a:xfrm>
              <a:off x="2812713" y="4602997"/>
              <a:ext cx="687092" cy="1751308"/>
            </a:xfrm>
            <a:custGeom>
              <a:avLst/>
              <a:gdLst>
                <a:gd name="connsiteX0" fmla="*/ 0 w 687092"/>
                <a:gd name="connsiteY0" fmla="*/ 77491 h 1735810"/>
                <a:gd name="connsiteX1" fmla="*/ 687092 w 687092"/>
                <a:gd name="connsiteY1" fmla="*/ 0 h 1735810"/>
                <a:gd name="connsiteX2" fmla="*/ 671594 w 687092"/>
                <a:gd name="connsiteY2" fmla="*/ 1276027 h 1735810"/>
                <a:gd name="connsiteX3" fmla="*/ 92990 w 687092"/>
                <a:gd name="connsiteY3" fmla="*/ 1735810 h 1735810"/>
                <a:gd name="connsiteX4" fmla="*/ 0 w 687092"/>
                <a:gd name="connsiteY4" fmla="*/ 77491 h 1735810"/>
                <a:gd name="connsiteX0" fmla="*/ 0 w 687092"/>
                <a:gd name="connsiteY0" fmla="*/ 77491 h 1751308"/>
                <a:gd name="connsiteX1" fmla="*/ 687092 w 687092"/>
                <a:gd name="connsiteY1" fmla="*/ 0 h 1751308"/>
                <a:gd name="connsiteX2" fmla="*/ 671594 w 687092"/>
                <a:gd name="connsiteY2" fmla="*/ 1276027 h 1751308"/>
                <a:gd name="connsiteX3" fmla="*/ 51661 w 687092"/>
                <a:gd name="connsiteY3" fmla="*/ 1751308 h 1751308"/>
                <a:gd name="connsiteX4" fmla="*/ 0 w 687092"/>
                <a:gd name="connsiteY4" fmla="*/ 77491 h 1751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092" h="1751308">
                  <a:moveTo>
                    <a:pt x="0" y="77491"/>
                  </a:moveTo>
                  <a:lnTo>
                    <a:pt x="687092" y="0"/>
                  </a:lnTo>
                  <a:lnTo>
                    <a:pt x="671594" y="1276027"/>
                  </a:lnTo>
                  <a:lnTo>
                    <a:pt x="51661" y="1751308"/>
                  </a:lnTo>
                  <a:lnTo>
                    <a:pt x="0" y="77491"/>
                  </a:lnTo>
                  <a:close/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>
              <a:off x="81023" y="5478651"/>
              <a:ext cx="2567866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0988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Tooling Applications | </a:t>
            </a:r>
            <a:r>
              <a:rPr lang="en-US" sz="2400" dirty="0"/>
              <a:t>Blow Molding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77334" y="1633538"/>
            <a:ext cx="8534400" cy="522446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The advantages of printing a 3D Printed mold:</a:t>
            </a:r>
          </a:p>
          <a:p>
            <a:pPr lvl="0"/>
            <a:r>
              <a:rPr lang="en-US" dirty="0" smtClean="0"/>
              <a:t>Drastically reduce time and costs</a:t>
            </a:r>
          </a:p>
          <a:p>
            <a:pPr lvl="0"/>
            <a:r>
              <a:rPr lang="en-US" dirty="0" smtClean="0"/>
              <a:t>Ideal solution for small series production</a:t>
            </a:r>
          </a:p>
          <a:p>
            <a:r>
              <a:rPr lang="en-US" dirty="0" smtClean="0"/>
              <a:t>The printed mold can be assembled onto conventional blow molding machines</a:t>
            </a:r>
          </a:p>
          <a:p>
            <a:pPr lvl="0"/>
            <a:r>
              <a:rPr lang="en-US" dirty="0" smtClean="0"/>
              <a:t>Prototyping from the actual thermoplastic material - PP, PE, PET</a:t>
            </a:r>
          </a:p>
          <a:p>
            <a:pPr lvl="0"/>
            <a:r>
              <a:rPr lang="en-US" dirty="0" smtClean="0"/>
              <a:t>Allow for mechanical evaluation</a:t>
            </a:r>
          </a:p>
          <a:p>
            <a:pPr lvl="0"/>
            <a:r>
              <a:rPr lang="en-US" dirty="0" smtClean="0"/>
              <a:t>Customization of design - logos, text, pictures easily incorporated</a:t>
            </a:r>
          </a:p>
          <a:p>
            <a:endParaRPr lang="en-US" dirty="0"/>
          </a:p>
        </p:txBody>
      </p:sp>
      <p:pic>
        <p:nvPicPr>
          <p:cNvPr id="6" name="Picture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91" t="10566" r="22056" b="15412"/>
          <a:stretch/>
        </p:blipFill>
        <p:spPr bwMode="auto">
          <a:xfrm>
            <a:off x="774701" y="4959676"/>
            <a:ext cx="2653379" cy="159067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2" t="25260" r="2731" b="12662"/>
          <a:stretch/>
        </p:blipFill>
        <p:spPr>
          <a:xfrm>
            <a:off x="6184901" y="4942313"/>
            <a:ext cx="2653379" cy="157956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8" name="图片 34" descr="模具装入模壳中1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039" y="4942313"/>
            <a:ext cx="2049706" cy="1597670"/>
          </a:xfrm>
          <a:prstGeom prst="round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3093844"/>
      </p:ext>
    </p:extLst>
  </p:cSld>
  <p:clrMapOvr>
    <a:masterClrMapping/>
  </p:clrMapOvr>
  <p:transition spd="slow" advTm="83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Tooling Applications | </a:t>
            </a:r>
            <a:r>
              <a:rPr lang="en-US" sz="2400" dirty="0"/>
              <a:t>Silicon Molding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39602" y="1482820"/>
            <a:ext cx="8534400" cy="5225419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Also known as: RTV Molding, Vacuum Casting, Urethane Casting, Soft Tooling</a:t>
            </a:r>
          </a:p>
          <a:p>
            <a:r>
              <a:rPr lang="en-US" dirty="0"/>
              <a:t>Used for short series production </a:t>
            </a:r>
          </a:p>
          <a:p>
            <a:r>
              <a:rPr lang="en-US" dirty="0" smtClean="0"/>
              <a:t>3D Printed </a:t>
            </a:r>
            <a:r>
              <a:rPr lang="en-US" dirty="0"/>
              <a:t>part is used as a master pattern</a:t>
            </a:r>
          </a:p>
          <a:p>
            <a:r>
              <a:rPr lang="en-US" dirty="0"/>
              <a:t>Why </a:t>
            </a:r>
            <a:r>
              <a:rPr lang="en-US" dirty="0" smtClean="0"/>
              <a:t>3D Printing:</a:t>
            </a:r>
            <a:endParaRPr lang="en-US" dirty="0"/>
          </a:p>
          <a:p>
            <a:pPr lvl="1"/>
            <a:r>
              <a:rPr lang="en-US" dirty="0"/>
              <a:t>Smooth surface (critical) </a:t>
            </a:r>
          </a:p>
          <a:p>
            <a:pPr lvl="1"/>
            <a:r>
              <a:rPr lang="en-US" dirty="0"/>
              <a:t>Fine details</a:t>
            </a:r>
          </a:p>
          <a:p>
            <a:pPr lvl="1"/>
            <a:r>
              <a:rPr lang="en-US" dirty="0"/>
              <a:t>Good HDT for silicone molding </a:t>
            </a:r>
            <a:endParaRPr lang="en-US" dirty="0" smtClean="0"/>
          </a:p>
          <a:p>
            <a:pPr lvl="1"/>
            <a:r>
              <a:rPr lang="en-US" dirty="0" smtClean="0"/>
              <a:t>Time &amp; Money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4909608"/>
              </p:ext>
            </p:extLst>
          </p:nvPr>
        </p:nvGraphicFramePr>
        <p:xfrm>
          <a:off x="5875339" y="2170638"/>
          <a:ext cx="2809875" cy="196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2" name="Bitmap Image" r:id="rId3" imgW="7980952" imgH="5172797" progId="PBrush">
                  <p:embed/>
                </p:oleObj>
              </mc:Choice>
              <mc:Fallback>
                <p:oleObj name="Bitmap Image" r:id="rId3" imgW="7980952" imgH="5172797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9" y="2170638"/>
                        <a:ext cx="2809875" cy="196691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6457823"/>
              </p:ext>
            </p:extLst>
          </p:nvPr>
        </p:nvGraphicFramePr>
        <p:xfrm>
          <a:off x="5875339" y="4323288"/>
          <a:ext cx="1298575" cy="214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3" name="Bitmap Image" r:id="rId5" imgW="3533333" imgH="5372850" progId="PBrush">
                  <p:embed/>
                </p:oleObj>
              </mc:Choice>
              <mc:Fallback>
                <p:oleObj name="Bitmap Image" r:id="rId5" imgW="3533333" imgH="5372850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9" y="4323288"/>
                        <a:ext cx="1298575" cy="214471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6123754"/>
              </p:ext>
            </p:extLst>
          </p:nvPr>
        </p:nvGraphicFramePr>
        <p:xfrm>
          <a:off x="7351713" y="4323287"/>
          <a:ext cx="1333500" cy="212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4" name="Bitmap Image" r:id="rId7" imgW="3858164" imgH="5657143" progId="PBrush">
                  <p:embed/>
                </p:oleObj>
              </mc:Choice>
              <mc:Fallback>
                <p:oleObj name="Bitmap Image" r:id="rId7" imgW="3858164" imgH="5657143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1713" y="4323287"/>
                        <a:ext cx="1333500" cy="2122488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997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3D Printing: </a:t>
            </a:r>
            <a:br>
              <a:rPr lang="en-US" dirty="0" smtClean="0"/>
            </a:br>
            <a:r>
              <a:rPr lang="en-US" dirty="0" smtClean="0"/>
              <a:t>Industry Case Studies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Focus on: Defense, Communication, Medical, Automotive, Research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01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Defense</a:t>
            </a:r>
            <a:r>
              <a:rPr lang="en-US" dirty="0" smtClean="0"/>
              <a:t>| exploration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4748"/>
            <a:ext cx="6071516" cy="3576404"/>
          </a:xfrm>
        </p:spPr>
        <p:txBody>
          <a:bodyPr/>
          <a:lstStyle/>
          <a:p>
            <a:r>
              <a:rPr lang="en-US" dirty="0" smtClean="0"/>
              <a:t>A.I Drones </a:t>
            </a:r>
          </a:p>
          <a:p>
            <a:r>
              <a:rPr lang="en-US" dirty="0" smtClean="0"/>
              <a:t>Hand-held-Scanner </a:t>
            </a:r>
          </a:p>
          <a:p>
            <a:r>
              <a:rPr lang="en-US" dirty="0" smtClean="0"/>
              <a:t>Requirements: Durable, high HDT, Movable, Low degradation rate. </a:t>
            </a:r>
            <a:endParaRPr lang="en-US" dirty="0"/>
          </a:p>
        </p:txBody>
      </p:sp>
      <p:pic>
        <p:nvPicPr>
          <p:cNvPr id="2051" name="65300BAF-FB26-4E14-A662-013663120E1B" descr="65300BAF-FB26-4E14-A662-013663120E1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3282950"/>
            <a:ext cx="3808344" cy="284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F6295937-EC2F-4CDC-89E7-B81D3CEB4E78" descr="F6295937-EC2F-4CDC-89E7-B81D3CEB4E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32" y="3075912"/>
            <a:ext cx="4398693" cy="326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C90FB313-2572-42A9-B70B-4A9D05FEA2F3" descr="C90FB313-2572-42A9-B70B-4A9D05FEA2F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850" y="1374775"/>
            <a:ext cx="2067224" cy="154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14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Defense | </a:t>
            </a:r>
            <a:r>
              <a:rPr lang="en-US" sz="3200" dirty="0" smtClean="0"/>
              <a:t>Aerospace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76389"/>
            <a:ext cx="8596668" cy="3880773"/>
          </a:xfrm>
        </p:spPr>
        <p:txBody>
          <a:bodyPr/>
          <a:lstStyle/>
          <a:p>
            <a:r>
              <a:rPr lang="en-US" dirty="0" smtClean="0"/>
              <a:t>Fiber reinforced (composite) application 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5198845" y="2209530"/>
            <a:ext cx="3371448" cy="4214421"/>
            <a:chOff x="4229255" y="2419253"/>
            <a:chExt cx="2999197" cy="4018038"/>
          </a:xfrm>
        </p:grpSpPr>
        <p:pic>
          <p:nvPicPr>
            <p:cNvPr id="5" name="Picture 2"/>
            <p:cNvPicPr>
              <a:picLocks noChangeAspect="1" noChangeArrowheads="1"/>
            </p:cNvPicPr>
            <p:nvPr>
              <p:custDataLst>
                <p:tags r:id="rId1"/>
              </p:custDataLst>
            </p:nvPr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9255" y="2419253"/>
              <a:ext cx="2919910" cy="20074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 descr="http://www.creatz3d.com/wp-content/uploads/2012/10/GEDC0596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6" b="7170"/>
            <a:stretch/>
          </p:blipFill>
          <p:spPr bwMode="auto">
            <a:xfrm>
              <a:off x="4229256" y="4523137"/>
              <a:ext cx="2999196" cy="1914154"/>
            </a:xfrm>
            <a:prstGeom prst="roundRect">
              <a:avLst>
                <a:gd name="adj" fmla="val 11375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956734" y="2909055"/>
            <a:ext cx="3457389" cy="2764228"/>
            <a:chOff x="772972" y="2286000"/>
            <a:chExt cx="2832100" cy="2426732"/>
          </a:xfrm>
        </p:grpSpPr>
        <p:sp>
          <p:nvSpPr>
            <p:cNvPr id="8" name="Rectangle 7"/>
            <p:cNvSpPr/>
            <p:nvPr/>
          </p:nvSpPr>
          <p:spPr>
            <a:xfrm>
              <a:off x="1538606" y="4343400"/>
              <a:ext cx="13113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800" b="1" dirty="0" smtClean="0">
                  <a:latin typeface="+mj-lt"/>
                </a:rPr>
                <a:t>Master Part</a:t>
              </a:r>
              <a:endParaRPr lang="en-US" sz="1800" b="1" i="1" dirty="0">
                <a:latin typeface="+mj-lt"/>
              </a:endParaRPr>
            </a:p>
          </p:txBody>
        </p:sp>
        <p:pic>
          <p:nvPicPr>
            <p:cNvPr id="9" name="Picture 4" descr="http://www.creatz3d.com/wp-content/uploads/2012/10/100_0991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66" b="12587"/>
            <a:stretch/>
          </p:blipFill>
          <p:spPr bwMode="auto">
            <a:xfrm>
              <a:off x="772972" y="2286000"/>
              <a:ext cx="2832100" cy="1905000"/>
            </a:xfrm>
            <a:prstGeom prst="round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6495199" y="1789618"/>
            <a:ext cx="689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dirty="0" smtClean="0">
                <a:latin typeface="+mj-lt"/>
              </a:rPr>
              <a:t>Mold</a:t>
            </a:r>
            <a:endParaRPr lang="en-US" sz="18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751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67" y="5550060"/>
            <a:ext cx="7623018" cy="453864"/>
          </a:xfrm>
        </p:spPr>
        <p:txBody>
          <a:bodyPr>
            <a:norm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(Basic proof of concept for all drone manufacturing)  </a:t>
            </a:r>
            <a:endParaRPr lang="en-US" sz="1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12425"/>
            <a:ext cx="8596668" cy="3880773"/>
          </a:xfrm>
        </p:spPr>
        <p:txBody>
          <a:bodyPr/>
          <a:lstStyle/>
          <a:p>
            <a:r>
              <a:rPr lang="en-US" dirty="0" smtClean="0"/>
              <a:t>UAV\Drones</a:t>
            </a:r>
          </a:p>
          <a:p>
            <a:r>
              <a:rPr lang="en-US" dirty="0" smtClean="0"/>
              <a:t>Requirements: UV resistance, Durable, </a:t>
            </a:r>
          </a:p>
          <a:p>
            <a:pPr marL="0" indent="0">
              <a:buNone/>
            </a:pPr>
            <a:r>
              <a:rPr lang="en-US" dirty="0" smtClean="0"/>
              <a:t>                            Light, High HDT</a:t>
            </a:r>
            <a:endParaRPr lang="en-US" dirty="0"/>
          </a:p>
        </p:txBody>
      </p:sp>
      <p:pic>
        <p:nvPicPr>
          <p:cNvPr id="3074" name="Picture 2" descr="The airframe can be disassembled by hand into two main aerofoils, making it easier to tran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404" y="3249153"/>
            <a:ext cx="2384607" cy="201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omputational Fluid Dynamics was used to optimize the chosen design and to assess the lift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02" y="3453709"/>
            <a:ext cx="1856150" cy="119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ack view of the UAV airfra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726" y="3155296"/>
            <a:ext cx="3724991" cy="223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805192" y="627433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Defense | </a:t>
            </a:r>
            <a:r>
              <a:rPr lang="en-US" sz="3200" dirty="0" smtClean="0"/>
              <a:t>Aerospace 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6912" y="5999244"/>
            <a:ext cx="6120309" cy="85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6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Defense | </a:t>
            </a:r>
            <a:r>
              <a:rPr lang="en-US" sz="3200" dirty="0" smtClean="0"/>
              <a:t>Aerospace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12425"/>
            <a:ext cx="8596668" cy="3880773"/>
          </a:xfrm>
        </p:spPr>
        <p:txBody>
          <a:bodyPr/>
          <a:lstStyle/>
          <a:p>
            <a:r>
              <a:rPr lang="en-US" dirty="0" smtClean="0"/>
              <a:t>UAV\Drones</a:t>
            </a:r>
          </a:p>
          <a:p>
            <a:r>
              <a:rPr lang="en-US" dirty="0" smtClean="0"/>
              <a:t>Requirements: UV resistance, Durable, Light, High HDT, Adjustable </a:t>
            </a:r>
            <a:r>
              <a:rPr lang="en-US" sz="1600" dirty="0" smtClean="0"/>
              <a:t>(Lego Mode)</a:t>
            </a:r>
            <a:endParaRPr lang="en-US" dirty="0"/>
          </a:p>
        </p:txBody>
      </p:sp>
      <p:pic>
        <p:nvPicPr>
          <p:cNvPr id="14" name="Picture 2" descr="http://www.rapidreadytech.com/wp-content/uploads/2013/07/2Sea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682334" y="5443362"/>
            <a:ext cx="1400848" cy="105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3ders.org/images/Survey-Copter-UA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102" y="4015728"/>
            <a:ext cx="2071312" cy="105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3ders.org/images/survey-copter-3d-printed-parts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646" y="2528261"/>
            <a:ext cx="332422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3ders.org/images/Survey-Copter-UAV-3d-printed-part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866" y="2543661"/>
            <a:ext cx="2667000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3ders.org/images/Survey-Copter-UAV-3d-printed-par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35" y="4015728"/>
            <a:ext cx="1972525" cy="256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48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Defense\Medical | </a:t>
            </a:r>
            <a:r>
              <a:rPr lang="en-US" sz="3200" dirty="0" smtClean="0"/>
              <a:t>Respirator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8074"/>
            <a:ext cx="8596668" cy="3880773"/>
          </a:xfrm>
        </p:spPr>
        <p:txBody>
          <a:bodyPr/>
          <a:lstStyle/>
          <a:p>
            <a:r>
              <a:rPr lang="en-US" dirty="0" smtClean="0"/>
              <a:t>Respirator prototype </a:t>
            </a:r>
          </a:p>
          <a:p>
            <a:r>
              <a:rPr lang="en-US" dirty="0" smtClean="0"/>
              <a:t>Requirements: changeable parts (Lego mode), rigid to flexible materials selection, unified color, clear usable lenses.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351" y="3330207"/>
            <a:ext cx="1973057" cy="2253744"/>
          </a:xfrm>
          <a:prstGeom prst="rect">
            <a:avLst/>
          </a:prstGeom>
        </p:spPr>
      </p:pic>
      <p:pic>
        <p:nvPicPr>
          <p:cNvPr id="6146" name="Picture 2" descr="http://www.javelin-tech.com/3d-printer/wp-content/uploads/2013/06/industry-defense-exampl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703" y="3177092"/>
            <a:ext cx="3359966" cy="255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89F311F6-35F5-4D4E-A297-28461DD9C90D" descr="89F311F6-35F5-4D4E-A297-28461DD9C90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7" y="3485611"/>
            <a:ext cx="2590582" cy="194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730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Medical |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Surgical </a:t>
            </a:r>
            <a:r>
              <a:rPr lang="en-US" sz="2800" dirty="0" smtClean="0">
                <a:cs typeface="Arial" pitchFamily="34" charset="0"/>
              </a:rPr>
              <a:t>Planning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&amp; Surgical Guides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520939" y="1466327"/>
            <a:ext cx="8534400" cy="522541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Surgical Planning- m</a:t>
            </a:r>
            <a:r>
              <a:rPr lang="en-US" dirty="0" smtClean="0">
                <a:ea typeface="Times New Roman" pitchFamily="18" charset="0"/>
                <a:cs typeface="Futura Bk"/>
              </a:rPr>
              <a:t>odels </a:t>
            </a:r>
            <a:r>
              <a:rPr lang="en-US" dirty="0">
                <a:ea typeface="Times New Roman" pitchFamily="18" charset="0"/>
                <a:cs typeface="Futura Bk"/>
              </a:rPr>
              <a:t>can be printed from 3D generated s/w solutions resting on MRI, CTI or US platforms</a:t>
            </a:r>
          </a:p>
          <a:p>
            <a:r>
              <a:rPr lang="en-US" dirty="0"/>
              <a:t>Surgical guides- p</a:t>
            </a:r>
            <a:r>
              <a:rPr lang="en-US" dirty="0" smtClean="0"/>
              <a:t>repare </a:t>
            </a:r>
            <a:r>
              <a:rPr lang="en-US" dirty="0"/>
              <a:t>a guide that will help you better understand where you can place your implants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398210" y="2962508"/>
            <a:ext cx="2916820" cy="3729238"/>
            <a:chOff x="5919296" y="2947383"/>
            <a:chExt cx="2916820" cy="3729238"/>
          </a:xfrm>
        </p:grpSpPr>
        <p:pic>
          <p:nvPicPr>
            <p:cNvPr id="4" name="Picture 2" descr="Mod perfil com gui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3560" y="4440100"/>
              <a:ext cx="2648292" cy="2236521"/>
            </a:xfrm>
            <a:prstGeom prst="rect">
              <a:avLst/>
            </a:prstGeom>
            <a:noFill/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5919296" y="2947383"/>
              <a:ext cx="291682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>
                  <a:solidFill>
                    <a:srgbClr val="102442"/>
                  </a:solidFill>
                </a:rPr>
                <a:t>To hold jaw in place, rods need </a:t>
              </a:r>
              <a:br>
                <a:rPr lang="en-US" sz="1600" dirty="0">
                  <a:solidFill>
                    <a:srgbClr val="102442"/>
                  </a:solidFill>
                </a:rPr>
              </a:br>
              <a:r>
                <a:rPr lang="en-US" sz="1600" dirty="0">
                  <a:solidFill>
                    <a:srgbClr val="102442"/>
                  </a:solidFill>
                </a:rPr>
                <a:t>to be placed at exact angle  </a:t>
              </a:r>
            </a:p>
            <a:p>
              <a:pPr algn="ctr"/>
              <a:r>
                <a:rPr lang="en-US" sz="1600" dirty="0">
                  <a:solidFill>
                    <a:srgbClr val="102442"/>
                  </a:solidFill>
                </a:rPr>
                <a:t>Surgical guide designed to </a:t>
              </a:r>
              <a:br>
                <a:rPr lang="en-US" sz="1600" dirty="0">
                  <a:solidFill>
                    <a:srgbClr val="102442"/>
                  </a:solidFill>
                </a:rPr>
              </a:br>
              <a:r>
                <a:rPr lang="en-US" sz="1600" dirty="0">
                  <a:solidFill>
                    <a:srgbClr val="102442"/>
                  </a:solidFill>
                </a:rPr>
                <a:t>determine these angles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269085" y="3624228"/>
            <a:ext cx="3170597" cy="3067518"/>
            <a:chOff x="717871" y="3609102"/>
            <a:chExt cx="3170597" cy="3067518"/>
          </a:xfrm>
        </p:grpSpPr>
        <p:pic>
          <p:nvPicPr>
            <p:cNvPr id="7" name="Picture 4" descr="estud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871" y="4440099"/>
              <a:ext cx="3170597" cy="2236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966413" y="3609102"/>
              <a:ext cx="267351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>
                  <a:solidFill>
                    <a:srgbClr val="102442"/>
                  </a:solidFill>
                </a:rPr>
                <a:t>Medical surgeons consulting prior to an operation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148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 pitchFamily="34" charset="0"/>
              </a:rPr>
              <a:t>Medical | </a:t>
            </a:r>
            <a:r>
              <a:rPr lang="en-US" sz="2800" dirty="0">
                <a:cs typeface="Arial" pitchFamily="34" charset="0"/>
              </a:rPr>
              <a:t>Surgical Planning &amp; Surgical Guides</a:t>
            </a:r>
            <a:endParaRPr lang="en-US" sz="2800" dirty="0"/>
          </a:p>
        </p:txBody>
      </p:sp>
      <p:sp>
        <p:nvSpPr>
          <p:cNvPr id="41" name="TextBox 40"/>
          <p:cNvSpPr txBox="1"/>
          <p:nvPr/>
        </p:nvSpPr>
        <p:spPr>
          <a:xfrm>
            <a:off x="9525001" y="1375568"/>
            <a:ext cx="707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</a:rPr>
              <a:t>Medical</a:t>
            </a:r>
          </a:p>
        </p:txBody>
      </p:sp>
      <p:cxnSp>
        <p:nvCxnSpPr>
          <p:cNvPr id="42" name="Straight Connector 41"/>
          <p:cNvCxnSpPr/>
          <p:nvPr/>
        </p:nvCxnSpPr>
        <p:spPr>
          <a:xfrm>
            <a:off x="32766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2070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1374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90678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865102" y="1652567"/>
            <a:ext cx="8534400" cy="4724400"/>
          </a:xfrm>
          <a:prstGeom prst="rect">
            <a:avLst/>
          </a:prstGeom>
        </p:spPr>
        <p:txBody>
          <a:bodyPr/>
          <a:lstStyle/>
          <a:p>
            <a:r>
              <a:rPr lang="en-US" b="1" dirty="0" smtClean="0"/>
              <a:t>Printing a skull model with rigid materials for surgery planning</a:t>
            </a:r>
          </a:p>
          <a:p>
            <a:pPr lvl="1"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Scan by </a:t>
            </a:r>
            <a:r>
              <a:rPr lang="en-US" dirty="0" smtClean="0"/>
              <a:t>CT/MRI and convert to STL</a:t>
            </a:r>
            <a:endParaRPr lang="en-US" dirty="0"/>
          </a:p>
          <a:p>
            <a:pPr lvl="1">
              <a:lnSpc>
                <a:spcPct val="200000"/>
              </a:lnSpc>
              <a:spcBef>
                <a:spcPts val="0"/>
              </a:spcBef>
            </a:pPr>
            <a:r>
              <a:rPr lang="en-US" dirty="0" smtClean="0"/>
              <a:t>Print </a:t>
            </a:r>
            <a:r>
              <a:rPr lang="en-US" dirty="0"/>
              <a:t>a </a:t>
            </a:r>
            <a:r>
              <a:rPr lang="en-US" dirty="0" smtClean="0"/>
              <a:t>skull and </a:t>
            </a:r>
            <a:r>
              <a:rPr lang="en-US" dirty="0"/>
              <a:t>a missing </a:t>
            </a:r>
            <a:r>
              <a:rPr lang="en-US" dirty="0" smtClean="0"/>
              <a:t>plate</a:t>
            </a:r>
            <a:endParaRPr lang="en-US" b="1" dirty="0"/>
          </a:p>
        </p:txBody>
      </p:sp>
      <p:pic>
        <p:nvPicPr>
          <p:cNvPr id="1026" name="Picture 2" descr="Highly precise Objet model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5" t="4731" r="13956" b="7971"/>
          <a:stretch/>
        </p:blipFill>
        <p:spPr bwMode="auto">
          <a:xfrm>
            <a:off x="1152756" y="3248920"/>
            <a:ext cx="3225800" cy="312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ops-uk.com/images/gallery/eden/eden0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1" t="13655" r="29260" b="4061"/>
          <a:stretch/>
        </p:blipFill>
        <p:spPr bwMode="auto">
          <a:xfrm>
            <a:off x="4578050" y="3248920"/>
            <a:ext cx="3593089" cy="312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2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rial" pitchFamily="34" charset="0"/>
              </a:rPr>
              <a:t>Medical | </a:t>
            </a:r>
            <a:r>
              <a:rPr lang="en-US" sz="3200" dirty="0" smtClean="0">
                <a:cs typeface="Arial" pitchFamily="34" charset="0"/>
              </a:rPr>
              <a:t>Research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39602" y="1531917"/>
            <a:ext cx="8534400" cy="4724400"/>
          </a:xfrm>
          <a:prstGeom prst="rect">
            <a:avLst/>
          </a:prstGeom>
        </p:spPr>
        <p:txBody>
          <a:bodyPr anchor="t"/>
          <a:lstStyle/>
          <a:p>
            <a:pPr marL="0" indent="0">
              <a:buNone/>
            </a:pPr>
            <a:r>
              <a:rPr lang="en-US" b="1" dirty="0" smtClean="0"/>
              <a:t>Research into the origins of human morphology and behavior</a:t>
            </a:r>
          </a:p>
          <a:p>
            <a:r>
              <a:rPr lang="en-US" dirty="0" smtClean="0"/>
              <a:t>Printing highly accurate replica of </a:t>
            </a:r>
            <a:r>
              <a:rPr lang="en-US" b="1" dirty="0" smtClean="0"/>
              <a:t>a fossil skull </a:t>
            </a:r>
            <a:r>
              <a:rPr lang="en-US" dirty="0" smtClean="0"/>
              <a:t>for research purposes in the Anthropological Institute at Zurich University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100" name="Picture 4" descr="http://en.souvr.com/CaseStudy/UploadFiles_4815/200909/2009091011065036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471" y="3358738"/>
            <a:ext cx="354012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ath.harvard.edu/~knill/3dprinter/exhibits/printrevolution/figu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650" y="3134371"/>
            <a:ext cx="3496734" cy="349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fr.objet.com/Portals/0/LiveContent/2661/Images/medical80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9" b="6696"/>
          <a:stretch/>
        </p:blipFill>
        <p:spPr bwMode="auto">
          <a:xfrm>
            <a:off x="5066026" y="3089892"/>
            <a:ext cx="3559002" cy="354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Content Placeholder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05" y="3358738"/>
            <a:ext cx="4268363" cy="29727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54"/>
          <a:stretch/>
        </p:blipFill>
        <p:spPr>
          <a:xfrm>
            <a:off x="8444432" y="3831858"/>
            <a:ext cx="1455118" cy="1710518"/>
          </a:xfrm>
          <a:prstGeom prst="rect">
            <a:avLst/>
          </a:prstGeom>
        </p:spPr>
      </p:pic>
      <p:pic>
        <p:nvPicPr>
          <p:cNvPr id="8194" name="C481FE38-2755-47C6-8DE6-4DD2D9DE2959" descr="C481FE38-2755-47C6-8DE6-4DD2D9DE295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57757" y="3114907"/>
            <a:ext cx="4251362" cy="323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506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Medical | </a:t>
            </a:r>
            <a:r>
              <a:rPr lang="en-US" sz="3200" dirty="0" smtClean="0"/>
              <a:t>Dental </a:t>
            </a:r>
            <a:r>
              <a:rPr lang="en-US" sz="2400" dirty="0" smtClean="0"/>
              <a:t>(Surgical Guides &amp; temp implants )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2478"/>
            <a:ext cx="8596668" cy="3880773"/>
          </a:xfrm>
        </p:spPr>
        <p:txBody>
          <a:bodyPr/>
          <a:lstStyle/>
          <a:p>
            <a:r>
              <a:rPr lang="en-US" b="1" dirty="0"/>
              <a:t>3D Printed Surgical Guides provides Implants with Digital Precision</a:t>
            </a:r>
          </a:p>
          <a:p>
            <a:r>
              <a:rPr lang="en-US" dirty="0" smtClean="0"/>
              <a:t>Requirements: Bio-Compatible, life-like Color scheme, sustainable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740" y="3161495"/>
            <a:ext cx="5619275" cy="285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65" y="4119151"/>
            <a:ext cx="2867025" cy="2505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1925" y="4008667"/>
            <a:ext cx="2882453" cy="26155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2849" y="3527300"/>
            <a:ext cx="2521417" cy="22357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6481" y="2473925"/>
            <a:ext cx="1803534" cy="15339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6720" y="2503546"/>
            <a:ext cx="1784610" cy="162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4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Communication | </a:t>
            </a:r>
            <a:r>
              <a:rPr lang="en-US" sz="3100" dirty="0" smtClean="0"/>
              <a:t>Dashboard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1343"/>
            <a:ext cx="8596668" cy="4550019"/>
          </a:xfrm>
        </p:spPr>
        <p:txBody>
          <a:bodyPr/>
          <a:lstStyle/>
          <a:p>
            <a:r>
              <a:rPr lang="en-US" dirty="0" smtClean="0"/>
              <a:t>Flexible\Adjustable Dashboard </a:t>
            </a:r>
          </a:p>
          <a:p>
            <a:r>
              <a:rPr lang="en-US" dirty="0" smtClean="0"/>
              <a:t>Requirements: High shore value,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Semi-rigid, Snap-fit capabilities,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UV resistance.</a:t>
            </a:r>
          </a:p>
          <a:p>
            <a:r>
              <a:rPr lang="en-US" dirty="0" smtClean="0"/>
              <a:t>Overnight print   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9" y="4702166"/>
            <a:ext cx="2572809" cy="145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\\objet-data\Customer_Q\2011\CustomerQ 2011\Internal\Application\Oleg\dashboard\Photos\100_02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" t="23006" r="13435" b="8568"/>
          <a:stretch>
            <a:fillRect/>
          </a:stretch>
        </p:blipFill>
        <p:spPr bwMode="auto">
          <a:xfrm>
            <a:off x="3191686" y="3959251"/>
            <a:ext cx="2705090" cy="178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6" t="33105" r="31563" b="4552"/>
          <a:stretch>
            <a:fillRect/>
          </a:stretch>
        </p:blipFill>
        <p:spPr bwMode="auto">
          <a:xfrm>
            <a:off x="6109254" y="2501900"/>
            <a:ext cx="3310480" cy="251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35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Automotive | lighting assessment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08468" y="1421145"/>
            <a:ext cx="8534400" cy="47244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Clear parts </a:t>
            </a:r>
            <a:r>
              <a:rPr lang="en-US" dirty="0"/>
              <a:t>are used for lighting </a:t>
            </a:r>
            <a:r>
              <a:rPr lang="en-US" dirty="0" smtClean="0"/>
              <a:t>assessment</a:t>
            </a:r>
          </a:p>
          <a:p>
            <a:r>
              <a:rPr lang="en-US" dirty="0" smtClean="0"/>
              <a:t>Requirements: high HDT, Durable, UV resistance, Clear. 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2" descr="http://4.bp.blogspot.com/_nt1knDXPQbQ/TOBmLJ5ViwI/AAAAAAAADtg/wKkA3HRrSHY/s800/Arden%2BJaguar%2BAJ%2B2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8889" y="3000432"/>
            <a:ext cx="4566593" cy="329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900" y="4650178"/>
            <a:ext cx="2755900" cy="194593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2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900" y="2560130"/>
            <a:ext cx="2755900" cy="1876283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7" name="Group 6"/>
          <p:cNvGrpSpPr/>
          <p:nvPr/>
        </p:nvGrpSpPr>
        <p:grpSpPr>
          <a:xfrm>
            <a:off x="1826661" y="3203134"/>
            <a:ext cx="4377006" cy="2354444"/>
            <a:chOff x="1404184" y="3403102"/>
            <a:chExt cx="4377006" cy="2354444"/>
          </a:xfrm>
        </p:grpSpPr>
        <p:sp>
          <p:nvSpPr>
            <p:cNvPr id="8" name="Rectangle 7"/>
            <p:cNvSpPr/>
            <p:nvPr/>
          </p:nvSpPr>
          <p:spPr>
            <a:xfrm>
              <a:off x="1404184" y="5300346"/>
              <a:ext cx="1066800" cy="4572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Elbow Connector 8"/>
            <p:cNvCxnSpPr>
              <a:stCxn id="8" idx="0"/>
            </p:cNvCxnSpPr>
            <p:nvPr/>
          </p:nvCxnSpPr>
          <p:spPr>
            <a:xfrm rot="5400000" flipH="1" flipV="1">
              <a:off x="2910765" y="2429921"/>
              <a:ext cx="1897244" cy="3843606"/>
            </a:xfrm>
            <a:prstGeom prst="bentConnector2">
              <a:avLst/>
            </a:prstGeom>
            <a:ln w="1905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9525001" y="1375568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chemeClr val="bg1">
                    <a:lumMod val="65000"/>
                  </a:schemeClr>
                </a:solidFill>
              </a:rPr>
              <a:t>Medcal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32766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2070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374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67800" y="1375568"/>
            <a:ext cx="0" cy="27699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25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 | Case Study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495269" y="1612010"/>
            <a:ext cx="8534400" cy="5130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+mn-lt"/>
              </a:rPr>
              <a:t>The Robotic Scanner is a patent </a:t>
            </a:r>
            <a:r>
              <a:rPr lang="en-US" dirty="0">
                <a:latin typeface="+mn-lt"/>
              </a:rPr>
              <a:t>pending device which learns when and where to focus its attention; directing </a:t>
            </a:r>
            <a:r>
              <a:rPr lang="en-US" dirty="0" smtClean="0">
                <a:latin typeface="+mn-lt"/>
              </a:rPr>
              <a:t>room scanning location toward </a:t>
            </a:r>
            <a:r>
              <a:rPr lang="en-US" dirty="0">
                <a:latin typeface="+mn-lt"/>
              </a:rPr>
              <a:t>regions of the body which most affect comfort</a:t>
            </a:r>
            <a:r>
              <a:rPr lang="en-US" dirty="0" smtClean="0">
                <a:latin typeface="+mn-lt"/>
              </a:rPr>
              <a:t>.</a:t>
            </a:r>
          </a:p>
        </p:txBody>
      </p:sp>
      <p:pic>
        <p:nvPicPr>
          <p:cNvPr id="3074" name="Picture 2" descr="http://blog.objet.com/wp-content/uploads/2012/09/Robotic_Fan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156" y="3987404"/>
            <a:ext cx="3807675" cy="242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19838" y="3142864"/>
            <a:ext cx="3793706" cy="2452203"/>
            <a:chOff x="381000" y="4101211"/>
            <a:chExt cx="4221318" cy="2710357"/>
          </a:xfrm>
        </p:grpSpPr>
        <p:pic>
          <p:nvPicPr>
            <p:cNvPr id="3076" name="Picture 4" descr="http://blog.objet.com/wp-content/uploads/2012/09/Robotic_Fan_0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4101211"/>
              <a:ext cx="4008119" cy="2680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333748" y="6596124"/>
              <a:ext cx="2268570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" dirty="0">
                  <a:solidFill>
                    <a:schemeClr val="bg1">
                      <a:lumMod val="50000"/>
                    </a:schemeClr>
                  </a:solidFill>
                </a:rPr>
                <a:t>(Image by Andrew Payne. All rights reserved)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387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Consumer Goods | Case Study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677334" y="1270000"/>
            <a:ext cx="8534400" cy="5130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600" b="1" dirty="0">
                <a:solidFill>
                  <a:schemeClr val="tx2"/>
                </a:solidFill>
              </a:rPr>
              <a:t>Functional Hot Water </a:t>
            </a:r>
            <a:r>
              <a:rPr lang="en-US" sz="1600" b="1" dirty="0" smtClean="0">
                <a:solidFill>
                  <a:schemeClr val="tx2"/>
                </a:solidFill>
              </a:rPr>
              <a:t>Testing</a:t>
            </a:r>
            <a:endParaRPr lang="en-US" sz="1600" dirty="0" smtClean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2"/>
                </a:solidFill>
              </a:rPr>
              <a:t>Requirements: Move </a:t>
            </a:r>
            <a:r>
              <a:rPr lang="en-US" sz="1600" dirty="0">
                <a:solidFill>
                  <a:schemeClr val="tx2"/>
                </a:solidFill>
              </a:rPr>
              <a:t>functional testing to the early stage of concept design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 smtClean="0">
                <a:solidFill>
                  <a:schemeClr val="tx2"/>
                </a:solidFill>
              </a:rPr>
              <a:t>                            Full </a:t>
            </a:r>
            <a:r>
              <a:rPr lang="en-US" sz="1600" dirty="0">
                <a:solidFill>
                  <a:schemeClr val="tx2"/>
                </a:solidFill>
              </a:rPr>
              <a:t>functionality, no deformation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64" y="3405419"/>
            <a:ext cx="2588814" cy="2389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063" y="3352452"/>
            <a:ext cx="2585609" cy="244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526" y="3016333"/>
            <a:ext cx="3328189" cy="311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739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Microfluidic Chambers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8070"/>
            <a:ext cx="8596668" cy="388077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Microfluidic chips: small volume, low energy consumption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Requirements: small volume(16 microns per layer),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                            sustain aggressive liquids, easy post-process </a:t>
            </a:r>
            <a:endParaRPr lang="en-US" dirty="0"/>
          </a:p>
        </p:txBody>
      </p:sp>
      <p:pic>
        <p:nvPicPr>
          <p:cNvPr id="11266" name="Picture 2" descr="http://unirapid.com/DSC05663s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04" y="3799724"/>
            <a:ext cx="2648197" cy="198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tanford.edu/news/2006/january18/gifs/fluidicschi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101" y="3637688"/>
            <a:ext cx="2467718" cy="231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microflexis.com/images/microfluidic-chip-holders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805" y="3799724"/>
            <a:ext cx="2984019" cy="198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Photograph of 3D printed microfluidic bo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857" y="3436207"/>
            <a:ext cx="4117244" cy="273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784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6" name="Picture 26" descr="http://www.skipprichard.com/wp-content/uploads/2013/04/3-D-printed-scissor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110" y="2635123"/>
            <a:ext cx="6091709" cy="391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Limitless Possibilities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3700"/>
            <a:ext cx="8596668" cy="3880773"/>
          </a:xfrm>
        </p:spPr>
        <p:txBody>
          <a:bodyPr/>
          <a:lstStyle/>
          <a:p>
            <a:r>
              <a:rPr lang="en-US" dirty="0" smtClean="0"/>
              <a:t>3D printing = </a:t>
            </a:r>
            <a:r>
              <a:rPr lang="en-US" sz="1600" dirty="0" smtClean="0"/>
              <a:t>“</a:t>
            </a:r>
            <a:r>
              <a:rPr lang="en-US" sz="2000" dirty="0" smtClean="0"/>
              <a:t>You are </a:t>
            </a:r>
            <a:r>
              <a:rPr lang="en-US" sz="2000" dirty="0"/>
              <a:t>O</a:t>
            </a:r>
            <a:r>
              <a:rPr lang="en-US" sz="2000" dirty="0" smtClean="0"/>
              <a:t>nly Limited by Your Imagination”</a:t>
            </a:r>
            <a:r>
              <a:rPr lang="en-US" sz="1600" dirty="0" smtClean="0"/>
              <a:t> </a:t>
            </a:r>
            <a:endParaRPr lang="en-US" dirty="0" smtClean="0"/>
          </a:p>
        </p:txBody>
      </p:sp>
      <p:pic>
        <p:nvPicPr>
          <p:cNvPr id="10254" name="Picture 14" descr="http://www.aud.ucla.edu/assets/userfiles/5255b17b4b7fa_UCLA-D_641x412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808" y="5076755"/>
            <a:ext cx="2725770" cy="175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https://lh3.googleusercontent.com/HJ4l0H29bKm77ZuRfJWxMijYBfe9ZLkH05kuory62NC4SVpNlgXdaE_4nTc8uggqhd5p57AZoqg9HevwoLe114PcRtZTVYlhyDZ3A37vSVQpy0BYGj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71" y="2606842"/>
            <a:ext cx="1928348" cy="183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8" name="Picture 18" descr="http://www.cgtrader.com/blog/wp-content/uploads/2013/09/Untitled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50" y="2593177"/>
            <a:ext cx="3971276" cy="185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http://www.3ders.org/images/eyering-3d-printed-case-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80" y="5076755"/>
            <a:ext cx="2631174" cy="175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2" name="Picture 22" descr="http://static1.businessinsider.com/image/50e4608ceab8ea2b7200000e-1200/the-platform-for-this-roving-wi-fi-camera-system-was-built-on-a-3d-print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96" y="4390846"/>
            <a:ext cx="3289539" cy="246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www.damngeeky.com/wp-content/uploads/2013/01/InMoov-3D-printed-robot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326" y="2606842"/>
            <a:ext cx="3335770" cy="246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://3.imimg.com/data3/KC/PS/MY-2438804/coloured-3d-printing-rapid-prototyping-500x50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63" y="2606457"/>
            <a:ext cx="3522048" cy="231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4" name="Picture 24" descr="http://machinedesign.com/site-files/machinedesign.com/files/uploads/2013/08/11384smrobohand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951" y="2593177"/>
            <a:ext cx="5667375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news.bbcimg.co.uk/media/images/70379000/jpg/_70379408_hand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4" y="4580396"/>
            <a:ext cx="4009835" cy="225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8" name="Picture 28" descr="http://minionvilla.com/wp-content/uploads/2014/01/makerbot-replicator-2-samples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515" y="2435575"/>
            <a:ext cx="7828120" cy="440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2" name="Picture 32" descr="http://www.stratasys.com/3d-printers/design-series/~/media/Stratasys%20Portal/Image/Images/rigid_opaque_blue_moto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8214" y="-5435264"/>
            <a:ext cx="573185" cy="40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6" name="Picture 36" descr="http://www.3ders.org/images/Zortrax-M200-3d-printer-kickstarter-completed-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1337" y="-6140562"/>
            <a:ext cx="2061902" cy="137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0" name="Picture 40" descr="http://www.surge-it.com/wp-content/uploads/2014/01/3D-Printed-Jaw-Bone.jpe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152" y="2432268"/>
            <a:ext cx="2944632" cy="195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4" name="Picture 44" descr="http://static.dezeen.com/uploads/2013/05/dezeen_Print-Shift-3D-printing-and-health_6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13" y="2449508"/>
            <a:ext cx="2769957" cy="194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6" name="Picture 46" descr="http://www.3ders.org/images/moddler-3d-printing-service-4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23" y="4401947"/>
            <a:ext cx="5238750" cy="243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50" descr="Image result for 3d printing archite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52" descr="Image result for 3d printing architectur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2" name="Picture 42" descr="http://mscorp.blob.core.windows.net/mscorpmedia/2013/06/0160.3D_2D00_Printing_2D00_3_5F00_thumb_5F00_11B90E74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774" y="2435955"/>
            <a:ext cx="2928403" cy="1953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4" name="Picture 34" descr="http://maggiemaggio.com/color/wp-content/uploads/2014/04/3dfull-colour-3d-print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66" y="4373034"/>
            <a:ext cx="3983359" cy="246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0" name="Picture 30" descr="http://imageshack.com/a/img36/6614/h73r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5" y="2426375"/>
            <a:ext cx="2839670" cy="196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6" name="Picture 56" descr="http://3dprinting.com/wp-content/uploads/2012/03/reitveld2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610" y="2426760"/>
            <a:ext cx="2631849" cy="200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4" name="Picture 54" descr="http://www.situfabrication.com/sites/default/files/Models_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382" y="2427276"/>
            <a:ext cx="3993944" cy="207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0" name="Picture 60" descr="http://3dprint.com/wp-content/uploads/2014/10/jets1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05" y="4388762"/>
            <a:ext cx="4081478" cy="245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6" name="Picture 66" descr="http://cadsetterout.wpengine.netdna-cdn.com/wp-content/uploads/2010/08/A-3D-print-of-an-engine-part-Develop-3D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379" y="4384966"/>
            <a:ext cx="3157843" cy="247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4" name="Picture 74" descr="http://www.medgadget.com/wp-content/uploads/2014/04/3d-printed-kidney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830" y="4585959"/>
            <a:ext cx="2525558" cy="212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91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 smtClean="0"/>
              <a:t>Thank You	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smtClean="0"/>
              <a:t>Yehuda Rozilyo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0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MIRIMA~1\AppData\Local\Temp\articulate\presenter\imgtemp\SqPCNIe2.files\slide0001_image001.pn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MIRIMA~1\AppData\Local\Temp\articulate\presenter\imgtemp\lW4bPyoR.files\slide0001_image001.pn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0.5|0.6|0.3|0.6|0.6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MIRIMA~1\AppData\Local\Temp\articulate\presenter\imgtemp\Fr7611Ru.files\slide0001_image001.pn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4_SSYS">
  <a:themeElements>
    <a:clrScheme name="SSYS">
      <a:dk1>
        <a:sysClr val="windowText" lastClr="000000"/>
      </a:dk1>
      <a:lt1>
        <a:sysClr val="window" lastClr="FFFFFF"/>
      </a:lt1>
      <a:dk2>
        <a:srgbClr val="003055"/>
      </a:dk2>
      <a:lt2>
        <a:srgbClr val="EEECE1"/>
      </a:lt2>
      <a:accent1>
        <a:srgbClr val="003055"/>
      </a:accent1>
      <a:accent2>
        <a:srgbClr val="F68B1F"/>
      </a:accent2>
      <a:accent3>
        <a:srgbClr val="A3C41D"/>
      </a:accent3>
      <a:accent4>
        <a:srgbClr val="934C94"/>
      </a:accent4>
      <a:accent5>
        <a:srgbClr val="4BACC6"/>
      </a:accent5>
      <a:accent6>
        <a:srgbClr val="0096E4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2887</TotalTime>
  <Words>1440</Words>
  <Application>Microsoft Office PowerPoint</Application>
  <PresentationFormat>Widescreen</PresentationFormat>
  <Paragraphs>197</Paragraphs>
  <Slides>36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Calibri</vt:lpstr>
      <vt:lpstr>Futura Bk</vt:lpstr>
      <vt:lpstr>Times New Roman</vt:lpstr>
      <vt:lpstr>Trebuchet MS</vt:lpstr>
      <vt:lpstr>Wingdings 3</vt:lpstr>
      <vt:lpstr>Facet</vt:lpstr>
      <vt:lpstr>4_SSYS</vt:lpstr>
      <vt:lpstr>Bitmap Image</vt:lpstr>
      <vt:lpstr> 3D printing:  Applications Overview</vt:lpstr>
      <vt:lpstr>Intro to 3D Printing </vt:lpstr>
      <vt:lpstr>Intro to 3D Printing </vt:lpstr>
      <vt:lpstr>Industry’s “biggest problem”</vt:lpstr>
      <vt:lpstr>3D Printing:  Practical Industry Applications</vt:lpstr>
      <vt:lpstr>Who Use It?</vt:lpstr>
      <vt:lpstr>Hollywood: Printing Examples</vt:lpstr>
      <vt:lpstr>Testing | Form, fit and function</vt:lpstr>
      <vt:lpstr>Testing | Ergonomics</vt:lpstr>
      <vt:lpstr>Marketing | Focus Groups, Exhibitions  and Sales tools</vt:lpstr>
      <vt:lpstr>Marketing | Graphic Design &amp; Package</vt:lpstr>
      <vt:lpstr>Over Molding</vt:lpstr>
      <vt:lpstr>Labeling &amp; Texturing</vt:lpstr>
      <vt:lpstr>Impact Resistance</vt:lpstr>
      <vt:lpstr>Gaskets Plugs &amp; Seals</vt:lpstr>
      <vt:lpstr>Dynamic Friction</vt:lpstr>
      <vt:lpstr>Tooling Applications | Injection Molding</vt:lpstr>
      <vt:lpstr>Tooling Applications | Blow Molding</vt:lpstr>
      <vt:lpstr>Tooling Applications | Silicon Molding</vt:lpstr>
      <vt:lpstr>3D Printing:  Industry Case Studies</vt:lpstr>
      <vt:lpstr>Defense| exploration </vt:lpstr>
      <vt:lpstr>Defense | Aerospace </vt:lpstr>
      <vt:lpstr>(Basic proof of concept for all drone manufacturing)  </vt:lpstr>
      <vt:lpstr>Defense | Aerospace </vt:lpstr>
      <vt:lpstr>Defense\Medical | Respirator </vt:lpstr>
      <vt:lpstr>Medical | Surgical Planning &amp; Surgical Guides</vt:lpstr>
      <vt:lpstr>Medical | Surgical Planning &amp; Surgical Guides</vt:lpstr>
      <vt:lpstr>Medical | Research </vt:lpstr>
      <vt:lpstr>Medical | Dental (Surgical Guides &amp; temp implants ) </vt:lpstr>
      <vt:lpstr>Communication | Dashboard</vt:lpstr>
      <vt:lpstr>Automotive | lighting assessment </vt:lpstr>
      <vt:lpstr>Communication | Case Study</vt:lpstr>
      <vt:lpstr>Consumer Goods | Case Study</vt:lpstr>
      <vt:lpstr>Microfluidic Chambers </vt:lpstr>
      <vt:lpstr>Limitless Possibilities </vt:lpstr>
      <vt:lpstr>Thank You </vt:lpstr>
    </vt:vector>
  </TitlesOfParts>
  <Company>Stratasys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אפליקציות</dc:title>
  <dc:creator>Yehuda Rozilyo</dc:creator>
  <cp:lastModifiedBy>Yehuda Rozilyo</cp:lastModifiedBy>
  <cp:revision>74</cp:revision>
  <dcterms:created xsi:type="dcterms:W3CDTF">2015-03-28T08:31:05Z</dcterms:created>
  <dcterms:modified xsi:type="dcterms:W3CDTF">2015-03-30T08:58:47Z</dcterms:modified>
</cp:coreProperties>
</file>