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notesMasterIdLst>
    <p:notesMasterId r:id="rId42"/>
  </p:notesMasterIdLst>
  <p:sldIdLst>
    <p:sldId id="256" r:id="rId2"/>
    <p:sldId id="257" r:id="rId3"/>
    <p:sldId id="327" r:id="rId4"/>
    <p:sldId id="283" r:id="rId5"/>
    <p:sldId id="318" r:id="rId6"/>
    <p:sldId id="349" r:id="rId7"/>
    <p:sldId id="358" r:id="rId8"/>
    <p:sldId id="319" r:id="rId9"/>
    <p:sldId id="350" r:id="rId10"/>
    <p:sldId id="353" r:id="rId11"/>
    <p:sldId id="352" r:id="rId12"/>
    <p:sldId id="354" r:id="rId13"/>
    <p:sldId id="355" r:id="rId14"/>
    <p:sldId id="321" r:id="rId15"/>
    <p:sldId id="322" r:id="rId16"/>
    <p:sldId id="323" r:id="rId17"/>
    <p:sldId id="284" r:id="rId18"/>
    <p:sldId id="326" r:id="rId19"/>
    <p:sldId id="334" r:id="rId20"/>
    <p:sldId id="335" r:id="rId21"/>
    <p:sldId id="285" r:id="rId22"/>
    <p:sldId id="324" r:id="rId23"/>
    <p:sldId id="328" r:id="rId24"/>
    <p:sldId id="329" r:id="rId25"/>
    <p:sldId id="359" r:id="rId26"/>
    <p:sldId id="330" r:id="rId27"/>
    <p:sldId id="339" r:id="rId28"/>
    <p:sldId id="340" r:id="rId29"/>
    <p:sldId id="341" r:id="rId30"/>
    <p:sldId id="356" r:id="rId31"/>
    <p:sldId id="342" r:id="rId32"/>
    <p:sldId id="343" r:id="rId33"/>
    <p:sldId id="344" r:id="rId34"/>
    <p:sldId id="357" r:id="rId35"/>
    <p:sldId id="360" r:id="rId36"/>
    <p:sldId id="345" r:id="rId37"/>
    <p:sldId id="346" r:id="rId38"/>
    <p:sldId id="347" r:id="rId39"/>
    <p:sldId id="348" r:id="rId40"/>
    <p:sldId id="310" r:id="rId41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1pPr>
    <a:lvl2pPr marL="457200"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2pPr>
    <a:lvl3pPr marL="914400"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3pPr>
    <a:lvl4pPr marL="1371600"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4pPr>
    <a:lvl5pPr marL="1828800"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5pPr>
    <a:lvl6pPr marL="22860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6pPr>
    <a:lvl7pPr marL="27432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7pPr>
    <a:lvl8pPr marL="32004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8pPr>
    <a:lvl9pPr marL="36576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Times New Roman (Hebrew)"/>
        <a:cs typeface="Times New Roman (Hebrew)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9535"/>
    <a:srgbClr val="00FF00"/>
    <a:srgbClr val="22228B"/>
    <a:srgbClr val="FFC800"/>
    <a:srgbClr val="CC00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1711" autoAdjust="0"/>
    <p:restoredTop sz="68742" autoAdjust="0"/>
  </p:normalViewPr>
  <p:slideViewPr>
    <p:cSldViewPr>
      <p:cViewPr>
        <p:scale>
          <a:sx n="89" d="100"/>
          <a:sy n="89" d="100"/>
        </p:scale>
        <p:origin x="-270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0" d="100"/>
        <a:sy n="130" d="100"/>
      </p:scale>
      <p:origin x="0" y="130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Times New Roman (Hebrew)" charset="0"/>
                <a:cs typeface="Times New Roman (Hebrew)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a typeface="Times New Roman (Hebrew)" charset="0"/>
                <a:cs typeface="Times New Roman (Hebrew)" charset="0"/>
              </a:defRPr>
            </a:lvl1pPr>
          </a:lstStyle>
          <a:p>
            <a:pPr>
              <a:defRPr/>
            </a:pPr>
            <a:fld id="{62AA8A94-8A7A-4282-A950-60E9CFBEABF3}" type="datetimeFigureOut">
              <a:rPr lang="he-IL"/>
              <a:pPr>
                <a:defRPr/>
              </a:pPr>
              <a:t>ה'/שבט/תשע"ה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Times New Roman (Hebrew)" charset="0"/>
                <a:cs typeface="Times New Roman (Hebrew)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a typeface="Times New Roman (Hebrew)" charset="0"/>
                <a:cs typeface="Times New Roman (Hebrew)" charset="0"/>
              </a:defRPr>
            </a:lvl1pPr>
          </a:lstStyle>
          <a:p>
            <a:pPr>
              <a:defRPr/>
            </a:pPr>
            <a:fld id="{0923DC9C-95C1-4BC3-969A-50506CFD5AE9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05858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4997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4997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360363" indent="-360363">
              <a:buFontTx/>
              <a:buChar char="•"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</a:pPr>
            <a:endParaRPr lang="he-IL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11835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33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0535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37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0535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38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05358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3DC9C-95C1-4BC3-969A-50506CFD5AE9}" type="slidenum">
              <a:rPr lang="he-IL" smtClean="0"/>
              <a:pPr>
                <a:defRPr/>
              </a:pPr>
              <a:t>39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0535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4C80F0-EE4E-4315-B6A9-90EA10FBB3A7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3BDED-FE7E-4E69-9C5D-A8B0E3D1720E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42398-3E12-4B3D-BCDA-1BED60DCE9C2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0BF69-6E22-46E0-810F-A5F216BF8163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8FABA-4F73-4352-9701-A8E0D80AA627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FE6D1-9FB6-4CC0-91AB-91C270D788D8}" type="slidenum">
              <a:rPr lang="he-IL"/>
              <a:pPr/>
              <a:t>‹#›</a:t>
            </a:fld>
            <a:endParaRPr lang="en-US"/>
          </a:p>
        </p:txBody>
      </p:sp>
      <p:pic>
        <p:nvPicPr>
          <p:cNvPr id="7" name="Picture 6" descr="untitled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alpha val="33000"/>
              </a:schemeClr>
            </a:outerShdw>
          </a:effectLst>
        </p:spPr>
      </p:pic>
      <p:pic>
        <p:nvPicPr>
          <p:cNvPr id="8" name="Picture 7" descr="untitled4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6183640"/>
            <a:ext cx="9144000" cy="6743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1D0D3-CA9A-4E9F-B4D4-5C1A1703D88D}" type="slidenum">
              <a:rPr lang="he-IL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-19017" y="-7144"/>
            <a:ext cx="9180548" cy="1041400"/>
            <a:chOff x="-19017" y="-7144"/>
            <a:chExt cx="9180548" cy="1041400"/>
          </a:xfrm>
        </p:grpSpPr>
        <p:sp>
          <p:nvSpPr>
            <p:cNvPr id="11" name="Freeform 10"/>
            <p:cNvSpPr>
              <a:spLocks/>
            </p:cNvSpPr>
            <p:nvPr userDrawn="1"/>
          </p:nvSpPr>
          <p:spPr bwMode="auto">
            <a:xfrm>
              <a:off x="-9525" y="-7144"/>
              <a:ext cx="9163050" cy="10414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6" y="2"/>
                </a:cxn>
                <a:cxn ang="0">
                  <a:pos x="2542" y="0"/>
                </a:cxn>
                <a:cxn ang="0">
                  <a:pos x="4374" y="367"/>
                </a:cxn>
                <a:cxn ang="0">
                  <a:pos x="5766" y="55"/>
                </a:cxn>
                <a:cxn ang="0">
                  <a:pos x="5772" y="213"/>
                </a:cxn>
                <a:cxn ang="0">
                  <a:pos x="4302" y="439"/>
                </a:cxn>
                <a:cxn ang="0">
                  <a:pos x="1488" y="201"/>
                </a:cxn>
                <a:cxn ang="0">
                  <a:pos x="0" y="656"/>
                </a:cxn>
                <a:cxn ang="0">
                  <a:pos x="6" y="2"/>
                </a:cxn>
              </a:cxnLst>
              <a:rect l="0" t="0" r="0" b="0"/>
              <a:pathLst>
                <a:path w="5772" h="656">
                  <a:moveTo>
                    <a:pt x="6" y="2"/>
                  </a:moveTo>
                  <a:lnTo>
                    <a:pt x="2542" y="0"/>
                  </a:lnTo>
                  <a:cubicBezTo>
                    <a:pt x="2746" y="101"/>
                    <a:pt x="3828" y="367"/>
                    <a:pt x="4374" y="367"/>
                  </a:cubicBezTo>
                  <a:cubicBezTo>
                    <a:pt x="4920" y="367"/>
                    <a:pt x="5526" y="152"/>
                    <a:pt x="5766" y="55"/>
                  </a:cubicBezTo>
                  <a:lnTo>
                    <a:pt x="5772" y="213"/>
                  </a:lnTo>
                  <a:cubicBezTo>
                    <a:pt x="5670" y="257"/>
                    <a:pt x="5016" y="441"/>
                    <a:pt x="4302" y="439"/>
                  </a:cubicBezTo>
                  <a:cubicBezTo>
                    <a:pt x="3588" y="437"/>
                    <a:pt x="2205" y="165"/>
                    <a:pt x="1488" y="201"/>
                  </a:cubicBezTo>
                  <a:cubicBezTo>
                    <a:pt x="750" y="209"/>
                    <a:pt x="270" y="482"/>
                    <a:pt x="0" y="656"/>
                  </a:cubicBezTo>
                  <a:lnTo>
                    <a:pt x="6" y="2"/>
                  </a:lnTo>
                  <a:close/>
                </a:path>
              </a:pathLst>
            </a:custGeom>
            <a:gradFill>
              <a:gsLst>
                <a:gs pos="0">
                  <a:srgbClr val="009DD9">
                    <a:shade val="50000"/>
                    <a:satMod val="120000"/>
                    <a:alpha val="10000"/>
                  </a:srgbClr>
                </a:gs>
                <a:gs pos="100000">
                  <a:srgbClr val="0BD0D9">
                    <a:shade val="80000"/>
                    <a:alpha val="55000"/>
                    <a:satMod val="155000"/>
                  </a:srgbClr>
                </a:gs>
              </a:gsLst>
              <a:lin ang="54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sp>
          <p:nvSpPr>
            <p:cNvPr id="12" name="Freeform 11"/>
            <p:cNvSpPr>
              <a:spLocks/>
            </p:cNvSpPr>
            <p:nvPr userDrawn="1"/>
          </p:nvSpPr>
          <p:spPr bwMode="auto">
            <a:xfrm>
              <a:off x="4381500" y="-7144"/>
              <a:ext cx="4762500" cy="638175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1668" y="564"/>
                </a:cxn>
                <a:cxn ang="0">
                  <a:pos x="3000" y="186"/>
                </a:cxn>
                <a:cxn ang="0">
                  <a:pos x="3000" y="6"/>
                </a:cxn>
                <a:cxn ang="0">
                  <a:pos x="0" y="0"/>
                </a:cxn>
              </a:cxnLst>
              <a:rect l="0" t="0" r="0" b="0"/>
              <a:pathLst>
                <a:path w="3000" h="595">
                  <a:moveTo>
                    <a:pt x="0" y="0"/>
                  </a:moveTo>
                  <a:cubicBezTo>
                    <a:pt x="174" y="102"/>
                    <a:pt x="1168" y="533"/>
                    <a:pt x="1668" y="564"/>
                  </a:cubicBezTo>
                  <a:cubicBezTo>
                    <a:pt x="2168" y="595"/>
                    <a:pt x="2778" y="279"/>
                    <a:pt x="3000" y="186"/>
                  </a:cubicBezTo>
                  <a:lnTo>
                    <a:pt x="3000" y="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BD0D9">
                    <a:shade val="50000"/>
                    <a:satMod val="130000"/>
                    <a:alpha val="0"/>
                  </a:srgbClr>
                </a:gs>
                <a:gs pos="80000">
                  <a:srgbClr val="009DD9">
                    <a:shade val="75000"/>
                    <a:alpha val="45000"/>
                    <a:satMod val="140000"/>
                  </a:srgbClr>
                </a:gs>
              </a:gsLst>
              <a:lin ang="54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grpSp>
          <p:nvGrpSpPr>
            <p:cNvPr id="13" name="Group 12"/>
            <p:cNvGrpSpPr/>
            <p:nvPr userDrawn="1"/>
          </p:nvGrpSpPr>
          <p:grpSpPr>
            <a:xfrm>
              <a:off x="-19017" y="202408"/>
              <a:ext cx="9180548" cy="649224"/>
              <a:chOff x="-19045" y="216550"/>
              <a:chExt cx="9180548" cy="649224"/>
            </a:xfrm>
          </p:grpSpPr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 rot="21435692">
                <a:off x="-19045" y="216550"/>
                <a:ext cx="9163050" cy="649224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966"/>
                  </a:cxn>
                  <a:cxn ang="0">
                    <a:pos x="1608" y="282"/>
                  </a:cxn>
                  <a:cxn ang="0">
                    <a:pos x="4110" y="1008"/>
                  </a:cxn>
                  <a:cxn ang="0">
                    <a:pos x="5772" y="0"/>
                  </a:cxn>
                </a:cxnLst>
                <a:rect l="0" t="0" r="0" b="0"/>
                <a:pathLst>
                  <a:path w="5772" h="1055">
                    <a:moveTo>
                      <a:pt x="0" y="966"/>
                    </a:moveTo>
                    <a:cubicBezTo>
                      <a:pt x="282" y="738"/>
                      <a:pt x="923" y="275"/>
                      <a:pt x="1608" y="282"/>
                    </a:cubicBezTo>
                    <a:cubicBezTo>
                      <a:pt x="2293" y="289"/>
                      <a:pt x="3416" y="1055"/>
                      <a:pt x="4110" y="1008"/>
                    </a:cubicBezTo>
                    <a:cubicBezTo>
                      <a:pt x="4804" y="961"/>
                      <a:pt x="5426" y="210"/>
                      <a:pt x="5772" y="0"/>
                    </a:cubicBezTo>
                  </a:path>
                </a:pathLst>
              </a:custGeom>
              <a:noFill/>
              <a:ln w="10795" cap="flat" cmpd="sng" algn="ctr">
                <a:gradFill>
                  <a:gsLst>
                    <a:gs pos="74000">
                      <a:srgbClr val="0BD0D9">
                        <a:shade val="75000"/>
                      </a:srgbClr>
                    </a:gs>
                    <a:gs pos="86000">
                      <a:sysClr val="windowText" lastClr="000000">
                        <a:alpha val="29000"/>
                      </a:sysClr>
                    </a:gs>
                    <a:gs pos="16000">
                      <a:srgbClr val="009DD9">
                        <a:shade val="75000"/>
                        <a:alpha val="56000"/>
                      </a:srgbClr>
                    </a:gs>
                  </a:gsLst>
                  <a:lin ang="5400000" scaled="1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 rot="21435692">
                <a:off x="-14309" y="290003"/>
                <a:ext cx="9175812" cy="530352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732"/>
                  </a:cxn>
                  <a:cxn ang="0">
                    <a:pos x="1638" y="228"/>
                  </a:cxn>
                  <a:cxn ang="0">
                    <a:pos x="4122" y="816"/>
                  </a:cxn>
                  <a:cxn ang="0">
                    <a:pos x="5766" y="0"/>
                  </a:cxn>
                </a:cxnLst>
                <a:rect l="0" t="0" r="0" b="0"/>
                <a:pathLst>
                  <a:path w="5766" h="854">
                    <a:moveTo>
                      <a:pt x="0" y="732"/>
                    </a:moveTo>
                    <a:cubicBezTo>
                      <a:pt x="273" y="647"/>
                      <a:pt x="951" y="214"/>
                      <a:pt x="1638" y="228"/>
                    </a:cubicBezTo>
                    <a:cubicBezTo>
                      <a:pt x="2325" y="242"/>
                      <a:pt x="3434" y="854"/>
                      <a:pt x="4122" y="816"/>
                    </a:cubicBezTo>
                    <a:cubicBezTo>
                      <a:pt x="4810" y="778"/>
                      <a:pt x="5424" y="170"/>
                      <a:pt x="5766" y="0"/>
                    </a:cubicBezTo>
                  </a:path>
                </a:pathLst>
              </a:custGeom>
              <a:noFill/>
              <a:ln w="9525" cap="flat" cmpd="sng" algn="ctr">
                <a:gradFill>
                  <a:gsLst>
                    <a:gs pos="74000">
                      <a:srgbClr val="10CF9B">
                        <a:alpha val="26000"/>
                      </a:srgbClr>
                    </a:gs>
                    <a:gs pos="44000">
                      <a:srgbClr val="0F6FC6"/>
                    </a:gs>
                    <a:gs pos="33000">
                      <a:srgbClr val="009DD9">
                        <a:alpha val="56000"/>
                      </a:srgbClr>
                    </a:gs>
                  </a:gsLst>
                  <a:lin ang="5400000" scaled="1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A611E-B658-4E9C-A3D9-C0796582C59B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CB0E4-711D-4F20-9748-D1AE873534F7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DB2C5-71C3-43EC-8EE5-16B742163EE3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5684F-EEA4-4303-AF68-6259C3FD919F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Times New Roman (Hebrew)" charset="0"/>
                <a:cs typeface="Times New Roman (Hebrew)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Times New Roman (Hebrew)" charset="0"/>
                <a:cs typeface="Times New Roman (Hebrew)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rgbClr val="898989"/>
                </a:solidFill>
              </a:defRPr>
            </a:lvl1pPr>
          </a:lstStyle>
          <a:p>
            <a:fld id="{84E0DBB6-F9C5-4ECB-A703-21B58AED663C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8" r:id="rId2"/>
    <p:sldLayoutId id="2147483717" r:id="rId3"/>
    <p:sldLayoutId id="2147483716" r:id="rId4"/>
    <p:sldLayoutId id="2147483715" r:id="rId5"/>
    <p:sldLayoutId id="2147483714" r:id="rId6"/>
    <p:sldLayoutId id="2147483713" r:id="rId7"/>
    <p:sldLayoutId id="2147483712" r:id="rId8"/>
    <p:sldLayoutId id="2147483711" r:id="rId9"/>
    <p:sldLayoutId id="2147483710" r:id="rId10"/>
    <p:sldLayoutId id="214748370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829830" y="2214554"/>
            <a:ext cx="760657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e-IL" sz="4000" b="1" dirty="0" smtClean="0">
                <a:solidFill>
                  <a:srgbClr val="22228B"/>
                </a:solidFill>
                <a:latin typeface="Calibri" pitchFamily="34" charset="0"/>
                <a:cs typeface="Arial" pitchFamily="34" charset="0"/>
              </a:rPr>
              <a:t>שיפור האפקטיביות של החלטות תכן</a:t>
            </a:r>
          </a:p>
          <a:p>
            <a:pPr algn="ctr"/>
            <a:r>
              <a:rPr lang="he-IL" sz="4000" b="1" dirty="0" smtClean="0">
                <a:solidFill>
                  <a:srgbClr val="22228B"/>
                </a:solidFill>
                <a:latin typeface="Calibri" pitchFamily="34" charset="0"/>
                <a:cs typeface="Arial" pitchFamily="34" charset="0"/>
              </a:rPr>
              <a:t>ע"י העמקת ניתוח הדרישות</a:t>
            </a:r>
            <a:endParaRPr lang="en-US" sz="4000" b="1" dirty="0">
              <a:solidFill>
                <a:srgbClr val="22228B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2958164" y="5000636"/>
            <a:ext cx="33602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he-IL" sz="2000" b="1" dirty="0">
                <a:solidFill>
                  <a:srgbClr val="22228B"/>
                </a:solidFill>
                <a:ea typeface="Times New Roman (Hebrew)" charset="0"/>
                <a:cs typeface="+mn-cs"/>
              </a:rPr>
              <a:t>שמעון </a:t>
            </a:r>
            <a:r>
              <a:rPr lang="he-IL" sz="2000" b="1" dirty="0" smtClean="0">
                <a:solidFill>
                  <a:srgbClr val="22228B"/>
                </a:solidFill>
                <a:ea typeface="Times New Roman (Hebrew)" charset="0"/>
                <a:cs typeface="+mn-cs"/>
              </a:rPr>
              <a:t>זיירמן</a:t>
            </a:r>
          </a:p>
          <a:p>
            <a:pPr algn="ctr">
              <a:defRPr/>
            </a:pPr>
            <a:r>
              <a:rPr lang="he-IL" sz="2000" b="1" dirty="0" smtClean="0">
                <a:solidFill>
                  <a:srgbClr val="22228B"/>
                </a:solidFill>
                <a:ea typeface="Times New Roman (Hebrew)" charset="0"/>
                <a:cs typeface="+mn-cs"/>
              </a:rPr>
              <a:t>רפאל מערכות מתקדמות בע"מ</a:t>
            </a:r>
            <a:endParaRPr lang="en-US" sz="2000" b="1" dirty="0">
              <a:solidFill>
                <a:srgbClr val="22228B"/>
              </a:solidFill>
              <a:ea typeface="Times New Roman (Hebrew)" charset="0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-5730" y="1268760"/>
            <a:ext cx="9144000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>
              <a:buFontTx/>
              <a:buChar char="•"/>
            </a:pPr>
            <a:r>
              <a:rPr lang="he-IL" sz="22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תהליך התכן הינו המרכיב המרכזי בעבודתו של המהנדס המתכנן.</a:t>
            </a:r>
          </a:p>
          <a:p>
            <a:pPr marL="360363" indent="-360363">
              <a:buFontTx/>
              <a:buChar char="•"/>
            </a:pPr>
            <a:endParaRPr lang="he-IL" sz="12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>
              <a:buFontTx/>
              <a:buChar char="•"/>
            </a:pPr>
            <a:r>
              <a:rPr lang="he-IL" sz="22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תהליך התכן הוא התהליך הראשון בסדרה של תהליכים ולאחריו יבואו הכללה, ניסויים ועד לאישור התוצר לייצור ומכירה ללקוח.</a:t>
            </a:r>
          </a:p>
          <a:p>
            <a:pPr marL="360363" indent="-360363">
              <a:buFontTx/>
              <a:buChar char="•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>
              <a:buFontTx/>
              <a:buChar char="•"/>
            </a:pPr>
            <a:r>
              <a:rPr lang="he-IL" sz="22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תהליך התכן כשלעצמו הינו תהליך מתגלגל ומתפתח בשלבים אותם מקובל להגדיר </a:t>
            </a:r>
            <a:r>
              <a:rPr lang="he-IL" sz="22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כתכן-על (הקרוי גם תכן קונספטואלי), </a:t>
            </a:r>
            <a:r>
              <a:rPr lang="he-IL" sz="22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תכן ראשוני ותכן מפורט.</a:t>
            </a:r>
          </a:p>
          <a:p>
            <a:pPr marL="360363" indent="-360363">
              <a:buFontTx/>
              <a:buChar char="•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>
              <a:buFontTx/>
              <a:buChar char="•"/>
            </a:pPr>
            <a:r>
              <a:rPr lang="he-IL" sz="22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קבלת החלטות התכן צריכה להתבסס בכל שלב ושלב על מידע הנדסי מפורט.</a:t>
            </a:r>
          </a:p>
          <a:p>
            <a:pPr marL="360363" indent="-360363">
              <a:buFontTx/>
              <a:buChar char="•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>
              <a:buFontTx/>
              <a:buChar char="•"/>
            </a:pPr>
            <a:r>
              <a:rPr lang="he-IL" sz="22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המידע מתקבל ע"י ביצוע ניתוחים וחישובים הנדסיים בתנאים קשים ביותר – חסרים נתונים רבים וקיימות אי וודאויות (סיכונים) באשר לתכונות של כל מרכיב ומרכיב.</a:t>
            </a: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>
              <a:buFontTx/>
              <a:buChar char="•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>
              <a:buFontTx/>
              <a:buChar char="•"/>
            </a:pPr>
            <a:r>
              <a:rPr lang="he-IL" sz="22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הערכת התכונות נדרשת </a:t>
            </a:r>
            <a:r>
              <a:rPr lang="he-IL" sz="22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עבור תוצר עתידי, מורכב, בתנאים של אי וודאות.</a:t>
            </a:r>
            <a:r>
              <a:rPr lang="en-US" sz="22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he-IL" sz="22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משימה הקרובה באופיה למשימת </a:t>
            </a:r>
            <a:r>
              <a:rPr lang="he-IL" sz="2200" b="1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נבואה</a:t>
            </a:r>
            <a:r>
              <a:rPr lang="he-IL" sz="22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...</a:t>
            </a:r>
          </a:p>
          <a:p>
            <a:pPr marL="360363" indent="-360363">
              <a:buFontTx/>
              <a:buChar char="•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3808" y="504000"/>
            <a:ext cx="3359150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פתיח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720000"/>
            <a:ext cx="6408712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הדילמה המרכזית – קבלת החלטות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0" y="1844824"/>
            <a:ext cx="9144000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68275" indent="-168275" algn="ctr"/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הקושי המרכזי העומד בפני המתכנן הוא:</a:t>
            </a:r>
          </a:p>
          <a:p>
            <a:pPr marL="168275" indent="-168275" algn="ctr"/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68275" indent="-168275" algn="ctr"/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הקושי להעריך את תכונות התוצר ומרכיביו על החלופות השונות בשלבים מוקדמים של תהליך התכן.</a:t>
            </a:r>
          </a:p>
          <a:p>
            <a:pPr marL="168275" indent="-168275" algn="ctr"/>
            <a:endParaRPr lang="he-IL" sz="12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indent="-168275" algn="ctr"/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indent="-168275" algn="ctr"/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אם כך כיצד יש עלינו לבחור מתוך שלל החלופות את מרכיבי התוצר בשלב התכן הקונספטואלי?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ובשלבי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התכן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הראשוני והתכן המפורט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</a:p>
          <a:p>
            <a:pPr marL="168275" indent="-168275" algn="ctr"/>
            <a:endParaRPr lang="he-IL" sz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indent="-168275" algn="ctr"/>
            <a:endParaRPr lang="he-IL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indent="-168275" algn="ctr"/>
            <a:r>
              <a:rPr lang="he-I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מהו תהליך קבלת ההחלטות הנכון לבחירת מרכיבי התוצר?</a:t>
            </a:r>
            <a:endParaRPr lang="he-IL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8651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184314" y="1268760"/>
            <a:ext cx="8858312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>
              <a:buFontTx/>
              <a:buChar char="•"/>
            </a:pP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תהליך קבלת החלטות התכן חשוף ופגיע להשפעת לחצים חיצוניים, תחושות בטן, הלכי רוח, הערכות סובייקטיביות, העדפת המוכר והחביב על פני החדש והמאיים, האיש החזק.</a:t>
            </a:r>
          </a:p>
          <a:p>
            <a:pPr marL="360363" indent="-360363" algn="just">
              <a:buFontTx/>
              <a:buChar char="•"/>
            </a:pPr>
            <a:endParaRPr lang="he-IL" sz="1100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just">
              <a:buFontTx/>
              <a:buChar char="•"/>
            </a:pP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דוגמאות:</a:t>
            </a:r>
          </a:p>
          <a:p>
            <a:pPr marL="360363" indent="-360363" algn="just">
              <a:buFontTx/>
              <a:buChar char="•"/>
            </a:pPr>
            <a:endParaRPr lang="he-IL" sz="11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817563" lvl="1" indent="-360363" algn="just">
              <a:buFontTx/>
              <a:buChar char="•"/>
            </a:pP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עידוד לבחירת מרכיבים שפעולתם הוכחה במקום אחר (</a:t>
            </a:r>
            <a:r>
              <a:rPr lang="en-US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או </a:t>
            </a:r>
            <a:r>
              <a:rPr lang="en-US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Re-Use</a:t>
            </a: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), גם אם אינם תואמים במדויק את הדרישות הנוכחיות.</a:t>
            </a:r>
          </a:p>
          <a:p>
            <a:pPr marL="817563" lvl="1" indent="-360363" algn="just">
              <a:buFontTx/>
              <a:buChar char="•"/>
            </a:pP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הוספת מרכיבים להפגנת מאמץ מירבי בנושאים "חמים" כדוגמת בטיחות או אמינות כמענה לציפיות הנהלה ולקוח.</a:t>
            </a:r>
          </a:p>
          <a:p>
            <a:pPr marL="817563" lvl="1" indent="-360363" algn="just">
              <a:buFontTx/>
              <a:buChar char="•"/>
            </a:pP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העדפת מספר מרכיבים קטן בעלי יכולת פונקציונאליות רחבה לכל אחד (</a:t>
            </a:r>
            <a:r>
              <a:rPr lang="en-US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multi-purpose</a:t>
            </a: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על פני פיצול הפונקציונאליות למספר מרכיבים.</a:t>
            </a:r>
          </a:p>
          <a:p>
            <a:pPr marL="817563" lvl="1" indent="-360363" algn="just">
              <a:buFontTx/>
              <a:buChar char="•"/>
            </a:pP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דחיית מרכיבים שנכשלו במקום אחר, גם אם סיבת הכשל אינה רלונטית לתכן הנוכחי.</a:t>
            </a:r>
          </a:p>
          <a:p>
            <a:pPr marL="817563" lvl="1" indent="-360363" algn="just">
              <a:buFontTx/>
              <a:buChar char="•"/>
            </a:pP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דחיית מרכיבים עקב "</a:t>
            </a:r>
            <a:r>
              <a:rPr lang="en-US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NRE</a:t>
            </a:r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" גבוה גם אם היכולת להעריך את גובהו בשלב הזה של התכן נתונה בספק.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5984" y="504000"/>
            <a:ext cx="450059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בהיעדר מידע מדויק... 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5157192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68275" indent="-168275" algn="ctr"/>
            <a:r>
              <a:rPr lang="he-I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מה טיבן של החלטות התכן שלנו?</a:t>
            </a:r>
          </a:p>
          <a:p>
            <a:pPr marL="168275" indent="-168275" algn="ctr"/>
            <a:r>
              <a:rPr lang="he-I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האם </a:t>
            </a:r>
            <a:r>
              <a:rPr lang="he-IL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כל המרכיבים נחוצים? האם נשכח מרכיב </a:t>
            </a:r>
            <a:r>
              <a:rPr lang="he-I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חיוני? האם המרכיבים שנבחרו מתאימים?</a:t>
            </a:r>
          </a:p>
          <a:p>
            <a:pPr marL="168275" indent="-168275" algn="ctr"/>
            <a:r>
              <a:rPr lang="he-I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כיצד </a:t>
            </a:r>
            <a:r>
              <a:rPr lang="he-IL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יוחלט מיהם מרכיבי המערכת ומה תכונותיהם? מי יחליט</a:t>
            </a:r>
            <a:r>
              <a:rPr lang="he-I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172173" y="1334593"/>
            <a:ext cx="885831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היתרונות באימוץ מרכיבים מוכחים (</a:t>
            </a:r>
            <a:r>
              <a:rPr lang="en-US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או </a:t>
            </a:r>
            <a:r>
              <a:rPr lang="en-US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Re-Use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מפתים את המתכנן ואת ההנהלה:</a:t>
            </a:r>
          </a:p>
          <a:p>
            <a:pPr marL="360363" indent="-360363" algn="just">
              <a:buFontTx/>
              <a:buChar char="•"/>
            </a:pPr>
            <a:endParaRPr lang="he-IL" sz="1200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הקטנת מאמץ הפיתוח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הקטנת סיכוני הפיתוח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הקטנת משך הפיתוח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הקטנת עלויות הפיתוח</a:t>
            </a:r>
          </a:p>
          <a:p>
            <a:pPr marL="360363" indent="-360363" algn="just"/>
            <a:endParaRPr lang="he-IL" sz="12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היתרונות בשילוב מרכיבים רב-שימושיים (</a:t>
            </a:r>
            <a:r>
              <a:rPr lang="en-US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multi-purpose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מפתים גם הם:</a:t>
            </a:r>
          </a:p>
          <a:p>
            <a:pPr marL="360363" indent="-360363" algn="just">
              <a:buFontTx/>
              <a:buChar char="•"/>
            </a:pPr>
            <a:endParaRPr lang="he-IL" sz="12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הקטנת משקל ומימדים של המערכת כולה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הגדלת אמינות המערכת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הקטנת עלות רכש או ייצור (</a:t>
            </a:r>
            <a:r>
              <a:rPr lang="en-US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הקטנת עלויות פיתוח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7664" y="504000"/>
            <a:ext cx="6030432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וברקע פיתויים...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531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15" y="360000"/>
            <a:ext cx="90304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הפיתוי לאמץ מרכיבים מוכחים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294791"/>
            <a:ext cx="3024336" cy="20882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9" y="1268760"/>
            <a:ext cx="2952328" cy="2089581"/>
          </a:xfrm>
          <a:prstGeom prst="rect">
            <a:avLst/>
          </a:prstGeom>
        </p:spPr>
      </p:pic>
      <p:sp>
        <p:nvSpPr>
          <p:cNvPr id="7" name="Notched Right Arrow 6"/>
          <p:cNvSpPr/>
          <p:nvPr/>
        </p:nvSpPr>
        <p:spPr>
          <a:xfrm flipH="1">
            <a:off x="4216678" y="2150639"/>
            <a:ext cx="931385" cy="576064"/>
          </a:xfrm>
          <a:prstGeom prst="notch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96137" y="3002165"/>
            <a:ext cx="3167350" cy="42484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229" y="4221088"/>
            <a:ext cx="3024336" cy="2013241"/>
          </a:xfrm>
          <a:prstGeom prst="rect">
            <a:avLst/>
          </a:prstGeom>
        </p:spPr>
      </p:pic>
      <p:sp>
        <p:nvSpPr>
          <p:cNvPr id="12" name="Notched Right Arrow 11"/>
          <p:cNvSpPr/>
          <p:nvPr/>
        </p:nvSpPr>
        <p:spPr>
          <a:xfrm rot="16200000" flipH="1">
            <a:off x="6559195" y="3514848"/>
            <a:ext cx="692405" cy="576064"/>
          </a:xfrm>
          <a:prstGeom prst="notch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0650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15" y="360000"/>
            <a:ext cx="90304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הפיתוי לאמץ מרכיבים מוכחים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pic>
        <p:nvPicPr>
          <p:cNvPr id="7170" name="Picture 2" descr="C:\Users\Home\Google Drive\MASTER Deterministic Requirements Management\Pictures\old-noki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68760"/>
            <a:ext cx="356997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Home\Google Drive\MASTER Deterministic Requirements Management\Pictures\pictures-of-nokia-cell-phones-1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05064"/>
            <a:ext cx="3801210" cy="2371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Home\Google Drive\MASTER Deterministic Requirements Management\Pictures\Best-Nokia-cell-phon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736"/>
            <a:ext cx="3356266" cy="207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ircular Arrow 1"/>
          <p:cNvSpPr/>
          <p:nvPr/>
        </p:nvSpPr>
        <p:spPr>
          <a:xfrm rot="7417817">
            <a:off x="7537398" y="3871485"/>
            <a:ext cx="1203978" cy="1053103"/>
          </a:xfrm>
          <a:prstGeom prst="circularArrow">
            <a:avLst/>
          </a:prstGeom>
          <a:solidFill>
            <a:srgbClr val="7795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14" name="Circular Arrow 13"/>
          <p:cNvSpPr/>
          <p:nvPr/>
        </p:nvSpPr>
        <p:spPr>
          <a:xfrm rot="12217752">
            <a:off x="2217612" y="5112827"/>
            <a:ext cx="1208622" cy="1046122"/>
          </a:xfrm>
          <a:prstGeom prst="circular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15" name="Circular Arrow 14"/>
          <p:cNvSpPr/>
          <p:nvPr/>
        </p:nvSpPr>
        <p:spPr>
          <a:xfrm rot="17622726">
            <a:off x="1161218" y="1933831"/>
            <a:ext cx="1208622" cy="1046122"/>
          </a:xfrm>
          <a:prstGeom prst="circular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pic>
        <p:nvPicPr>
          <p:cNvPr id="7174" name="Picture 6" descr="C:\Users\Home\Google Drive\MASTER Deterministic Requirements Management\Pictures\topic_iphone_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489" y="1012157"/>
            <a:ext cx="2345458" cy="234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5352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2" y="1430181"/>
            <a:ext cx="9143998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מרכיבים מוכחים נותנים מענה לסט דרישות 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נתון, שונה בדרך כלל מסט 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הדרישות 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הנוכחי.</a:t>
            </a:r>
            <a:endParaRPr lang="he-IL" sz="20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מרכיבים מוכחים נותנים מענה 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חומרה או תוכנה </a:t>
            </a:r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גם 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לדרישות שאינן חלק מהצורך הנוכחי (</a:t>
            </a:r>
            <a:r>
              <a:rPr lang="en-US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Over-Spec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).</a:t>
            </a:r>
          </a:p>
          <a:p>
            <a:pPr marL="360363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סינון חומרה או תוכנה מיותרת והסרתה מן המרכיב הקיים (</a:t>
            </a:r>
            <a:r>
              <a:rPr lang="en-US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Re-Use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הינו תהליך אשר: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מחייב הכרות מצוינת עם המרכיב ועם תפקידו של כל חלק וחלק במרכיב זה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מחייב מאמץ </a:t>
            </a:r>
            <a:r>
              <a:rPr lang="he-IL" sz="20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הפיתוח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משית סיכוני </a:t>
            </a:r>
            <a:r>
              <a:rPr lang="he-IL" sz="20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הפיתוח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מאריך את </a:t>
            </a:r>
            <a:r>
              <a:rPr lang="he-IL" sz="20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משך הפיתוח</a:t>
            </a:r>
          </a:p>
          <a:p>
            <a:pPr marL="817563" lvl="1" indent="-360363" algn="just">
              <a:buFontTx/>
              <a:buChar char="•"/>
            </a:pP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מגדיל את עלויות </a:t>
            </a:r>
            <a:r>
              <a:rPr lang="he-IL" sz="20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בפיתוח</a:t>
            </a:r>
          </a:p>
          <a:p>
            <a:pPr marL="168275" lvl="3" indent="-168275" algn="ctr"/>
            <a:r>
              <a:rPr lang="he-I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ועל </a:t>
            </a:r>
            <a:r>
              <a:rPr lang="he-IL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כן נעשה לעיתים נדירות ובמקרים פשוטים בלבד.</a:t>
            </a:r>
          </a:p>
          <a:p>
            <a:pPr marL="0" lvl="3" algn="ctr"/>
            <a:endParaRPr lang="he-IL" sz="10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0" lvl="3" algn="ctr"/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מרכיבים מוכחים יש "להתאים" לדרישות: המשמעות היא שיש להוסיף להם חומרה/תוכנה</a:t>
            </a:r>
          </a:p>
          <a:p>
            <a:pPr marL="0" lvl="3" algn="ctr"/>
            <a:endParaRPr lang="he-IL" sz="1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r>
              <a:rPr lang="he-I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ועל </a:t>
            </a:r>
            <a:r>
              <a:rPr lang="he-IL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כן </a:t>
            </a:r>
            <a:r>
              <a:rPr lang="he-I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יבוצע תמיד ויעלה את משקל ועלות המרכיב.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444" y="335558"/>
            <a:ext cx="903048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...פיתויים לאמץ מרכיבים מוכחים (</a:t>
            </a:r>
            <a:r>
              <a:rPr lang="en-US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COTS</a:t>
            </a:r>
            <a:r>
              <a:rPr lang="he-IL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 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או </a:t>
            </a:r>
            <a:r>
              <a:rPr lang="en-US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Re-Use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) וחסרונות בצידם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0" y="5877272"/>
            <a:ext cx="914399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68275" lvl="3" indent="-168275" algn="ctr"/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ולא פעם </a:t>
            </a:r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יותיר אותנו בחברת טכנולוגיה </a:t>
            </a:r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לא </a:t>
            </a:r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עדכנית.</a:t>
            </a:r>
          </a:p>
          <a:p>
            <a:pPr marL="168275" lvl="3" indent="-168275" algn="ctr"/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לא אטרקטיבית ללקוח.</a:t>
            </a:r>
            <a:endParaRPr lang="he-I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285750" lvl="3" indent="-285750" algn="just">
              <a:buFont typeface="Arial" panose="020B0604020202020204" pitchFamily="34" charset="0"/>
              <a:buChar char="•"/>
            </a:pPr>
            <a:endParaRPr lang="he-IL" sz="18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33854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15" y="504000"/>
            <a:ext cx="90304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multi-purpose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 – כושר פיתוי עצום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pic>
        <p:nvPicPr>
          <p:cNvPr id="1026" name="Picture 2" descr="C:\Users\Home\Google Drive\MASTER Deterministic Requirements Management\Pictures\transformative-multi-purpose-combat-vehicle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339850"/>
            <a:ext cx="7620000" cy="417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108601" y="6021288"/>
            <a:ext cx="8858312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e-IL" sz="1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ניידות באויר וביבשה</a:t>
            </a:r>
          </a:p>
          <a:p>
            <a:pPr marL="360363" indent="-360363" algn="just">
              <a:buFontTx/>
              <a:buChar char="•"/>
            </a:pPr>
            <a:endParaRPr lang="he-IL" sz="1100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4795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Google Drive\MASTER Deterministic Requirements Management\Pictures\multi purpose swiss knif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303" y="955159"/>
            <a:ext cx="3214475" cy="315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ome\Google Drive\MASTER Deterministic Requirements Management\Pictures\multipurpose ladd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796387"/>
            <a:ext cx="6192688" cy="637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ome\Google Drive\MASTER Deterministic Requirements Management\Pictures\4-in-one-pen-493x27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032" y="4293096"/>
            <a:ext cx="3347622" cy="187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515" y="504000"/>
            <a:ext cx="90304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multi-purpose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 – לעיתים מתקבל ערך מוסף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3101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Home\Google Drive\MASTER Deterministic Requirements Management\Pictures\Kitche-Knif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56992"/>
            <a:ext cx="4392488" cy="297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098" y="1196752"/>
            <a:ext cx="4949474" cy="25922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515" y="404664"/>
            <a:ext cx="903048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multi-purpose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 – לעיתים קשה למצוא מענה</a:t>
            </a:r>
          </a:p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רב-שימושי מספק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325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15" y="504000"/>
            <a:ext cx="90304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...גם כאן קשה למצוא מענה רב-שימושי מספק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pic>
        <p:nvPicPr>
          <p:cNvPr id="2050" name="Picture 2" descr="C:\Users\Home\Google Drive\MASTER Deterministic Requirements Management\Pictures\examples-bicycles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63" y="1340768"/>
            <a:ext cx="6702369" cy="467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ome\Google Drive\MASTER Deterministic Requirements Management\Pictures\Sports bicyc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93096"/>
            <a:ext cx="224647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ome\Google Drive\MASTER Deterministic Requirements Management\Pictures\Sקהקרשך נןבטבךקד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340768"/>
            <a:ext cx="2246477" cy="251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0092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15" y="504000"/>
            <a:ext cx="90304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הנעת מטוסים - פתרונות רב-שימושיים ורבי-מרכיבים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pic>
        <p:nvPicPr>
          <p:cNvPr id="4098" name="Picture 2" descr="C:\Users\Home\Google Drive\MASTER Deterministic Requirements Management\Pictures\Turbofan3_Labelle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128663"/>
            <a:ext cx="3960440" cy="248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ome\Google Drive\MASTER Deterministic Requirements Management\Pictures\f_22_raptor_going_full_afterburner_by_jamestayloranime-d526bs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51" y="3863410"/>
            <a:ext cx="3186759" cy="2163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ome\Google Drive\MASTER Deterministic Requirements Management\Pictures\FatAlbertC-130withJetAssistedTakeO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302" y="3894511"/>
            <a:ext cx="3146698" cy="21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http://upload.wikimedia.org/wikipedia/commons/thumb/4/4c/Airbus_Lagard%C3%A8re_-_GP7200_engine_MSN108_%281%29.JPG/1280px-Airbus_Lagard%C3%A8re_-_GP7200_engine_MSN108_%281%2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126" y="1128663"/>
            <a:ext cx="3967699" cy="25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Home\Google Drive\MASTER Deterministic Requirements Management\Pictures\US_Navy_040206-N-9222M-001_One_of_five_BQM-74_test_drones_launches_from_the_amphibious_assault_ship_USS_Essex's_(LHD_2)_flight_deck_during_a_missile_firing_exerci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410" y="4568739"/>
            <a:ext cx="2818892" cy="2253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04306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172173" y="1412776"/>
            <a:ext cx="8858312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17563" lvl="1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מרכיבים אופטימלים לתנאי פעולה מסוים נדרשים לתת מענה </a:t>
            </a:r>
            <a:r>
              <a:rPr lang="he-IL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גם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בתנאי פעולה בהם הם לא פועלים במיטבם.</a:t>
            </a:r>
          </a:p>
          <a:p>
            <a:pPr marL="817563" lvl="1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המרכיב הרב-שימושי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בהשוואה לפתרון הרב-מרכיבי יכול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להפוך ולהיות:</a:t>
            </a:r>
          </a:p>
          <a:p>
            <a:pPr marL="1274763" lvl="2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תת-אופטימלי בביצועיו</a:t>
            </a:r>
          </a:p>
          <a:p>
            <a:pPr marL="1274763" lvl="2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גדול יותר במשקלו ובמימדיו</a:t>
            </a:r>
          </a:p>
          <a:p>
            <a:pPr marL="1274763" lvl="2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בעל מספר חלקים גדול יותר ואמינות קטנה יותר</a:t>
            </a:r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274763" lvl="2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עולה יותר בתהליך ייצורו</a:t>
            </a:r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274763" lvl="2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מחייב הגדלה של עלויות הפיתוח</a:t>
            </a:r>
          </a:p>
          <a:p>
            <a:pPr marL="168275" lvl="3" indent="-168275" algn="ctr"/>
            <a:r>
              <a:rPr lang="he-I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ובכך </a:t>
            </a:r>
            <a:r>
              <a:rPr lang="he-I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לאבד את היתרון הפוטנציאלי שלו!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504000"/>
            <a:ext cx="91440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...פיתויים להקניית רב-שימושיות וחסרונות בצידם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42844" y="5304110"/>
            <a:ext cx="88583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68275" lvl="3" indent="-168275" algn="ctr"/>
            <a:r>
              <a:rPr lang="he-I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אובדן היתרון </a:t>
            </a:r>
            <a:r>
              <a:rPr lang="he-IL" sz="32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מאלץ</a:t>
            </a:r>
            <a:r>
              <a:rPr lang="he-I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אותנו להעדיף פיצול הפונקציונאליות למרכיבים שונים על פני רב-שימושיות</a:t>
            </a:r>
          </a:p>
        </p:txBody>
      </p:sp>
      <p:sp>
        <p:nvSpPr>
          <p:cNvPr id="2" name="Oval 1"/>
          <p:cNvSpPr/>
          <p:nvPr/>
        </p:nvSpPr>
        <p:spPr>
          <a:xfrm>
            <a:off x="8964488" y="5598101"/>
            <a:ext cx="45719" cy="63147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779380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0" y="1556792"/>
            <a:ext cx="9143999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68275" lvl="3" indent="-168275" algn="ctr"/>
            <a:endParaRPr lang="he-IL" sz="28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העידוד הניהולי והנטייה הטבעית של המהנדס</a:t>
            </a:r>
          </a:p>
          <a:p>
            <a:pPr marL="168275" lvl="3" indent="-168275" algn="ctr"/>
            <a:endParaRPr lang="he-IL" sz="28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לבחור במרכיבים קיימים בשלבים מוקדמים של הפיתוח,</a:t>
            </a:r>
          </a:p>
          <a:p>
            <a:pPr marL="168275" lvl="3" indent="-168275" algn="ctr"/>
            <a:endParaRPr lang="he-IL" sz="28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ולמתוח את יכולתם של מרכיבים אחרים לתחומי פעולה רחבים</a:t>
            </a:r>
            <a:endParaRPr lang="he-IL" sz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endParaRPr lang="he-IL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r>
              <a:rPr lang="he-I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מביאים לא אחת לתכנון מוצר</a:t>
            </a:r>
          </a:p>
          <a:p>
            <a:pPr marL="168275" lvl="3" indent="-168275" algn="ctr"/>
            <a:r>
              <a:rPr lang="he-I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כבד יותר, מגושם יותר, יקר יותר, שמרני יותר.</a:t>
            </a:r>
          </a:p>
          <a:p>
            <a:pPr marL="168275" lvl="3" indent="-168275" algn="ctr"/>
            <a:r>
              <a:rPr lang="he-I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ובהיבט העסקי - לא תחרותי</a:t>
            </a:r>
          </a:p>
          <a:p>
            <a:pPr marL="168275" lvl="3" indent="-168275" algn="ctr"/>
            <a:endParaRPr lang="he-IL" sz="28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756000"/>
            <a:ext cx="8784976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החסרונות מתגבשים לכדי איום על עתיד המוצר</a:t>
            </a:r>
          </a:p>
        </p:txBody>
      </p:sp>
    </p:spTree>
    <p:extLst>
      <p:ext uri="{BB962C8B-B14F-4D97-AF65-F5344CB8AC3E}">
        <p14:creationId xmlns:p14="http://schemas.microsoft.com/office/powerpoint/2010/main" val="20684612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172173" y="1477228"/>
            <a:ext cx="885831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68275" lvl="3" indent="-168275" algn="ctr"/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כיצד מנצלים את היתרונות הגלומים באימוץ רכיבים קיימים</a:t>
            </a:r>
          </a:p>
          <a:p>
            <a:pPr marL="168275" lvl="3" indent="-168275" algn="ctr"/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מבלי לשלם בהכבדה על תכונות המוצר (משקל, נפח, עלות...)?</a:t>
            </a:r>
          </a:p>
          <a:p>
            <a:pPr marL="168275" lvl="3" indent="-168275" algn="ctr"/>
            <a:endParaRPr lang="he-IL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כיצד מבחינים בעדיפות של רכיב רב-שימושי</a:t>
            </a:r>
          </a:p>
          <a:p>
            <a:pPr marL="168275" lvl="3" indent="-168275" algn="ctr"/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על פני פיצול הפונקציונאליות למספר רכיבים ולהיפך?</a:t>
            </a:r>
          </a:p>
          <a:p>
            <a:pPr marL="168275" lvl="3" indent="-168275" algn="ctr"/>
            <a:endParaRPr lang="he-IL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כיצד מקבלים החלטות בשלבים מוקדמים של התכן כאשר המידע המפורט והמדויק הנדרש לצורך קבלת החלטות אינו זמין?</a:t>
            </a:r>
          </a:p>
          <a:p>
            <a:pPr marL="168275" lvl="3" indent="-168275" algn="ctr"/>
            <a:endParaRPr lang="he-IL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168275" lvl="3" indent="-168275" algn="ctr"/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האם יש בידינו כלי בעל יכולת לשפר את תוצאות תהליך</a:t>
            </a:r>
          </a:p>
          <a:p>
            <a:pPr marL="168275" lvl="3" indent="-168275" algn="ctr"/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קבלת החלטות התכן בנושאים אלה?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7664" y="504000"/>
            <a:ext cx="6030432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הדילמות של המהנדס המתכנן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8690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156642" y="1268760"/>
            <a:ext cx="885831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 algn="ctr"/>
            <a:r>
              <a:rPr lang="he-IL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1. יצירת אווירה נוחה לעבודה</a:t>
            </a:r>
          </a:p>
          <a:p>
            <a:pPr marL="360363" indent="-360363" algn="ctr"/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זיהוי שוטף של המועד האחרון האפשרי לקבלת החלטות</a:t>
            </a:r>
          </a:p>
          <a:p>
            <a:pPr marL="360363" indent="-360363" algn="ctr"/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ודחיית ההחלטות עד למועד זה</a:t>
            </a:r>
          </a:p>
          <a:p>
            <a:pPr marL="360363" indent="-360363" algn="ctr"/>
            <a:endParaRPr lang="he-IL" sz="2000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r>
              <a:rPr lang="he-IL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2. לצורך העמקת ניתוח הדרישות</a:t>
            </a:r>
          </a:p>
          <a:p>
            <a:pPr marL="360363" indent="-360363" algn="ctr"/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העמקת הניתוח אל השכבה ההיררכית הבאה של המערכת</a:t>
            </a:r>
          </a:p>
          <a:p>
            <a:pPr marL="360363" indent="-360363" algn="ctr"/>
            <a:endParaRPr lang="he-IL" sz="2000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r>
              <a:rPr lang="he-IL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3. תוך ניצול תכונת הייחודיות של הדרישות</a:t>
            </a:r>
          </a:p>
          <a:p>
            <a:pPr marL="360363" indent="-360363" algn="ctr"/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תכונת הייחודיות של הדרישות קושרת </a:t>
            </a:r>
            <a:r>
              <a:rPr lang="he-IL" sz="2000" b="1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קשר </a:t>
            </a:r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חד-חד-ערכי</a:t>
            </a:r>
          </a:p>
          <a:p>
            <a:pPr marL="360363" indent="-360363" algn="ctr"/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בין העץ ההיררכי של הדרישות</a:t>
            </a:r>
          </a:p>
          <a:p>
            <a:pPr marL="360363" indent="-360363" algn="ctr"/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לבין העץ ההיררכי של המענה לדרישות (המערכת על מרכיביה)</a:t>
            </a:r>
          </a:p>
          <a:p>
            <a:pPr marL="360363" indent="-360363" algn="ctr"/>
            <a:endParaRPr lang="he-IL" sz="2000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r>
              <a:rPr lang="he-IL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4. בכדי לשפר את איכות ההחלטות</a:t>
            </a:r>
          </a:p>
          <a:p>
            <a:pPr marL="360363" indent="-360363" algn="ctr"/>
            <a:r>
              <a:rPr lang="he-IL" sz="20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ולהצליח בבחירת מענה אפקטיבי לדרישות</a:t>
            </a:r>
            <a:endParaRPr lang="he-IL" sz="2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04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המענה המוצע לשיפור אפקטיביות החלטות התכן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59632" y="504000"/>
            <a:ext cx="6336703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מקומה </a:t>
            </a:r>
            <a:r>
              <a:rPr lang="he-IL" sz="3200" b="1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של הפרקטיקה הנוכחית 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נשמר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315728" y="1667128"/>
            <a:ext cx="857675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כנקודת מוצא להעמקת ניתוח הדרישות</a:t>
            </a:r>
          </a:p>
          <a:p>
            <a:pPr marL="360363" indent="-360363" algn="just">
              <a:buFontTx/>
              <a:buChar char="•"/>
            </a:pP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כפתרון גיבוי</a:t>
            </a:r>
          </a:p>
          <a:p>
            <a:pPr marL="360363" indent="-360363" algn="just">
              <a:buFontTx/>
              <a:buChar char="•"/>
            </a:pP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כאשר אין נתונים זמינים והגישה לידע הנדרש מוגבלת</a:t>
            </a:r>
          </a:p>
          <a:p>
            <a:pPr marL="360363" indent="-360363" algn="just">
              <a:buFontTx/>
              <a:buChar char="•"/>
            </a:pP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just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כאשר לא עומד לרשותנו הזמן הנדרש (מועד קבלת ההחלטה הגיע!)</a:t>
            </a:r>
          </a:p>
        </p:txBody>
      </p:sp>
    </p:spTree>
    <p:extLst>
      <p:ext uri="{BB962C8B-B14F-4D97-AF65-F5344CB8AC3E}">
        <p14:creationId xmlns:p14="http://schemas.microsoft.com/office/powerpoint/2010/main" val="42166743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7235" y="504000"/>
            <a:ext cx="84296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פיתוח ותכנון מוצרים חדשים – מה בסך הכל רצינו?</a:t>
            </a:r>
          </a:p>
        </p:txBody>
      </p:sp>
      <p:sp>
        <p:nvSpPr>
          <p:cNvPr id="2" name="Cloud 1"/>
          <p:cNvSpPr/>
          <p:nvPr/>
        </p:nvSpPr>
        <p:spPr>
          <a:xfrm>
            <a:off x="1257874" y="3782557"/>
            <a:ext cx="3744416" cy="244827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 smtClean="0"/>
          </a:p>
          <a:p>
            <a:pPr algn="ctr"/>
            <a:r>
              <a:rPr lang="he-IL" dirty="0" smtClean="0"/>
              <a:t>במהירות,</a:t>
            </a:r>
          </a:p>
          <a:p>
            <a:pPr algn="ctr"/>
            <a:r>
              <a:rPr lang="he-IL" dirty="0" smtClean="0"/>
              <a:t>באמינות,</a:t>
            </a:r>
          </a:p>
          <a:p>
            <a:pPr algn="ctr"/>
            <a:r>
              <a:rPr lang="he-IL" dirty="0" smtClean="0"/>
              <a:t>בבטיחות,</a:t>
            </a:r>
          </a:p>
          <a:p>
            <a:pPr algn="ctr"/>
            <a:r>
              <a:rPr lang="he-IL" dirty="0" smtClean="0"/>
              <a:t>ללא נזק אגבי,</a:t>
            </a:r>
          </a:p>
          <a:p>
            <a:pPr algn="ctr"/>
            <a:r>
              <a:rPr lang="he-IL" dirty="0"/>
              <a:t>בעלות מינימלית,</a:t>
            </a:r>
          </a:p>
          <a:p>
            <a:pPr algn="ctr"/>
            <a:r>
              <a:rPr lang="he-IL" dirty="0" smtClean="0"/>
              <a:t>ועוד ועוד...</a:t>
            </a:r>
          </a:p>
          <a:p>
            <a:pPr algn="ctr"/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58" y="1567070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662" y="1317853"/>
            <a:ext cx="1905000" cy="1905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124788"/>
            <a:ext cx="2160240" cy="26488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412776"/>
            <a:ext cx="1908788" cy="19087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088" y="3048522"/>
            <a:ext cx="2855270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להגיע ממקום למקום...</a:t>
            </a:r>
            <a:endParaRPr lang="he-IL" dirty="0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4529" y="3019213"/>
            <a:ext cx="3121368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לשוחח עם חבר מרוחק...</a:t>
            </a:r>
            <a:endParaRPr lang="he-IL" dirty="0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51132" y="1660634"/>
            <a:ext cx="201048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להחליף מידע...</a:t>
            </a:r>
            <a:endParaRPr lang="he-IL" dirty="0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70196" y="3551724"/>
            <a:ext cx="3881191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או שמישהו ישטוף את הכלים...</a:t>
            </a:r>
            <a:endParaRPr lang="he-IL" dirty="0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45300" y="6599238"/>
            <a:ext cx="2133600" cy="222250"/>
          </a:xfrm>
        </p:spPr>
        <p:txBody>
          <a:bodyPr/>
          <a:lstStyle/>
          <a:p>
            <a:pPr>
              <a:defRPr/>
            </a:pPr>
            <a:fld id="{6FF76301-78A3-4AFF-B551-A0F19E8AB41F}" type="slidenum">
              <a:rPr lang="he-IL" smtClean="0"/>
              <a:pPr>
                <a:defRPr/>
              </a:pPr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079543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10" grpId="0"/>
      <p:bldP spid="11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7235" y="504000"/>
            <a:ext cx="84296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ומה קיבלנו אבל לא רצינו?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45906"/>
            <a:ext cx="3785199" cy="23762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39212"/>
            <a:ext cx="3085205" cy="2376264"/>
          </a:xfrm>
          <a:prstGeom prst="rect">
            <a:avLst/>
          </a:prstGeom>
        </p:spPr>
      </p:pic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07504" y="4059492"/>
            <a:ext cx="409331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קרינה גבוהה יחסית</a:t>
            </a:r>
          </a:p>
          <a:p>
            <a:pPr marL="360363" indent="-360363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משקל 800 גר'</a:t>
            </a:r>
          </a:p>
          <a:p>
            <a:pPr marL="360363" indent="-360363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מימדים של לבנה (</a:t>
            </a:r>
            <a:r>
              <a:rPr lang="en-US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the brick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</a:t>
            </a:r>
          </a:p>
          <a:p>
            <a:pPr marL="360363" indent="-360363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עלות ייצור גבוהה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148064" y="4244157"/>
            <a:ext cx="308520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עודף משקל</a:t>
            </a:r>
          </a:p>
          <a:p>
            <a:pPr marL="360363" indent="-360363">
              <a:buFontTx/>
              <a:buChar char="•"/>
            </a:pPr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>
              <a:buFontTx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נפח גדול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3395" y="5744288"/>
            <a:ext cx="4004590" cy="8617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1000" dirty="0"/>
              <a:t>While at Motorola in the 1970s, </a:t>
            </a:r>
            <a:r>
              <a:rPr lang="en-US" sz="1000" dirty="0" smtClean="0"/>
              <a:t>Martin Cooper </a:t>
            </a:r>
            <a:r>
              <a:rPr lang="en-US" sz="1000" dirty="0"/>
              <a:t>conceived the first handheld mobile phone (distinct from the car phone) in 1973 and led the team that developed it and brought it to market in </a:t>
            </a:r>
            <a:r>
              <a:rPr lang="en-US" sz="1000" dirty="0" smtClean="0"/>
              <a:t>1983. He </a:t>
            </a:r>
            <a:r>
              <a:rPr lang="en-US" sz="1000" dirty="0"/>
              <a:t>is considered the "father of the cell </a:t>
            </a:r>
            <a:r>
              <a:rPr lang="en-US" sz="1000" dirty="0" smtClean="0"/>
              <a:t>phone"</a:t>
            </a:r>
            <a:r>
              <a:rPr lang="en-US" sz="1000" dirty="0"/>
              <a:t> and is also cited as the first person in history to make a handheld cellular phone call in public</a:t>
            </a:r>
            <a:r>
              <a:rPr lang="en-US" sz="1000" dirty="0" smtClean="0"/>
              <a:t>.</a:t>
            </a:r>
            <a:endParaRPr lang="he-IL" sz="1000" dirty="0"/>
          </a:p>
        </p:txBody>
      </p:sp>
    </p:spTree>
    <p:extLst>
      <p:ext uri="{BB962C8B-B14F-4D97-AF65-F5344CB8AC3E}">
        <p14:creationId xmlns:p14="http://schemas.microsoft.com/office/powerpoint/2010/main" val="11463983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115863" y="1844824"/>
            <a:ext cx="8928992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לתכנן מערכת בעלת </a:t>
            </a:r>
            <a:r>
              <a:rPr lang="he-IL" sz="2800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פונקציונאליות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נכונה </a:t>
            </a:r>
            <a:r>
              <a:rPr lang="he-IL" sz="2800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ובאיכויות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he-IL" sz="2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הנכונות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, </a:t>
            </a:r>
          </a:p>
          <a:p>
            <a:pPr marL="360363" indent="-360363" algn="ctr"/>
            <a:endParaRPr lang="he-IL" sz="180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המאלץ את סביבתה (</a:t>
            </a:r>
            <a:r>
              <a:rPr lang="he-IL" sz="2800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אילוץ זמן, מסה או מרחב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במידה </a:t>
            </a:r>
            <a:r>
              <a:rPr lang="he-IL" sz="2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הנכונה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,</a:t>
            </a:r>
          </a:p>
          <a:p>
            <a:pPr marL="360363" indent="-360363" algn="ctr"/>
            <a:endParaRPr lang="he-IL" sz="180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ולייצורה נדרשת השקעה כוללת (</a:t>
            </a:r>
            <a:r>
              <a:rPr lang="he-IL" sz="2800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המבוטאת כעלות ייצור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</a:t>
            </a:r>
            <a:r>
              <a:rPr lang="he-IL" sz="2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נכונה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.</a:t>
            </a:r>
          </a:p>
          <a:p>
            <a:pPr marL="360363" indent="-360363" algn="ctr"/>
            <a:endParaRPr lang="he-IL" sz="28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0788" y="504000"/>
            <a:ext cx="842968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מטרת משימת התכן ההנדסי</a:t>
            </a:r>
          </a:p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הגדרה מנקודת המבט של הלקוח/המשתמש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07504" y="4277414"/>
            <a:ext cx="892899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 algn="ctr"/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נכון </a:t>
            </a:r>
            <a:r>
              <a:rPr lang="he-IL" sz="28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= מותאם לצרכי הלקוח/המשתמש, לצרכי הארגון ולשאר בעלי </a:t>
            </a:r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הענין</a:t>
            </a:r>
          </a:p>
          <a:p>
            <a:pPr marL="360363" indent="-360363" algn="ctr"/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נכון </a:t>
            </a:r>
            <a:r>
              <a:rPr lang="he-IL" sz="28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= </a:t>
            </a:r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פשרה בין הצורך האולטימטיבי לבין המציאות המכילה בין היתר מיגוון של מגבלות פיזיקליות </a:t>
            </a:r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וטכנולוגיות</a:t>
            </a:r>
            <a:endParaRPr lang="he-IL" sz="28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278185" y="1196752"/>
            <a:ext cx="864403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משימת התכן ההנדסי הינה משימה מורכבת המפורקת לתהליכי משנה המאפשרים את יישומה בפועל</a:t>
            </a:r>
          </a:p>
          <a:p>
            <a:pPr algn="ctr"/>
            <a:endParaRPr lang="he-IL" sz="28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he-IL" sz="28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בראש תהליכי המשנה ניצב תהליך</a:t>
            </a:r>
          </a:p>
          <a:p>
            <a:pPr algn="ctr"/>
            <a:r>
              <a:rPr lang="he-IL" sz="2800" u="sng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בחירת מרכיבי המערכת על תכונותיהם השונות</a:t>
            </a:r>
          </a:p>
          <a:p>
            <a:pPr algn="just"/>
            <a:endParaRPr lang="he-IL" sz="28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תהליך בחירת מרכיבי המערכת מגדיר את המענה הטכני</a:t>
            </a:r>
          </a:p>
          <a:p>
            <a:pPr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הנותן מענה לדרישות</a:t>
            </a:r>
          </a:p>
          <a:p>
            <a:pPr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על כן תהליך זה קרוי גם</a:t>
            </a:r>
          </a:p>
          <a:p>
            <a:pPr algn="ctr"/>
            <a:r>
              <a:rPr lang="he-IL" sz="2800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תהליך ניתוח הדרישות</a:t>
            </a:r>
          </a:p>
          <a:p>
            <a:pPr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(ולעתים קרוי תהליך הנדסת הדרישות)</a:t>
            </a:r>
          </a:p>
          <a:p>
            <a:pPr marL="360363" indent="-360363" algn="ctr"/>
            <a:endParaRPr lang="he-IL" sz="2800" dirty="0" smtClean="0">
              <a:solidFill>
                <a:srgbClr val="7795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185" y="468000"/>
            <a:ext cx="84296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 (Hebrew)" charset="0"/>
                <a:cs typeface="Arial" pitchFamily="34" charset="0"/>
              </a:rPr>
              <a:t>תכנון המערכת/ניתוח הדרישות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8985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278185" y="1663055"/>
            <a:ext cx="864403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לבחור מרכיבי מערכת/מוצר</a:t>
            </a:r>
          </a:p>
          <a:p>
            <a:pPr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הנותנים מענה לדרישה הפונקציונאלית כפי שנותחה,</a:t>
            </a:r>
          </a:p>
          <a:p>
            <a:pPr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ברמת הביצועים והאיכויות הנדרשות (*)</a:t>
            </a:r>
          </a:p>
          <a:p>
            <a:pPr marL="360363" indent="-360363" algn="ctr"/>
            <a:endParaRPr lang="he-IL" sz="280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60363" indent="-360363"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תוך עמידה בכל הדרישות לתכונות פיזיקליות של התוצר (**)</a:t>
            </a:r>
          </a:p>
          <a:p>
            <a:pPr marL="360363" indent="-360363" algn="ctr"/>
            <a:endParaRPr lang="he-IL" sz="280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60363" indent="-360363" algn="ctr"/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ומבלי לחרוג מיעד העלות (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 של </a:t>
            </a:r>
            <a:r>
              <a:rPr lang="he-IL" sz="2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התוצר </a:t>
            </a:r>
            <a:r>
              <a:rPr lang="he-IL" sz="2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(***)</a:t>
            </a:r>
            <a:endParaRPr lang="he-IL" sz="28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60363" indent="-360363" algn="ctr"/>
            <a:endParaRPr lang="he-IL" sz="20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endParaRPr lang="he-IL" sz="2000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endParaRPr lang="he-IL" sz="2000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/>
            <a:r>
              <a:rPr lang="he-IL" sz="16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(*) 	בכלל זה נכללים ביצועי בטיחות, אמינות, פשטות בתפעול, ייצוריות, תחזוקתיות וכיו"ב </a:t>
            </a:r>
            <a:r>
              <a:rPr lang="en-US" sz="16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–</a:t>
            </a:r>
            <a:r>
              <a:rPr lang="en-US" sz="1600" dirty="0" err="1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ilities</a:t>
            </a:r>
            <a:r>
              <a:rPr lang="he-IL" sz="16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מקסימליים</a:t>
            </a:r>
          </a:p>
          <a:p>
            <a:pPr marL="360363" indent="-360363"/>
            <a:r>
              <a:rPr lang="he-IL" sz="16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(**) </a:t>
            </a:r>
            <a:r>
              <a:rPr lang="he-IL" sz="16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משקל, נפח, </a:t>
            </a:r>
            <a:r>
              <a:rPr lang="he-IL" sz="16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זמן תגובה וכיו"ב - מינימאליים</a:t>
            </a:r>
          </a:p>
          <a:p>
            <a:pPr marL="360363" indent="-360363"/>
            <a:r>
              <a:rPr lang="he-IL" sz="16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(***) יעד העלות מבטא את ההשקעה הכוללת בייצורו - מינימאלית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358" y="504000"/>
            <a:ext cx="842968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יעדי תהליך ניתוח הדרישות</a:t>
            </a:r>
          </a:p>
        </p:txBody>
      </p:sp>
    </p:spTree>
    <p:extLst>
      <p:ext uri="{BB962C8B-B14F-4D97-AF65-F5344CB8AC3E}">
        <p14:creationId xmlns:p14="http://schemas.microsoft.com/office/powerpoint/2010/main" val="37877419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8185" y="432763"/>
            <a:ext cx="842968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היררכיית הדרישות, היררכיית המענה</a:t>
            </a:r>
          </a:p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וההקבלה החד-חד ערכית ביניהם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43808" y="1772816"/>
            <a:ext cx="3600400" cy="400110"/>
          </a:xfrm>
          <a:prstGeom prst="rect">
            <a:avLst/>
          </a:prstGeom>
          <a:noFill/>
          <a:ln w="25400">
            <a:solidFill>
              <a:srgbClr val="22228B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ליצור קשר עם אדם מרוחק</a:t>
            </a:r>
            <a:endParaRPr lang="he-IL" sz="2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43808" y="3933056"/>
            <a:ext cx="3600400" cy="40011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מכשיר טלפון</a:t>
            </a:r>
            <a:endParaRPr lang="he-IL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43808" y="5517232"/>
            <a:ext cx="3600400" cy="40011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דואר אלקטרוני</a:t>
            </a:r>
            <a:endParaRPr lang="he-IL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899592" y="2172926"/>
            <a:ext cx="7488832" cy="752018"/>
            <a:chOff x="899592" y="2172926"/>
            <a:chExt cx="7488832" cy="752018"/>
          </a:xfrm>
        </p:grpSpPr>
        <p:grpSp>
          <p:nvGrpSpPr>
            <p:cNvPr id="3" name="Group 2"/>
            <p:cNvGrpSpPr/>
            <p:nvPr/>
          </p:nvGrpSpPr>
          <p:grpSpPr>
            <a:xfrm>
              <a:off x="899592" y="2524834"/>
              <a:ext cx="7488832" cy="400110"/>
              <a:chOff x="899592" y="2524834"/>
              <a:chExt cx="7488832" cy="400110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6804248" y="2524834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לציין מספר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4860032" y="2524834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לדבר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2843808" y="2524834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להקשיב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899592" y="2524834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לסיים קשר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</p:grpSp>
        <p:grpSp>
          <p:nvGrpSpPr>
            <p:cNvPr id="101" name="Group 100"/>
            <p:cNvGrpSpPr/>
            <p:nvPr/>
          </p:nvGrpSpPr>
          <p:grpSpPr>
            <a:xfrm>
              <a:off x="1691680" y="2172926"/>
              <a:ext cx="5904656" cy="351908"/>
              <a:chOff x="1691680" y="2172926"/>
              <a:chExt cx="5904656" cy="351908"/>
            </a:xfrm>
          </p:grpSpPr>
          <p:cxnSp>
            <p:nvCxnSpPr>
              <p:cNvPr id="30" name="Elbow Connector 29"/>
              <p:cNvCxnSpPr>
                <a:stCxn id="2" idx="2"/>
                <a:endCxn id="7" idx="0"/>
              </p:cNvCxnSpPr>
              <p:nvPr/>
            </p:nvCxnSpPr>
            <p:spPr>
              <a:xfrm rot="16200000" flipH="1">
                <a:off x="4972110" y="1844824"/>
                <a:ext cx="351908" cy="1008112"/>
              </a:xfrm>
              <a:prstGeom prst="bentConnector3">
                <a:avLst/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Elbow Connector 32"/>
              <p:cNvCxnSpPr>
                <a:stCxn id="2" idx="2"/>
                <a:endCxn id="6" idx="0"/>
              </p:cNvCxnSpPr>
              <p:nvPr/>
            </p:nvCxnSpPr>
            <p:spPr>
              <a:xfrm rot="16200000" flipH="1">
                <a:off x="5944218" y="872716"/>
                <a:ext cx="351908" cy="2952328"/>
              </a:xfrm>
              <a:prstGeom prst="bentConnector3">
                <a:avLst/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Elbow Connector 35"/>
              <p:cNvCxnSpPr>
                <a:stCxn id="2" idx="2"/>
                <a:endCxn id="11" idx="0"/>
              </p:cNvCxnSpPr>
              <p:nvPr/>
            </p:nvCxnSpPr>
            <p:spPr>
              <a:xfrm rot="5400000">
                <a:off x="3963998" y="1844824"/>
                <a:ext cx="351908" cy="1008112"/>
              </a:xfrm>
              <a:prstGeom prst="bentConnector3">
                <a:avLst/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Elbow Connector 38"/>
              <p:cNvCxnSpPr>
                <a:stCxn id="2" idx="2"/>
                <a:endCxn id="12" idx="0"/>
              </p:cNvCxnSpPr>
              <p:nvPr/>
            </p:nvCxnSpPr>
            <p:spPr>
              <a:xfrm rot="5400000">
                <a:off x="2991890" y="872716"/>
                <a:ext cx="351908" cy="2952328"/>
              </a:xfrm>
              <a:prstGeom prst="bentConnector3">
                <a:avLst/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8"/>
          <p:cNvGrpSpPr/>
          <p:nvPr/>
        </p:nvGrpSpPr>
        <p:grpSpPr>
          <a:xfrm>
            <a:off x="899592" y="4333166"/>
            <a:ext cx="7488832" cy="752018"/>
            <a:chOff x="899592" y="4333166"/>
            <a:chExt cx="7488832" cy="752018"/>
          </a:xfrm>
        </p:grpSpPr>
        <p:grpSp>
          <p:nvGrpSpPr>
            <p:cNvPr id="4" name="Group 3"/>
            <p:cNvGrpSpPr/>
            <p:nvPr/>
          </p:nvGrpSpPr>
          <p:grpSpPr>
            <a:xfrm>
              <a:off x="899592" y="4685074"/>
              <a:ext cx="7488832" cy="400110"/>
              <a:chOff x="899592" y="4037002"/>
              <a:chExt cx="7488832" cy="400110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6804248" y="4037002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C0000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חוגה</a:t>
                </a:r>
                <a:endParaRPr lang="he-IL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860032" y="4037002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C0000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מיקרופון</a:t>
                </a:r>
                <a:endParaRPr lang="he-IL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2843808" y="4037002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C0000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רמקול</a:t>
                </a:r>
                <a:endParaRPr lang="he-IL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899592" y="4037002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C0000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לחצן ניתוק</a:t>
                </a:r>
                <a:endParaRPr lang="he-IL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</p:grpSp>
        <p:grpSp>
          <p:nvGrpSpPr>
            <p:cNvPr id="102" name="Group 101"/>
            <p:cNvGrpSpPr/>
            <p:nvPr/>
          </p:nvGrpSpPr>
          <p:grpSpPr>
            <a:xfrm>
              <a:off x="1691680" y="4333166"/>
              <a:ext cx="5904656" cy="351908"/>
              <a:chOff x="1691680" y="4333166"/>
              <a:chExt cx="5904656" cy="351908"/>
            </a:xfrm>
          </p:grpSpPr>
          <p:cxnSp>
            <p:nvCxnSpPr>
              <p:cNvPr id="43" name="Elbow Connector 42"/>
              <p:cNvCxnSpPr>
                <a:stCxn id="13" idx="2"/>
                <a:endCxn id="14" idx="0"/>
              </p:cNvCxnSpPr>
              <p:nvPr/>
            </p:nvCxnSpPr>
            <p:spPr>
              <a:xfrm rot="16200000" flipH="1">
                <a:off x="5944218" y="3032956"/>
                <a:ext cx="351908" cy="2952328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Elbow Connector 43"/>
              <p:cNvCxnSpPr>
                <a:stCxn id="15" idx="0"/>
                <a:endCxn id="13" idx="2"/>
              </p:cNvCxnSpPr>
              <p:nvPr/>
            </p:nvCxnSpPr>
            <p:spPr>
              <a:xfrm rot="16200000" flipV="1">
                <a:off x="4972110" y="4005064"/>
                <a:ext cx="351908" cy="1008112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Elbow Connector 44"/>
              <p:cNvCxnSpPr/>
              <p:nvPr/>
            </p:nvCxnSpPr>
            <p:spPr>
              <a:xfrm rot="5400000" flipH="1" flipV="1">
                <a:off x="3977817" y="4005064"/>
                <a:ext cx="351908" cy="1008112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Elbow Connector 45"/>
              <p:cNvCxnSpPr>
                <a:stCxn id="13" idx="2"/>
                <a:endCxn id="17" idx="0"/>
              </p:cNvCxnSpPr>
              <p:nvPr/>
            </p:nvCxnSpPr>
            <p:spPr>
              <a:xfrm rot="5400000">
                <a:off x="2991890" y="3032956"/>
                <a:ext cx="351908" cy="2952328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9"/>
          <p:cNvGrpSpPr/>
          <p:nvPr/>
        </p:nvGrpSpPr>
        <p:grpSpPr>
          <a:xfrm>
            <a:off x="899592" y="5917342"/>
            <a:ext cx="7488832" cy="752018"/>
            <a:chOff x="899592" y="5917342"/>
            <a:chExt cx="7488832" cy="752018"/>
          </a:xfrm>
        </p:grpSpPr>
        <p:grpSp>
          <p:nvGrpSpPr>
            <p:cNvPr id="28" name="Group 27"/>
            <p:cNvGrpSpPr/>
            <p:nvPr/>
          </p:nvGrpSpPr>
          <p:grpSpPr>
            <a:xfrm>
              <a:off x="899592" y="6269250"/>
              <a:ext cx="7488832" cy="400110"/>
              <a:chOff x="899592" y="6269250"/>
              <a:chExt cx="7488832" cy="400110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6804248" y="6269250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C0000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כתובת דוא"ל</a:t>
                </a:r>
                <a:endParaRPr lang="he-IL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4860032" y="6269250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C0000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מקלדת</a:t>
                </a:r>
                <a:endParaRPr lang="he-IL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843808" y="6269250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C0000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מסך</a:t>
                </a:r>
                <a:endParaRPr lang="he-IL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899592" y="6269250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C0000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פקדי התוכנה</a:t>
                </a:r>
                <a:endParaRPr lang="he-IL" sz="2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</p:grpSp>
        <p:grpSp>
          <p:nvGrpSpPr>
            <p:cNvPr id="103" name="Group 102"/>
            <p:cNvGrpSpPr/>
            <p:nvPr/>
          </p:nvGrpSpPr>
          <p:grpSpPr>
            <a:xfrm>
              <a:off x="1691680" y="5917342"/>
              <a:ext cx="5904656" cy="351908"/>
              <a:chOff x="1691680" y="5917342"/>
              <a:chExt cx="5904656" cy="351908"/>
            </a:xfrm>
          </p:grpSpPr>
          <p:cxnSp>
            <p:nvCxnSpPr>
              <p:cNvPr id="72" name="Elbow Connector 71"/>
              <p:cNvCxnSpPr>
                <a:stCxn id="18" idx="2"/>
                <a:endCxn id="22" idx="0"/>
              </p:cNvCxnSpPr>
              <p:nvPr/>
            </p:nvCxnSpPr>
            <p:spPr>
              <a:xfrm rot="5400000">
                <a:off x="2991890" y="4617132"/>
                <a:ext cx="351908" cy="2952328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Elbow Connector 74"/>
              <p:cNvCxnSpPr>
                <a:stCxn id="18" idx="2"/>
                <a:endCxn id="21" idx="0"/>
              </p:cNvCxnSpPr>
              <p:nvPr/>
            </p:nvCxnSpPr>
            <p:spPr>
              <a:xfrm rot="5400000">
                <a:off x="3963998" y="5589240"/>
                <a:ext cx="351908" cy="1008112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Elbow Connector 77"/>
              <p:cNvCxnSpPr>
                <a:stCxn id="18" idx="2"/>
                <a:endCxn id="20" idx="0"/>
              </p:cNvCxnSpPr>
              <p:nvPr/>
            </p:nvCxnSpPr>
            <p:spPr>
              <a:xfrm rot="16200000" flipH="1">
                <a:off x="4972110" y="5589240"/>
                <a:ext cx="351908" cy="1008112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Elbow Connector 80"/>
              <p:cNvCxnSpPr>
                <a:stCxn id="18" idx="2"/>
                <a:endCxn id="19" idx="0"/>
              </p:cNvCxnSpPr>
              <p:nvPr/>
            </p:nvCxnSpPr>
            <p:spPr>
              <a:xfrm rot="16200000" flipH="1">
                <a:off x="5944218" y="4617132"/>
                <a:ext cx="351908" cy="2952328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9" name="Group 28"/>
          <p:cNvGrpSpPr/>
          <p:nvPr/>
        </p:nvGrpSpPr>
        <p:grpSpPr>
          <a:xfrm>
            <a:off x="899592" y="2172926"/>
            <a:ext cx="7488832" cy="1472098"/>
            <a:chOff x="899592" y="2172926"/>
            <a:chExt cx="7488832" cy="1472098"/>
          </a:xfrm>
        </p:grpSpPr>
        <p:grpSp>
          <p:nvGrpSpPr>
            <p:cNvPr id="27" name="Group 26"/>
            <p:cNvGrpSpPr/>
            <p:nvPr/>
          </p:nvGrpSpPr>
          <p:grpSpPr>
            <a:xfrm>
              <a:off x="899592" y="3244914"/>
              <a:ext cx="7488832" cy="400110"/>
              <a:chOff x="899592" y="4757082"/>
              <a:chExt cx="7488832" cy="400110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6804248" y="4757082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לציין כתובת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860032" y="4757082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להקליד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2843808" y="4757082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לקרוא מהמסך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899592" y="4757082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לסיים קשר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</p:grpSp>
        <p:grpSp>
          <p:nvGrpSpPr>
            <p:cNvPr id="100" name="Group 99"/>
            <p:cNvGrpSpPr/>
            <p:nvPr/>
          </p:nvGrpSpPr>
          <p:grpSpPr>
            <a:xfrm>
              <a:off x="1691680" y="2172926"/>
              <a:ext cx="5904656" cy="1071988"/>
              <a:chOff x="1691680" y="2172926"/>
              <a:chExt cx="5904656" cy="1071988"/>
            </a:xfrm>
          </p:grpSpPr>
          <p:cxnSp>
            <p:nvCxnSpPr>
              <p:cNvPr id="88" name="Elbow Connector 87"/>
              <p:cNvCxnSpPr>
                <a:stCxn id="2" idx="2"/>
                <a:endCxn id="26" idx="0"/>
              </p:cNvCxnSpPr>
              <p:nvPr/>
            </p:nvCxnSpPr>
            <p:spPr>
              <a:xfrm rot="5400000">
                <a:off x="2631850" y="1232756"/>
                <a:ext cx="1071988" cy="2952328"/>
              </a:xfrm>
              <a:prstGeom prst="bentConnector3">
                <a:avLst>
                  <a:gd name="adj1" fmla="val 82339"/>
                </a:avLst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Elbow Connector 90"/>
              <p:cNvCxnSpPr>
                <a:stCxn id="2" idx="2"/>
                <a:endCxn id="25" idx="0"/>
              </p:cNvCxnSpPr>
              <p:nvPr/>
            </p:nvCxnSpPr>
            <p:spPr>
              <a:xfrm rot="5400000">
                <a:off x="3603958" y="2204864"/>
                <a:ext cx="1071988" cy="1008112"/>
              </a:xfrm>
              <a:prstGeom prst="bentConnector3">
                <a:avLst>
                  <a:gd name="adj1" fmla="val 82339"/>
                </a:avLst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Elbow Connector 93"/>
              <p:cNvCxnSpPr>
                <a:stCxn id="2" idx="2"/>
                <a:endCxn id="24" idx="0"/>
              </p:cNvCxnSpPr>
              <p:nvPr/>
            </p:nvCxnSpPr>
            <p:spPr>
              <a:xfrm rot="16200000" flipH="1">
                <a:off x="4612070" y="2204864"/>
                <a:ext cx="1071988" cy="1008112"/>
              </a:xfrm>
              <a:prstGeom prst="bentConnector3">
                <a:avLst>
                  <a:gd name="adj1" fmla="val 81987"/>
                </a:avLst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Elbow Connector 96"/>
              <p:cNvCxnSpPr>
                <a:stCxn id="2" idx="2"/>
                <a:endCxn id="23" idx="0"/>
              </p:cNvCxnSpPr>
              <p:nvPr/>
            </p:nvCxnSpPr>
            <p:spPr>
              <a:xfrm rot="16200000" flipH="1">
                <a:off x="5584178" y="1232756"/>
                <a:ext cx="1071988" cy="2952328"/>
              </a:xfrm>
              <a:prstGeom prst="bentConnector3">
                <a:avLst>
                  <a:gd name="adj1" fmla="val 82456"/>
                </a:avLst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" name="Group 48"/>
          <p:cNvGrpSpPr/>
          <p:nvPr/>
        </p:nvGrpSpPr>
        <p:grpSpPr>
          <a:xfrm>
            <a:off x="899592" y="2172926"/>
            <a:ext cx="7488832" cy="752018"/>
            <a:chOff x="899592" y="2172926"/>
            <a:chExt cx="7488832" cy="752018"/>
          </a:xfrm>
        </p:grpSpPr>
        <p:grpSp>
          <p:nvGrpSpPr>
            <p:cNvPr id="50" name="Group 49"/>
            <p:cNvGrpSpPr/>
            <p:nvPr/>
          </p:nvGrpSpPr>
          <p:grpSpPr>
            <a:xfrm>
              <a:off x="899592" y="2524834"/>
              <a:ext cx="7488832" cy="400110"/>
              <a:chOff x="899592" y="2524834"/>
              <a:chExt cx="7488832" cy="400110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6804248" y="2524834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לציין מספר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4860032" y="2524834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לדבר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2843808" y="2524834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להקשיב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899592" y="2524834"/>
                <a:ext cx="1584176" cy="400110"/>
              </a:xfrm>
              <a:prstGeom prst="rect">
                <a:avLst/>
              </a:prstGeom>
              <a:noFill/>
              <a:ln w="25400">
                <a:solidFill>
                  <a:srgbClr val="22228B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  <a:cs typeface="+mn-cs"/>
                  </a:rPr>
                  <a:t>לסיים קשר</a:t>
                </a:r>
                <a:endParaRPr lang="he-IL" sz="20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endParaRPr>
              </a:p>
            </p:txBody>
          </p:sp>
        </p:grpSp>
        <p:grpSp>
          <p:nvGrpSpPr>
            <p:cNvPr id="51" name="Group 50"/>
            <p:cNvGrpSpPr/>
            <p:nvPr/>
          </p:nvGrpSpPr>
          <p:grpSpPr>
            <a:xfrm>
              <a:off x="1691680" y="2172926"/>
              <a:ext cx="5904656" cy="351908"/>
              <a:chOff x="1691680" y="2172926"/>
              <a:chExt cx="5904656" cy="351908"/>
            </a:xfrm>
          </p:grpSpPr>
          <p:cxnSp>
            <p:nvCxnSpPr>
              <p:cNvPr id="52" name="Elbow Connector 51"/>
              <p:cNvCxnSpPr>
                <a:endCxn id="57" idx="0"/>
              </p:cNvCxnSpPr>
              <p:nvPr/>
            </p:nvCxnSpPr>
            <p:spPr>
              <a:xfrm rot="16200000" flipH="1">
                <a:off x="4972110" y="1844824"/>
                <a:ext cx="351908" cy="1008112"/>
              </a:xfrm>
              <a:prstGeom prst="bentConnector3">
                <a:avLst/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Elbow Connector 52"/>
              <p:cNvCxnSpPr>
                <a:endCxn id="56" idx="0"/>
              </p:cNvCxnSpPr>
              <p:nvPr/>
            </p:nvCxnSpPr>
            <p:spPr>
              <a:xfrm rot="16200000" flipH="1">
                <a:off x="5944218" y="872716"/>
                <a:ext cx="351908" cy="2952328"/>
              </a:xfrm>
              <a:prstGeom prst="bentConnector3">
                <a:avLst/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Elbow Connector 53"/>
              <p:cNvCxnSpPr>
                <a:endCxn id="58" idx="0"/>
              </p:cNvCxnSpPr>
              <p:nvPr/>
            </p:nvCxnSpPr>
            <p:spPr>
              <a:xfrm rot="5400000">
                <a:off x="3963998" y="1844824"/>
                <a:ext cx="351908" cy="1008112"/>
              </a:xfrm>
              <a:prstGeom prst="bentConnector3">
                <a:avLst/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Elbow Connector 54"/>
              <p:cNvCxnSpPr>
                <a:endCxn id="59" idx="0"/>
              </p:cNvCxnSpPr>
              <p:nvPr/>
            </p:nvCxnSpPr>
            <p:spPr>
              <a:xfrm rot="5400000">
                <a:off x="2991890" y="872716"/>
                <a:ext cx="351908" cy="2952328"/>
              </a:xfrm>
              <a:prstGeom prst="bentConnector3">
                <a:avLst/>
              </a:prstGeom>
              <a:ln w="19050">
                <a:solidFill>
                  <a:srgbClr val="2222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4123747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40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היררכיית הדרישות והמענה – קשר מקבילי חד-חד ערכי</a:t>
            </a:r>
            <a:endParaRPr lang="he-IL" sz="3200" b="1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Home\Google Drive\MASTER Deterministic Requirements Management\Pictures\max-staplers-hd-10d-bl-400x40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280" y="4509120"/>
            <a:ext cx="2806983" cy="176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me\Google Drive\MASTER Deterministic Requirements Management\Pictures\bostitc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662" y="4077072"/>
            <a:ext cx="3196260" cy="2015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71600" y="1444127"/>
            <a:ext cx="3600400" cy="400110"/>
          </a:xfrm>
          <a:prstGeom prst="rect">
            <a:avLst/>
          </a:prstGeom>
          <a:noFill/>
          <a:ln w="25400">
            <a:solidFill>
              <a:srgbClr val="22228B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להדק ולשלוף סיכות הידוק</a:t>
            </a:r>
            <a:endParaRPr lang="he-IL" sz="2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92000" y="2116619"/>
            <a:ext cx="1584176" cy="400110"/>
          </a:xfrm>
          <a:prstGeom prst="rect">
            <a:avLst/>
          </a:prstGeom>
          <a:noFill/>
          <a:ln w="25400">
            <a:solidFill>
              <a:srgbClr val="22228B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להדק סיכות</a:t>
            </a:r>
            <a:endParaRPr lang="he-IL" sz="2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1672" y="2116619"/>
            <a:ext cx="1584176" cy="400110"/>
          </a:xfrm>
          <a:prstGeom prst="rect">
            <a:avLst/>
          </a:prstGeom>
          <a:noFill/>
          <a:ln w="25400">
            <a:solidFill>
              <a:srgbClr val="22228B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לשלוף סיכות</a:t>
            </a:r>
            <a:endParaRPr lang="he-IL" sz="2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91880" y="2916000"/>
            <a:ext cx="1584176" cy="707886"/>
          </a:xfrm>
          <a:prstGeom prst="rect">
            <a:avLst/>
          </a:prstGeom>
          <a:noFill/>
          <a:ln w="25400">
            <a:solidFill>
              <a:srgbClr val="22228B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לשנות אופן הידוק</a:t>
            </a:r>
            <a:endParaRPr lang="he-IL" sz="2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47664" y="2916000"/>
            <a:ext cx="1584176" cy="707886"/>
          </a:xfrm>
          <a:prstGeom prst="rect">
            <a:avLst/>
          </a:prstGeom>
          <a:noFill/>
          <a:ln w="25400">
            <a:solidFill>
              <a:srgbClr val="22228B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להדק 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סיכות בכיפוף פנימה</a:t>
            </a:r>
            <a:endParaRPr lang="he-IL" sz="2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cxnSp>
        <p:nvCxnSpPr>
          <p:cNvPr id="11" name="Elbow Connector 10"/>
          <p:cNvCxnSpPr>
            <a:stCxn id="7" idx="2"/>
            <a:endCxn id="16" idx="0"/>
          </p:cNvCxnSpPr>
          <p:nvPr/>
        </p:nvCxnSpPr>
        <p:spPr>
          <a:xfrm rot="5400000">
            <a:off x="1861589" y="1206408"/>
            <a:ext cx="272382" cy="1548040"/>
          </a:xfrm>
          <a:prstGeom prst="bentConnector3">
            <a:avLst>
              <a:gd name="adj1" fmla="val 50000"/>
            </a:avLst>
          </a:prstGeom>
          <a:ln w="19050">
            <a:solidFill>
              <a:srgbClr val="2222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stCxn id="7" idx="2"/>
            <a:endCxn id="15" idx="0"/>
          </p:cNvCxnSpPr>
          <p:nvPr/>
        </p:nvCxnSpPr>
        <p:spPr>
          <a:xfrm rot="16200000" flipH="1">
            <a:off x="3391753" y="1224284"/>
            <a:ext cx="272382" cy="1512288"/>
          </a:xfrm>
          <a:prstGeom prst="bentConnector3">
            <a:avLst>
              <a:gd name="adj1" fmla="val 50000"/>
            </a:avLst>
          </a:prstGeom>
          <a:ln w="19050">
            <a:solidFill>
              <a:srgbClr val="2222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>
            <a:stCxn id="15" idx="2"/>
            <a:endCxn id="17" idx="0"/>
          </p:cNvCxnSpPr>
          <p:nvPr/>
        </p:nvCxnSpPr>
        <p:spPr>
          <a:xfrm rot="5400000">
            <a:off x="4084393" y="2716304"/>
            <a:ext cx="399271" cy="120"/>
          </a:xfrm>
          <a:prstGeom prst="bentConnector3">
            <a:avLst>
              <a:gd name="adj1" fmla="val 50000"/>
            </a:avLst>
          </a:prstGeom>
          <a:ln w="19050">
            <a:solidFill>
              <a:srgbClr val="2222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13"/>
          <p:cNvCxnSpPr>
            <a:stCxn id="15" idx="2"/>
            <a:endCxn id="18" idx="0"/>
          </p:cNvCxnSpPr>
          <p:nvPr/>
        </p:nvCxnSpPr>
        <p:spPr>
          <a:xfrm rot="5400000">
            <a:off x="3112285" y="1744196"/>
            <a:ext cx="399271" cy="1944336"/>
          </a:xfrm>
          <a:prstGeom prst="bentConnector3">
            <a:avLst>
              <a:gd name="adj1" fmla="val 50000"/>
            </a:avLst>
          </a:prstGeom>
          <a:ln w="19050">
            <a:solidFill>
              <a:srgbClr val="2222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436096" y="2916000"/>
            <a:ext cx="1584176" cy="707886"/>
          </a:xfrm>
          <a:prstGeom prst="rect">
            <a:avLst/>
          </a:prstGeom>
          <a:noFill/>
          <a:ln w="25400">
            <a:solidFill>
              <a:srgbClr val="22228B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להדק </a:t>
            </a:r>
            <a:r>
              <a:rPr lang="he-IL" sz="20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סיכות בכיפוף החוצה</a:t>
            </a:r>
            <a:endParaRPr lang="he-IL" sz="2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cxnSp>
        <p:nvCxnSpPr>
          <p:cNvPr id="40" name="Elbow Connector 39"/>
          <p:cNvCxnSpPr>
            <a:stCxn id="15" idx="2"/>
            <a:endCxn id="39" idx="0"/>
          </p:cNvCxnSpPr>
          <p:nvPr/>
        </p:nvCxnSpPr>
        <p:spPr>
          <a:xfrm rot="16200000" flipH="1">
            <a:off x="5056501" y="1744316"/>
            <a:ext cx="399271" cy="1944096"/>
          </a:xfrm>
          <a:prstGeom prst="bentConnector3">
            <a:avLst>
              <a:gd name="adj1" fmla="val 50000"/>
            </a:avLst>
          </a:prstGeom>
          <a:ln w="19050">
            <a:solidFill>
              <a:srgbClr val="2222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8" name="Picture 10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70" y="4432621"/>
            <a:ext cx="1921396" cy="1921396"/>
          </a:xfrm>
          <a:prstGeom prst="rect">
            <a:avLst/>
          </a:prstGeom>
        </p:spPr>
      </p:pic>
      <p:grpSp>
        <p:nvGrpSpPr>
          <p:cNvPr id="1044" name="Group 1043"/>
          <p:cNvGrpSpPr/>
          <p:nvPr/>
        </p:nvGrpSpPr>
        <p:grpSpPr>
          <a:xfrm>
            <a:off x="2771801" y="1844236"/>
            <a:ext cx="5400599" cy="679874"/>
            <a:chOff x="2771801" y="1844236"/>
            <a:chExt cx="5400599" cy="679874"/>
          </a:xfrm>
        </p:grpSpPr>
        <p:sp>
          <p:nvSpPr>
            <p:cNvPr id="49" name="TextBox 48"/>
            <p:cNvSpPr txBox="1"/>
            <p:nvPr/>
          </p:nvSpPr>
          <p:spPr>
            <a:xfrm>
              <a:off x="6588224" y="2124000"/>
              <a:ext cx="1584176" cy="400110"/>
            </a:xfrm>
            <a:prstGeom prst="rect">
              <a:avLst/>
            </a:prstGeom>
            <a:noFill/>
            <a:ln w="25400">
              <a:solidFill>
                <a:srgbClr val="22228B"/>
              </a:solidFill>
            </a:ln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2000" dirty="0" smtClean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rPr>
                <a:t>לטעון סיכות</a:t>
              </a:r>
              <a:endParaRPr lang="he-IL" sz="20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endParaRPr>
            </a:p>
          </p:txBody>
        </p:sp>
        <p:cxnSp>
          <p:nvCxnSpPr>
            <p:cNvPr id="50" name="Elbow Connector 49"/>
            <p:cNvCxnSpPr>
              <a:stCxn id="7" idx="2"/>
              <a:endCxn id="49" idx="0"/>
            </p:cNvCxnSpPr>
            <p:nvPr/>
          </p:nvCxnSpPr>
          <p:spPr>
            <a:xfrm rot="16200000" flipH="1">
              <a:off x="4936175" y="-320138"/>
              <a:ext cx="279763" cy="4608512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22228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900344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תבחינים הנובעים ממקבילות וייחודיות הדרישות והמענה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05301" y="1722288"/>
            <a:ext cx="85767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המקבילות החד-חד ערכית של עץ הדרישות לעץ המענה מניבה מספר תבחינים חשובים:</a:t>
            </a:r>
          </a:p>
          <a:p>
            <a:pPr marL="360363" indent="-360363">
              <a:buFontTx/>
              <a:buChar char="•"/>
            </a:pPr>
            <a:endParaRPr lang="he-IL" sz="12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מול כל דרישה יחידה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יש/ניתן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לזהות מרכיב יחיד הנותן מענה לדרישה</a:t>
            </a:r>
          </a:p>
          <a:p>
            <a:pPr marL="360363" indent="-360363">
              <a:buFont typeface="+mj-lt"/>
              <a:buAutoNum type="arabicPeriod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מול כל דרישה יחידה שאין לה מענה יש להוסיף מרכיב יחיד הנותן מענה</a:t>
            </a:r>
          </a:p>
          <a:p>
            <a:pPr marL="360363" indent="-360363">
              <a:buFont typeface="+mj-lt"/>
              <a:buAutoNum type="arabicPeriod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 יחיד שלא ניתן לזהות כנגדו דרישה יחידה כלשהי הינו מרכיב מיותר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ויש/ניתן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להוציאו מן המערכת</a:t>
            </a:r>
          </a:p>
          <a:p>
            <a:pPr marL="360363" indent="-360363">
              <a:buFont typeface="+mj-lt"/>
              <a:buAutoNum type="arabicPeriod"/>
            </a:pPr>
            <a:endParaRPr lang="he-IL" sz="1200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כאשר מרכיב יחיד נותן מענה לשתי </a:t>
            </a:r>
            <a:r>
              <a:rPr lang="he-IL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דרישות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(או יותר) יש </a:t>
            </a:r>
            <a:r>
              <a:rPr lang="he-IL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לבחון חלופות לקבלת מענה יעיל יותר על ידי פיצול המרכיב היחיד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למספר מרכיבים</a:t>
            </a:r>
          </a:p>
        </p:txBody>
      </p:sp>
    </p:spTree>
    <p:extLst>
      <p:ext uri="{BB962C8B-B14F-4D97-AF65-F5344CB8AC3E}">
        <p14:creationId xmlns:p14="http://schemas.microsoft.com/office/powerpoint/2010/main" val="13835645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בחינת התאמת מוצר 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מוכח (</a:t>
            </a:r>
            <a:r>
              <a:rPr lang="en-US" sz="28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COTS</a:t>
            </a:r>
            <a:r>
              <a:rPr lang="he-IL" sz="28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או </a:t>
            </a:r>
            <a:r>
              <a:rPr lang="en-US" sz="28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Re-Use</a:t>
            </a:r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 לדרישה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05302" y="1424965"/>
            <a:ext cx="85767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העמקת ניתוח הדרישות מאפשרת לבחון במהירות את התאמתו של מוצר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מוכח (</a:t>
            </a:r>
            <a:r>
              <a:rPr lang="en-US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או </a:t>
            </a:r>
            <a:r>
              <a:rPr lang="en-US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Re-Use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לדרישה:</a:t>
            </a:r>
          </a:p>
          <a:p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הדרישה תנותח ותפורט לרמה היררכית אחת עמוקה יותר.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מערכת הדרישות ברמה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העמוקה יותר תגדיר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את מרכיבי המוצר שיידרשו בכדי לתת להן מענה.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המרכיבים הנדרשים יושוו לאלו הקיימים במוצר המיועד להתאמה.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יזוהו מרכיבים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מתאימים, מרכיבים חסרים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ומרכיבים מיותרים.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יזוהו פערים (לכאן או לכאן) בתכונות הרכיבים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המתאימים:</a:t>
            </a: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ביצועים ואיכויות נדרשות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תכונות פיזיקליות (זמן, מסה, מרחב)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עלות ייצור</a:t>
            </a:r>
          </a:p>
        </p:txBody>
      </p:sp>
    </p:spTree>
    <p:extLst>
      <p:ext uri="{BB962C8B-B14F-4D97-AF65-F5344CB8AC3E}">
        <p14:creationId xmlns:p14="http://schemas.microsoft.com/office/powerpoint/2010/main" val="7305918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לעולם, המוצר הקיים לא יתאים ב-100% לדרישה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05302" y="1243781"/>
            <a:ext cx="857675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ומכאן שיהיה צורך בקבלת החלטה המתפשרת עם חוסר ההתאמה.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he-IL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תשומת הלב והמאמץ צריכים להתמקד במזעור אי ההתאמה לדרישה</a:t>
            </a:r>
          </a:p>
          <a:p>
            <a:pPr algn="ctr"/>
            <a:r>
              <a:rPr lang="he-IL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(</a:t>
            </a:r>
            <a:r>
              <a:rPr lang="he-IL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ולא באימוץ המרכיב המתאים ביותר לדרישה)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12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שתי אפשרויות עומדות בפני המתכנן: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שימוש במוצר </a:t>
            </a:r>
            <a:r>
              <a:rPr lang="he-IL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מוכח (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r>
              <a:rPr lang="he-IL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או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Re-Use</a:t>
            </a:r>
            <a:r>
              <a:rPr lang="he-IL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הנותן את המענה הקרוב ביותר לדרישה, מתוך החלטה לוותר על מתן מענה מלא לדרישה. </a:t>
            </a:r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ליזום ולהשקיע מאמץ לאיתור/פיתוח חלופה למוצר הקיים: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במקרה שהמוצר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המוכח הוא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מתוצרת ספק אחר:</a:t>
            </a:r>
            <a:endParaRPr lang="en-US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איתור מוצר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העונה בצורה טובה יותר לדרישה,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הפצת הצורך והדרישה בקרב יצרני ה-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endParaRPr lang="he-IL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במקרה שהמוצר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המוכח הוא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Re-Use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של פיתוח קודם: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פיתוח מוצר חדש העונה על הדרישה. פיתוח זה ייעשה מן הסתם על בסיס מוצרי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או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Re-Use</a:t>
            </a:r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ברמת הכללה אחרת.</a:t>
            </a: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0927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rtl="0"/>
            <a:r>
              <a:rPr lang="en-US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Single multi-purpose or Multi single-purpose?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79512" y="1136933"/>
            <a:ext cx="878497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e-IL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כאשר </a:t>
            </a:r>
            <a:r>
              <a:rPr lang="he-IL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 יחיד נותן מענה לשתי דרישות (או יותר) יש לבחון חלופות לקבלת מענה יעיל יותר על ידי פיצול המרכיב היחיד למספר </a:t>
            </a:r>
            <a:r>
              <a:rPr lang="he-IL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מרכיבים</a:t>
            </a:r>
            <a:r>
              <a:rPr lang="he-IL" b="1" baseline="40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(*)</a:t>
            </a:r>
          </a:p>
          <a:p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נבחין בשתי קטגוריות בהן מרכיב יחיד נותן מענה </a:t>
            </a:r>
            <a:r>
              <a:rPr lang="en-US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multi-purpose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:</a:t>
            </a:r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 יחיד בעל מספר פונקציות: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מהדק סיכות משולב בשולף סיכות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כלי עבודה רב שימושי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מרכיב יחיד בעל פונקציונאליות בתחום רחב של תנאי פעולה: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מנוע מכונית בתחום רחב של מהירויות נסיעה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מנוע טורבו-פאן להנעת מטוסים בכל תחומי מהירות וגובה הטיסה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הגאים אווירודינמיים בתחום רחב של מהירות וגובה טיסה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4" name="Picture 4" descr="C:\Users\Home\Google Drive\MASTER Deterministic Requirements Management\Pictures\bostit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56992"/>
            <a:ext cx="1399388" cy="88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Home\Google Drive\MASTER Deterministic Requirements Management\Pictures\multi purpose swiss knif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95569"/>
            <a:ext cx="1430044" cy="140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6433591"/>
            <a:ext cx="835292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(*) תבחין </a:t>
            </a:r>
            <a:r>
              <a:rPr lang="he-IL" sz="14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מספר </a:t>
            </a:r>
            <a:r>
              <a:rPr lang="he-IL" sz="1400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4 ברשימת התבחינים הנובעים ממקבילות וייחודיות הדרישות והמענה</a:t>
            </a:r>
            <a:endParaRPr lang="he-IL" sz="14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0420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התפתחות הנעת מכוניות – הרכב ההיברידי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Home\Google Drive\MASTER Deterministic Requirements Management\Pictures\hybrid c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16" y="1340768"/>
            <a:ext cx="8831715" cy="4813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0934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04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כיצד ועל איזה בסיס יש ליזום בחינה של חלופות?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07504" y="1201976"/>
            <a:ext cx="877454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ארבעה גורמים המעודדים בחינת חלופות באופן הכללי ביותר: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איתגור עצמי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מודעות לצורך שהתעורר בשוק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התחרות נושפת בעורף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אובדן פלח שוק</a:t>
            </a:r>
            <a:endParaRPr lang="he-I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07504" y="3284984"/>
            <a:ext cx="8774549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האיתגור העצמי הוא האפקטיבי ביותר והמועיל ביותר.</a:t>
            </a:r>
          </a:p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איתגור עצמי אפשרי על ידי הגדרת משימת התכן באופן המעודד שיפור:</a:t>
            </a:r>
          </a:p>
          <a:p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לתכנן מערכת בעלת </a:t>
            </a:r>
            <a:r>
              <a:rPr lang="he-IL" u="sng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פונקציונאליות</a:t>
            </a:r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נכונה </a:t>
            </a:r>
            <a:r>
              <a:rPr lang="he-IL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ובאיכויות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גבוהות יותר</a:t>
            </a:r>
            <a:endParaRPr lang="he-IL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endParaRPr lang="he-IL" sz="16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המאלץ את סביבתה (</a:t>
            </a:r>
            <a:r>
              <a:rPr lang="he-IL" u="sng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אילוץ זמן, מסה או מרחב</a:t>
            </a:r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במידה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קטנה יותר</a:t>
            </a:r>
            <a:endParaRPr lang="he-IL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endParaRPr lang="he-IL" sz="16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60363" indent="-360363" algn="ctr"/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ואשר ייצורה כרוך בהשקעת אנרגיה כוללת (</a:t>
            </a:r>
            <a:r>
              <a:rPr lang="he-IL" u="sng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=עלות ייצור</a:t>
            </a:r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קטנה יותר</a:t>
            </a:r>
            <a:r>
              <a:rPr lang="he-IL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.</a:t>
            </a:r>
            <a:endParaRPr lang="he-IL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9377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כיצד נזהה פוטנציאל לשיפור התכן?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07504" y="1124744"/>
            <a:ext cx="877454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כדאי להתמקד בזיהוי רכיבים הנותנים מענה לדרישה המוגדרת בתחום רחב של תנאי פעולה.</a:t>
            </a:r>
          </a:p>
          <a:p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לדוגמה ננתח דרישה "לנהג טיל"</a:t>
            </a:r>
          </a:p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בתחום רחב של תנאי פעולה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-2271277" y="81719"/>
            <a:ext cx="8856984" cy="5867561"/>
            <a:chOff x="-2271277" y="81719"/>
            <a:chExt cx="8856984" cy="5867561"/>
          </a:xfrm>
        </p:grpSpPr>
        <p:sp>
          <p:nvSpPr>
            <p:cNvPr id="14" name="Rectangle 13"/>
            <p:cNvSpPr/>
            <p:nvPr/>
          </p:nvSpPr>
          <p:spPr>
            <a:xfrm>
              <a:off x="718079" y="2204864"/>
              <a:ext cx="1045609" cy="1944216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36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683568" y="1739717"/>
              <a:ext cx="0" cy="2409364"/>
            </a:xfrm>
            <a:prstGeom prst="straightConnector1">
              <a:avLst/>
            </a:prstGeom>
            <a:ln w="38100">
              <a:solidFill>
                <a:schemeClr val="accent4">
                  <a:lumMod val="7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flipV="1">
              <a:off x="683568" y="4149080"/>
              <a:ext cx="5616624" cy="1"/>
            </a:xfrm>
            <a:prstGeom prst="straightConnector1">
              <a:avLst/>
            </a:prstGeom>
            <a:ln w="38100">
              <a:solidFill>
                <a:schemeClr val="accent4">
                  <a:lumMod val="7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Arc 10"/>
            <p:cNvSpPr/>
            <p:nvPr/>
          </p:nvSpPr>
          <p:spPr>
            <a:xfrm flipV="1">
              <a:off x="683568" y="2204864"/>
              <a:ext cx="2160240" cy="3744416"/>
            </a:xfrm>
            <a:prstGeom prst="arc">
              <a:avLst>
                <a:gd name="adj1" fmla="val 5476718"/>
                <a:gd name="adj2" fmla="val 10982764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2" name="Arc 11"/>
            <p:cNvSpPr/>
            <p:nvPr/>
          </p:nvSpPr>
          <p:spPr>
            <a:xfrm rot="1428187">
              <a:off x="-2271277" y="81719"/>
              <a:ext cx="8856984" cy="2211070"/>
            </a:xfrm>
            <a:prstGeom prst="arc">
              <a:avLst>
                <a:gd name="adj1" fmla="val 631400"/>
                <a:gd name="adj2" fmla="val 5372539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-47545" y="2329884"/>
              <a:ext cx="553998" cy="1656184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</p:spPr>
          <p:txBody>
            <a:bodyPr vert="vert270" wrap="square" rtlCol="1">
              <a:spAutoFit/>
            </a:bodyPr>
            <a:lstStyle/>
            <a:p>
              <a:r>
                <a:rPr lang="he-IL" b="1" dirty="0" smtClean="0">
                  <a:solidFill>
                    <a:schemeClr val="accent2">
                      <a:lumMod val="75000"/>
                    </a:schemeClr>
                  </a:solidFill>
                  <a:latin typeface="+mj-lt"/>
                  <a:cs typeface="+mn-cs"/>
                </a:rPr>
                <a:t>דחף</a:t>
              </a:r>
              <a:r>
                <a:rPr lang="he-IL" b="1" dirty="0" smtClean="0">
                  <a:latin typeface="+mj-lt"/>
                  <a:cs typeface="+mn-cs"/>
                </a:rPr>
                <a:t>/</a:t>
              </a:r>
              <a:r>
                <a:rPr lang="he-IL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cs typeface="+mn-cs"/>
                </a:rPr>
                <a:t>מהירות</a:t>
              </a:r>
              <a:endParaRPr lang="he-IL" b="1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123728" y="4149081"/>
              <a:ext cx="1398639" cy="46166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txBody>
            <a:bodyPr vert="horz" wrap="square" rtlCol="1">
              <a:spAutoFit/>
            </a:bodyPr>
            <a:lstStyle/>
            <a:p>
              <a:r>
                <a:rPr lang="he-IL" dirty="0" smtClean="0">
                  <a:latin typeface="+mj-lt"/>
                  <a:cs typeface="+mn-cs"/>
                </a:rPr>
                <a:t>זמן</a:t>
              </a:r>
              <a:endParaRPr lang="he-IL" dirty="0">
                <a:latin typeface="+mj-lt"/>
                <a:cs typeface="+mn-cs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4593677" y="4293096"/>
            <a:ext cx="4434367" cy="2410303"/>
            <a:chOff x="4341557" y="4560281"/>
            <a:chExt cx="4686487" cy="2410303"/>
          </a:xfrm>
        </p:grpSpPr>
        <p:cxnSp>
          <p:nvCxnSpPr>
            <p:cNvPr id="28" name="Straight Arrow Connector 27"/>
            <p:cNvCxnSpPr/>
            <p:nvPr/>
          </p:nvCxnSpPr>
          <p:spPr>
            <a:xfrm flipV="1">
              <a:off x="4881332" y="4560281"/>
              <a:ext cx="0" cy="2010193"/>
            </a:xfrm>
            <a:prstGeom prst="straightConnector1">
              <a:avLst/>
            </a:prstGeom>
            <a:ln w="38100">
              <a:solidFill>
                <a:schemeClr val="accent4">
                  <a:lumMod val="7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V="1">
              <a:off x="4881332" y="6570473"/>
              <a:ext cx="4146712" cy="1"/>
            </a:xfrm>
            <a:prstGeom prst="straightConnector1">
              <a:avLst/>
            </a:prstGeom>
            <a:ln w="38100">
              <a:solidFill>
                <a:schemeClr val="accent4">
                  <a:lumMod val="7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4341557" y="5052672"/>
              <a:ext cx="492443" cy="1381796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</p:spPr>
          <p:txBody>
            <a:bodyPr vert="vert270" wrap="square" rtlCol="1">
              <a:spAutoFit/>
            </a:bodyPr>
            <a:lstStyle/>
            <a:p>
              <a:r>
                <a:rPr lang="he-IL" sz="2000" b="1" dirty="0" smtClean="0">
                  <a:solidFill>
                    <a:schemeClr val="accent2">
                      <a:lumMod val="75000"/>
                    </a:schemeClr>
                  </a:solidFill>
                  <a:latin typeface="+mj-lt"/>
                  <a:cs typeface="+mn-cs"/>
                </a:rPr>
                <a:t>דחף</a:t>
              </a:r>
              <a:r>
                <a:rPr lang="he-IL" sz="2000" b="1" dirty="0" smtClean="0">
                  <a:latin typeface="+mj-lt"/>
                  <a:cs typeface="+mn-cs"/>
                </a:rPr>
                <a:t>/</a:t>
              </a:r>
              <a:r>
                <a:rPr lang="he-IL" sz="20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cs typeface="+mn-cs"/>
                </a:rPr>
                <a:t>מהירות</a:t>
              </a:r>
              <a:endParaRPr lang="he-IL" sz="2000" b="1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944592" y="6570474"/>
              <a:ext cx="1032605" cy="400110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txBody>
            <a:bodyPr vert="horz" wrap="square" rtlCol="1">
              <a:spAutoFit/>
            </a:bodyPr>
            <a:lstStyle/>
            <a:p>
              <a:r>
                <a:rPr lang="he-IL" sz="2000" b="1" dirty="0" smtClean="0">
                  <a:latin typeface="+mj-lt"/>
                  <a:cs typeface="+mn-cs"/>
                </a:rPr>
                <a:t>זמן</a:t>
              </a:r>
              <a:endParaRPr lang="he-IL" sz="2000" b="1" dirty="0">
                <a:latin typeface="+mj-lt"/>
                <a:cs typeface="+mn-cs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5043948" y="6560925"/>
              <a:ext cx="3416484" cy="9549"/>
            </a:xfrm>
            <a:prstGeom prst="line">
              <a:avLst/>
            </a:prstGeom>
            <a:ln w="7620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 flipV="1">
              <a:off x="5076056" y="5013178"/>
              <a:ext cx="1603" cy="1585672"/>
            </a:xfrm>
            <a:prstGeom prst="line">
              <a:avLst/>
            </a:prstGeom>
            <a:ln w="22860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V="1">
              <a:off x="4972313" y="5018666"/>
              <a:ext cx="210692" cy="1554901"/>
            </a:xfrm>
            <a:prstGeom prst="line">
              <a:avLst/>
            </a:prstGeom>
            <a:ln w="349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H="1">
              <a:off x="5178791" y="5038832"/>
              <a:ext cx="3277427" cy="0"/>
            </a:xfrm>
            <a:prstGeom prst="line">
              <a:avLst/>
            </a:prstGeom>
            <a:ln w="349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TextBox 5"/>
          <p:cNvSpPr txBox="1">
            <a:spLocks noChangeArrowheads="1"/>
          </p:cNvSpPr>
          <p:nvPr/>
        </p:nvSpPr>
        <p:spPr bwMode="auto">
          <a:xfrm>
            <a:off x="1" y="4610746"/>
            <a:ext cx="463081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e-IL" u="sng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הטכניקה: מיקוד הניתוח בערכי הקיצון:</a:t>
            </a:r>
          </a:p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דחף  0 </a:t>
            </a:r>
            <a:r>
              <a:rPr lang="he-IL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או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Tmax</a:t>
            </a: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מהירות 0 </a:t>
            </a:r>
            <a:r>
              <a:rPr lang="he-IL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או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Vmax</a:t>
            </a: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כאשר המהירות 0 הדחף הוא </a:t>
            </a:r>
            <a:r>
              <a:rPr lang="en-US" dirty="0" err="1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Tmax</a:t>
            </a:r>
            <a:endParaRPr lang="en-US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כאשר המהירות </a:t>
            </a:r>
            <a:r>
              <a:rPr lang="en-US" dirty="0" err="1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Vmax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הדחף הוא 0</a:t>
            </a:r>
          </a:p>
        </p:txBody>
      </p:sp>
    </p:spTree>
    <p:extLst>
      <p:ext uri="{BB962C8B-B14F-4D97-AF65-F5344CB8AC3E}">
        <p14:creationId xmlns:p14="http://schemas.microsoft.com/office/powerpoint/2010/main" val="22140680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מענה לדרישה "לנהג טיל"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5"/>
              <p:cNvSpPr txBox="1">
                <a:spLocks noChangeArrowheads="1"/>
              </p:cNvSpPr>
              <p:nvPr/>
            </p:nvSpPr>
            <p:spPr bwMode="auto">
              <a:xfrm>
                <a:off x="107504" y="1124744"/>
                <a:ext cx="8774549" cy="50783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he-IL" sz="12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המענה לדרישה "לנהג טיל" הוא "מערכת ניהוג טיל"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he-IL" sz="12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טכנולוגיות מוכרות של מערכות לניהוג טילים: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מערכת הגאים אווירודינמיים</a:t>
                </a:r>
                <a:r>
                  <a:rPr lang="en-US" dirty="0" smtClean="0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:</a:t>
                </a:r>
                <a:endParaRPr lang="he-IL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עוצמת הניהוג יחסית ל-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e-IL" i="1" smtClean="0">
                            <a:solidFill>
                              <a:srgbClr val="22228B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22228B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Arial" pitchFamily="34" charset="0"/>
                          </a:rPr>
                          <m:t>𝑆</m:t>
                        </m:r>
                        <m:r>
                          <a:rPr lang="en-US" i="1" smtClean="0">
                            <a:solidFill>
                              <a:srgbClr val="22228B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Arial" pitchFamily="34" charset="0"/>
                            <a:sym typeface="Symbol"/>
                          </a:rPr>
                          <m:t></m:t>
                        </m:r>
                        <m:r>
                          <a:rPr lang="en-US" b="0" i="1" smtClean="0">
                            <a:solidFill>
                              <a:srgbClr val="22228B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Arial" pitchFamily="34" charset="0"/>
                          </a:rPr>
                          <m:t>𝑉</m:t>
                        </m:r>
                      </m:e>
                      <m:sup>
                        <m:r>
                          <a:rPr lang="he-IL" b="0" i="1" smtClean="0">
                            <a:solidFill>
                              <a:srgbClr val="22228B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he-IL" dirty="0" smtClean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יעילה בגובה נמוך ומהירות טיסה </a:t>
                </a: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גבוהה וללא תלות בדחף</a:t>
                </a:r>
                <a:endParaRPr lang="he-IL" dirty="0" smtClean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מערכת </a:t>
                </a:r>
                <a:r>
                  <a:rPr lang="en-US" dirty="0" smtClean="0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TVC</a:t>
                </a:r>
                <a:r>
                  <a:rPr lang="he-IL" dirty="0" smtClean="0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 (הטיית וקטור הדחף </a:t>
                </a:r>
                <a:r>
                  <a:rPr lang="en-US" dirty="0" smtClean="0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Thrust Vector Control</a:t>
                </a:r>
                <a:r>
                  <a:rPr lang="he-IL" dirty="0" smtClean="0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):</a:t>
                </a:r>
                <a:endParaRPr lang="en-US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עוצמת הניהוג יחסית לדחף</a:t>
                </a:r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יעילה בזמן פעולת מנוע בעל דחף </a:t>
                </a: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גבוה וללא תלות במהירות הטיסה</a:t>
                </a:r>
                <a:endParaRPr lang="he-IL" dirty="0" smtClean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he-IL" sz="1200" dirty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הפתרון הקלאסי לטילים אטמוספיריים: מערכת הגאים אווירודינמיים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הפתרון הקלאסי לטילים חוץ-אסמוספיריים: מערכת </a:t>
                </a:r>
                <a:r>
                  <a:rPr lang="en-US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TVC</a:t>
                </a:r>
                <a:endParaRPr lang="he-IL" dirty="0" smtClean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he-IL" dirty="0" smtClean="0">
                    <a:solidFill>
                      <a:srgbClr val="22228B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cs typeface="Arial" pitchFamily="34" charset="0"/>
                  </a:rPr>
                  <a:t>הפתרון הקלאסי לטילים בעלי דרישות מיוחדות: שתי המערכות גם יחד</a:t>
                </a:r>
              </a:p>
            </p:txBody>
          </p:sp>
        </mc:Choice>
        <mc:Fallback>
          <p:sp>
            <p:nvSpPr>
              <p:cNvPr id="3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07504" y="1124744"/>
                <a:ext cx="8774549" cy="5078313"/>
              </a:xfrm>
              <a:prstGeom prst="rect">
                <a:avLst/>
              </a:prstGeom>
              <a:blipFill rotWithShape="1">
                <a:blip r:embed="rId3"/>
                <a:stretch>
                  <a:fillRect r="-1320" b="-2521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58087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הוספת ניהוג וקטור הדחף למערכת הגאים</a:t>
            </a:r>
          </a:p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של טיל בעל דרישות מיוחדות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8800"/>
            <a:ext cx="5184576" cy="37021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221088"/>
            <a:ext cx="4811829" cy="181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560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הוספת ניהוג וקטור הדחף למערכת הגאים</a:t>
            </a:r>
          </a:p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של טיל בעל דרישות מיוחדות</a:t>
            </a:r>
          </a:p>
        </p:txBody>
      </p:sp>
      <p:pic>
        <p:nvPicPr>
          <p:cNvPr id="2" name="barak8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947639"/>
            <a:ext cx="9144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66892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מיקוד הניתוח בערכי הקיצון – באופן יזום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07504" y="1124744"/>
            <a:ext cx="877454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נתמקד בטיל טקטי (אטמוספירי) בעל מערכת הגאים אווירודינמיים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מערכת ההגאים נותנת מענה לקשת רחבה של מהירויות טיסה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מה יקרה אם נעמיק לנתח את הדרישה ונפרק לשתי דרישות משנה?</a:t>
            </a: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57513" y="3817491"/>
            <a:ext cx="8774549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נוכל להציע חלופה לפתרון הקלאסי של מערכת הגאים אווירודינמיים: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מערכת </a:t>
            </a:r>
            <a:r>
              <a:rPr lang="en-US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TVC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קטנה ופשוטה לניהוג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בשלב בו המנוע פועל </a:t>
            </a:r>
            <a:r>
              <a:rPr lang="he-IL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פלוס</a:t>
            </a:r>
            <a:endParaRPr lang="he-IL" b="1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מערכת הגאים אווירודינמיים קטנה ופשוטה למהירויות טיסה גבוהות</a:t>
            </a:r>
          </a:p>
          <a:p>
            <a:pPr marL="0" lvl="1" algn="ctr"/>
            <a:endParaRPr lang="he-IL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0" lvl="1" algn="ctr"/>
            <a:r>
              <a:rPr lang="he-IL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למי היתרון? לפתרון הקלאסי של מערכת אחת</a:t>
            </a:r>
          </a:p>
          <a:p>
            <a:pPr marL="0" lvl="1" algn="ctr"/>
            <a:r>
              <a:rPr lang="he-IL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או לפתרון המורכב משתי מערכות?</a:t>
            </a:r>
            <a:endParaRPr lang="he-IL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71600" y="2564904"/>
            <a:ext cx="7272808" cy="1072602"/>
            <a:chOff x="971600" y="2788446"/>
            <a:chExt cx="7272808" cy="1072602"/>
          </a:xfrm>
        </p:grpSpPr>
        <p:sp>
          <p:nvSpPr>
            <p:cNvPr id="6" name="TextBox 5"/>
            <p:cNvSpPr txBox="1"/>
            <p:nvPr/>
          </p:nvSpPr>
          <p:spPr>
            <a:xfrm>
              <a:off x="2771680" y="2788446"/>
              <a:ext cx="3600400" cy="400110"/>
            </a:xfrm>
            <a:prstGeom prst="rect">
              <a:avLst/>
            </a:prstGeom>
            <a:noFill/>
            <a:ln w="25400">
              <a:solidFill>
                <a:srgbClr val="22228B"/>
              </a:solidFill>
            </a:ln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2000" dirty="0" smtClean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rPr>
                <a:t>לנהג טיל</a:t>
              </a:r>
              <a:endParaRPr lang="he-IL" sz="20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716016" y="3460938"/>
              <a:ext cx="3528392" cy="400110"/>
            </a:xfrm>
            <a:prstGeom prst="rect">
              <a:avLst/>
            </a:prstGeom>
            <a:noFill/>
            <a:ln w="25400">
              <a:solidFill>
                <a:srgbClr val="22228B"/>
              </a:solidFill>
            </a:ln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2000" dirty="0" smtClean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rPr>
                <a:t>לנהג במהירות אפסית ודחף גבוה</a:t>
              </a:r>
              <a:endParaRPr lang="he-IL" sz="20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71600" y="3460938"/>
              <a:ext cx="3528392" cy="400110"/>
            </a:xfrm>
            <a:prstGeom prst="rect">
              <a:avLst/>
            </a:prstGeom>
            <a:noFill/>
            <a:ln w="25400">
              <a:solidFill>
                <a:srgbClr val="22228B"/>
              </a:solidFill>
            </a:ln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2000" dirty="0" smtClean="0">
                  <a:solidFill>
                    <a:srgbClr val="2222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rPr>
                <a:t>לנהג במהירות גבוהה ובדחף אפס</a:t>
              </a:r>
              <a:endParaRPr lang="he-IL" sz="2000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endParaRPr>
            </a:p>
          </p:txBody>
        </p:sp>
        <p:cxnSp>
          <p:nvCxnSpPr>
            <p:cNvPr id="9" name="Elbow Connector 8"/>
            <p:cNvCxnSpPr>
              <a:stCxn id="6" idx="2"/>
              <a:endCxn id="8" idx="0"/>
            </p:cNvCxnSpPr>
            <p:nvPr/>
          </p:nvCxnSpPr>
          <p:spPr>
            <a:xfrm rot="5400000">
              <a:off x="3517647" y="2406705"/>
              <a:ext cx="272382" cy="1836084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22228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Elbow Connector 11"/>
            <p:cNvCxnSpPr>
              <a:stCxn id="6" idx="2"/>
              <a:endCxn id="7" idx="0"/>
            </p:cNvCxnSpPr>
            <p:nvPr/>
          </p:nvCxnSpPr>
          <p:spPr>
            <a:xfrm rot="16200000" flipH="1">
              <a:off x="5389855" y="2370581"/>
              <a:ext cx="272382" cy="1908332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22228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907141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התמודדות עם אילוצים פרויקטליים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07504" y="1124744"/>
            <a:ext cx="8774549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העמקת ניתוח הדרישות דורשת זמן לצורך ביצועה.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במהלך ביצוע פרויקט המחויב בלוחות זמנים יש קושי לקבל את הזמן הנדרש.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דרכי התמודדות:</a:t>
            </a:r>
          </a:p>
          <a:p>
            <a:pPr marL="914400" lvl="1" indent="-457200">
              <a:buFont typeface="+mj-lt"/>
              <a:buAutoNum type="arabicPeriod"/>
            </a:pPr>
            <a:r>
              <a:rPr lang="he-I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הדרך הפשוטה (ברירת המחדל)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לוותר על העמקת ניתוח הדרישות ולהמתין לשעת כושר</a:t>
            </a:r>
          </a:p>
          <a:p>
            <a:pPr marL="914400" lvl="1" indent="-457200">
              <a:buFont typeface="+mj-lt"/>
              <a:buAutoNum type="arabicPeriod"/>
            </a:pPr>
            <a:r>
              <a:rPr lang="he-IL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דרך הביניים</a:t>
            </a:r>
            <a:endParaRPr lang="he-IL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לזהות באופן שוטף את המועד האחרון האפשרי לקבלת ההחלטות ודחיית ההחלטות עד למועד זה. במירווח הזמן שנוצר לפעול להעמקת ניתוח הדרישות.</a:t>
            </a:r>
          </a:p>
          <a:p>
            <a:pPr marL="914400" lvl="1" indent="-457200">
              <a:buFont typeface="+mj-lt"/>
              <a:buAutoNum type="arabicPeriod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פעילות במקביל</a:t>
            </a:r>
            <a:endParaRPr lang="he-IL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לפעול מחוץ למסגרת הפרויקט ובמנותק ממנו. התוצרים ישולבו בדור ב' או בדור א' במקרה של שינויים בפרויקט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he-IL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6445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התמודדות עם אילוצים ארגוניים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07504" y="1124744"/>
            <a:ext cx="8774549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ההמלצות שהוצגו בהרצאה זו מעודדות השקעה בפיתוח, לימוד, העמקה.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לעיתים האווירה הארגונית אינה מעודדת פעילות שכזו מחשש לכניסה להוצאות בלתי נשלטות בפיתוח המוצר.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דרכי התמודדות:</a:t>
            </a:r>
          </a:p>
          <a:p>
            <a:pPr marL="914400" lvl="1" indent="-457200">
              <a:buFont typeface="+mj-lt"/>
              <a:buAutoNum type="arabicPeriod"/>
            </a:pPr>
            <a:r>
              <a:rPr lang="he-I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הדרך הפשוטה (ברירת המחדל)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לוותר על העמקת ניתוח הדרישות</a:t>
            </a:r>
            <a:r>
              <a:rPr lang="he-I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ולהמתין לשעת כושר</a:t>
            </a:r>
            <a:endParaRPr lang="he-IL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מאמץ מתמיד וסבלני</a:t>
            </a:r>
            <a:endParaRPr lang="he-IL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להיאזר בסבלנות ולהתמיד במאמץ לפיתוח הטכני ובמאמץ לשווק פנימי מול מקבלי ההחלטות בארגון..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יתרונות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ברורים מוצאים </a:t>
            </a:r>
            <a:r>
              <a:rPr lang="he-IL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תמיד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דרך אל מקבלי ההחלטות בכל הרמות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הארגוניות.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כל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שנדרש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בנוסף למאמץ המופעל הוא זמן.</a:t>
            </a:r>
            <a:endParaRPr lang="he-IL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7378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68000"/>
            <a:ext cx="914399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סכום</a:t>
            </a:r>
            <a:endParaRPr lang="he-IL" sz="3200" b="1" baseline="30000" dirty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89939" y="1124744"/>
            <a:ext cx="8774549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העמקת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ניתוח הדרישות תוך ניצול תכונת ייחודיות הדרישות וההקבלה בין היררכיית הדרישות לבין היררכיית הפתרון פותחת אפשרויות בפני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המהנדס המתכנן.</a:t>
            </a:r>
            <a:endParaRPr lang="he-IL" dirty="0" smtClean="0">
              <a:solidFill>
                <a:srgbClr val="2222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הוצגו המלצות לתהליך בחירה בין אימוץ רכיב מוכח (</a:t>
            </a:r>
            <a:r>
              <a:rPr lang="en-US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COTS</a:t>
            </a:r>
            <a:r>
              <a:rPr lang="he-IL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או </a:t>
            </a:r>
            <a:r>
              <a:rPr lang="en-US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Re-Use</a:t>
            </a:r>
            <a:r>
              <a:rPr lang="he-IL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) לבין פיתוח מחדש והוצג הרציונאל להעדפה מתמדת של פיתוח מחדש.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הוצגה </a:t>
            </a: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טכניקה להתמקדות יזומה בערכי הקיצון של מעטפת הפעולה של הרכיב המתוכנן בכדי לעודד הצעת חלופות אטרקטיביות לחלופות הרב-שימושיות הפועלות בתחום דינאמי רחב.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הוצגו </a:t>
            </a:r>
            <a:r>
              <a:rPr lang="he-IL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המלצות להתמודדות עם אילוצים פרויקטליים וארגוניים.</a:t>
            </a:r>
          </a:p>
          <a:p>
            <a:pPr algn="ctr">
              <a:spcAft>
                <a:spcPts val="1200"/>
              </a:spcAft>
            </a:pP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הנסיון מראה כי העמקת </a:t>
            </a:r>
            <a:r>
              <a:rPr lang="he-IL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ניתוח הדרישות </a:t>
            </a: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משפרת משמעותית את האפקטיביות של החלטות התכן ואת איכות הפתרונות המוצעים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/>
            </a:r>
            <a:b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</a:br>
            <a:r>
              <a:rPr lang="he-IL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ומעודדת יצירת פתרונות חדשניים.</a:t>
            </a:r>
            <a:endParaRPr lang="he-IL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9199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7084" y="2872860"/>
            <a:ext cx="842962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4800" b="1" dirty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תודה </a:t>
            </a:r>
            <a:r>
              <a:rPr lang="he-IL" sz="4800" b="1" dirty="0" smtClean="0">
                <a:solidFill>
                  <a:srgbClr val="2222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רבה</a:t>
            </a:r>
            <a:endParaRPr lang="he-IL" sz="4800" dirty="0" smtClean="0">
              <a:solidFill>
                <a:srgbClr val="37609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Times New Roman (Hebrew)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12777</TotalTime>
  <Words>2284</Words>
  <Application>Microsoft Office PowerPoint</Application>
  <PresentationFormat>On-screen Show (4:3)</PresentationFormat>
  <Paragraphs>380</Paragraphs>
  <Slides>40</Slides>
  <Notes>19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אנשים ומחשבים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Home</dc:creator>
  <cp:lastModifiedBy>Home</cp:lastModifiedBy>
  <cp:revision>429</cp:revision>
  <dcterms:created xsi:type="dcterms:W3CDTF">2009-02-17T14:04:14Z</dcterms:created>
  <dcterms:modified xsi:type="dcterms:W3CDTF">2015-01-25T22:38:36Z</dcterms:modified>
</cp:coreProperties>
</file>