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4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5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6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7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8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9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10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11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12.xml" ContentType="application/vnd.openxmlformats-officedocument.theme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theme/theme13.xml" ContentType="application/vnd.openxmlformats-officedocument.theme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theme/theme14.xml" ContentType="application/vnd.openxmlformats-officedocument.theme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theme/theme15.xml" ContentType="application/vnd.openxmlformats-officedocument.theme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theme/theme16.xml" ContentType="application/vnd.openxmlformats-officedocument.theme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theme/theme17.xml" ContentType="application/vnd.openxmlformats-officedocument.theme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theme/theme18.xml" ContentType="application/vnd.openxmlformats-officedocument.theme+xml"/>
  <Override PartName="/ppt/theme/theme19.xml" ContentType="application/vnd.openxmlformats-officedocument.theme+xml"/>
  <Override PartName="/ppt/notesSlides/notesSlide1.xml" ContentType="application/vnd.openxmlformats-officedocument.presentationml.notesSlide+xml"/>
  <Override PartName="/ppt/media/image50.jpg" ContentType="image/png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4" r:id="rId1"/>
    <p:sldMasterId id="2147483651" r:id="rId2"/>
    <p:sldMasterId id="2147483708" r:id="rId3"/>
    <p:sldMasterId id="2147483678" r:id="rId4"/>
    <p:sldMasterId id="2147483713" r:id="rId5"/>
    <p:sldMasterId id="2147483727" r:id="rId6"/>
    <p:sldMasterId id="2147483733" r:id="rId7"/>
    <p:sldMasterId id="2147483745" r:id="rId8"/>
    <p:sldMasterId id="2147483757" r:id="rId9"/>
    <p:sldMasterId id="2147483762" r:id="rId10"/>
    <p:sldMasterId id="2147483769" r:id="rId11"/>
    <p:sldMasterId id="2147483781" r:id="rId12"/>
    <p:sldMasterId id="2147483788" r:id="rId13"/>
    <p:sldMasterId id="2147483804" r:id="rId14"/>
    <p:sldMasterId id="2147483819" r:id="rId15"/>
    <p:sldMasterId id="2147483834" r:id="rId16"/>
    <p:sldMasterId id="2147483841" r:id="rId17"/>
    <p:sldMasterId id="2147483866" r:id="rId18"/>
  </p:sldMasterIdLst>
  <p:notesMasterIdLst>
    <p:notesMasterId r:id="rId49"/>
  </p:notesMasterIdLst>
  <p:sldIdLst>
    <p:sldId id="391" r:id="rId19"/>
    <p:sldId id="313" r:id="rId20"/>
    <p:sldId id="350" r:id="rId21"/>
    <p:sldId id="367" r:id="rId22"/>
    <p:sldId id="368" r:id="rId23"/>
    <p:sldId id="369" r:id="rId24"/>
    <p:sldId id="370" r:id="rId25"/>
    <p:sldId id="385" r:id="rId26"/>
    <p:sldId id="393" r:id="rId27"/>
    <p:sldId id="389" r:id="rId28"/>
    <p:sldId id="373" r:id="rId29"/>
    <p:sldId id="353" r:id="rId30"/>
    <p:sldId id="384" r:id="rId31"/>
    <p:sldId id="394" r:id="rId32"/>
    <p:sldId id="360" r:id="rId33"/>
    <p:sldId id="402" r:id="rId34"/>
    <p:sldId id="412" r:id="rId35"/>
    <p:sldId id="400" r:id="rId36"/>
    <p:sldId id="396" r:id="rId37"/>
    <p:sldId id="397" r:id="rId38"/>
    <p:sldId id="409" r:id="rId39"/>
    <p:sldId id="398" r:id="rId40"/>
    <p:sldId id="399" r:id="rId41"/>
    <p:sldId id="407" r:id="rId42"/>
    <p:sldId id="408" r:id="rId43"/>
    <p:sldId id="410" r:id="rId44"/>
    <p:sldId id="404" r:id="rId45"/>
    <p:sldId id="405" r:id="rId46"/>
    <p:sldId id="406" r:id="rId47"/>
    <p:sldId id="337" r:id="rId4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rita" initials="Arita" lastIdx="39" clrIdx="0"/>
  <p:cmAuthor id="1" name="AFG" initials="" lastIdx="0" clrIdx="1"/>
  <p:cmAuthor id="2" name="User" initials="U" lastIdx="8" clrIdx="2"/>
  <p:cmAuthor id="3" name="Emily Michelle Pflug" initials="" lastIdx="0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2D65"/>
    <a:srgbClr val="0D2344"/>
    <a:srgbClr val="EB7521"/>
    <a:srgbClr val="05132C"/>
    <a:srgbClr val="0E2E5D"/>
    <a:srgbClr val="0E2442"/>
    <a:srgbClr val="102745"/>
    <a:srgbClr val="020C22"/>
    <a:srgbClr val="0C2B63"/>
    <a:srgbClr val="1024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67" autoAdjust="0"/>
    <p:restoredTop sz="85263" autoAdjust="0"/>
  </p:normalViewPr>
  <p:slideViewPr>
    <p:cSldViewPr snapToGrid="0" snapToObjects="1">
      <p:cViewPr varScale="1">
        <p:scale>
          <a:sx n="64" d="100"/>
          <a:sy n="64" d="100"/>
        </p:scale>
        <p:origin x="-624" y="-96"/>
      </p:cViewPr>
      <p:guideLst>
        <p:guide orient="horz" pos="2150"/>
        <p:guide pos="2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8.xml"/><Relationship Id="rId39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3.xml"/><Relationship Id="rId34" Type="http://schemas.openxmlformats.org/officeDocument/2006/relationships/slide" Target="slides/slide16.xml"/><Relationship Id="rId42" Type="http://schemas.openxmlformats.org/officeDocument/2006/relationships/slide" Target="slides/slide24.xml"/><Relationship Id="rId47" Type="http://schemas.openxmlformats.org/officeDocument/2006/relationships/slide" Target="slides/slide29.xml"/><Relationship Id="rId50" Type="http://schemas.openxmlformats.org/officeDocument/2006/relationships/commentAuthors" Target="commentAuthor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7.xml"/><Relationship Id="rId33" Type="http://schemas.openxmlformats.org/officeDocument/2006/relationships/slide" Target="slides/slide15.xml"/><Relationship Id="rId38" Type="http://schemas.openxmlformats.org/officeDocument/2006/relationships/slide" Target="slides/slide20.xml"/><Relationship Id="rId46" Type="http://schemas.openxmlformats.org/officeDocument/2006/relationships/slide" Target="slides/slide28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" Target="slides/slide2.xml"/><Relationship Id="rId29" Type="http://schemas.openxmlformats.org/officeDocument/2006/relationships/slide" Target="slides/slide11.xml"/><Relationship Id="rId41" Type="http://schemas.openxmlformats.org/officeDocument/2006/relationships/slide" Target="slides/slide23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6.xml"/><Relationship Id="rId32" Type="http://schemas.openxmlformats.org/officeDocument/2006/relationships/slide" Target="slides/slide14.xml"/><Relationship Id="rId37" Type="http://schemas.openxmlformats.org/officeDocument/2006/relationships/slide" Target="slides/slide19.xml"/><Relationship Id="rId40" Type="http://schemas.openxmlformats.org/officeDocument/2006/relationships/slide" Target="slides/slide22.xml"/><Relationship Id="rId45" Type="http://schemas.openxmlformats.org/officeDocument/2006/relationships/slide" Target="slides/slide27.xml"/><Relationship Id="rId53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5.xml"/><Relationship Id="rId28" Type="http://schemas.openxmlformats.org/officeDocument/2006/relationships/slide" Target="slides/slide10.xml"/><Relationship Id="rId36" Type="http://schemas.openxmlformats.org/officeDocument/2006/relationships/slide" Target="slides/slide18.xml"/><Relationship Id="rId49" Type="http://schemas.openxmlformats.org/officeDocument/2006/relationships/notesMaster" Target="notesMasters/notesMaster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1.xml"/><Relationship Id="rId31" Type="http://schemas.openxmlformats.org/officeDocument/2006/relationships/slide" Target="slides/slide13.xml"/><Relationship Id="rId44" Type="http://schemas.openxmlformats.org/officeDocument/2006/relationships/slide" Target="slides/slide26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4.xml"/><Relationship Id="rId27" Type="http://schemas.openxmlformats.org/officeDocument/2006/relationships/slide" Target="slides/slide9.xml"/><Relationship Id="rId30" Type="http://schemas.openxmlformats.org/officeDocument/2006/relationships/slide" Target="slides/slide12.xml"/><Relationship Id="rId35" Type="http://schemas.openxmlformats.org/officeDocument/2006/relationships/slide" Target="slides/slide17.xml"/><Relationship Id="rId43" Type="http://schemas.openxmlformats.org/officeDocument/2006/relationships/slide" Target="slides/slide25.xml"/><Relationship Id="rId48" Type="http://schemas.openxmlformats.org/officeDocument/2006/relationships/slide" Target="slides/slide30.xml"/><Relationship Id="rId8" Type="http://schemas.openxmlformats.org/officeDocument/2006/relationships/slideMaster" Target="slideMasters/slideMaster8.xml"/><Relationship Id="rId51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SSYS\2014%20Reloaded\SW%20Organization\SW%20Developers%20History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Sheet1!$B$9</c:f>
              <c:strCache>
                <c:ptCount val="1"/>
                <c:pt idx="0">
                  <c:v>EM</c:v>
                </c:pt>
              </c:strCache>
            </c:strRef>
          </c:tx>
          <c:spPr>
            <a:solidFill>
              <a:schemeClr val="tx1">
                <a:lumMod val="75000"/>
                <a:lumOff val="25000"/>
              </a:schemeClr>
            </a:solidFill>
          </c:spPr>
          <c:invertIfNegative val="0"/>
          <c:cat>
            <c:numRef>
              <c:f>Sheet1!$C$11:$G$11</c:f>
              <c:numCache>
                <c:formatCode>General</c:formatCod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</c:numCache>
            </c:numRef>
          </c:cat>
          <c:val>
            <c:numRef>
              <c:f>Sheet1!$C$9:$G$9</c:f>
              <c:numCache>
                <c:formatCode>General</c:formatCode>
                <c:ptCount val="5"/>
                <c:pt idx="0">
                  <c:v>6</c:v>
                </c:pt>
                <c:pt idx="1">
                  <c:v>9</c:v>
                </c:pt>
                <c:pt idx="2">
                  <c:v>12</c:v>
                </c:pt>
                <c:pt idx="3">
                  <c:v>14</c:v>
                </c:pt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Sheet1!$B$10</c:f>
              <c:strCache>
                <c:ptCount val="1"/>
                <c:pt idx="0">
                  <c:v>OS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cat>
            <c:numRef>
              <c:f>Sheet1!$C$11:$G$11</c:f>
              <c:numCache>
                <c:formatCode>General</c:formatCod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</c:numCache>
            </c:numRef>
          </c:cat>
          <c:val>
            <c:numRef>
              <c:f>Sheet1!$C$10:$G$10</c:f>
              <c:numCache>
                <c:formatCode>General</c:formatCode>
                <c:ptCount val="5"/>
                <c:pt idx="0">
                  <c:v>3</c:v>
                </c:pt>
                <c:pt idx="1">
                  <c:v>3</c:v>
                </c:pt>
                <c:pt idx="2">
                  <c:v>4</c:v>
                </c:pt>
                <c:pt idx="3">
                  <c:v>6</c:v>
                </c:pt>
                <c:pt idx="4">
                  <c:v>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38773760"/>
        <c:axId val="183063296"/>
      </c:barChart>
      <c:dateAx>
        <c:axId val="2387737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83063296"/>
        <c:crosses val="autoZero"/>
        <c:auto val="0"/>
        <c:lblOffset val="100"/>
        <c:baseTimeUnit val="days"/>
      </c:dateAx>
      <c:valAx>
        <c:axId val="1830632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38773760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06E886-41BF-594B-A87B-88F65DBF98A0}" type="datetimeFigureOut">
              <a:rPr lang="en-US" smtClean="0"/>
              <a:t>15-Sep-14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272202-B2C0-4646-970D-3DF2DBCBF0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55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400" baseline="0" dirty="0" smtClean="0"/>
              <a:t>Vertical 3D Printing Areas:</a:t>
            </a:r>
          </a:p>
          <a:p>
            <a:endParaRPr lang="en-US" sz="1400" baseline="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Industrial –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Aerospace – Delta Airlines uses </a:t>
            </a:r>
            <a:r>
              <a:rPr lang="en-US" sz="1400" baseline="0" dirty="0" err="1" smtClean="0"/>
              <a:t>Stratasys</a:t>
            </a:r>
            <a:r>
              <a:rPr lang="en-US" sz="1400" baseline="0" dirty="0" smtClean="0"/>
              <a:t> for spare parts</a:t>
            </a:r>
            <a:endParaRPr lang="en-US" sz="1400" b="1" baseline="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Automotive - applications for automotive companies globally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Military –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Architecture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Consumer -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Medical – a doctor in Japan uses 3D Printing for pre-op surgery as shown in the WSJ </a:t>
            </a:r>
          </a:p>
          <a:p>
            <a:pPr marL="285750" marR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 baseline="0" dirty="0" smtClean="0"/>
              <a:t>Dental –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Jewelry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aseline="0" dirty="0" smtClean="0"/>
              <a:t>Education – its being taught to 10 year old kids and they will enter the workforce expecting to use 3D Printing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baseline="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baseline="0" dirty="0" smtClean="0"/>
          </a:p>
          <a:p>
            <a:endParaRPr lang="en-US" sz="140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7D1999-7663-4656-BB36-88C8D463D19B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45249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0.xml"/><Relationship Id="rId4" Type="http://schemas.openxmlformats.org/officeDocument/2006/relationships/image" Target="../media/image11.jpeg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3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3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3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6.xml"/><Relationship Id="rId4" Type="http://schemas.openxmlformats.org/officeDocument/2006/relationships/image" Target="../media/image11.jpeg"/></Relationships>
</file>

<file path=ppt/slideLayouts/_rels/slideLayout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7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7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1095875" y="3735734"/>
            <a:ext cx="7356952" cy="76927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1"/>
            </a:lvl1pPr>
          </a:lstStyle>
          <a:p>
            <a:pPr algn="l"/>
            <a:r>
              <a:rPr lang="en-US" sz="3600" dirty="0" err="1" smtClean="0">
                <a:solidFill>
                  <a:srgbClr val="0C2B63"/>
                </a:solidFill>
                <a:latin typeface="Helvetica Neue"/>
                <a:cs typeface="Helvetica Neue"/>
              </a:rPr>
              <a:t>Stratasys</a:t>
            </a:r>
            <a:r>
              <a:rPr lang="en-US" sz="3600" dirty="0" smtClean="0">
                <a:solidFill>
                  <a:srgbClr val="0C2B63"/>
                </a:solidFill>
                <a:latin typeface="Helvetica Neue"/>
                <a:cs typeface="Helvetica Neue"/>
              </a:rPr>
              <a:t> Presentation Headline</a:t>
            </a:r>
            <a:endParaRPr lang="en-US" sz="3600" dirty="0">
              <a:solidFill>
                <a:srgbClr val="0C2B63"/>
              </a:solidFill>
              <a:latin typeface="Helvetica Neue"/>
              <a:cs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2999623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7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74212F8F-7E1F-C141-9910-27A1AA06E608}" type="datetimeFigureOut">
              <a:rPr lang="en-US" smtClean="0"/>
              <a:t>15-Sep-14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8150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82194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Placeholder 2"/>
          <p:cNvSpPr>
            <a:spLocks noGrp="1"/>
          </p:cNvSpPr>
          <p:nvPr>
            <p:ph idx="1"/>
          </p:nvPr>
        </p:nvSpPr>
        <p:spPr>
          <a:xfrm>
            <a:off x="355095" y="1342348"/>
            <a:ext cx="8229600" cy="211545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50000"/>
              </a:lnSpc>
              <a:defRPr lang="en-US" sz="16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6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6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6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600" kern="1200" dirty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5pPr>
          </a:lstStyle>
          <a:p>
            <a:pPr marL="0" lvl="0"/>
            <a:r>
              <a:rPr lang="en-US" dirty="0" smtClean="0"/>
              <a:t>Click to edit Master text styles</a:t>
            </a:r>
          </a:p>
          <a:p>
            <a:pPr marL="457200" lvl="1" algn="l" defTabSz="457200" rtl="0" eaLnBrk="1" latinLnBrk="0" hangingPunct="1"/>
            <a:r>
              <a:rPr lang="en-US" dirty="0" smtClean="0"/>
              <a:t>Second level</a:t>
            </a:r>
          </a:p>
          <a:p>
            <a:pPr marL="914400" lvl="2" algn="l" defTabSz="457200" rtl="0" eaLnBrk="1" latinLnBrk="0" hangingPunct="1"/>
            <a:r>
              <a:rPr lang="en-US" dirty="0" smtClean="0"/>
              <a:t>Third level</a:t>
            </a:r>
          </a:p>
          <a:p>
            <a:pPr marL="1371600" lvl="3" algn="l" defTabSz="457200" rtl="0" eaLnBrk="1" latinLnBrk="0" hangingPunct="1"/>
            <a:r>
              <a:rPr lang="en-US" dirty="0" smtClean="0"/>
              <a:t>Fourth level</a:t>
            </a:r>
          </a:p>
          <a:p>
            <a:pPr marL="1828800" lvl="4" algn="l" defTabSz="457200" rtl="0" eaLnBrk="1" latinLnBrk="0" hangingPunct="1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61704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/>
          </p:cNvSpPr>
          <p:nvPr userDrawn="1"/>
        </p:nvSpPr>
        <p:spPr>
          <a:xfrm>
            <a:off x="357291" y="543945"/>
            <a:ext cx="3880624" cy="415498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</a:lstStyle>
          <a:p>
            <a:r>
              <a:rPr lang="en-US" sz="1600" dirty="0" smtClean="0">
                <a:latin typeface="Arial"/>
                <a:cs typeface="Arial"/>
              </a:rPr>
              <a:t>For pages with heavy copy and a corresponding image.</a:t>
            </a:r>
          </a:p>
          <a:p>
            <a:endParaRPr lang="en-US" sz="1600" dirty="0" smtClean="0">
              <a:latin typeface="Arial"/>
              <a:cs typeface="Arial"/>
            </a:endParaRPr>
          </a:p>
          <a:p>
            <a:r>
              <a:rPr lang="en-US" sz="1600" dirty="0" err="1" smtClean="0">
                <a:latin typeface="Arial"/>
                <a:cs typeface="Arial"/>
              </a:rPr>
              <a:t>Lorem</a:t>
            </a:r>
            <a:r>
              <a:rPr lang="en-US" sz="1600" dirty="0" smtClean="0">
                <a:latin typeface="Arial"/>
                <a:cs typeface="Arial"/>
              </a:rPr>
              <a:t> </a:t>
            </a:r>
            <a:r>
              <a:rPr lang="en-US" sz="1600" dirty="0" err="1" smtClean="0">
                <a:latin typeface="Arial"/>
                <a:cs typeface="Arial"/>
              </a:rPr>
              <a:t>ipsum</a:t>
            </a:r>
            <a:r>
              <a:rPr lang="en-US" sz="1600" dirty="0" smtClean="0">
                <a:latin typeface="Arial"/>
                <a:cs typeface="Arial"/>
              </a:rPr>
              <a:t> dolor sit </a:t>
            </a:r>
            <a:r>
              <a:rPr lang="en-US" sz="1600" dirty="0" err="1" smtClean="0">
                <a:latin typeface="Arial"/>
                <a:cs typeface="Arial"/>
              </a:rPr>
              <a:t>amet</a:t>
            </a:r>
            <a:r>
              <a:rPr lang="en-US" sz="1600" dirty="0" smtClean="0">
                <a:latin typeface="Arial"/>
                <a:cs typeface="Arial"/>
              </a:rPr>
              <a:t>, </a:t>
            </a:r>
            <a:r>
              <a:rPr lang="en-US" sz="1600" dirty="0" err="1" smtClean="0">
                <a:latin typeface="Arial"/>
                <a:cs typeface="Arial"/>
              </a:rPr>
              <a:t>consectetur</a:t>
            </a:r>
            <a:r>
              <a:rPr lang="en-US" sz="1600" dirty="0" smtClean="0">
                <a:latin typeface="Arial"/>
                <a:cs typeface="Arial"/>
              </a:rPr>
              <a:t> </a:t>
            </a:r>
            <a:r>
              <a:rPr lang="en-US" sz="1600" dirty="0" err="1" smtClean="0">
                <a:latin typeface="Arial"/>
                <a:cs typeface="Arial"/>
              </a:rPr>
              <a:t>adipsicing</a:t>
            </a:r>
            <a:r>
              <a:rPr lang="en-US" sz="1600" dirty="0" smtClean="0">
                <a:latin typeface="Arial"/>
                <a:cs typeface="Arial"/>
              </a:rPr>
              <a:t> </a:t>
            </a:r>
            <a:r>
              <a:rPr lang="en-US" sz="1600" dirty="0" err="1" smtClean="0">
                <a:latin typeface="Arial"/>
                <a:cs typeface="Arial"/>
              </a:rPr>
              <a:t>elit</a:t>
            </a:r>
            <a:r>
              <a:rPr lang="en-US" sz="1600" dirty="0" smtClean="0">
                <a:latin typeface="Arial"/>
                <a:cs typeface="Arial"/>
              </a:rPr>
              <a:t>, </a:t>
            </a:r>
            <a:r>
              <a:rPr lang="en-US" sz="1600" dirty="0" err="1" smtClean="0">
                <a:latin typeface="Arial"/>
                <a:cs typeface="Arial"/>
              </a:rPr>
              <a:t>sed</a:t>
            </a:r>
            <a:r>
              <a:rPr lang="en-US" sz="1600" dirty="0" smtClean="0">
                <a:latin typeface="Arial"/>
                <a:cs typeface="Arial"/>
              </a:rPr>
              <a:t> do </a:t>
            </a:r>
            <a:r>
              <a:rPr lang="en-US" sz="1600" dirty="0" err="1" smtClean="0">
                <a:latin typeface="Arial"/>
                <a:cs typeface="Arial"/>
              </a:rPr>
              <a:t>elismod</a:t>
            </a:r>
            <a:r>
              <a:rPr lang="en-US" sz="1600" dirty="0" smtClean="0">
                <a:latin typeface="Arial"/>
                <a:cs typeface="Arial"/>
              </a:rPr>
              <a:t> </a:t>
            </a:r>
            <a:r>
              <a:rPr lang="en-US" sz="1600" dirty="0" err="1" smtClean="0">
                <a:latin typeface="Arial"/>
                <a:cs typeface="Arial"/>
              </a:rPr>
              <a:t>tempor</a:t>
            </a:r>
            <a:r>
              <a:rPr lang="en-US" sz="1600" dirty="0" smtClean="0">
                <a:latin typeface="Arial"/>
                <a:cs typeface="Arial"/>
              </a:rPr>
              <a:t> </a:t>
            </a:r>
            <a:r>
              <a:rPr lang="en-US" sz="1600" dirty="0" err="1" smtClean="0">
                <a:latin typeface="Arial"/>
                <a:cs typeface="Arial"/>
              </a:rPr>
              <a:t>incididunt</a:t>
            </a:r>
            <a:r>
              <a:rPr lang="en-US" sz="1600" dirty="0" smtClean="0">
                <a:latin typeface="Arial"/>
                <a:cs typeface="Arial"/>
              </a:rPr>
              <a:t> </a:t>
            </a:r>
            <a:r>
              <a:rPr lang="en-US" sz="1600" dirty="0" err="1" smtClean="0">
                <a:latin typeface="Arial"/>
                <a:cs typeface="Arial"/>
              </a:rPr>
              <a:t>ut</a:t>
            </a:r>
            <a:r>
              <a:rPr lang="en-US" sz="1600" dirty="0" smtClean="0">
                <a:latin typeface="Arial"/>
                <a:cs typeface="Arial"/>
              </a:rPr>
              <a:t> </a:t>
            </a:r>
            <a:r>
              <a:rPr lang="en-US" sz="1600" dirty="0" err="1" smtClean="0">
                <a:latin typeface="Arial"/>
                <a:cs typeface="Arial"/>
              </a:rPr>
              <a:t>labore</a:t>
            </a:r>
            <a:r>
              <a:rPr lang="en-US" sz="1600" dirty="0" smtClean="0">
                <a:latin typeface="Arial"/>
                <a:cs typeface="Arial"/>
              </a:rPr>
              <a:t> et </a:t>
            </a:r>
            <a:r>
              <a:rPr lang="en-US" sz="1600" dirty="0" err="1" smtClean="0">
                <a:latin typeface="Arial"/>
                <a:cs typeface="Arial"/>
              </a:rPr>
              <a:t>dolore</a:t>
            </a:r>
            <a:r>
              <a:rPr lang="en-US" sz="1600" dirty="0" smtClean="0">
                <a:latin typeface="Arial"/>
                <a:cs typeface="Arial"/>
              </a:rPr>
              <a:t> magna </a:t>
            </a:r>
            <a:r>
              <a:rPr lang="en-US" sz="1600" dirty="0" err="1" smtClean="0">
                <a:latin typeface="Arial"/>
                <a:cs typeface="Arial"/>
              </a:rPr>
              <a:t>aliqua</a:t>
            </a:r>
            <a:r>
              <a:rPr lang="en-US" sz="1600" dirty="0" smtClean="0">
                <a:latin typeface="Arial"/>
                <a:cs typeface="Arial"/>
              </a:rPr>
              <a:t>.</a:t>
            </a:r>
          </a:p>
          <a:p>
            <a:endParaRPr lang="en-US" sz="1600" dirty="0">
              <a:latin typeface="Arial"/>
              <a:cs typeface="Arial"/>
            </a:endParaRPr>
          </a:p>
          <a:p>
            <a:r>
              <a:rPr lang="en-US" sz="1600" dirty="0" err="1" smtClean="0">
                <a:latin typeface="Arial"/>
                <a:cs typeface="Arial"/>
              </a:rPr>
              <a:t>Ut</a:t>
            </a:r>
            <a:r>
              <a:rPr lang="en-US" sz="1600" dirty="0" smtClean="0">
                <a:latin typeface="Arial"/>
                <a:cs typeface="Arial"/>
              </a:rPr>
              <a:t> </a:t>
            </a:r>
            <a:r>
              <a:rPr lang="en-US" sz="1600" dirty="0" err="1" smtClean="0">
                <a:latin typeface="Arial"/>
                <a:cs typeface="Arial"/>
              </a:rPr>
              <a:t>enim</a:t>
            </a:r>
            <a:r>
              <a:rPr lang="en-US" sz="1600" dirty="0" smtClean="0">
                <a:latin typeface="Arial"/>
                <a:cs typeface="Arial"/>
              </a:rPr>
              <a:t> ad minim </a:t>
            </a:r>
            <a:r>
              <a:rPr lang="en-US" sz="1600" dirty="0" err="1" smtClean="0">
                <a:latin typeface="Arial"/>
                <a:cs typeface="Arial"/>
              </a:rPr>
              <a:t>veniam</a:t>
            </a:r>
            <a:r>
              <a:rPr lang="en-US" sz="1600" dirty="0" smtClean="0">
                <a:latin typeface="Arial"/>
                <a:cs typeface="Arial"/>
              </a:rPr>
              <a:t>, </a:t>
            </a:r>
            <a:r>
              <a:rPr lang="en-US" sz="1600" dirty="0" err="1" smtClean="0">
                <a:latin typeface="Arial"/>
                <a:cs typeface="Arial"/>
              </a:rPr>
              <a:t>quis</a:t>
            </a:r>
            <a:r>
              <a:rPr lang="en-US" sz="1600" dirty="0" smtClean="0">
                <a:latin typeface="Arial"/>
                <a:cs typeface="Arial"/>
              </a:rPr>
              <a:t> </a:t>
            </a:r>
            <a:r>
              <a:rPr lang="en-US" sz="1600" dirty="0" err="1" smtClean="0">
                <a:latin typeface="Arial"/>
                <a:cs typeface="Arial"/>
              </a:rPr>
              <a:t>nostrud</a:t>
            </a:r>
            <a:r>
              <a:rPr lang="en-US" sz="1600" dirty="0" smtClean="0">
                <a:latin typeface="Arial"/>
                <a:cs typeface="Arial"/>
              </a:rPr>
              <a:t> exercitation </a:t>
            </a:r>
            <a:r>
              <a:rPr lang="en-US" sz="1600" dirty="0" err="1" smtClean="0">
                <a:latin typeface="Arial"/>
                <a:cs typeface="Arial"/>
              </a:rPr>
              <a:t>ullamco</a:t>
            </a:r>
            <a:r>
              <a:rPr lang="en-US" sz="1600" dirty="0" smtClean="0">
                <a:latin typeface="Arial"/>
                <a:cs typeface="Arial"/>
              </a:rPr>
              <a:t> </a:t>
            </a:r>
            <a:r>
              <a:rPr lang="en-US" sz="1600" dirty="0" err="1" smtClean="0">
                <a:latin typeface="Arial"/>
                <a:cs typeface="Arial"/>
              </a:rPr>
              <a:t>laboris</a:t>
            </a:r>
            <a:r>
              <a:rPr lang="en-US" sz="1600" dirty="0" smtClean="0">
                <a:latin typeface="Arial"/>
                <a:cs typeface="Arial"/>
              </a:rPr>
              <a:t> nisi </a:t>
            </a:r>
            <a:r>
              <a:rPr lang="en-US" sz="1600" dirty="0" err="1" smtClean="0">
                <a:latin typeface="Arial"/>
                <a:cs typeface="Arial"/>
              </a:rPr>
              <a:t>ut</a:t>
            </a:r>
            <a:r>
              <a:rPr lang="en-US" sz="1600" dirty="0" smtClean="0">
                <a:latin typeface="Arial"/>
                <a:cs typeface="Arial"/>
              </a:rPr>
              <a:t> </a:t>
            </a:r>
            <a:r>
              <a:rPr lang="en-US" sz="1600" dirty="0" err="1" smtClean="0">
                <a:latin typeface="Arial"/>
                <a:cs typeface="Arial"/>
              </a:rPr>
              <a:t>aliquip</a:t>
            </a:r>
            <a:r>
              <a:rPr lang="en-US" sz="1600" dirty="0" smtClean="0">
                <a:latin typeface="Arial"/>
                <a:cs typeface="Arial"/>
              </a:rPr>
              <a:t> ex </a:t>
            </a:r>
            <a:r>
              <a:rPr lang="en-US" sz="1600" dirty="0" err="1" smtClean="0">
                <a:latin typeface="Arial"/>
                <a:cs typeface="Arial"/>
              </a:rPr>
              <a:t>ea</a:t>
            </a:r>
            <a:r>
              <a:rPr lang="en-US" sz="1600" dirty="0" smtClean="0">
                <a:latin typeface="Arial"/>
                <a:cs typeface="Arial"/>
              </a:rPr>
              <a:t> </a:t>
            </a:r>
            <a:r>
              <a:rPr lang="en-US" sz="1600" dirty="0" err="1" smtClean="0">
                <a:latin typeface="Arial"/>
                <a:cs typeface="Arial"/>
              </a:rPr>
              <a:t>commodo</a:t>
            </a:r>
            <a:r>
              <a:rPr lang="en-US" sz="1600" dirty="0" smtClean="0">
                <a:latin typeface="Arial"/>
                <a:cs typeface="Arial"/>
              </a:rPr>
              <a:t> </a:t>
            </a:r>
            <a:r>
              <a:rPr lang="en-US" sz="1600" dirty="0" err="1" smtClean="0">
                <a:latin typeface="Arial"/>
                <a:cs typeface="Arial"/>
              </a:rPr>
              <a:t>consequat</a:t>
            </a:r>
            <a:r>
              <a:rPr lang="en-US" sz="1600" dirty="0" smtClean="0">
                <a:latin typeface="Arial"/>
                <a:cs typeface="Aria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57440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/>
          </p:cNvSpPr>
          <p:nvPr userDrawn="1"/>
        </p:nvSpPr>
        <p:spPr>
          <a:xfrm>
            <a:off x="357290" y="1219444"/>
            <a:ext cx="8241060" cy="156966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</a:lstStyle>
          <a:p>
            <a:r>
              <a:rPr lang="en-US" sz="1600" dirty="0" smtClean="0">
                <a:latin typeface="Arial"/>
                <a:cs typeface="Arial"/>
              </a:rPr>
              <a:t>For pages with heavy copy. Lines should be spaced at 1.5.</a:t>
            </a:r>
          </a:p>
          <a:p>
            <a:r>
              <a:rPr lang="en-US" sz="1600" dirty="0" err="1">
                <a:latin typeface="Arial"/>
                <a:cs typeface="Arial"/>
              </a:rPr>
              <a:t>Lorem</a:t>
            </a:r>
            <a:r>
              <a:rPr lang="en-US" sz="1600" dirty="0">
                <a:latin typeface="Arial"/>
                <a:cs typeface="Arial"/>
              </a:rPr>
              <a:t> </a:t>
            </a:r>
            <a:r>
              <a:rPr lang="en-US" sz="1600" dirty="0" err="1">
                <a:latin typeface="Arial"/>
                <a:cs typeface="Arial"/>
              </a:rPr>
              <a:t>ipsum</a:t>
            </a:r>
            <a:r>
              <a:rPr lang="en-US" sz="1600" dirty="0">
                <a:latin typeface="Arial"/>
                <a:cs typeface="Arial"/>
              </a:rPr>
              <a:t> dolor sit </a:t>
            </a:r>
            <a:r>
              <a:rPr lang="en-US" sz="1600" dirty="0" err="1">
                <a:latin typeface="Arial"/>
                <a:cs typeface="Arial"/>
              </a:rPr>
              <a:t>amet</a:t>
            </a:r>
            <a:r>
              <a:rPr lang="en-US" sz="1600" dirty="0">
                <a:latin typeface="Arial"/>
                <a:cs typeface="Arial"/>
              </a:rPr>
              <a:t>, </a:t>
            </a:r>
            <a:r>
              <a:rPr lang="en-US" sz="1600" dirty="0" err="1">
                <a:latin typeface="Arial"/>
                <a:cs typeface="Arial"/>
              </a:rPr>
              <a:t>consectetur</a:t>
            </a:r>
            <a:r>
              <a:rPr lang="en-US" sz="1600" dirty="0">
                <a:latin typeface="Arial"/>
                <a:cs typeface="Arial"/>
              </a:rPr>
              <a:t> </a:t>
            </a:r>
            <a:r>
              <a:rPr lang="en-US" sz="1600" dirty="0" err="1">
                <a:latin typeface="Arial"/>
                <a:cs typeface="Arial"/>
              </a:rPr>
              <a:t>adipsicing</a:t>
            </a:r>
            <a:r>
              <a:rPr lang="en-US" sz="1600" dirty="0">
                <a:latin typeface="Arial"/>
                <a:cs typeface="Arial"/>
              </a:rPr>
              <a:t> </a:t>
            </a:r>
            <a:r>
              <a:rPr lang="en-US" sz="1600" dirty="0" err="1">
                <a:latin typeface="Arial"/>
                <a:cs typeface="Arial"/>
              </a:rPr>
              <a:t>elit</a:t>
            </a:r>
            <a:r>
              <a:rPr lang="en-US" sz="1600" dirty="0">
                <a:latin typeface="Arial"/>
                <a:cs typeface="Arial"/>
              </a:rPr>
              <a:t>, </a:t>
            </a:r>
            <a:r>
              <a:rPr lang="en-US" sz="1600" dirty="0" err="1">
                <a:latin typeface="Arial"/>
                <a:cs typeface="Arial"/>
              </a:rPr>
              <a:t>sed</a:t>
            </a:r>
            <a:r>
              <a:rPr lang="en-US" sz="1600" dirty="0">
                <a:latin typeface="Arial"/>
                <a:cs typeface="Arial"/>
              </a:rPr>
              <a:t> do </a:t>
            </a:r>
            <a:r>
              <a:rPr lang="en-US" sz="1600" dirty="0" err="1">
                <a:latin typeface="Arial"/>
                <a:cs typeface="Arial"/>
              </a:rPr>
              <a:t>elismod</a:t>
            </a:r>
            <a:r>
              <a:rPr lang="en-US" sz="1600" dirty="0">
                <a:latin typeface="Arial"/>
                <a:cs typeface="Arial"/>
              </a:rPr>
              <a:t> </a:t>
            </a:r>
            <a:r>
              <a:rPr lang="en-US" sz="1600" dirty="0" err="1">
                <a:latin typeface="Arial"/>
                <a:cs typeface="Arial"/>
              </a:rPr>
              <a:t>tempor</a:t>
            </a:r>
            <a:r>
              <a:rPr lang="en-US" sz="1600" dirty="0">
                <a:latin typeface="Arial"/>
                <a:cs typeface="Arial"/>
              </a:rPr>
              <a:t> </a:t>
            </a:r>
            <a:r>
              <a:rPr lang="en-US" sz="1600" dirty="0" err="1">
                <a:latin typeface="Arial"/>
                <a:cs typeface="Arial"/>
              </a:rPr>
              <a:t>incididunt</a:t>
            </a:r>
            <a:r>
              <a:rPr lang="en-US" sz="1600" dirty="0">
                <a:latin typeface="Arial"/>
                <a:cs typeface="Arial"/>
              </a:rPr>
              <a:t> </a:t>
            </a:r>
            <a:r>
              <a:rPr lang="en-US" sz="1600" dirty="0" err="1">
                <a:latin typeface="Arial"/>
                <a:cs typeface="Arial"/>
              </a:rPr>
              <a:t>ut</a:t>
            </a:r>
            <a:r>
              <a:rPr lang="en-US" sz="1600" dirty="0">
                <a:latin typeface="Arial"/>
                <a:cs typeface="Arial"/>
              </a:rPr>
              <a:t> </a:t>
            </a:r>
            <a:r>
              <a:rPr lang="en-US" sz="1600" dirty="0" err="1">
                <a:latin typeface="Arial"/>
                <a:cs typeface="Arial"/>
              </a:rPr>
              <a:t>labore</a:t>
            </a:r>
            <a:r>
              <a:rPr lang="en-US" sz="1600" dirty="0">
                <a:latin typeface="Arial"/>
                <a:cs typeface="Arial"/>
              </a:rPr>
              <a:t> et </a:t>
            </a:r>
            <a:r>
              <a:rPr lang="en-US" sz="1600" dirty="0" err="1">
                <a:latin typeface="Arial"/>
                <a:cs typeface="Arial"/>
              </a:rPr>
              <a:t>dolore</a:t>
            </a:r>
            <a:r>
              <a:rPr lang="en-US" sz="1600" dirty="0">
                <a:latin typeface="Arial"/>
                <a:cs typeface="Arial"/>
              </a:rPr>
              <a:t> magna </a:t>
            </a:r>
            <a:r>
              <a:rPr lang="en-US" sz="1600" dirty="0" err="1">
                <a:latin typeface="Arial"/>
                <a:cs typeface="Arial"/>
              </a:rPr>
              <a:t>aliqua</a:t>
            </a:r>
            <a:r>
              <a:rPr lang="en-US" sz="1600" dirty="0">
                <a:latin typeface="Arial"/>
                <a:cs typeface="Arial"/>
              </a:rPr>
              <a:t>.</a:t>
            </a:r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8794177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2490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Placeholder 2"/>
          <p:cNvSpPr>
            <a:spLocks noGrp="1"/>
          </p:cNvSpPr>
          <p:nvPr>
            <p:ph idx="1"/>
          </p:nvPr>
        </p:nvSpPr>
        <p:spPr>
          <a:xfrm>
            <a:off x="355095" y="1342344"/>
            <a:ext cx="8229600" cy="236834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50000"/>
              </a:lnSpc>
              <a:defRPr lang="en-US" sz="18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5pPr>
          </a:lstStyle>
          <a:p>
            <a:pPr marL="0" lvl="0"/>
            <a:r>
              <a:rPr lang="en-US" dirty="0" smtClean="0"/>
              <a:t>Click to edit Master text styles</a:t>
            </a:r>
          </a:p>
          <a:p>
            <a:pPr marL="457200" lvl="1" algn="l" defTabSz="457200" rtl="0" eaLnBrk="1" latinLnBrk="0" hangingPunct="1"/>
            <a:r>
              <a:rPr lang="en-US" dirty="0" smtClean="0"/>
              <a:t>Second level</a:t>
            </a:r>
          </a:p>
          <a:p>
            <a:pPr marL="914400" lvl="2" algn="l" defTabSz="457200" rtl="0" eaLnBrk="1" latinLnBrk="0" hangingPunct="1"/>
            <a:r>
              <a:rPr lang="en-US" dirty="0" smtClean="0"/>
              <a:t>Third level</a:t>
            </a:r>
          </a:p>
          <a:p>
            <a:pPr marL="1371600" lvl="3" algn="l" defTabSz="457200" rtl="0" eaLnBrk="1" latinLnBrk="0" hangingPunct="1"/>
            <a:r>
              <a:rPr lang="en-US" dirty="0" smtClean="0"/>
              <a:t>Fourth level</a:t>
            </a:r>
          </a:p>
          <a:p>
            <a:pPr marL="1828800" lvl="4" algn="l" defTabSz="457200" rtl="0" eaLnBrk="1" latinLnBrk="0" hangingPunct="1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08073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/>
          </p:cNvSpPr>
          <p:nvPr userDrawn="1"/>
        </p:nvSpPr>
        <p:spPr>
          <a:xfrm>
            <a:off x="357291" y="1219448"/>
            <a:ext cx="3880624" cy="507831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</a:lstStyle>
          <a:p>
            <a:r>
              <a:rPr lang="en-US" dirty="0" smtClean="0">
                <a:latin typeface="Arial"/>
                <a:cs typeface="Arial"/>
              </a:rPr>
              <a:t>For pages with heavy copy and a corresponding image.</a:t>
            </a:r>
          </a:p>
          <a:p>
            <a:endParaRPr lang="en-US" dirty="0" smtClean="0">
              <a:latin typeface="Arial"/>
              <a:cs typeface="Arial"/>
            </a:endParaRPr>
          </a:p>
          <a:p>
            <a:r>
              <a:rPr lang="en-US" dirty="0" err="1" smtClean="0">
                <a:latin typeface="Arial"/>
                <a:cs typeface="Arial"/>
              </a:rPr>
              <a:t>Lorem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ipsum</a:t>
            </a:r>
            <a:r>
              <a:rPr lang="en-US" dirty="0" smtClean="0">
                <a:latin typeface="Arial"/>
                <a:cs typeface="Arial"/>
              </a:rPr>
              <a:t> dolor sit </a:t>
            </a:r>
            <a:r>
              <a:rPr lang="en-US" dirty="0" err="1" smtClean="0">
                <a:latin typeface="Arial"/>
                <a:cs typeface="Arial"/>
              </a:rPr>
              <a:t>amet</a:t>
            </a:r>
            <a:r>
              <a:rPr lang="en-US" dirty="0" smtClean="0">
                <a:latin typeface="Arial"/>
                <a:cs typeface="Arial"/>
              </a:rPr>
              <a:t>, </a:t>
            </a:r>
            <a:r>
              <a:rPr lang="en-US" dirty="0" err="1" smtClean="0">
                <a:latin typeface="Arial"/>
                <a:cs typeface="Arial"/>
              </a:rPr>
              <a:t>consectetur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adipsicing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elit</a:t>
            </a:r>
            <a:r>
              <a:rPr lang="en-US" dirty="0" smtClean="0">
                <a:latin typeface="Arial"/>
                <a:cs typeface="Arial"/>
              </a:rPr>
              <a:t>, </a:t>
            </a:r>
            <a:r>
              <a:rPr lang="en-US" dirty="0" err="1" smtClean="0">
                <a:latin typeface="Arial"/>
                <a:cs typeface="Arial"/>
              </a:rPr>
              <a:t>sed</a:t>
            </a:r>
            <a:r>
              <a:rPr lang="en-US" dirty="0" smtClean="0">
                <a:latin typeface="Arial"/>
                <a:cs typeface="Arial"/>
              </a:rPr>
              <a:t> do </a:t>
            </a:r>
            <a:r>
              <a:rPr lang="en-US" dirty="0" err="1" smtClean="0">
                <a:latin typeface="Arial"/>
                <a:cs typeface="Arial"/>
              </a:rPr>
              <a:t>elismod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tempor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incididunt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ut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labore</a:t>
            </a:r>
            <a:r>
              <a:rPr lang="en-US" dirty="0" smtClean="0">
                <a:latin typeface="Arial"/>
                <a:cs typeface="Arial"/>
              </a:rPr>
              <a:t> et </a:t>
            </a:r>
            <a:r>
              <a:rPr lang="en-US" dirty="0" err="1" smtClean="0">
                <a:latin typeface="Arial"/>
                <a:cs typeface="Arial"/>
              </a:rPr>
              <a:t>dolore</a:t>
            </a:r>
            <a:r>
              <a:rPr lang="en-US" dirty="0" smtClean="0">
                <a:latin typeface="Arial"/>
                <a:cs typeface="Arial"/>
              </a:rPr>
              <a:t> magna </a:t>
            </a:r>
            <a:r>
              <a:rPr lang="en-US" dirty="0" err="1" smtClean="0">
                <a:latin typeface="Arial"/>
                <a:cs typeface="Arial"/>
              </a:rPr>
              <a:t>aliqua</a:t>
            </a:r>
            <a:r>
              <a:rPr lang="en-US" dirty="0" smtClean="0">
                <a:latin typeface="Arial"/>
                <a:cs typeface="Arial"/>
              </a:rPr>
              <a:t>.</a:t>
            </a:r>
          </a:p>
          <a:p>
            <a:endParaRPr lang="en-US" dirty="0">
              <a:latin typeface="Arial"/>
              <a:cs typeface="Arial"/>
            </a:endParaRPr>
          </a:p>
          <a:p>
            <a:r>
              <a:rPr lang="en-US" dirty="0" err="1" smtClean="0">
                <a:latin typeface="Arial"/>
                <a:cs typeface="Arial"/>
              </a:rPr>
              <a:t>Ut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enim</a:t>
            </a:r>
            <a:r>
              <a:rPr lang="en-US" dirty="0" smtClean="0">
                <a:latin typeface="Arial"/>
                <a:cs typeface="Arial"/>
              </a:rPr>
              <a:t> ad minim </a:t>
            </a:r>
            <a:r>
              <a:rPr lang="en-US" dirty="0" err="1" smtClean="0">
                <a:latin typeface="Arial"/>
                <a:cs typeface="Arial"/>
              </a:rPr>
              <a:t>veniam</a:t>
            </a:r>
            <a:r>
              <a:rPr lang="en-US" dirty="0" smtClean="0">
                <a:latin typeface="Arial"/>
                <a:cs typeface="Arial"/>
              </a:rPr>
              <a:t>, </a:t>
            </a:r>
            <a:r>
              <a:rPr lang="en-US" dirty="0" err="1" smtClean="0">
                <a:latin typeface="Arial"/>
                <a:cs typeface="Arial"/>
              </a:rPr>
              <a:t>quis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nostrud</a:t>
            </a:r>
            <a:r>
              <a:rPr lang="en-US" dirty="0" smtClean="0">
                <a:latin typeface="Arial"/>
                <a:cs typeface="Arial"/>
              </a:rPr>
              <a:t> exercitation </a:t>
            </a:r>
            <a:r>
              <a:rPr lang="en-US" dirty="0" err="1" smtClean="0">
                <a:latin typeface="Arial"/>
                <a:cs typeface="Arial"/>
              </a:rPr>
              <a:t>ullamco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laboris</a:t>
            </a:r>
            <a:r>
              <a:rPr lang="en-US" dirty="0" smtClean="0">
                <a:latin typeface="Arial"/>
                <a:cs typeface="Arial"/>
              </a:rPr>
              <a:t> nisi </a:t>
            </a:r>
            <a:r>
              <a:rPr lang="en-US" dirty="0" err="1" smtClean="0">
                <a:latin typeface="Arial"/>
                <a:cs typeface="Arial"/>
              </a:rPr>
              <a:t>ut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aliquip</a:t>
            </a:r>
            <a:r>
              <a:rPr lang="en-US" dirty="0" smtClean="0">
                <a:latin typeface="Arial"/>
                <a:cs typeface="Arial"/>
              </a:rPr>
              <a:t> ex </a:t>
            </a:r>
            <a:r>
              <a:rPr lang="en-US" dirty="0" err="1" smtClean="0">
                <a:latin typeface="Arial"/>
                <a:cs typeface="Arial"/>
              </a:rPr>
              <a:t>ea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commodo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consequat</a:t>
            </a:r>
            <a:r>
              <a:rPr lang="en-US" dirty="0" smtClean="0">
                <a:latin typeface="Arial"/>
                <a:cs typeface="Aria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003488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/>
          </p:cNvSpPr>
          <p:nvPr userDrawn="1"/>
        </p:nvSpPr>
        <p:spPr>
          <a:xfrm>
            <a:off x="357290" y="1219445"/>
            <a:ext cx="8241060" cy="1754326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</a:lstStyle>
          <a:p>
            <a:r>
              <a:rPr lang="en-US" dirty="0" smtClean="0">
                <a:latin typeface="Arial"/>
                <a:cs typeface="Arial"/>
              </a:rPr>
              <a:t>For pages with heavy copy. Lines should be spaced at 1.5.</a:t>
            </a:r>
          </a:p>
          <a:p>
            <a:r>
              <a:rPr lang="en-US" dirty="0" err="1">
                <a:latin typeface="Arial"/>
                <a:cs typeface="Arial"/>
              </a:rPr>
              <a:t>Lorem</a:t>
            </a: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err="1">
                <a:latin typeface="Arial"/>
                <a:cs typeface="Arial"/>
              </a:rPr>
              <a:t>ipsum</a:t>
            </a:r>
            <a:r>
              <a:rPr lang="en-US" dirty="0">
                <a:latin typeface="Arial"/>
                <a:cs typeface="Arial"/>
              </a:rPr>
              <a:t> dolor sit </a:t>
            </a:r>
            <a:r>
              <a:rPr lang="en-US" dirty="0" err="1">
                <a:latin typeface="Arial"/>
                <a:cs typeface="Arial"/>
              </a:rPr>
              <a:t>amet</a:t>
            </a:r>
            <a:r>
              <a:rPr lang="en-US" dirty="0">
                <a:latin typeface="Arial"/>
                <a:cs typeface="Arial"/>
              </a:rPr>
              <a:t>, </a:t>
            </a:r>
            <a:r>
              <a:rPr lang="en-US" dirty="0" err="1">
                <a:latin typeface="Arial"/>
                <a:cs typeface="Arial"/>
              </a:rPr>
              <a:t>consectetur</a:t>
            </a: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err="1">
                <a:latin typeface="Arial"/>
                <a:cs typeface="Arial"/>
              </a:rPr>
              <a:t>adipsicing</a:t>
            </a: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err="1">
                <a:latin typeface="Arial"/>
                <a:cs typeface="Arial"/>
              </a:rPr>
              <a:t>elit</a:t>
            </a:r>
            <a:r>
              <a:rPr lang="en-US" dirty="0">
                <a:latin typeface="Arial"/>
                <a:cs typeface="Arial"/>
              </a:rPr>
              <a:t>, </a:t>
            </a:r>
            <a:r>
              <a:rPr lang="en-US" dirty="0" err="1">
                <a:latin typeface="Arial"/>
                <a:cs typeface="Arial"/>
              </a:rPr>
              <a:t>sed</a:t>
            </a:r>
            <a:r>
              <a:rPr lang="en-US" dirty="0">
                <a:latin typeface="Arial"/>
                <a:cs typeface="Arial"/>
              </a:rPr>
              <a:t> do </a:t>
            </a:r>
            <a:r>
              <a:rPr lang="en-US" dirty="0" err="1">
                <a:latin typeface="Arial"/>
                <a:cs typeface="Arial"/>
              </a:rPr>
              <a:t>elismod</a:t>
            </a: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err="1">
                <a:latin typeface="Arial"/>
                <a:cs typeface="Arial"/>
              </a:rPr>
              <a:t>tempor</a:t>
            </a: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err="1">
                <a:latin typeface="Arial"/>
                <a:cs typeface="Arial"/>
              </a:rPr>
              <a:t>incididunt</a:t>
            </a: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err="1">
                <a:latin typeface="Arial"/>
                <a:cs typeface="Arial"/>
              </a:rPr>
              <a:t>ut</a:t>
            </a: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err="1">
                <a:latin typeface="Arial"/>
                <a:cs typeface="Arial"/>
              </a:rPr>
              <a:t>labore</a:t>
            </a:r>
            <a:r>
              <a:rPr lang="en-US" dirty="0">
                <a:latin typeface="Arial"/>
                <a:cs typeface="Arial"/>
              </a:rPr>
              <a:t> et </a:t>
            </a:r>
            <a:r>
              <a:rPr lang="en-US" dirty="0" err="1">
                <a:latin typeface="Arial"/>
                <a:cs typeface="Arial"/>
              </a:rPr>
              <a:t>dolore</a:t>
            </a:r>
            <a:r>
              <a:rPr lang="en-US" dirty="0">
                <a:latin typeface="Arial"/>
                <a:cs typeface="Arial"/>
              </a:rPr>
              <a:t> magna </a:t>
            </a:r>
            <a:r>
              <a:rPr lang="en-US" dirty="0" err="1">
                <a:latin typeface="Arial"/>
                <a:cs typeface="Arial"/>
              </a:rPr>
              <a:t>aliqua</a:t>
            </a:r>
            <a:r>
              <a:rPr lang="en-US" dirty="0">
                <a:latin typeface="Arial"/>
                <a:cs typeface="Arial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34470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3498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/>
              <a:t>15-Sep-14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3926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12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/>
              <a:t>15-Sep-14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4982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/>
              <a:t>15-Sep-14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23948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/>
              <a:t>15-Sep-14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8278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/>
              <a:t>15-Sep-14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2501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/>
              <a:t>15-Sep-14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0255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7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/>
              <a:t>15-Sep-14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336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/>
              <a:t>15-Sep-14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7151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/>
              <a:t>15-Sep-14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0930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3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3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/>
              <a:t>15-Sep-14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3914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98472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05306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12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456959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7533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31438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70415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479986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7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803170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908788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45116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3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3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92653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64415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Placeholder 2"/>
          <p:cNvSpPr>
            <a:spLocks noGrp="1"/>
          </p:cNvSpPr>
          <p:nvPr>
            <p:ph idx="1"/>
          </p:nvPr>
        </p:nvSpPr>
        <p:spPr>
          <a:xfrm>
            <a:off x="355095" y="1342344"/>
            <a:ext cx="8229600" cy="236834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50000"/>
              </a:lnSpc>
              <a:defRPr lang="en-US" sz="18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5pPr>
          </a:lstStyle>
          <a:p>
            <a:pPr marL="0" lvl="0"/>
            <a:r>
              <a:rPr lang="en-US" dirty="0" smtClean="0"/>
              <a:t>Click to edit Master text styles</a:t>
            </a:r>
          </a:p>
          <a:p>
            <a:pPr marL="457200" lvl="1" algn="l" defTabSz="457200" rtl="0" eaLnBrk="1" latinLnBrk="0" hangingPunct="1"/>
            <a:r>
              <a:rPr lang="en-US" dirty="0" smtClean="0"/>
              <a:t>Second level</a:t>
            </a:r>
          </a:p>
          <a:p>
            <a:pPr marL="914400" lvl="2" algn="l" defTabSz="457200" rtl="0" eaLnBrk="1" latinLnBrk="0" hangingPunct="1"/>
            <a:r>
              <a:rPr lang="en-US" dirty="0" smtClean="0"/>
              <a:t>Third level</a:t>
            </a:r>
          </a:p>
          <a:p>
            <a:pPr marL="1371600" lvl="3" algn="l" defTabSz="457200" rtl="0" eaLnBrk="1" latinLnBrk="0" hangingPunct="1"/>
            <a:r>
              <a:rPr lang="en-US" dirty="0" smtClean="0"/>
              <a:t>Fourth level</a:t>
            </a:r>
          </a:p>
          <a:p>
            <a:pPr marL="1828800" lvl="4" algn="l" defTabSz="457200" rtl="0" eaLnBrk="1" latinLnBrk="0" hangingPunct="1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096724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/>
          </p:cNvSpPr>
          <p:nvPr userDrawn="1"/>
        </p:nvSpPr>
        <p:spPr>
          <a:xfrm>
            <a:off x="357291" y="1219448"/>
            <a:ext cx="3880624" cy="507831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</a:lstStyle>
          <a:p>
            <a:r>
              <a:rPr>
                <a:latin typeface="Arial"/>
                <a:cs typeface="Arial"/>
              </a:rPr>
              <a:t>For pages with heavy copy and a corresponding image.</a:t>
            </a:r>
          </a:p>
          <a:p>
            <a:endParaRPr>
              <a:latin typeface="Arial"/>
              <a:cs typeface="Arial"/>
            </a:endParaRPr>
          </a:p>
          <a:p>
            <a:r>
              <a:rPr err="1">
                <a:latin typeface="Arial"/>
                <a:cs typeface="Arial"/>
              </a:rPr>
              <a:t>Lorem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ipsum</a:t>
            </a:r>
            <a:r>
              <a:rPr>
                <a:latin typeface="Arial"/>
                <a:cs typeface="Arial"/>
              </a:rPr>
              <a:t> dolor sit </a:t>
            </a:r>
            <a:r>
              <a:rPr err="1">
                <a:latin typeface="Arial"/>
                <a:cs typeface="Arial"/>
              </a:rPr>
              <a:t>amet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consectetur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adipsicing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elit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sed</a:t>
            </a:r>
            <a:r>
              <a:rPr>
                <a:latin typeface="Arial"/>
                <a:cs typeface="Arial"/>
              </a:rPr>
              <a:t> do </a:t>
            </a:r>
            <a:r>
              <a:rPr err="1">
                <a:latin typeface="Arial"/>
                <a:cs typeface="Arial"/>
              </a:rPr>
              <a:t>elismod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tempor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incididunt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ut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labore</a:t>
            </a:r>
            <a:r>
              <a:rPr>
                <a:latin typeface="Arial"/>
                <a:cs typeface="Arial"/>
              </a:rPr>
              <a:t> et </a:t>
            </a:r>
            <a:r>
              <a:rPr err="1">
                <a:latin typeface="Arial"/>
                <a:cs typeface="Arial"/>
              </a:rPr>
              <a:t>dolore</a:t>
            </a:r>
            <a:r>
              <a:rPr>
                <a:latin typeface="Arial"/>
                <a:cs typeface="Arial"/>
              </a:rPr>
              <a:t> magna </a:t>
            </a:r>
            <a:r>
              <a:rPr err="1">
                <a:latin typeface="Arial"/>
                <a:cs typeface="Arial"/>
              </a:rPr>
              <a:t>aliqua</a:t>
            </a:r>
            <a:r>
              <a:rPr>
                <a:latin typeface="Arial"/>
                <a:cs typeface="Arial"/>
              </a:rPr>
              <a:t>.</a:t>
            </a:r>
          </a:p>
          <a:p>
            <a:endParaRPr>
              <a:latin typeface="Arial"/>
              <a:cs typeface="Arial"/>
            </a:endParaRPr>
          </a:p>
          <a:p>
            <a:r>
              <a:rPr err="1">
                <a:latin typeface="Arial"/>
                <a:cs typeface="Arial"/>
              </a:rPr>
              <a:t>Ut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enim</a:t>
            </a:r>
            <a:r>
              <a:rPr>
                <a:latin typeface="Arial"/>
                <a:cs typeface="Arial"/>
              </a:rPr>
              <a:t> ad minim </a:t>
            </a:r>
            <a:r>
              <a:rPr err="1">
                <a:latin typeface="Arial"/>
                <a:cs typeface="Arial"/>
              </a:rPr>
              <a:t>veniam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quis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nostrud</a:t>
            </a:r>
            <a:r>
              <a:rPr>
                <a:latin typeface="Arial"/>
                <a:cs typeface="Arial"/>
              </a:rPr>
              <a:t> exercitation </a:t>
            </a:r>
            <a:r>
              <a:rPr err="1">
                <a:latin typeface="Arial"/>
                <a:cs typeface="Arial"/>
              </a:rPr>
              <a:t>ullamco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laboris</a:t>
            </a:r>
            <a:r>
              <a:rPr>
                <a:latin typeface="Arial"/>
                <a:cs typeface="Arial"/>
              </a:rPr>
              <a:t> nisi </a:t>
            </a:r>
            <a:r>
              <a:rPr err="1">
                <a:latin typeface="Arial"/>
                <a:cs typeface="Arial"/>
              </a:rPr>
              <a:t>ut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aliquip</a:t>
            </a:r>
            <a:r>
              <a:rPr>
                <a:latin typeface="Arial"/>
                <a:cs typeface="Arial"/>
              </a:rPr>
              <a:t> ex </a:t>
            </a:r>
            <a:r>
              <a:rPr err="1">
                <a:latin typeface="Arial"/>
                <a:cs typeface="Arial"/>
              </a:rPr>
              <a:t>ea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commodo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consequat</a:t>
            </a:r>
            <a:r>
              <a:rPr>
                <a:latin typeface="Arial"/>
                <a:cs typeface="Aria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6722955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/>
          </p:cNvSpPr>
          <p:nvPr userDrawn="1"/>
        </p:nvSpPr>
        <p:spPr>
          <a:xfrm>
            <a:off x="357290" y="1219445"/>
            <a:ext cx="8241060" cy="1754326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</a:lstStyle>
          <a:p>
            <a:r>
              <a:rPr>
                <a:latin typeface="Arial"/>
                <a:cs typeface="Arial"/>
              </a:rPr>
              <a:t>For pages with heavy copy. Lines should be spaced at 1.5.</a:t>
            </a:r>
          </a:p>
          <a:p>
            <a:r>
              <a:rPr err="1">
                <a:latin typeface="Arial"/>
                <a:cs typeface="Arial"/>
              </a:rPr>
              <a:t>Lorem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ipsum</a:t>
            </a:r>
            <a:r>
              <a:rPr>
                <a:latin typeface="Arial"/>
                <a:cs typeface="Arial"/>
              </a:rPr>
              <a:t> dolor sit </a:t>
            </a:r>
            <a:r>
              <a:rPr err="1">
                <a:latin typeface="Arial"/>
                <a:cs typeface="Arial"/>
              </a:rPr>
              <a:t>amet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consectetur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adipsicing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elit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sed</a:t>
            </a:r>
            <a:r>
              <a:rPr>
                <a:latin typeface="Arial"/>
                <a:cs typeface="Arial"/>
              </a:rPr>
              <a:t> do </a:t>
            </a:r>
            <a:r>
              <a:rPr err="1">
                <a:latin typeface="Arial"/>
                <a:cs typeface="Arial"/>
              </a:rPr>
              <a:t>elismod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tempor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incididunt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ut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labore</a:t>
            </a:r>
            <a:r>
              <a:rPr>
                <a:latin typeface="Arial"/>
                <a:cs typeface="Arial"/>
              </a:rPr>
              <a:t> et </a:t>
            </a:r>
            <a:r>
              <a:rPr err="1">
                <a:latin typeface="Arial"/>
                <a:cs typeface="Arial"/>
              </a:rPr>
              <a:t>dolore</a:t>
            </a:r>
            <a:r>
              <a:rPr>
                <a:latin typeface="Arial"/>
                <a:cs typeface="Arial"/>
              </a:rPr>
              <a:t> magna </a:t>
            </a:r>
            <a:r>
              <a:rPr err="1">
                <a:latin typeface="Arial"/>
                <a:cs typeface="Arial"/>
              </a:rPr>
              <a:t>aliqua</a:t>
            </a:r>
            <a:r>
              <a:rPr>
                <a:latin typeface="Arial"/>
                <a:cs typeface="Arial"/>
              </a:rPr>
              <a:t>.</a:t>
            </a:r>
          </a:p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4286574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85048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67643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12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951970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92252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10171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46685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71093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7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20739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82935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105927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3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3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22262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0617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025605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12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99963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614020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78594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70426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46603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7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52207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12546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045150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3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3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600071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2066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Placeholder 2"/>
          <p:cNvSpPr>
            <a:spLocks noGrp="1"/>
          </p:cNvSpPr>
          <p:nvPr>
            <p:ph idx="1"/>
          </p:nvPr>
        </p:nvSpPr>
        <p:spPr>
          <a:xfrm>
            <a:off x="355095" y="1342344"/>
            <a:ext cx="8229600" cy="236834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50000"/>
              </a:lnSpc>
              <a:defRPr lang="en-US" sz="18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5pPr>
          </a:lstStyle>
          <a:p>
            <a:pPr marL="0" lvl="0"/>
            <a:r>
              <a:rPr lang="en-US" dirty="0" smtClean="0"/>
              <a:t>Click to edit Master text styles</a:t>
            </a:r>
          </a:p>
          <a:p>
            <a:pPr marL="457200" lvl="1" algn="l" defTabSz="457200" rtl="0" eaLnBrk="1" latinLnBrk="0" hangingPunct="1"/>
            <a:r>
              <a:rPr lang="en-US" dirty="0" smtClean="0"/>
              <a:t>Second level</a:t>
            </a:r>
          </a:p>
          <a:p>
            <a:pPr marL="914400" lvl="2" algn="l" defTabSz="457200" rtl="0" eaLnBrk="1" latinLnBrk="0" hangingPunct="1"/>
            <a:r>
              <a:rPr lang="en-US" dirty="0" smtClean="0"/>
              <a:t>Third level</a:t>
            </a:r>
          </a:p>
          <a:p>
            <a:pPr marL="1371600" lvl="3" algn="l" defTabSz="457200" rtl="0" eaLnBrk="1" latinLnBrk="0" hangingPunct="1"/>
            <a:r>
              <a:rPr lang="en-US" dirty="0" smtClean="0"/>
              <a:t>Fourth level</a:t>
            </a:r>
          </a:p>
          <a:p>
            <a:pPr marL="1828800" lvl="4" algn="l" defTabSz="457200" rtl="0" eaLnBrk="1" latinLnBrk="0" hangingPunct="1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3607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/>
          </p:cNvSpPr>
          <p:nvPr userDrawn="1"/>
        </p:nvSpPr>
        <p:spPr>
          <a:xfrm>
            <a:off x="357291" y="1219448"/>
            <a:ext cx="3880624" cy="507831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</a:lstStyle>
          <a:p>
            <a:r>
              <a:rPr>
                <a:latin typeface="Arial"/>
                <a:cs typeface="Arial"/>
              </a:rPr>
              <a:t>For pages with heavy copy and a corresponding image.</a:t>
            </a:r>
          </a:p>
          <a:p>
            <a:endParaRPr>
              <a:latin typeface="Arial"/>
              <a:cs typeface="Arial"/>
            </a:endParaRPr>
          </a:p>
          <a:p>
            <a:r>
              <a:rPr err="1">
                <a:latin typeface="Arial"/>
                <a:cs typeface="Arial"/>
              </a:rPr>
              <a:t>Lorem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ipsum</a:t>
            </a:r>
            <a:r>
              <a:rPr>
                <a:latin typeface="Arial"/>
                <a:cs typeface="Arial"/>
              </a:rPr>
              <a:t> dolor sit </a:t>
            </a:r>
            <a:r>
              <a:rPr err="1">
                <a:latin typeface="Arial"/>
                <a:cs typeface="Arial"/>
              </a:rPr>
              <a:t>amet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consectetur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adipsicing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elit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sed</a:t>
            </a:r>
            <a:r>
              <a:rPr>
                <a:latin typeface="Arial"/>
                <a:cs typeface="Arial"/>
              </a:rPr>
              <a:t> do </a:t>
            </a:r>
            <a:r>
              <a:rPr err="1">
                <a:latin typeface="Arial"/>
                <a:cs typeface="Arial"/>
              </a:rPr>
              <a:t>elismod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tempor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incididunt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ut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labore</a:t>
            </a:r>
            <a:r>
              <a:rPr>
                <a:latin typeface="Arial"/>
                <a:cs typeface="Arial"/>
              </a:rPr>
              <a:t> et </a:t>
            </a:r>
            <a:r>
              <a:rPr err="1">
                <a:latin typeface="Arial"/>
                <a:cs typeface="Arial"/>
              </a:rPr>
              <a:t>dolore</a:t>
            </a:r>
            <a:r>
              <a:rPr>
                <a:latin typeface="Arial"/>
                <a:cs typeface="Arial"/>
              </a:rPr>
              <a:t> magna </a:t>
            </a:r>
            <a:r>
              <a:rPr err="1">
                <a:latin typeface="Arial"/>
                <a:cs typeface="Arial"/>
              </a:rPr>
              <a:t>aliqua</a:t>
            </a:r>
            <a:r>
              <a:rPr>
                <a:latin typeface="Arial"/>
                <a:cs typeface="Arial"/>
              </a:rPr>
              <a:t>.</a:t>
            </a:r>
          </a:p>
          <a:p>
            <a:endParaRPr>
              <a:latin typeface="Arial"/>
              <a:cs typeface="Arial"/>
            </a:endParaRPr>
          </a:p>
          <a:p>
            <a:r>
              <a:rPr err="1">
                <a:latin typeface="Arial"/>
                <a:cs typeface="Arial"/>
              </a:rPr>
              <a:t>Ut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enim</a:t>
            </a:r>
            <a:r>
              <a:rPr>
                <a:latin typeface="Arial"/>
                <a:cs typeface="Arial"/>
              </a:rPr>
              <a:t> ad minim </a:t>
            </a:r>
            <a:r>
              <a:rPr err="1">
                <a:latin typeface="Arial"/>
                <a:cs typeface="Arial"/>
              </a:rPr>
              <a:t>veniam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quis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nostrud</a:t>
            </a:r>
            <a:r>
              <a:rPr>
                <a:latin typeface="Arial"/>
                <a:cs typeface="Arial"/>
              </a:rPr>
              <a:t> exercitation </a:t>
            </a:r>
            <a:r>
              <a:rPr err="1">
                <a:latin typeface="Arial"/>
                <a:cs typeface="Arial"/>
              </a:rPr>
              <a:t>ullamco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laboris</a:t>
            </a:r>
            <a:r>
              <a:rPr>
                <a:latin typeface="Arial"/>
                <a:cs typeface="Arial"/>
              </a:rPr>
              <a:t> nisi </a:t>
            </a:r>
            <a:r>
              <a:rPr err="1">
                <a:latin typeface="Arial"/>
                <a:cs typeface="Arial"/>
              </a:rPr>
              <a:t>ut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aliquip</a:t>
            </a:r>
            <a:r>
              <a:rPr>
                <a:latin typeface="Arial"/>
                <a:cs typeface="Arial"/>
              </a:rPr>
              <a:t> ex </a:t>
            </a:r>
            <a:r>
              <a:rPr err="1">
                <a:latin typeface="Arial"/>
                <a:cs typeface="Arial"/>
              </a:rPr>
              <a:t>ea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commodo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consequat</a:t>
            </a:r>
            <a:r>
              <a:rPr>
                <a:latin typeface="Arial"/>
                <a:cs typeface="Aria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181545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/>
          </p:cNvSpPr>
          <p:nvPr userDrawn="1"/>
        </p:nvSpPr>
        <p:spPr>
          <a:xfrm>
            <a:off x="357290" y="1219445"/>
            <a:ext cx="8241060" cy="1754326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</a:lstStyle>
          <a:p>
            <a:r>
              <a:rPr>
                <a:latin typeface="Arial"/>
                <a:cs typeface="Arial"/>
              </a:rPr>
              <a:t>For pages with heavy copy. Lines should be spaced at 1.5.</a:t>
            </a:r>
          </a:p>
          <a:p>
            <a:r>
              <a:rPr err="1">
                <a:latin typeface="Arial"/>
                <a:cs typeface="Arial"/>
              </a:rPr>
              <a:t>Lorem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ipsum</a:t>
            </a:r>
            <a:r>
              <a:rPr>
                <a:latin typeface="Arial"/>
                <a:cs typeface="Arial"/>
              </a:rPr>
              <a:t> dolor sit </a:t>
            </a:r>
            <a:r>
              <a:rPr err="1">
                <a:latin typeface="Arial"/>
                <a:cs typeface="Arial"/>
              </a:rPr>
              <a:t>amet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consectetur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adipsicing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elit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sed</a:t>
            </a:r>
            <a:r>
              <a:rPr>
                <a:latin typeface="Arial"/>
                <a:cs typeface="Arial"/>
              </a:rPr>
              <a:t> do </a:t>
            </a:r>
            <a:r>
              <a:rPr err="1">
                <a:latin typeface="Arial"/>
                <a:cs typeface="Arial"/>
              </a:rPr>
              <a:t>elismod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tempor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incididunt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ut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labore</a:t>
            </a:r>
            <a:r>
              <a:rPr>
                <a:latin typeface="Arial"/>
                <a:cs typeface="Arial"/>
              </a:rPr>
              <a:t> et </a:t>
            </a:r>
            <a:r>
              <a:rPr err="1">
                <a:latin typeface="Arial"/>
                <a:cs typeface="Arial"/>
              </a:rPr>
              <a:t>dolore</a:t>
            </a:r>
            <a:r>
              <a:rPr>
                <a:latin typeface="Arial"/>
                <a:cs typeface="Arial"/>
              </a:rPr>
              <a:t> magna </a:t>
            </a:r>
            <a:r>
              <a:rPr err="1">
                <a:latin typeface="Arial"/>
                <a:cs typeface="Arial"/>
              </a:rPr>
              <a:t>aliqua</a:t>
            </a:r>
            <a:r>
              <a:rPr>
                <a:latin typeface="Arial"/>
                <a:cs typeface="Arial"/>
              </a:rPr>
              <a:t>.</a:t>
            </a:r>
          </a:p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353898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4882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Placeholder 2"/>
          <p:cNvSpPr>
            <a:spLocks noGrp="1"/>
          </p:cNvSpPr>
          <p:nvPr>
            <p:ph idx="1"/>
          </p:nvPr>
        </p:nvSpPr>
        <p:spPr>
          <a:xfrm>
            <a:off x="355095" y="1342344"/>
            <a:ext cx="8229600" cy="236834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50000"/>
              </a:lnSpc>
              <a:defRPr lang="en-US" sz="18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5pPr>
          </a:lstStyle>
          <a:p>
            <a:pPr marL="0" lvl="0"/>
            <a:r>
              <a:rPr lang="en-US" dirty="0" smtClean="0"/>
              <a:t>Click to edit Master text styles</a:t>
            </a:r>
          </a:p>
          <a:p>
            <a:pPr marL="457200" lvl="1" algn="l" defTabSz="457200" rtl="0" eaLnBrk="1" latinLnBrk="0" hangingPunct="1"/>
            <a:r>
              <a:rPr lang="en-US" dirty="0" smtClean="0"/>
              <a:t>Second level</a:t>
            </a:r>
          </a:p>
          <a:p>
            <a:pPr marL="914400" lvl="2" algn="l" defTabSz="457200" rtl="0" eaLnBrk="1" latinLnBrk="0" hangingPunct="1"/>
            <a:r>
              <a:rPr lang="en-US" dirty="0" smtClean="0"/>
              <a:t>Third level</a:t>
            </a:r>
          </a:p>
          <a:p>
            <a:pPr marL="1371600" lvl="3" algn="l" defTabSz="457200" rtl="0" eaLnBrk="1" latinLnBrk="0" hangingPunct="1"/>
            <a:r>
              <a:rPr lang="en-US" dirty="0" smtClean="0"/>
              <a:t>Fourth level</a:t>
            </a:r>
          </a:p>
          <a:p>
            <a:pPr marL="1828800" lvl="4" algn="l" defTabSz="457200" rtl="0" eaLnBrk="1" latinLnBrk="0" hangingPunct="1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79251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/>
          </p:cNvSpPr>
          <p:nvPr userDrawn="1"/>
        </p:nvSpPr>
        <p:spPr>
          <a:xfrm>
            <a:off x="357291" y="1219448"/>
            <a:ext cx="3880624" cy="507831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</a:lstStyle>
          <a:p>
            <a:r>
              <a:rPr>
                <a:latin typeface="Arial"/>
                <a:cs typeface="Arial"/>
              </a:rPr>
              <a:t>For pages with heavy copy and a corresponding image.</a:t>
            </a:r>
          </a:p>
          <a:p>
            <a:endParaRPr>
              <a:latin typeface="Arial"/>
              <a:cs typeface="Arial"/>
            </a:endParaRPr>
          </a:p>
          <a:p>
            <a:r>
              <a:rPr err="1">
                <a:latin typeface="Arial"/>
                <a:cs typeface="Arial"/>
              </a:rPr>
              <a:t>Lorem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ipsum</a:t>
            </a:r>
            <a:r>
              <a:rPr>
                <a:latin typeface="Arial"/>
                <a:cs typeface="Arial"/>
              </a:rPr>
              <a:t> dolor sit </a:t>
            </a:r>
            <a:r>
              <a:rPr err="1">
                <a:latin typeface="Arial"/>
                <a:cs typeface="Arial"/>
              </a:rPr>
              <a:t>amet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consectetur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adipsicing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elit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sed</a:t>
            </a:r>
            <a:r>
              <a:rPr>
                <a:latin typeface="Arial"/>
                <a:cs typeface="Arial"/>
              </a:rPr>
              <a:t> do </a:t>
            </a:r>
            <a:r>
              <a:rPr err="1">
                <a:latin typeface="Arial"/>
                <a:cs typeface="Arial"/>
              </a:rPr>
              <a:t>elismod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tempor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incididunt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ut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labore</a:t>
            </a:r>
            <a:r>
              <a:rPr>
                <a:latin typeface="Arial"/>
                <a:cs typeface="Arial"/>
              </a:rPr>
              <a:t> et </a:t>
            </a:r>
            <a:r>
              <a:rPr err="1">
                <a:latin typeface="Arial"/>
                <a:cs typeface="Arial"/>
              </a:rPr>
              <a:t>dolore</a:t>
            </a:r>
            <a:r>
              <a:rPr>
                <a:latin typeface="Arial"/>
                <a:cs typeface="Arial"/>
              </a:rPr>
              <a:t> magna </a:t>
            </a:r>
            <a:r>
              <a:rPr err="1">
                <a:latin typeface="Arial"/>
                <a:cs typeface="Arial"/>
              </a:rPr>
              <a:t>aliqua</a:t>
            </a:r>
            <a:r>
              <a:rPr>
                <a:latin typeface="Arial"/>
                <a:cs typeface="Arial"/>
              </a:rPr>
              <a:t>.</a:t>
            </a:r>
          </a:p>
          <a:p>
            <a:endParaRPr>
              <a:latin typeface="Arial"/>
              <a:cs typeface="Arial"/>
            </a:endParaRPr>
          </a:p>
          <a:p>
            <a:r>
              <a:rPr err="1">
                <a:latin typeface="Arial"/>
                <a:cs typeface="Arial"/>
              </a:rPr>
              <a:t>Ut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enim</a:t>
            </a:r>
            <a:r>
              <a:rPr>
                <a:latin typeface="Arial"/>
                <a:cs typeface="Arial"/>
              </a:rPr>
              <a:t> ad minim </a:t>
            </a:r>
            <a:r>
              <a:rPr err="1">
                <a:latin typeface="Arial"/>
                <a:cs typeface="Arial"/>
              </a:rPr>
              <a:t>veniam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quis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nostrud</a:t>
            </a:r>
            <a:r>
              <a:rPr>
                <a:latin typeface="Arial"/>
                <a:cs typeface="Arial"/>
              </a:rPr>
              <a:t> exercitation </a:t>
            </a:r>
            <a:r>
              <a:rPr err="1">
                <a:latin typeface="Arial"/>
                <a:cs typeface="Arial"/>
              </a:rPr>
              <a:t>ullamco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laboris</a:t>
            </a:r>
            <a:r>
              <a:rPr>
                <a:latin typeface="Arial"/>
                <a:cs typeface="Arial"/>
              </a:rPr>
              <a:t> nisi </a:t>
            </a:r>
            <a:r>
              <a:rPr err="1">
                <a:latin typeface="Arial"/>
                <a:cs typeface="Arial"/>
              </a:rPr>
              <a:t>ut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aliquip</a:t>
            </a:r>
            <a:r>
              <a:rPr>
                <a:latin typeface="Arial"/>
                <a:cs typeface="Arial"/>
              </a:rPr>
              <a:t> ex </a:t>
            </a:r>
            <a:r>
              <a:rPr err="1">
                <a:latin typeface="Arial"/>
                <a:cs typeface="Arial"/>
              </a:rPr>
              <a:t>ea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commodo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consequat</a:t>
            </a:r>
            <a:r>
              <a:rPr>
                <a:latin typeface="Arial"/>
                <a:cs typeface="Aria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063047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/>
          </p:cNvSpPr>
          <p:nvPr userDrawn="1"/>
        </p:nvSpPr>
        <p:spPr>
          <a:xfrm>
            <a:off x="357290" y="1219445"/>
            <a:ext cx="8241060" cy="1754326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</a:lstStyle>
          <a:p>
            <a:r>
              <a:rPr>
                <a:latin typeface="Arial"/>
                <a:cs typeface="Arial"/>
              </a:rPr>
              <a:t>For pages with heavy copy. Lines should be spaced at 1.5.</a:t>
            </a:r>
          </a:p>
          <a:p>
            <a:r>
              <a:rPr err="1">
                <a:latin typeface="Arial"/>
                <a:cs typeface="Arial"/>
              </a:rPr>
              <a:t>Lorem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ipsum</a:t>
            </a:r>
            <a:r>
              <a:rPr>
                <a:latin typeface="Arial"/>
                <a:cs typeface="Arial"/>
              </a:rPr>
              <a:t> dolor sit </a:t>
            </a:r>
            <a:r>
              <a:rPr err="1">
                <a:latin typeface="Arial"/>
                <a:cs typeface="Arial"/>
              </a:rPr>
              <a:t>amet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consectetur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adipsicing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elit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sed</a:t>
            </a:r>
            <a:r>
              <a:rPr>
                <a:latin typeface="Arial"/>
                <a:cs typeface="Arial"/>
              </a:rPr>
              <a:t> do </a:t>
            </a:r>
            <a:r>
              <a:rPr err="1">
                <a:latin typeface="Arial"/>
                <a:cs typeface="Arial"/>
              </a:rPr>
              <a:t>elismod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tempor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incididunt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ut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labore</a:t>
            </a:r>
            <a:r>
              <a:rPr>
                <a:latin typeface="Arial"/>
                <a:cs typeface="Arial"/>
              </a:rPr>
              <a:t> et </a:t>
            </a:r>
            <a:r>
              <a:rPr err="1">
                <a:latin typeface="Arial"/>
                <a:cs typeface="Arial"/>
              </a:rPr>
              <a:t>dolore</a:t>
            </a:r>
            <a:r>
              <a:rPr>
                <a:latin typeface="Arial"/>
                <a:cs typeface="Arial"/>
              </a:rPr>
              <a:t> magna </a:t>
            </a:r>
            <a:r>
              <a:rPr err="1">
                <a:latin typeface="Arial"/>
                <a:cs typeface="Arial"/>
              </a:rPr>
              <a:t>aliqua</a:t>
            </a:r>
            <a:r>
              <a:rPr>
                <a:latin typeface="Arial"/>
                <a:cs typeface="Arial"/>
              </a:rPr>
              <a:t>.</a:t>
            </a:r>
          </a:p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42195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Section dividers">
    <p:bg>
      <p:bgPr>
        <a:solidFill>
          <a:srgbClr val="0E24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472" y="101606"/>
            <a:ext cx="7012432" cy="96578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973705"/>
            <a:ext cx="9144000" cy="965200"/>
          </a:xfrm>
          <a:prstGeom prst="rect">
            <a:avLst/>
          </a:prstGeom>
          <a:solidFill>
            <a:srgbClr val="0E24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1080798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7" name="Picture 6" descr="4ColorTM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35481" y="448997"/>
            <a:ext cx="1786914" cy="524708"/>
          </a:xfrm>
          <a:prstGeom prst="rect">
            <a:avLst/>
          </a:prstGeom>
        </p:spPr>
      </p:pic>
      <p:sp>
        <p:nvSpPr>
          <p:cNvPr id="9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347472" y="3502152"/>
            <a:ext cx="8229600" cy="11430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3600" b="1">
                <a:latin typeface="Arial" pitchFamily="34" charset="0"/>
                <a:cs typeface="Arial" pitchFamily="34" charset="0"/>
              </a:defRPr>
            </a:lvl2pPr>
            <a:lvl3pPr marL="914400" indent="0">
              <a:buNone/>
              <a:defRPr sz="3600" b="1">
                <a:latin typeface="Arial" pitchFamily="34" charset="0"/>
                <a:cs typeface="Arial" pitchFamily="34" charset="0"/>
              </a:defRPr>
            </a:lvl3pPr>
            <a:lvl4pPr marL="1371600" indent="0">
              <a:buNone/>
              <a:defRPr sz="3600" b="1">
                <a:latin typeface="Arial" pitchFamily="34" charset="0"/>
                <a:cs typeface="Arial" pitchFamily="34" charset="0"/>
              </a:defRPr>
            </a:lvl4pPr>
            <a:lvl5pPr marL="1828800" indent="0">
              <a:buNone/>
              <a:defRPr sz="3600" b="1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divider title</a:t>
            </a:r>
            <a:endParaRPr lang="en-US" dirty="0"/>
          </a:p>
        </p:txBody>
      </p:sp>
      <p:pic>
        <p:nvPicPr>
          <p:cNvPr id="11" name="Picture 10" descr="stratasys_ppt_final.pn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7"/>
            <a:ext cx="109728" cy="6857543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973705"/>
            <a:ext cx="9144000" cy="965200"/>
          </a:xfrm>
          <a:prstGeom prst="rect">
            <a:avLst/>
          </a:prstGeom>
          <a:solidFill>
            <a:srgbClr val="0E24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0" y="0"/>
            <a:ext cx="9144000" cy="1080798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13" name="Picture 12" descr="4ColorTM.jpg"/>
          <p:cNvPicPr>
            <a:picLocks noChangeAspect="1"/>
          </p:cNvPicPr>
          <p:nvPr userDrawn="1"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35481" y="448997"/>
            <a:ext cx="1786914" cy="524708"/>
          </a:xfrm>
          <a:prstGeom prst="rect">
            <a:avLst/>
          </a:prstGeom>
        </p:spPr>
      </p:pic>
      <p:pic>
        <p:nvPicPr>
          <p:cNvPr id="14" name="Picture 13" descr="stratasys_ppt_final.png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7"/>
            <a:ext cx="109728" cy="685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953054"/>
      </p:ext>
    </p:extLst>
  </p:cSld>
  <p:clrMapOvr>
    <a:masterClrMapping/>
  </p:clrMapOvr>
  <p:transition spd="slow">
    <p:fade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661015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79499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12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76160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846083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46147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732949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17205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7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08568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79649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094200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3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3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D82AD50C-58E0-534A-8057-CD2B20EA3D67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B759BB28-6D87-AE4A-BE2F-43C033D03D3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484436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2497540" y="6519446"/>
            <a:ext cx="34392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prstClr val="black"/>
                </a:solidFill>
              </a:rPr>
              <a:t>Confidential</a:t>
            </a:r>
            <a:endParaRPr lang="en-US" sz="16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0421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Placeholder 2"/>
          <p:cNvSpPr>
            <a:spLocks noGrp="1"/>
          </p:cNvSpPr>
          <p:nvPr>
            <p:ph idx="1"/>
          </p:nvPr>
        </p:nvSpPr>
        <p:spPr>
          <a:xfrm>
            <a:off x="355095" y="1342344"/>
            <a:ext cx="8229600" cy="236834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50000"/>
              </a:lnSpc>
              <a:defRPr lang="en-US" sz="18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5pPr>
          </a:lstStyle>
          <a:p>
            <a:pPr marL="0" lvl="0"/>
            <a:r>
              <a:rPr lang="en-US" dirty="0" smtClean="0"/>
              <a:t>Click to edit Master text styles</a:t>
            </a:r>
          </a:p>
          <a:p>
            <a:pPr marL="457200" lvl="1" algn="l" defTabSz="457200" rtl="0" eaLnBrk="1" latinLnBrk="0" hangingPunct="1"/>
            <a:r>
              <a:rPr lang="en-US" dirty="0" smtClean="0"/>
              <a:t>Second level</a:t>
            </a:r>
          </a:p>
          <a:p>
            <a:pPr marL="914400" lvl="2" algn="l" defTabSz="457200" rtl="0" eaLnBrk="1" latinLnBrk="0" hangingPunct="1"/>
            <a:r>
              <a:rPr lang="en-US" dirty="0" smtClean="0"/>
              <a:t>Third level</a:t>
            </a:r>
          </a:p>
          <a:p>
            <a:pPr marL="1371600" lvl="3" algn="l" defTabSz="457200" rtl="0" eaLnBrk="1" latinLnBrk="0" hangingPunct="1"/>
            <a:r>
              <a:rPr lang="en-US" dirty="0" smtClean="0"/>
              <a:t>Fourth level</a:t>
            </a:r>
          </a:p>
          <a:p>
            <a:pPr marL="1828800" lvl="4" algn="l" defTabSz="457200" rtl="0" eaLnBrk="1" latinLnBrk="0" hangingPunct="1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6225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/>
          </p:cNvSpPr>
          <p:nvPr userDrawn="1"/>
        </p:nvSpPr>
        <p:spPr>
          <a:xfrm>
            <a:off x="357291" y="1219448"/>
            <a:ext cx="3880624" cy="507831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</a:lstStyle>
          <a:p>
            <a:r>
              <a:rPr>
                <a:latin typeface="Arial"/>
                <a:cs typeface="Arial"/>
              </a:rPr>
              <a:t>For pages with heavy copy and a corresponding image.</a:t>
            </a:r>
          </a:p>
          <a:p>
            <a:endParaRPr>
              <a:latin typeface="Arial"/>
              <a:cs typeface="Arial"/>
            </a:endParaRPr>
          </a:p>
          <a:p>
            <a:r>
              <a:rPr>
                <a:latin typeface="Arial"/>
                <a:cs typeface="Arial"/>
              </a:rPr>
              <a:t>Lorem ipsum dolor sit amet, consectetur adipsicing elit, sed do elismod tempor incididunt ut labore et dolore magna aliqua.</a:t>
            </a:r>
          </a:p>
          <a:p>
            <a:endParaRPr>
              <a:latin typeface="Arial"/>
              <a:cs typeface="Arial"/>
            </a:endParaRPr>
          </a:p>
          <a:p>
            <a:r>
              <a:rPr>
                <a:latin typeface="Arial"/>
                <a:cs typeface="Arial"/>
              </a:rPr>
              <a:t>Ut enim ad minim veniam, quis nostrud exercitation ullamco laboris nisi ut aliquip ex ea commodo consequat.</a:t>
            </a:r>
          </a:p>
        </p:txBody>
      </p:sp>
    </p:spTree>
    <p:extLst>
      <p:ext uri="{BB962C8B-B14F-4D97-AF65-F5344CB8AC3E}">
        <p14:creationId xmlns:p14="http://schemas.microsoft.com/office/powerpoint/2010/main" val="10195383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/>
          </p:cNvSpPr>
          <p:nvPr userDrawn="1"/>
        </p:nvSpPr>
        <p:spPr>
          <a:xfrm>
            <a:off x="357290" y="1219445"/>
            <a:ext cx="8241060" cy="1754326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</a:lstStyle>
          <a:p>
            <a:r>
              <a:rPr>
                <a:latin typeface="Arial"/>
                <a:cs typeface="Arial"/>
              </a:rPr>
              <a:t>For pages with heavy copy. Lines should be spaced at 1.5.</a:t>
            </a:r>
          </a:p>
          <a:p>
            <a:r>
              <a:rPr>
                <a:latin typeface="Arial"/>
                <a:cs typeface="Arial"/>
              </a:rPr>
              <a:t>Lorem ipsum dolor sit amet, consectetur adipsicing elit, sed do elismod tempor incididunt ut labore et dolore magna aliqua.</a:t>
            </a:r>
          </a:p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534054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8" name="Picture 7" descr="4ColorTM.eps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" y="0"/>
            <a:ext cx="4864187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97280" y="3867912"/>
            <a:ext cx="7360920" cy="768096"/>
          </a:xfrm>
        </p:spPr>
        <p:txBody>
          <a:bodyPr anchor="t" anchorCtr="0">
            <a:normAutofit/>
          </a:bodyPr>
          <a:lstStyle>
            <a:lvl1pPr marL="0" indent="0" algn="l">
              <a:buFont typeface="Arial" pitchFamily="34" charset="0"/>
              <a:buNone/>
              <a:defRPr sz="3600" b="1">
                <a:solidFill>
                  <a:schemeClr val="tx1"/>
                </a:solidFill>
                <a:latin typeface="Helvetica Neue"/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097280" y="4507992"/>
            <a:ext cx="7360920" cy="42062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rgbClr val="EB7521"/>
                </a:solidFill>
                <a:latin typeface="Helvetica Neue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date</a:t>
            </a:r>
            <a:endParaRPr lang="en-US" dirty="0"/>
          </a:p>
        </p:txBody>
      </p:sp>
      <p:pic>
        <p:nvPicPr>
          <p:cNvPr id="7" name="Picture 6" descr="4ColorTM.jpg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30766" y="6197738"/>
            <a:ext cx="1786914" cy="524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095572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ullett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47472" y="101606"/>
            <a:ext cx="7012432" cy="96578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insert heading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47472" y="1554482"/>
            <a:ext cx="8705088" cy="4525963"/>
          </a:xfrm>
          <a:prstGeom prst="rect">
            <a:avLst/>
          </a:prstGeom>
        </p:spPr>
        <p:txBody>
          <a:bodyPr lIns="0">
            <a:normAutofit/>
          </a:bodyPr>
          <a:lstStyle>
            <a:lvl1pPr marL="0" indent="0">
              <a:lnSpc>
                <a:spcPct val="125000"/>
              </a:lnSpc>
              <a:spcBef>
                <a:spcPts val="600"/>
              </a:spcBef>
              <a:buClr>
                <a:schemeClr val="bg1"/>
              </a:buClr>
              <a:buFont typeface="Arial" pitchFamily="34" charset="0"/>
              <a:buChar char="•"/>
              <a:defRPr sz="2400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548640" indent="-285750">
              <a:lnSpc>
                <a:spcPct val="125000"/>
              </a:lnSpc>
              <a:spcBef>
                <a:spcPts val="6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005840" indent="-283464">
              <a:lnSpc>
                <a:spcPct val="125000"/>
              </a:lnSpc>
              <a:spcBef>
                <a:spcPts val="6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463040" indent="-283464">
              <a:lnSpc>
                <a:spcPct val="125000"/>
              </a:lnSpc>
              <a:spcBef>
                <a:spcPts val="6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920240" indent="-283464">
              <a:lnSpc>
                <a:spcPct val="125000"/>
              </a:lnSpc>
              <a:spcBef>
                <a:spcPts val="6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For bulleted lists, click to enter (no bullet on first line)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5307950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 list - first line bullet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347663" y="1560513"/>
            <a:ext cx="8674100" cy="5022850"/>
          </a:xfrm>
          <a:prstGeom prst="rect">
            <a:avLst/>
          </a:prstGeom>
        </p:spPr>
        <p:txBody>
          <a:bodyPr/>
          <a:lstStyle>
            <a:lvl1pPr>
              <a:lnSpc>
                <a:spcPct val="125000"/>
              </a:lnSpc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>
              <a:lnSpc>
                <a:spcPct val="125000"/>
              </a:lnSpc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>
              <a:lnSpc>
                <a:spcPct val="125000"/>
              </a:lnSpc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lnSpc>
                <a:spcPct val="125000"/>
              </a:lnSpc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lnSpc>
                <a:spcPct val="125000"/>
              </a:lnSpc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501888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Heavy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347472" y="1554486"/>
            <a:ext cx="8705088" cy="435927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457200" rtl="0" eaLnBrk="1" latinLnBrk="0" hangingPunct="1">
              <a:lnSpc>
                <a:spcPct val="125000"/>
              </a:lnSpc>
              <a:spcBef>
                <a:spcPct val="0"/>
              </a:spcBef>
              <a:buNone/>
              <a:defRPr lang="en-US" sz="2400" kern="1200" dirty="0" smtClean="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Text heavy slide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8468138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st Heavy w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347478" y="1554480"/>
            <a:ext cx="4287837" cy="466248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457200" rtl="0" eaLnBrk="1" latinLnBrk="0" hangingPunct="1">
              <a:lnSpc>
                <a:spcPct val="125000"/>
              </a:lnSpc>
              <a:spcBef>
                <a:spcPct val="0"/>
              </a:spcBef>
              <a:buNone/>
              <a:defRPr lang="en-US" sz="2400" kern="1200" baseline="0" dirty="0" smtClean="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0" indent="0"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2pPr>
            <a:lvl3pPr marL="0" indent="0"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3pPr>
            <a:lvl4pPr marL="0" indent="0"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4pPr>
            <a:lvl5pPr marL="0" indent="0"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5pPr>
          </a:lstStyle>
          <a:p>
            <a:pPr lvl="0"/>
            <a:r>
              <a:rPr lang="en-US" dirty="0" smtClean="0"/>
              <a:t>Text heavy with corresponding image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4" hasCustomPrompt="1"/>
          </p:nvPr>
        </p:nvSpPr>
        <p:spPr>
          <a:xfrm>
            <a:off x="4710176" y="2497328"/>
            <a:ext cx="4215384" cy="24963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Click to 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205172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347472" y="1560520"/>
            <a:ext cx="8705088" cy="5068887"/>
          </a:xfrm>
          <a:prstGeom prst="rect">
            <a:avLst/>
          </a:prstGeom>
        </p:spPr>
        <p:txBody>
          <a:bodyPr/>
          <a:lstStyle>
            <a:lvl1pPr>
              <a:lnSpc>
                <a:spcPct val="125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3314498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s">
    <p:bg>
      <p:bgPr>
        <a:solidFill>
          <a:srgbClr val="0E24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0" y="973705"/>
            <a:ext cx="9144000" cy="965200"/>
          </a:xfrm>
          <a:prstGeom prst="rect">
            <a:avLst/>
          </a:prstGeom>
          <a:solidFill>
            <a:srgbClr val="0E24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0" y="0"/>
            <a:ext cx="9144000" cy="1080798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7" name="Picture 6" descr="4ColorTM.jpg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35481" y="448997"/>
            <a:ext cx="1786914" cy="524708"/>
          </a:xfrm>
          <a:prstGeom prst="rect">
            <a:avLst/>
          </a:prstGeom>
        </p:spPr>
      </p:pic>
      <p:sp>
        <p:nvSpPr>
          <p:cNvPr id="9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347472" y="3502152"/>
            <a:ext cx="8229600" cy="11430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3600" b="1">
                <a:latin typeface="Arial" pitchFamily="34" charset="0"/>
                <a:cs typeface="Arial" pitchFamily="34" charset="0"/>
              </a:defRPr>
            </a:lvl2pPr>
            <a:lvl3pPr marL="914400" indent="0">
              <a:buNone/>
              <a:defRPr sz="3600" b="1">
                <a:latin typeface="Arial" pitchFamily="34" charset="0"/>
                <a:cs typeface="Arial" pitchFamily="34" charset="0"/>
              </a:defRPr>
            </a:lvl3pPr>
            <a:lvl4pPr marL="1371600" indent="0">
              <a:buNone/>
              <a:defRPr sz="3600" b="1">
                <a:latin typeface="Arial" pitchFamily="34" charset="0"/>
                <a:cs typeface="Arial" pitchFamily="34" charset="0"/>
              </a:defRPr>
            </a:lvl4pPr>
            <a:lvl5pPr marL="1828800" indent="0">
              <a:buNone/>
              <a:defRPr sz="3600" b="1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divider title</a:t>
            </a:r>
            <a:endParaRPr lang="en-US" dirty="0"/>
          </a:p>
        </p:txBody>
      </p:sp>
      <p:pic>
        <p:nvPicPr>
          <p:cNvPr id="11" name="Picture 10" descr="stratasys_ppt_final.png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7"/>
            <a:ext cx="109728" cy="685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539266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ulit-im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685800" y="2103120"/>
            <a:ext cx="3566160" cy="27432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892040" y="2103120"/>
            <a:ext cx="3566160" cy="27432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6" hasCustomPrompt="1"/>
          </p:nvPr>
        </p:nvSpPr>
        <p:spPr>
          <a:xfrm>
            <a:off x="347472" y="5303520"/>
            <a:ext cx="8705088" cy="59436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add 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4184112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ulti im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914400" y="1737360"/>
            <a:ext cx="4754880" cy="333756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5943600" y="1737360"/>
            <a:ext cx="2057400" cy="15544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5"/>
          </p:nvPr>
        </p:nvSpPr>
        <p:spPr>
          <a:xfrm>
            <a:off x="5943600" y="3520440"/>
            <a:ext cx="2057400" cy="155448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6" hasCustomPrompt="1"/>
          </p:nvPr>
        </p:nvSpPr>
        <p:spPr>
          <a:xfrm>
            <a:off x="347472" y="5303520"/>
            <a:ext cx="8705088" cy="59436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add 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14444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hasi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0162" y="1067383"/>
            <a:ext cx="9133840" cy="14274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F175B688-BEE9-40BA-8EF4-6526A6D8FFC6}" type="datetimeFigureOut">
              <a:rPr lang="en-US" smtClean="0">
                <a:solidFill>
                  <a:srgbClr val="003055"/>
                </a:solidFill>
              </a:rPr>
              <a:pPr/>
              <a:t>15-Sep-14</a:t>
            </a:fld>
            <a:endParaRPr lang="en-US">
              <a:solidFill>
                <a:srgbClr val="003055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3055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9066FA0B-A7B7-4BB2-8658-008BF141D8D6}" type="slidenum">
              <a:rPr lang="en-US" smtClean="0">
                <a:solidFill>
                  <a:srgbClr val="003055"/>
                </a:solidFill>
              </a:rPr>
              <a:pPr/>
              <a:t>‹#›</a:t>
            </a:fld>
            <a:endParaRPr lang="en-US">
              <a:solidFill>
                <a:srgbClr val="003055"/>
              </a:solidFill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0" y="5255379"/>
            <a:ext cx="9144000" cy="1602164"/>
          </a:xfrm>
          <a:prstGeom prst="rect">
            <a:avLst/>
          </a:prstGeom>
          <a:solidFill>
            <a:srgbClr val="0E2442"/>
          </a:solidFill>
          <a:ln>
            <a:solidFill>
              <a:srgbClr val="0E2E5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0" y="0"/>
            <a:ext cx="213360" cy="6858000"/>
          </a:xfrm>
          <a:prstGeom prst="rect">
            <a:avLst/>
          </a:prstGeom>
          <a:solidFill>
            <a:srgbClr val="0E24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7" name="Picture 6" descr="stratasys_ppt_final.png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86"/>
          <a:stretch/>
        </p:blipFill>
        <p:spPr>
          <a:xfrm>
            <a:off x="1" y="7"/>
            <a:ext cx="106680" cy="6857543"/>
          </a:xfrm>
          <a:prstGeom prst="rect">
            <a:avLst/>
          </a:prstGeom>
        </p:spPr>
      </p:pic>
      <p:sp>
        <p:nvSpPr>
          <p:cNvPr id="10" name="Content Placeholder 2"/>
          <p:cNvSpPr>
            <a:spLocks noGrp="1"/>
          </p:cNvSpPr>
          <p:nvPr>
            <p:ph idx="1" hasCustomPrompt="1"/>
          </p:nvPr>
        </p:nvSpPr>
        <p:spPr>
          <a:xfrm>
            <a:off x="347472" y="1148088"/>
            <a:ext cx="8705088" cy="4525963"/>
          </a:xfrm>
          <a:prstGeom prst="rect">
            <a:avLst/>
          </a:prstGeom>
        </p:spPr>
        <p:txBody>
          <a:bodyPr lIns="0">
            <a:normAutofit/>
          </a:bodyPr>
          <a:lstStyle>
            <a:lvl1pPr marL="0" indent="0">
              <a:lnSpc>
                <a:spcPct val="125000"/>
              </a:lnSpc>
              <a:spcBef>
                <a:spcPts val="600"/>
              </a:spcBef>
              <a:buClr>
                <a:schemeClr val="bg1"/>
              </a:buClr>
              <a:buFont typeface="Arial" pitchFamily="34" charset="0"/>
              <a:buChar char="•"/>
              <a:defRPr sz="2400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548640" indent="-285750">
              <a:lnSpc>
                <a:spcPct val="125000"/>
              </a:lnSpc>
              <a:spcBef>
                <a:spcPts val="6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005840" indent="-283464">
              <a:lnSpc>
                <a:spcPct val="125000"/>
              </a:lnSpc>
              <a:spcBef>
                <a:spcPts val="6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463040" indent="-283464">
              <a:lnSpc>
                <a:spcPct val="125000"/>
              </a:lnSpc>
              <a:spcBef>
                <a:spcPts val="6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920240" indent="-283464">
              <a:lnSpc>
                <a:spcPct val="125000"/>
              </a:lnSpc>
              <a:spcBef>
                <a:spcPts val="6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For bulleted lists, click to enter (no bullet on first line)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000924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1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F175B688-BEE9-40BA-8EF4-6526A6D8FFC6}" type="datetimeFigureOut">
              <a:rPr lang="en-US" smtClean="0">
                <a:solidFill>
                  <a:srgbClr val="003055"/>
                </a:solidFill>
              </a:rPr>
              <a:pPr/>
              <a:t>15-Sep-14</a:t>
            </a:fld>
            <a:endParaRPr lang="en-US">
              <a:solidFill>
                <a:srgbClr val="003055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3055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9066FA0B-A7B7-4BB2-8658-008BF141D8D6}" type="slidenum">
              <a:rPr lang="en-US" smtClean="0">
                <a:solidFill>
                  <a:srgbClr val="003055"/>
                </a:solidFill>
              </a:rPr>
              <a:pPr/>
              <a:t>‹#›</a:t>
            </a:fld>
            <a:endParaRPr lang="en-US">
              <a:solidFill>
                <a:srgbClr val="0030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6772060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7472" y="1554482"/>
            <a:ext cx="4038600" cy="4525963"/>
          </a:xfrm>
          <a:prstGeom prst="rect">
            <a:avLst/>
          </a:prstGeom>
        </p:spPr>
        <p:txBody>
          <a:bodyPr/>
          <a:lstStyle>
            <a:lvl1pPr>
              <a:lnSpc>
                <a:spcPct val="125000"/>
              </a:lnSpc>
              <a:defRPr sz="2800">
                <a:solidFill>
                  <a:schemeClr val="tx1"/>
                </a:solidFill>
              </a:defRPr>
            </a:lvl1pPr>
            <a:lvl2pPr>
              <a:lnSpc>
                <a:spcPct val="125000"/>
              </a:lnSpc>
              <a:defRPr sz="2400">
                <a:solidFill>
                  <a:schemeClr val="tx1"/>
                </a:solidFill>
              </a:defRPr>
            </a:lvl2pPr>
            <a:lvl3pPr>
              <a:lnSpc>
                <a:spcPct val="125000"/>
              </a:lnSpc>
              <a:defRPr sz="2000">
                <a:solidFill>
                  <a:schemeClr val="tx1"/>
                </a:solidFill>
              </a:defRPr>
            </a:lvl3pPr>
            <a:lvl4pPr>
              <a:lnSpc>
                <a:spcPct val="125000"/>
              </a:lnSpc>
              <a:defRPr sz="1800">
                <a:solidFill>
                  <a:schemeClr val="tx1"/>
                </a:solidFill>
              </a:defRPr>
            </a:lvl4pPr>
            <a:lvl5pPr>
              <a:lnSpc>
                <a:spcPct val="125000"/>
              </a:lnSpc>
              <a:defRPr sz="18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54482"/>
            <a:ext cx="4038600" cy="4525963"/>
          </a:xfrm>
          <a:prstGeom prst="rect">
            <a:avLst/>
          </a:prstGeom>
        </p:spPr>
        <p:txBody>
          <a:bodyPr/>
          <a:lstStyle>
            <a:lvl1pPr>
              <a:lnSpc>
                <a:spcPct val="125000"/>
              </a:lnSpc>
              <a:defRPr sz="2800">
                <a:solidFill>
                  <a:schemeClr val="tx1"/>
                </a:solidFill>
              </a:defRPr>
            </a:lvl1pPr>
            <a:lvl2pPr>
              <a:lnSpc>
                <a:spcPct val="125000"/>
              </a:lnSpc>
              <a:defRPr sz="2400">
                <a:solidFill>
                  <a:schemeClr val="tx1"/>
                </a:solidFill>
              </a:defRPr>
            </a:lvl2pPr>
            <a:lvl3pPr>
              <a:lnSpc>
                <a:spcPct val="125000"/>
              </a:lnSpc>
              <a:defRPr sz="2000">
                <a:solidFill>
                  <a:schemeClr val="tx1"/>
                </a:solidFill>
              </a:defRPr>
            </a:lvl3pPr>
            <a:lvl4pPr>
              <a:lnSpc>
                <a:spcPct val="125000"/>
              </a:lnSpc>
              <a:defRPr sz="1800">
                <a:solidFill>
                  <a:schemeClr val="tx1"/>
                </a:solidFill>
              </a:defRPr>
            </a:lvl4pPr>
            <a:lvl5pPr>
              <a:lnSpc>
                <a:spcPct val="125000"/>
              </a:lnSpc>
              <a:defRPr sz="18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F175B688-BEE9-40BA-8EF4-6526A6D8FFC6}" type="datetimeFigureOut">
              <a:rPr lang="en-US" smtClean="0">
                <a:solidFill>
                  <a:srgbClr val="003055"/>
                </a:solidFill>
              </a:rPr>
              <a:pPr/>
              <a:t>15-Sep-14</a:t>
            </a:fld>
            <a:endParaRPr lang="en-US">
              <a:solidFill>
                <a:srgbClr val="003055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3055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9066FA0B-A7B7-4BB2-8658-008BF141D8D6}" type="slidenum">
              <a:rPr lang="en-US" smtClean="0">
                <a:solidFill>
                  <a:srgbClr val="003055"/>
                </a:solidFill>
              </a:rPr>
              <a:pPr/>
              <a:t>‹#›</a:t>
            </a:fld>
            <a:endParaRPr lang="en-US">
              <a:solidFill>
                <a:srgbClr val="0030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7984406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7472" y="1554480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472" y="2215515"/>
            <a:ext cx="4040188" cy="3951288"/>
          </a:xfrm>
          <a:prstGeom prst="rect">
            <a:avLst/>
          </a:prstGeom>
        </p:spPr>
        <p:txBody>
          <a:bodyPr/>
          <a:lstStyle>
            <a:lvl1pPr>
              <a:lnSpc>
                <a:spcPct val="125000"/>
              </a:lnSpc>
              <a:defRPr sz="2400">
                <a:solidFill>
                  <a:schemeClr val="tx1"/>
                </a:solidFill>
              </a:defRPr>
            </a:lvl1pPr>
            <a:lvl2pPr>
              <a:lnSpc>
                <a:spcPct val="125000"/>
              </a:lnSpc>
              <a:defRPr sz="2000">
                <a:solidFill>
                  <a:schemeClr val="tx1"/>
                </a:solidFill>
              </a:defRPr>
            </a:lvl2pPr>
            <a:lvl3pPr>
              <a:lnSpc>
                <a:spcPct val="125000"/>
              </a:lnSpc>
              <a:defRPr sz="1800">
                <a:solidFill>
                  <a:schemeClr val="tx1"/>
                </a:solidFill>
              </a:defRPr>
            </a:lvl3pPr>
            <a:lvl4pPr>
              <a:lnSpc>
                <a:spcPct val="125000"/>
              </a:lnSpc>
              <a:defRPr sz="1600">
                <a:solidFill>
                  <a:schemeClr val="tx1"/>
                </a:solidFill>
              </a:defRPr>
            </a:lvl4pPr>
            <a:lvl5pPr>
              <a:lnSpc>
                <a:spcPct val="125000"/>
              </a:lnSpc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54480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215515"/>
            <a:ext cx="4041775" cy="3951288"/>
          </a:xfrm>
          <a:prstGeom prst="rect">
            <a:avLst/>
          </a:prstGeom>
        </p:spPr>
        <p:txBody>
          <a:bodyPr/>
          <a:lstStyle>
            <a:lvl1pPr>
              <a:lnSpc>
                <a:spcPct val="125000"/>
              </a:lnSpc>
              <a:defRPr sz="2400">
                <a:solidFill>
                  <a:schemeClr val="tx1"/>
                </a:solidFill>
              </a:defRPr>
            </a:lvl1pPr>
            <a:lvl2pPr>
              <a:lnSpc>
                <a:spcPct val="125000"/>
              </a:lnSpc>
              <a:defRPr sz="2000">
                <a:solidFill>
                  <a:schemeClr val="tx1"/>
                </a:solidFill>
              </a:defRPr>
            </a:lvl2pPr>
            <a:lvl3pPr>
              <a:lnSpc>
                <a:spcPct val="125000"/>
              </a:lnSpc>
              <a:defRPr sz="1800">
                <a:solidFill>
                  <a:schemeClr val="tx1"/>
                </a:solidFill>
              </a:defRPr>
            </a:lvl3pPr>
            <a:lvl4pPr>
              <a:lnSpc>
                <a:spcPct val="125000"/>
              </a:lnSpc>
              <a:defRPr sz="1600">
                <a:solidFill>
                  <a:schemeClr val="tx1"/>
                </a:solidFill>
              </a:defRPr>
            </a:lvl4pPr>
            <a:lvl5pPr>
              <a:lnSpc>
                <a:spcPct val="125000"/>
              </a:lnSpc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F175B688-BEE9-40BA-8EF4-6526A6D8FFC6}" type="datetimeFigureOut">
              <a:rPr lang="en-US" smtClean="0">
                <a:solidFill>
                  <a:srgbClr val="003055"/>
                </a:solidFill>
              </a:rPr>
              <a:pPr/>
              <a:t>15-Sep-14</a:t>
            </a:fld>
            <a:endParaRPr lang="en-US">
              <a:solidFill>
                <a:srgbClr val="003055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srgbClr val="003055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9066FA0B-A7B7-4BB2-8658-008BF141D8D6}" type="slidenum">
              <a:rPr lang="en-US" smtClean="0">
                <a:solidFill>
                  <a:srgbClr val="003055"/>
                </a:solidFill>
              </a:rPr>
              <a:pPr/>
              <a:t>‹#›</a:t>
            </a:fld>
            <a:endParaRPr lang="en-US">
              <a:solidFill>
                <a:srgbClr val="0030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393372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2766779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8179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Placeholder 2"/>
          <p:cNvSpPr>
            <a:spLocks noGrp="1"/>
          </p:cNvSpPr>
          <p:nvPr>
            <p:ph idx="1"/>
          </p:nvPr>
        </p:nvSpPr>
        <p:spPr>
          <a:xfrm>
            <a:off x="355095" y="1342339"/>
            <a:ext cx="8229600" cy="2391424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50000"/>
              </a:lnSpc>
              <a:defRPr lang="en-US" sz="18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5pPr>
          </a:lstStyle>
          <a:p>
            <a:pPr marL="0" lvl="0"/>
            <a:r>
              <a:rPr lang="en-US" dirty="0" smtClean="0"/>
              <a:t>Click to edit Master text styles</a:t>
            </a:r>
          </a:p>
          <a:p>
            <a:pPr marL="457200" lvl="1" algn="l" defTabSz="457200" rtl="0" eaLnBrk="1" latinLnBrk="0" hangingPunct="1"/>
            <a:r>
              <a:rPr lang="en-US" dirty="0" smtClean="0"/>
              <a:t>Second level</a:t>
            </a:r>
          </a:p>
          <a:p>
            <a:pPr marL="914400" lvl="2" algn="l" defTabSz="457200" rtl="0" eaLnBrk="1" latinLnBrk="0" hangingPunct="1"/>
            <a:r>
              <a:rPr lang="en-US" dirty="0" smtClean="0"/>
              <a:t>Third level</a:t>
            </a:r>
          </a:p>
          <a:p>
            <a:pPr marL="1371600" lvl="3" algn="l" defTabSz="457200" rtl="0" eaLnBrk="1" latinLnBrk="0" hangingPunct="1"/>
            <a:r>
              <a:rPr lang="en-US" dirty="0" smtClean="0"/>
              <a:t>Fourth level</a:t>
            </a:r>
          </a:p>
          <a:p>
            <a:pPr marL="1828800" lvl="4" algn="l" defTabSz="457200" rtl="0" eaLnBrk="1" latinLnBrk="0" hangingPunct="1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4689862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/>
          </p:cNvSpPr>
          <p:nvPr userDrawn="1"/>
        </p:nvSpPr>
        <p:spPr>
          <a:xfrm>
            <a:off x="357291" y="1219448"/>
            <a:ext cx="3880624" cy="507831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</a:lstStyle>
          <a:p>
            <a:r>
              <a:rPr>
                <a:latin typeface="Arial"/>
                <a:cs typeface="Arial"/>
              </a:rPr>
              <a:t>For pages with heavy copy and a corresponding image.</a:t>
            </a:r>
          </a:p>
          <a:p>
            <a:endParaRPr>
              <a:latin typeface="Arial"/>
              <a:cs typeface="Arial"/>
            </a:endParaRPr>
          </a:p>
          <a:p>
            <a:r>
              <a:rPr err="1">
                <a:latin typeface="Arial"/>
                <a:cs typeface="Arial"/>
              </a:rPr>
              <a:t>Lorem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ipsum</a:t>
            </a:r>
            <a:r>
              <a:rPr>
                <a:latin typeface="Arial"/>
                <a:cs typeface="Arial"/>
              </a:rPr>
              <a:t> dolor sit </a:t>
            </a:r>
            <a:r>
              <a:rPr err="1">
                <a:latin typeface="Arial"/>
                <a:cs typeface="Arial"/>
              </a:rPr>
              <a:t>amet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consectetur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adipsicing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elit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sed</a:t>
            </a:r>
            <a:r>
              <a:rPr>
                <a:latin typeface="Arial"/>
                <a:cs typeface="Arial"/>
              </a:rPr>
              <a:t> do </a:t>
            </a:r>
            <a:r>
              <a:rPr err="1">
                <a:latin typeface="Arial"/>
                <a:cs typeface="Arial"/>
              </a:rPr>
              <a:t>elismod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tempor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incididunt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ut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labore</a:t>
            </a:r>
            <a:r>
              <a:rPr>
                <a:latin typeface="Arial"/>
                <a:cs typeface="Arial"/>
              </a:rPr>
              <a:t> et </a:t>
            </a:r>
            <a:r>
              <a:rPr err="1">
                <a:latin typeface="Arial"/>
                <a:cs typeface="Arial"/>
              </a:rPr>
              <a:t>dolore</a:t>
            </a:r>
            <a:r>
              <a:rPr>
                <a:latin typeface="Arial"/>
                <a:cs typeface="Arial"/>
              </a:rPr>
              <a:t> magna </a:t>
            </a:r>
            <a:r>
              <a:rPr err="1">
                <a:latin typeface="Arial"/>
                <a:cs typeface="Arial"/>
              </a:rPr>
              <a:t>aliqua</a:t>
            </a:r>
            <a:r>
              <a:rPr>
                <a:latin typeface="Arial"/>
                <a:cs typeface="Arial"/>
              </a:rPr>
              <a:t>.</a:t>
            </a:r>
          </a:p>
          <a:p>
            <a:endParaRPr>
              <a:latin typeface="Arial"/>
              <a:cs typeface="Arial"/>
            </a:endParaRPr>
          </a:p>
          <a:p>
            <a:r>
              <a:rPr err="1">
                <a:latin typeface="Arial"/>
                <a:cs typeface="Arial"/>
              </a:rPr>
              <a:t>Ut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enim</a:t>
            </a:r>
            <a:r>
              <a:rPr>
                <a:latin typeface="Arial"/>
                <a:cs typeface="Arial"/>
              </a:rPr>
              <a:t> ad minim </a:t>
            </a:r>
            <a:r>
              <a:rPr err="1">
                <a:latin typeface="Arial"/>
                <a:cs typeface="Arial"/>
              </a:rPr>
              <a:t>veniam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quis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nostrud</a:t>
            </a:r>
            <a:r>
              <a:rPr>
                <a:latin typeface="Arial"/>
                <a:cs typeface="Arial"/>
              </a:rPr>
              <a:t> exercitation </a:t>
            </a:r>
            <a:r>
              <a:rPr err="1">
                <a:latin typeface="Arial"/>
                <a:cs typeface="Arial"/>
              </a:rPr>
              <a:t>ullamco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laboris</a:t>
            </a:r>
            <a:r>
              <a:rPr>
                <a:latin typeface="Arial"/>
                <a:cs typeface="Arial"/>
              </a:rPr>
              <a:t> nisi </a:t>
            </a:r>
            <a:r>
              <a:rPr err="1">
                <a:latin typeface="Arial"/>
                <a:cs typeface="Arial"/>
              </a:rPr>
              <a:t>ut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aliquip</a:t>
            </a:r>
            <a:r>
              <a:rPr>
                <a:latin typeface="Arial"/>
                <a:cs typeface="Arial"/>
              </a:rPr>
              <a:t> ex </a:t>
            </a:r>
            <a:r>
              <a:rPr err="1">
                <a:latin typeface="Arial"/>
                <a:cs typeface="Arial"/>
              </a:rPr>
              <a:t>ea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commodo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consequat</a:t>
            </a:r>
            <a:r>
              <a:rPr>
                <a:latin typeface="Arial"/>
                <a:cs typeface="Aria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54937319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/>
          </p:cNvSpPr>
          <p:nvPr userDrawn="1"/>
        </p:nvSpPr>
        <p:spPr>
          <a:xfrm>
            <a:off x="357290" y="1219446"/>
            <a:ext cx="8241060" cy="1754326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</a:lstStyle>
          <a:p>
            <a:r>
              <a:rPr>
                <a:latin typeface="Arial"/>
                <a:cs typeface="Arial"/>
              </a:rPr>
              <a:t>For pages with heavy copy. Lines should be spaced at 1.5.</a:t>
            </a:r>
          </a:p>
          <a:p>
            <a:r>
              <a:rPr err="1">
                <a:latin typeface="Arial"/>
                <a:cs typeface="Arial"/>
              </a:rPr>
              <a:t>Lorem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ipsum</a:t>
            </a:r>
            <a:r>
              <a:rPr>
                <a:latin typeface="Arial"/>
                <a:cs typeface="Arial"/>
              </a:rPr>
              <a:t> dolor sit </a:t>
            </a:r>
            <a:r>
              <a:rPr err="1">
                <a:latin typeface="Arial"/>
                <a:cs typeface="Arial"/>
              </a:rPr>
              <a:t>amet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consectetur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adipsicing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elit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sed</a:t>
            </a:r>
            <a:r>
              <a:rPr>
                <a:latin typeface="Arial"/>
                <a:cs typeface="Arial"/>
              </a:rPr>
              <a:t> do </a:t>
            </a:r>
            <a:r>
              <a:rPr err="1">
                <a:latin typeface="Arial"/>
                <a:cs typeface="Arial"/>
              </a:rPr>
              <a:t>elismod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tempor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incididunt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ut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labore</a:t>
            </a:r>
            <a:r>
              <a:rPr>
                <a:latin typeface="Arial"/>
                <a:cs typeface="Arial"/>
              </a:rPr>
              <a:t> et </a:t>
            </a:r>
            <a:r>
              <a:rPr err="1">
                <a:latin typeface="Arial"/>
                <a:cs typeface="Arial"/>
              </a:rPr>
              <a:t>dolore</a:t>
            </a:r>
            <a:r>
              <a:rPr>
                <a:latin typeface="Arial"/>
                <a:cs typeface="Arial"/>
              </a:rPr>
              <a:t> magna </a:t>
            </a:r>
            <a:r>
              <a:rPr err="1">
                <a:latin typeface="Arial"/>
                <a:cs typeface="Arial"/>
              </a:rPr>
              <a:t>aliqua</a:t>
            </a:r>
            <a:r>
              <a:rPr>
                <a:latin typeface="Arial"/>
                <a:cs typeface="Arial"/>
              </a:rPr>
              <a:t>.</a:t>
            </a:r>
          </a:p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40535560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1095875" y="3735735"/>
            <a:ext cx="7356952" cy="76927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1"/>
            </a:lvl1pPr>
          </a:lstStyle>
          <a:p>
            <a:pPr algn="l"/>
            <a:r>
              <a:rPr lang="en-US" sz="3600" dirty="0" err="1" smtClean="0">
                <a:solidFill>
                  <a:srgbClr val="0C2B63"/>
                </a:solidFill>
                <a:latin typeface="Helvetica Neue"/>
                <a:cs typeface="Helvetica Neue"/>
              </a:rPr>
              <a:t>Stratasys</a:t>
            </a:r>
            <a:r>
              <a:rPr lang="en-US" sz="3600" dirty="0" smtClean="0">
                <a:solidFill>
                  <a:srgbClr val="0C2B63"/>
                </a:solidFill>
                <a:latin typeface="Helvetica Neue"/>
                <a:cs typeface="Helvetica Neue"/>
              </a:rPr>
              <a:t> Presentation Headline</a:t>
            </a:r>
            <a:endParaRPr lang="en-US" sz="3600" dirty="0">
              <a:solidFill>
                <a:srgbClr val="0C2B63"/>
              </a:solidFill>
              <a:latin typeface="Helvetica Neue"/>
              <a:cs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36378003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818" y="1348326"/>
            <a:ext cx="1549400" cy="3100916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6088063" y="6453761"/>
            <a:ext cx="2895600" cy="36618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150855" y="239192"/>
            <a:ext cx="815975" cy="36406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2ADD9-D8A8-4479-811D-6225278602AD}" type="slidenum">
              <a:rPr lang="en-GB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471844"/>
      </p:ext>
    </p:extLst>
  </p:cSld>
  <p:clrMapOvr>
    <a:masterClrMapping/>
  </p:clrMapOvr>
  <p:transition spd="med">
    <p:fade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6088063" y="6453761"/>
            <a:ext cx="2895600" cy="36618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150855" y="239192"/>
            <a:ext cx="815975" cy="36406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85D27B-0EDF-4466-B5C9-2844DFF0157D}" type="slidenum">
              <a:rPr lang="en-GB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253453"/>
      </p:ext>
    </p:extLst>
  </p:cSld>
  <p:clrMapOvr>
    <a:masterClrMapping/>
  </p:clrMapOvr>
  <p:transition spd="med">
    <p:fade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08170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00821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8607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09554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16617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23360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03440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Placeholder 2"/>
          <p:cNvSpPr>
            <a:spLocks noGrp="1"/>
          </p:cNvSpPr>
          <p:nvPr>
            <p:ph idx="1"/>
          </p:nvPr>
        </p:nvSpPr>
        <p:spPr>
          <a:xfrm>
            <a:off x="355095" y="1342339"/>
            <a:ext cx="8229600" cy="2391424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50000"/>
              </a:lnSpc>
              <a:defRPr lang="en-US" sz="18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5pPr>
          </a:lstStyle>
          <a:p>
            <a:pPr marL="0" lvl="0"/>
            <a:r>
              <a:rPr lang="en-US" dirty="0" smtClean="0"/>
              <a:t>Click to edit Master text styles</a:t>
            </a:r>
          </a:p>
          <a:p>
            <a:pPr marL="457200" lvl="1" algn="l" defTabSz="457200" rtl="0" eaLnBrk="1" latinLnBrk="0" hangingPunct="1"/>
            <a:r>
              <a:rPr lang="en-US" dirty="0" smtClean="0"/>
              <a:t>Second level</a:t>
            </a:r>
          </a:p>
          <a:p>
            <a:pPr marL="914400" lvl="2" algn="l" defTabSz="457200" rtl="0" eaLnBrk="1" latinLnBrk="0" hangingPunct="1"/>
            <a:r>
              <a:rPr lang="en-US" dirty="0" smtClean="0"/>
              <a:t>Third level</a:t>
            </a:r>
          </a:p>
          <a:p>
            <a:pPr marL="1371600" lvl="3" algn="l" defTabSz="457200" rtl="0" eaLnBrk="1" latinLnBrk="0" hangingPunct="1"/>
            <a:r>
              <a:rPr lang="en-US" dirty="0" smtClean="0"/>
              <a:t>Fourth level</a:t>
            </a:r>
          </a:p>
          <a:p>
            <a:pPr marL="1828800" lvl="4" algn="l" defTabSz="457200" rtl="0" eaLnBrk="1" latinLnBrk="0" hangingPunct="1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3986844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/>
          </p:cNvSpPr>
          <p:nvPr userDrawn="1"/>
        </p:nvSpPr>
        <p:spPr>
          <a:xfrm>
            <a:off x="357291" y="1219448"/>
            <a:ext cx="3880624" cy="507831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</a:lstStyle>
          <a:p>
            <a:r>
              <a:rPr>
                <a:latin typeface="Arial"/>
                <a:cs typeface="Arial"/>
              </a:rPr>
              <a:t>For pages with heavy copy and a corresponding image.</a:t>
            </a:r>
          </a:p>
          <a:p>
            <a:endParaRPr>
              <a:latin typeface="Arial"/>
              <a:cs typeface="Arial"/>
            </a:endParaRPr>
          </a:p>
          <a:p>
            <a:r>
              <a:rPr err="1">
                <a:latin typeface="Arial"/>
                <a:cs typeface="Arial"/>
              </a:rPr>
              <a:t>Lorem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ipsum</a:t>
            </a:r>
            <a:r>
              <a:rPr>
                <a:latin typeface="Arial"/>
                <a:cs typeface="Arial"/>
              </a:rPr>
              <a:t> dolor sit </a:t>
            </a:r>
            <a:r>
              <a:rPr err="1">
                <a:latin typeface="Arial"/>
                <a:cs typeface="Arial"/>
              </a:rPr>
              <a:t>amet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consectetur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adipsicing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elit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sed</a:t>
            </a:r>
            <a:r>
              <a:rPr>
                <a:latin typeface="Arial"/>
                <a:cs typeface="Arial"/>
              </a:rPr>
              <a:t> do </a:t>
            </a:r>
            <a:r>
              <a:rPr err="1">
                <a:latin typeface="Arial"/>
                <a:cs typeface="Arial"/>
              </a:rPr>
              <a:t>elismod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tempor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incididunt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ut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labore</a:t>
            </a:r>
            <a:r>
              <a:rPr>
                <a:latin typeface="Arial"/>
                <a:cs typeface="Arial"/>
              </a:rPr>
              <a:t> et </a:t>
            </a:r>
            <a:r>
              <a:rPr err="1">
                <a:latin typeface="Arial"/>
                <a:cs typeface="Arial"/>
              </a:rPr>
              <a:t>dolore</a:t>
            </a:r>
            <a:r>
              <a:rPr>
                <a:latin typeface="Arial"/>
                <a:cs typeface="Arial"/>
              </a:rPr>
              <a:t> magna </a:t>
            </a:r>
            <a:r>
              <a:rPr err="1">
                <a:latin typeface="Arial"/>
                <a:cs typeface="Arial"/>
              </a:rPr>
              <a:t>aliqua</a:t>
            </a:r>
            <a:r>
              <a:rPr>
                <a:latin typeface="Arial"/>
                <a:cs typeface="Arial"/>
              </a:rPr>
              <a:t>.</a:t>
            </a:r>
          </a:p>
          <a:p>
            <a:endParaRPr>
              <a:latin typeface="Arial"/>
              <a:cs typeface="Arial"/>
            </a:endParaRPr>
          </a:p>
          <a:p>
            <a:r>
              <a:rPr err="1">
                <a:latin typeface="Arial"/>
                <a:cs typeface="Arial"/>
              </a:rPr>
              <a:t>Ut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enim</a:t>
            </a:r>
            <a:r>
              <a:rPr>
                <a:latin typeface="Arial"/>
                <a:cs typeface="Arial"/>
              </a:rPr>
              <a:t> ad minim </a:t>
            </a:r>
            <a:r>
              <a:rPr err="1">
                <a:latin typeface="Arial"/>
                <a:cs typeface="Arial"/>
              </a:rPr>
              <a:t>veniam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quis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nostrud</a:t>
            </a:r>
            <a:r>
              <a:rPr>
                <a:latin typeface="Arial"/>
                <a:cs typeface="Arial"/>
              </a:rPr>
              <a:t> exercitation </a:t>
            </a:r>
            <a:r>
              <a:rPr err="1">
                <a:latin typeface="Arial"/>
                <a:cs typeface="Arial"/>
              </a:rPr>
              <a:t>ullamco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laboris</a:t>
            </a:r>
            <a:r>
              <a:rPr>
                <a:latin typeface="Arial"/>
                <a:cs typeface="Arial"/>
              </a:rPr>
              <a:t> nisi </a:t>
            </a:r>
            <a:r>
              <a:rPr err="1">
                <a:latin typeface="Arial"/>
                <a:cs typeface="Arial"/>
              </a:rPr>
              <a:t>ut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aliquip</a:t>
            </a:r>
            <a:r>
              <a:rPr>
                <a:latin typeface="Arial"/>
                <a:cs typeface="Arial"/>
              </a:rPr>
              <a:t> ex </a:t>
            </a:r>
            <a:r>
              <a:rPr err="1">
                <a:latin typeface="Arial"/>
                <a:cs typeface="Arial"/>
              </a:rPr>
              <a:t>ea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commodo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consequat</a:t>
            </a:r>
            <a:r>
              <a:rPr>
                <a:latin typeface="Arial"/>
                <a:cs typeface="Aria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44839021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/>
          </p:cNvSpPr>
          <p:nvPr userDrawn="1"/>
        </p:nvSpPr>
        <p:spPr>
          <a:xfrm>
            <a:off x="357290" y="1219446"/>
            <a:ext cx="8241060" cy="1754326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</a:lstStyle>
          <a:p>
            <a:r>
              <a:rPr>
                <a:latin typeface="Arial"/>
                <a:cs typeface="Arial"/>
              </a:rPr>
              <a:t>For pages with heavy copy. Lines should be spaced at 1.5.</a:t>
            </a:r>
          </a:p>
          <a:p>
            <a:r>
              <a:rPr err="1">
                <a:latin typeface="Arial"/>
                <a:cs typeface="Arial"/>
              </a:rPr>
              <a:t>Lorem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ipsum</a:t>
            </a:r>
            <a:r>
              <a:rPr>
                <a:latin typeface="Arial"/>
                <a:cs typeface="Arial"/>
              </a:rPr>
              <a:t> dolor sit </a:t>
            </a:r>
            <a:r>
              <a:rPr err="1">
                <a:latin typeface="Arial"/>
                <a:cs typeface="Arial"/>
              </a:rPr>
              <a:t>amet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consectetur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adipsicing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elit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sed</a:t>
            </a:r>
            <a:r>
              <a:rPr>
                <a:latin typeface="Arial"/>
                <a:cs typeface="Arial"/>
              </a:rPr>
              <a:t> do </a:t>
            </a:r>
            <a:r>
              <a:rPr err="1">
                <a:latin typeface="Arial"/>
                <a:cs typeface="Arial"/>
              </a:rPr>
              <a:t>elismod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tempor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incididunt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ut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labore</a:t>
            </a:r>
            <a:r>
              <a:rPr>
                <a:latin typeface="Arial"/>
                <a:cs typeface="Arial"/>
              </a:rPr>
              <a:t> et </a:t>
            </a:r>
            <a:r>
              <a:rPr err="1">
                <a:latin typeface="Arial"/>
                <a:cs typeface="Arial"/>
              </a:rPr>
              <a:t>dolore</a:t>
            </a:r>
            <a:r>
              <a:rPr>
                <a:latin typeface="Arial"/>
                <a:cs typeface="Arial"/>
              </a:rPr>
              <a:t> magna </a:t>
            </a:r>
            <a:r>
              <a:rPr err="1">
                <a:latin typeface="Arial"/>
                <a:cs typeface="Arial"/>
              </a:rPr>
              <a:t>aliqua</a:t>
            </a:r>
            <a:r>
              <a:rPr>
                <a:latin typeface="Arial"/>
                <a:cs typeface="Arial"/>
              </a:rPr>
              <a:t>.</a:t>
            </a:r>
          </a:p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78088097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</p:spPr>
        <p:txBody>
          <a:bodyPr/>
          <a:lstStyle/>
          <a:p>
            <a:fld id="{834FCB06-A1DA-44E0-BE5E-2685E148578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623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1095875" y="3735735"/>
            <a:ext cx="7356952" cy="76927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1"/>
            </a:lvl1pPr>
          </a:lstStyle>
          <a:p>
            <a:pPr algn="l"/>
            <a:r>
              <a:rPr lang="en-US" sz="3600" dirty="0" err="1" smtClean="0">
                <a:solidFill>
                  <a:srgbClr val="0C2B63"/>
                </a:solidFill>
                <a:latin typeface="Helvetica Neue"/>
                <a:cs typeface="Helvetica Neue"/>
              </a:rPr>
              <a:t>Stratasys</a:t>
            </a:r>
            <a:r>
              <a:rPr lang="en-US" sz="3600" dirty="0" smtClean="0">
                <a:solidFill>
                  <a:srgbClr val="0C2B63"/>
                </a:solidFill>
                <a:latin typeface="Helvetica Neue"/>
                <a:cs typeface="Helvetica Neue"/>
              </a:rPr>
              <a:t> Presentation Headline</a:t>
            </a:r>
            <a:endParaRPr lang="en-US" sz="3600" dirty="0">
              <a:solidFill>
                <a:srgbClr val="0C2B63"/>
              </a:solidFill>
              <a:latin typeface="Helvetica Neue"/>
              <a:cs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2988058523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818" y="1348326"/>
            <a:ext cx="1549400" cy="3100916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6088063" y="6453761"/>
            <a:ext cx="2895600" cy="36618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150855" y="239192"/>
            <a:ext cx="815975" cy="36406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2ADD9-D8A8-4479-811D-6225278602AD}" type="slidenum">
              <a:rPr lang="en-GB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679572"/>
      </p:ext>
    </p:extLst>
  </p:cSld>
  <p:clrMapOvr>
    <a:masterClrMapping/>
  </p:clrMapOvr>
  <p:transition spd="med">
    <p:fade/>
  </p:transition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6088063" y="6453761"/>
            <a:ext cx="2895600" cy="36618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/>
              </a:solidFill>
            </a:endParaRPr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150855" y="239192"/>
            <a:ext cx="815975" cy="36406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85D27B-0EDF-4466-B5C9-2844DFF0157D}" type="slidenum">
              <a:rPr lang="en-GB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8757879"/>
      </p:ext>
    </p:extLst>
  </p:cSld>
  <p:clrMapOvr>
    <a:masterClrMapping/>
  </p:clrMapOvr>
  <p:transition spd="med">
    <p:fade/>
  </p:transition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00540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56182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6451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38140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65349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12922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94987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Placeholder 2"/>
          <p:cNvSpPr>
            <a:spLocks noGrp="1"/>
          </p:cNvSpPr>
          <p:nvPr>
            <p:ph idx="1"/>
          </p:nvPr>
        </p:nvSpPr>
        <p:spPr>
          <a:xfrm>
            <a:off x="355095" y="1342344"/>
            <a:ext cx="8229600" cy="2368341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lnSpc>
                <a:spcPct val="150000"/>
              </a:lnSpc>
              <a:defRPr lang="en-US" sz="18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5pPr>
          </a:lstStyle>
          <a:p>
            <a:pPr marL="0" lvl="0"/>
            <a:r>
              <a:rPr lang="en-US" dirty="0" smtClean="0"/>
              <a:t>Click to edit Master text styles</a:t>
            </a:r>
          </a:p>
          <a:p>
            <a:pPr marL="457200" lvl="1" algn="l" defTabSz="457200" rtl="0" eaLnBrk="1" latinLnBrk="0" hangingPunct="1"/>
            <a:r>
              <a:rPr lang="en-US" dirty="0" smtClean="0"/>
              <a:t>Second level</a:t>
            </a:r>
          </a:p>
          <a:p>
            <a:pPr marL="914400" lvl="2" algn="l" defTabSz="457200" rtl="0" eaLnBrk="1" latinLnBrk="0" hangingPunct="1"/>
            <a:r>
              <a:rPr lang="en-US" dirty="0" smtClean="0"/>
              <a:t>Third level</a:t>
            </a:r>
          </a:p>
          <a:p>
            <a:pPr marL="1371600" lvl="3" algn="l" defTabSz="457200" rtl="0" eaLnBrk="1" latinLnBrk="0" hangingPunct="1"/>
            <a:r>
              <a:rPr lang="en-US" dirty="0" smtClean="0"/>
              <a:t>Fourth level</a:t>
            </a:r>
          </a:p>
          <a:p>
            <a:pPr marL="1828800" lvl="4" algn="l" defTabSz="457200" rtl="0" eaLnBrk="1" latinLnBrk="0" hangingPunct="1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02100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/>
          </p:cNvSpPr>
          <p:nvPr userDrawn="1"/>
        </p:nvSpPr>
        <p:spPr>
          <a:xfrm>
            <a:off x="357291" y="1219448"/>
            <a:ext cx="3880624" cy="507831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</a:lstStyle>
          <a:p>
            <a:r>
              <a:rPr>
                <a:latin typeface="Arial"/>
                <a:cs typeface="Arial"/>
              </a:rPr>
              <a:t>For pages with heavy copy and a corresponding image.</a:t>
            </a:r>
          </a:p>
          <a:p>
            <a:endParaRPr>
              <a:latin typeface="Arial"/>
              <a:cs typeface="Arial"/>
            </a:endParaRPr>
          </a:p>
          <a:p>
            <a:r>
              <a:rPr err="1">
                <a:latin typeface="Arial"/>
                <a:cs typeface="Arial"/>
              </a:rPr>
              <a:t>Lorem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ipsum</a:t>
            </a:r>
            <a:r>
              <a:rPr>
                <a:latin typeface="Arial"/>
                <a:cs typeface="Arial"/>
              </a:rPr>
              <a:t> dolor sit </a:t>
            </a:r>
            <a:r>
              <a:rPr err="1">
                <a:latin typeface="Arial"/>
                <a:cs typeface="Arial"/>
              </a:rPr>
              <a:t>amet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consectetur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adipsicing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elit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sed</a:t>
            </a:r>
            <a:r>
              <a:rPr>
                <a:latin typeface="Arial"/>
                <a:cs typeface="Arial"/>
              </a:rPr>
              <a:t> do </a:t>
            </a:r>
            <a:r>
              <a:rPr err="1">
                <a:latin typeface="Arial"/>
                <a:cs typeface="Arial"/>
              </a:rPr>
              <a:t>elismod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tempor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incididunt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ut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labore</a:t>
            </a:r>
            <a:r>
              <a:rPr>
                <a:latin typeface="Arial"/>
                <a:cs typeface="Arial"/>
              </a:rPr>
              <a:t> et </a:t>
            </a:r>
            <a:r>
              <a:rPr err="1">
                <a:latin typeface="Arial"/>
                <a:cs typeface="Arial"/>
              </a:rPr>
              <a:t>dolore</a:t>
            </a:r>
            <a:r>
              <a:rPr>
                <a:latin typeface="Arial"/>
                <a:cs typeface="Arial"/>
              </a:rPr>
              <a:t> magna </a:t>
            </a:r>
            <a:r>
              <a:rPr err="1">
                <a:latin typeface="Arial"/>
                <a:cs typeface="Arial"/>
              </a:rPr>
              <a:t>aliqua</a:t>
            </a:r>
            <a:r>
              <a:rPr>
                <a:latin typeface="Arial"/>
                <a:cs typeface="Arial"/>
              </a:rPr>
              <a:t>.</a:t>
            </a:r>
          </a:p>
          <a:p>
            <a:endParaRPr>
              <a:latin typeface="Arial"/>
              <a:cs typeface="Arial"/>
            </a:endParaRPr>
          </a:p>
          <a:p>
            <a:r>
              <a:rPr err="1">
                <a:latin typeface="Arial"/>
                <a:cs typeface="Arial"/>
              </a:rPr>
              <a:t>Ut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enim</a:t>
            </a:r>
            <a:r>
              <a:rPr>
                <a:latin typeface="Arial"/>
                <a:cs typeface="Arial"/>
              </a:rPr>
              <a:t> ad minim </a:t>
            </a:r>
            <a:r>
              <a:rPr err="1">
                <a:latin typeface="Arial"/>
                <a:cs typeface="Arial"/>
              </a:rPr>
              <a:t>veniam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quis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nostrud</a:t>
            </a:r>
            <a:r>
              <a:rPr>
                <a:latin typeface="Arial"/>
                <a:cs typeface="Arial"/>
              </a:rPr>
              <a:t> exercitation </a:t>
            </a:r>
            <a:r>
              <a:rPr err="1">
                <a:latin typeface="Arial"/>
                <a:cs typeface="Arial"/>
              </a:rPr>
              <a:t>ullamco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laboris</a:t>
            </a:r>
            <a:r>
              <a:rPr>
                <a:latin typeface="Arial"/>
                <a:cs typeface="Arial"/>
              </a:rPr>
              <a:t> nisi </a:t>
            </a:r>
            <a:r>
              <a:rPr err="1">
                <a:latin typeface="Arial"/>
                <a:cs typeface="Arial"/>
              </a:rPr>
              <a:t>ut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aliquip</a:t>
            </a:r>
            <a:r>
              <a:rPr>
                <a:latin typeface="Arial"/>
                <a:cs typeface="Arial"/>
              </a:rPr>
              <a:t> ex </a:t>
            </a:r>
            <a:r>
              <a:rPr err="1">
                <a:latin typeface="Arial"/>
                <a:cs typeface="Arial"/>
              </a:rPr>
              <a:t>ea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commodo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consequat</a:t>
            </a:r>
            <a:r>
              <a:rPr>
                <a:latin typeface="Arial"/>
                <a:cs typeface="Aria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056555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/>
          </p:cNvSpPr>
          <p:nvPr userDrawn="1"/>
        </p:nvSpPr>
        <p:spPr>
          <a:xfrm>
            <a:off x="357290" y="1219445"/>
            <a:ext cx="8241060" cy="1754326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</a:lstStyle>
          <a:p>
            <a:r>
              <a:rPr>
                <a:latin typeface="Arial"/>
                <a:cs typeface="Arial"/>
              </a:rPr>
              <a:t>For pages with heavy copy. Lines should be spaced at 1.5.</a:t>
            </a:r>
          </a:p>
          <a:p>
            <a:r>
              <a:rPr err="1">
                <a:latin typeface="Arial"/>
                <a:cs typeface="Arial"/>
              </a:rPr>
              <a:t>Lorem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ipsum</a:t>
            </a:r>
            <a:r>
              <a:rPr>
                <a:latin typeface="Arial"/>
                <a:cs typeface="Arial"/>
              </a:rPr>
              <a:t> dolor sit </a:t>
            </a:r>
            <a:r>
              <a:rPr err="1">
                <a:latin typeface="Arial"/>
                <a:cs typeface="Arial"/>
              </a:rPr>
              <a:t>amet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consectetur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adipsicing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elit</a:t>
            </a:r>
            <a:r>
              <a:rPr>
                <a:latin typeface="Arial"/>
                <a:cs typeface="Arial"/>
              </a:rPr>
              <a:t>, </a:t>
            </a:r>
            <a:r>
              <a:rPr err="1">
                <a:latin typeface="Arial"/>
                <a:cs typeface="Arial"/>
              </a:rPr>
              <a:t>sed</a:t>
            </a:r>
            <a:r>
              <a:rPr>
                <a:latin typeface="Arial"/>
                <a:cs typeface="Arial"/>
              </a:rPr>
              <a:t> do </a:t>
            </a:r>
            <a:r>
              <a:rPr err="1">
                <a:latin typeface="Arial"/>
                <a:cs typeface="Arial"/>
              </a:rPr>
              <a:t>elismod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tempor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incididunt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ut</a:t>
            </a:r>
            <a:r>
              <a:rPr>
                <a:latin typeface="Arial"/>
                <a:cs typeface="Arial"/>
              </a:rPr>
              <a:t> </a:t>
            </a:r>
            <a:r>
              <a:rPr err="1">
                <a:latin typeface="Arial"/>
                <a:cs typeface="Arial"/>
              </a:rPr>
              <a:t>labore</a:t>
            </a:r>
            <a:r>
              <a:rPr>
                <a:latin typeface="Arial"/>
                <a:cs typeface="Arial"/>
              </a:rPr>
              <a:t> et </a:t>
            </a:r>
            <a:r>
              <a:rPr err="1">
                <a:latin typeface="Arial"/>
                <a:cs typeface="Arial"/>
              </a:rPr>
              <a:t>dolore</a:t>
            </a:r>
            <a:r>
              <a:rPr>
                <a:latin typeface="Arial"/>
                <a:cs typeface="Arial"/>
              </a:rPr>
              <a:t> magna </a:t>
            </a:r>
            <a:r>
              <a:rPr err="1">
                <a:latin typeface="Arial"/>
                <a:cs typeface="Arial"/>
              </a:rPr>
              <a:t>aliqua</a:t>
            </a:r>
            <a:r>
              <a:rPr>
                <a:latin typeface="Arial"/>
                <a:cs typeface="Arial"/>
              </a:rPr>
              <a:t>.</a:t>
            </a:r>
          </a:p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414343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Section dividers">
    <p:bg>
      <p:bgPr>
        <a:solidFill>
          <a:srgbClr val="0E24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472" y="101606"/>
            <a:ext cx="7012432" cy="96578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973705"/>
            <a:ext cx="9144000" cy="965200"/>
          </a:xfrm>
          <a:prstGeom prst="rect">
            <a:avLst/>
          </a:prstGeom>
          <a:solidFill>
            <a:srgbClr val="0E24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1080798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7" name="Picture 6" descr="4ColorTM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35481" y="448997"/>
            <a:ext cx="1786914" cy="524708"/>
          </a:xfrm>
          <a:prstGeom prst="rect">
            <a:avLst/>
          </a:prstGeom>
        </p:spPr>
      </p:pic>
      <p:sp>
        <p:nvSpPr>
          <p:cNvPr id="9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347472" y="3502152"/>
            <a:ext cx="8229600" cy="11430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3600" b="1">
                <a:latin typeface="Arial" pitchFamily="34" charset="0"/>
                <a:cs typeface="Arial" pitchFamily="34" charset="0"/>
              </a:defRPr>
            </a:lvl2pPr>
            <a:lvl3pPr marL="914400" indent="0">
              <a:buNone/>
              <a:defRPr sz="3600" b="1">
                <a:latin typeface="Arial" pitchFamily="34" charset="0"/>
                <a:cs typeface="Arial" pitchFamily="34" charset="0"/>
              </a:defRPr>
            </a:lvl3pPr>
            <a:lvl4pPr marL="1371600" indent="0">
              <a:buNone/>
              <a:defRPr sz="3600" b="1">
                <a:latin typeface="Arial" pitchFamily="34" charset="0"/>
                <a:cs typeface="Arial" pitchFamily="34" charset="0"/>
              </a:defRPr>
            </a:lvl4pPr>
            <a:lvl5pPr marL="1828800" indent="0">
              <a:buNone/>
              <a:defRPr sz="3600" b="1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divider title</a:t>
            </a:r>
            <a:endParaRPr lang="en-US" dirty="0"/>
          </a:p>
        </p:txBody>
      </p:sp>
      <p:pic>
        <p:nvPicPr>
          <p:cNvPr id="11" name="Picture 10" descr="stratasys_ppt_final.pn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7"/>
            <a:ext cx="109728" cy="6857543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973705"/>
            <a:ext cx="9144000" cy="965200"/>
          </a:xfrm>
          <a:prstGeom prst="rect">
            <a:avLst/>
          </a:prstGeom>
          <a:solidFill>
            <a:srgbClr val="0E24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0" y="0"/>
            <a:ext cx="9144000" cy="1080798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13" name="Picture 12" descr="4ColorTM.jpg"/>
          <p:cNvPicPr>
            <a:picLocks noChangeAspect="1"/>
          </p:cNvPicPr>
          <p:nvPr userDrawn="1"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35481" y="448997"/>
            <a:ext cx="1786914" cy="524708"/>
          </a:xfrm>
          <a:prstGeom prst="rect">
            <a:avLst/>
          </a:prstGeom>
        </p:spPr>
      </p:pic>
      <p:pic>
        <p:nvPicPr>
          <p:cNvPr id="14" name="Picture 13" descr="stratasys_ppt_final.png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7"/>
            <a:ext cx="109728" cy="685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054751"/>
      </p:ext>
    </p:extLst>
  </p:cSld>
  <p:clrMapOvr>
    <a:masterClrMapping/>
  </p:clrMapOvr>
  <p:transition spd="slow">
    <p:fade/>
  </p:transition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8" name="Picture 7" descr="4ColorTM.eps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3648" y="0"/>
            <a:ext cx="4864187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97280" y="3867912"/>
            <a:ext cx="7360920" cy="768096"/>
          </a:xfrm>
        </p:spPr>
        <p:txBody>
          <a:bodyPr anchor="t" anchorCtr="0">
            <a:normAutofit/>
          </a:bodyPr>
          <a:lstStyle>
            <a:lvl1pPr marL="0" indent="0" algn="l">
              <a:buFont typeface="Arial" pitchFamily="34" charset="0"/>
              <a:buNone/>
              <a:defRPr sz="3600" b="1">
                <a:solidFill>
                  <a:schemeClr val="tx1"/>
                </a:solidFill>
                <a:latin typeface="Helvetica Neue"/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097280" y="4507992"/>
            <a:ext cx="7360920" cy="42062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rgbClr val="EB7521"/>
                </a:solidFill>
                <a:latin typeface="Helvetica Neue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date</a:t>
            </a:r>
            <a:endParaRPr lang="en-US" dirty="0"/>
          </a:p>
        </p:txBody>
      </p:sp>
      <p:pic>
        <p:nvPicPr>
          <p:cNvPr id="7" name="Picture 6" descr="4ColorTM.jpg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30766" y="6197738"/>
            <a:ext cx="1786914" cy="524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352410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ullett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47472" y="101606"/>
            <a:ext cx="7012432" cy="96578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insert heading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47472" y="1554482"/>
            <a:ext cx="8705088" cy="4525963"/>
          </a:xfrm>
          <a:prstGeom prst="rect">
            <a:avLst/>
          </a:prstGeom>
        </p:spPr>
        <p:txBody>
          <a:bodyPr lIns="0">
            <a:normAutofit/>
          </a:bodyPr>
          <a:lstStyle>
            <a:lvl1pPr marL="0" indent="0">
              <a:lnSpc>
                <a:spcPct val="125000"/>
              </a:lnSpc>
              <a:spcBef>
                <a:spcPts val="600"/>
              </a:spcBef>
              <a:buClr>
                <a:schemeClr val="bg1"/>
              </a:buClr>
              <a:buFont typeface="Arial" pitchFamily="34" charset="0"/>
              <a:buChar char="•"/>
              <a:defRPr sz="2400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548640" indent="-285750">
              <a:lnSpc>
                <a:spcPct val="125000"/>
              </a:lnSpc>
              <a:spcBef>
                <a:spcPts val="6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005840" indent="-283464">
              <a:lnSpc>
                <a:spcPct val="125000"/>
              </a:lnSpc>
              <a:spcBef>
                <a:spcPts val="6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463040" indent="-283464">
              <a:lnSpc>
                <a:spcPct val="125000"/>
              </a:lnSpc>
              <a:spcBef>
                <a:spcPts val="6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920240" indent="-283464">
              <a:lnSpc>
                <a:spcPct val="125000"/>
              </a:lnSpc>
              <a:spcBef>
                <a:spcPts val="6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For bulleted lists, click to enter (no bullet on first line)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9991716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 list - first line bullet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347663" y="1560513"/>
            <a:ext cx="8674100" cy="5022850"/>
          </a:xfrm>
          <a:prstGeom prst="rect">
            <a:avLst/>
          </a:prstGeom>
        </p:spPr>
        <p:txBody>
          <a:bodyPr/>
          <a:lstStyle>
            <a:lvl1pPr>
              <a:lnSpc>
                <a:spcPct val="125000"/>
              </a:lnSpc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>
              <a:lnSpc>
                <a:spcPct val="125000"/>
              </a:lnSpc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>
              <a:lnSpc>
                <a:spcPct val="125000"/>
              </a:lnSpc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lnSpc>
                <a:spcPct val="125000"/>
              </a:lnSpc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lnSpc>
                <a:spcPct val="125000"/>
              </a:lnSpc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8100215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Heavy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347472" y="1554486"/>
            <a:ext cx="8705088" cy="435927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457200" rtl="0" eaLnBrk="1" latinLnBrk="0" hangingPunct="1">
              <a:lnSpc>
                <a:spcPct val="125000"/>
              </a:lnSpc>
              <a:spcBef>
                <a:spcPct val="0"/>
              </a:spcBef>
              <a:buNone/>
              <a:defRPr lang="en-US" sz="2400" kern="1200" dirty="0" smtClean="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Text heavy slide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3021563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st Heavy w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347478" y="1554480"/>
            <a:ext cx="4287837" cy="466248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457200" rtl="0" eaLnBrk="1" latinLnBrk="0" hangingPunct="1">
              <a:lnSpc>
                <a:spcPct val="125000"/>
              </a:lnSpc>
              <a:spcBef>
                <a:spcPct val="0"/>
              </a:spcBef>
              <a:buNone/>
              <a:defRPr lang="en-US" sz="2400" kern="1200" baseline="0" dirty="0" smtClean="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0" indent="0"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2pPr>
            <a:lvl3pPr marL="0" indent="0"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3pPr>
            <a:lvl4pPr marL="0" indent="0"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4pPr>
            <a:lvl5pPr marL="0" indent="0"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Arial"/>
                <a:ea typeface="+mn-ea"/>
                <a:cs typeface="Arial"/>
              </a:defRPr>
            </a:lvl5pPr>
          </a:lstStyle>
          <a:p>
            <a:pPr lvl="0"/>
            <a:r>
              <a:rPr lang="en-US" dirty="0" smtClean="0"/>
              <a:t>Text heavy with corresponding image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4" hasCustomPrompt="1"/>
          </p:nvPr>
        </p:nvSpPr>
        <p:spPr>
          <a:xfrm>
            <a:off x="4710176" y="2497328"/>
            <a:ext cx="4215384" cy="24963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Click to 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603688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347472" y="1560520"/>
            <a:ext cx="8705088" cy="5068887"/>
          </a:xfrm>
          <a:prstGeom prst="rect">
            <a:avLst/>
          </a:prstGeom>
        </p:spPr>
        <p:txBody>
          <a:bodyPr/>
          <a:lstStyle>
            <a:lvl1pPr>
              <a:lnSpc>
                <a:spcPct val="125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8042881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dividers">
    <p:bg>
      <p:bgPr>
        <a:solidFill>
          <a:srgbClr val="0E24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0" y="973705"/>
            <a:ext cx="9144000" cy="965200"/>
          </a:xfrm>
          <a:prstGeom prst="rect">
            <a:avLst/>
          </a:prstGeom>
          <a:solidFill>
            <a:srgbClr val="0E24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0" y="0"/>
            <a:ext cx="9144000" cy="1080798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7" name="Picture 6" descr="4ColorTM.jpg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35481" y="448997"/>
            <a:ext cx="1786914" cy="524708"/>
          </a:xfrm>
          <a:prstGeom prst="rect">
            <a:avLst/>
          </a:prstGeom>
        </p:spPr>
      </p:pic>
      <p:sp>
        <p:nvSpPr>
          <p:cNvPr id="9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347472" y="3502152"/>
            <a:ext cx="8229600" cy="11430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3600" b="1">
                <a:latin typeface="Arial" pitchFamily="34" charset="0"/>
                <a:cs typeface="Arial" pitchFamily="34" charset="0"/>
              </a:defRPr>
            </a:lvl2pPr>
            <a:lvl3pPr marL="914400" indent="0">
              <a:buNone/>
              <a:defRPr sz="3600" b="1">
                <a:latin typeface="Arial" pitchFamily="34" charset="0"/>
                <a:cs typeface="Arial" pitchFamily="34" charset="0"/>
              </a:defRPr>
            </a:lvl3pPr>
            <a:lvl4pPr marL="1371600" indent="0">
              <a:buNone/>
              <a:defRPr sz="3600" b="1">
                <a:latin typeface="Arial" pitchFamily="34" charset="0"/>
                <a:cs typeface="Arial" pitchFamily="34" charset="0"/>
              </a:defRPr>
            </a:lvl4pPr>
            <a:lvl5pPr marL="1828800" indent="0">
              <a:buNone/>
              <a:defRPr sz="3600" b="1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divider title</a:t>
            </a:r>
            <a:endParaRPr lang="en-US" dirty="0"/>
          </a:p>
        </p:txBody>
      </p:sp>
      <p:pic>
        <p:nvPicPr>
          <p:cNvPr id="11" name="Picture 10" descr="stratasys_ppt_final.png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7"/>
            <a:ext cx="109728" cy="685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296147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ulit-im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685800" y="2103120"/>
            <a:ext cx="3566160" cy="27432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892040" y="2103120"/>
            <a:ext cx="3566160" cy="27432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6" hasCustomPrompt="1"/>
          </p:nvPr>
        </p:nvSpPr>
        <p:spPr>
          <a:xfrm>
            <a:off x="347472" y="5303520"/>
            <a:ext cx="8705088" cy="59436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add 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0424775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ulti im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914400" y="1737360"/>
            <a:ext cx="4754880" cy="333756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5943600" y="1737360"/>
            <a:ext cx="2057400" cy="155448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5"/>
          </p:nvPr>
        </p:nvSpPr>
        <p:spPr>
          <a:xfrm>
            <a:off x="5943600" y="3520440"/>
            <a:ext cx="2057400" cy="155448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6" hasCustomPrompt="1"/>
          </p:nvPr>
        </p:nvSpPr>
        <p:spPr>
          <a:xfrm>
            <a:off x="347472" y="5303520"/>
            <a:ext cx="8705088" cy="59436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add 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3500023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hasi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0162" y="1067383"/>
            <a:ext cx="9133840" cy="14274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F175B688-BEE9-40BA-8EF4-6526A6D8FFC6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9066FA0B-A7B7-4BB2-8658-008BF141D8D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0" y="5255379"/>
            <a:ext cx="9144000" cy="1602164"/>
          </a:xfrm>
          <a:prstGeom prst="rect">
            <a:avLst/>
          </a:prstGeom>
          <a:solidFill>
            <a:srgbClr val="0E2442"/>
          </a:solidFill>
          <a:ln>
            <a:solidFill>
              <a:srgbClr val="0E2E5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0" y="0"/>
            <a:ext cx="213360" cy="6858000"/>
          </a:xfrm>
          <a:prstGeom prst="rect">
            <a:avLst/>
          </a:prstGeom>
          <a:solidFill>
            <a:srgbClr val="0E24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7" name="Picture 6" descr="stratasys_ppt_final.png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6"/>
          <a:stretch/>
        </p:blipFill>
        <p:spPr>
          <a:xfrm>
            <a:off x="1" y="7"/>
            <a:ext cx="106680" cy="6857543"/>
          </a:xfrm>
          <a:prstGeom prst="rect">
            <a:avLst/>
          </a:prstGeom>
        </p:spPr>
      </p:pic>
      <p:sp>
        <p:nvSpPr>
          <p:cNvPr id="10" name="Content Placeholder 2"/>
          <p:cNvSpPr>
            <a:spLocks noGrp="1"/>
          </p:cNvSpPr>
          <p:nvPr>
            <p:ph idx="1" hasCustomPrompt="1"/>
          </p:nvPr>
        </p:nvSpPr>
        <p:spPr>
          <a:xfrm>
            <a:off x="347472" y="1148088"/>
            <a:ext cx="8705088" cy="4525963"/>
          </a:xfrm>
          <a:prstGeom prst="rect">
            <a:avLst/>
          </a:prstGeom>
        </p:spPr>
        <p:txBody>
          <a:bodyPr lIns="0">
            <a:normAutofit/>
          </a:bodyPr>
          <a:lstStyle>
            <a:lvl1pPr marL="0" indent="0">
              <a:lnSpc>
                <a:spcPct val="125000"/>
              </a:lnSpc>
              <a:spcBef>
                <a:spcPts val="600"/>
              </a:spcBef>
              <a:buClr>
                <a:schemeClr val="bg1"/>
              </a:buClr>
              <a:buFont typeface="Arial" pitchFamily="34" charset="0"/>
              <a:buChar char="•"/>
              <a:defRPr sz="2400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548640" indent="-285750">
              <a:lnSpc>
                <a:spcPct val="125000"/>
              </a:lnSpc>
              <a:spcBef>
                <a:spcPts val="6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005840" indent="-283464">
              <a:lnSpc>
                <a:spcPct val="125000"/>
              </a:lnSpc>
              <a:spcBef>
                <a:spcPts val="6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463040" indent="-283464">
              <a:lnSpc>
                <a:spcPct val="125000"/>
              </a:lnSpc>
              <a:spcBef>
                <a:spcPts val="6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920240" indent="-283464">
              <a:lnSpc>
                <a:spcPct val="125000"/>
              </a:lnSpc>
              <a:spcBef>
                <a:spcPts val="6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For bulleted lists, click to enter (no bullet on first line)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0022660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1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F175B688-BEE9-40BA-8EF4-6526A6D8FFC6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9066FA0B-A7B7-4BB2-8658-008BF141D8D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5263400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7472" y="1554482"/>
            <a:ext cx="4038600" cy="4525963"/>
          </a:xfrm>
          <a:prstGeom prst="rect">
            <a:avLst/>
          </a:prstGeom>
        </p:spPr>
        <p:txBody>
          <a:bodyPr/>
          <a:lstStyle>
            <a:lvl1pPr>
              <a:lnSpc>
                <a:spcPct val="125000"/>
              </a:lnSpc>
              <a:defRPr sz="2800">
                <a:solidFill>
                  <a:schemeClr val="tx1"/>
                </a:solidFill>
              </a:defRPr>
            </a:lvl1pPr>
            <a:lvl2pPr>
              <a:lnSpc>
                <a:spcPct val="125000"/>
              </a:lnSpc>
              <a:defRPr sz="2400">
                <a:solidFill>
                  <a:schemeClr val="tx1"/>
                </a:solidFill>
              </a:defRPr>
            </a:lvl2pPr>
            <a:lvl3pPr>
              <a:lnSpc>
                <a:spcPct val="125000"/>
              </a:lnSpc>
              <a:defRPr sz="2000">
                <a:solidFill>
                  <a:schemeClr val="tx1"/>
                </a:solidFill>
              </a:defRPr>
            </a:lvl3pPr>
            <a:lvl4pPr>
              <a:lnSpc>
                <a:spcPct val="125000"/>
              </a:lnSpc>
              <a:defRPr sz="1800">
                <a:solidFill>
                  <a:schemeClr val="tx1"/>
                </a:solidFill>
              </a:defRPr>
            </a:lvl4pPr>
            <a:lvl5pPr>
              <a:lnSpc>
                <a:spcPct val="125000"/>
              </a:lnSpc>
              <a:defRPr sz="18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54482"/>
            <a:ext cx="4038600" cy="4525963"/>
          </a:xfrm>
          <a:prstGeom prst="rect">
            <a:avLst/>
          </a:prstGeom>
        </p:spPr>
        <p:txBody>
          <a:bodyPr/>
          <a:lstStyle>
            <a:lvl1pPr>
              <a:lnSpc>
                <a:spcPct val="125000"/>
              </a:lnSpc>
              <a:defRPr sz="2800">
                <a:solidFill>
                  <a:schemeClr val="tx1"/>
                </a:solidFill>
              </a:defRPr>
            </a:lvl1pPr>
            <a:lvl2pPr>
              <a:lnSpc>
                <a:spcPct val="125000"/>
              </a:lnSpc>
              <a:defRPr sz="2400">
                <a:solidFill>
                  <a:schemeClr val="tx1"/>
                </a:solidFill>
              </a:defRPr>
            </a:lvl2pPr>
            <a:lvl3pPr>
              <a:lnSpc>
                <a:spcPct val="125000"/>
              </a:lnSpc>
              <a:defRPr sz="2000">
                <a:solidFill>
                  <a:schemeClr val="tx1"/>
                </a:solidFill>
              </a:defRPr>
            </a:lvl3pPr>
            <a:lvl4pPr>
              <a:lnSpc>
                <a:spcPct val="125000"/>
              </a:lnSpc>
              <a:defRPr sz="1800">
                <a:solidFill>
                  <a:schemeClr val="tx1"/>
                </a:solidFill>
              </a:defRPr>
            </a:lvl4pPr>
            <a:lvl5pPr>
              <a:lnSpc>
                <a:spcPct val="125000"/>
              </a:lnSpc>
              <a:defRPr sz="18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F175B688-BEE9-40BA-8EF4-6526A6D8FFC6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9066FA0B-A7B7-4BB2-8658-008BF141D8D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4710189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7472" y="1554480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472" y="2215515"/>
            <a:ext cx="4040188" cy="3951288"/>
          </a:xfrm>
          <a:prstGeom prst="rect">
            <a:avLst/>
          </a:prstGeom>
        </p:spPr>
        <p:txBody>
          <a:bodyPr/>
          <a:lstStyle>
            <a:lvl1pPr>
              <a:lnSpc>
                <a:spcPct val="125000"/>
              </a:lnSpc>
              <a:defRPr sz="2400">
                <a:solidFill>
                  <a:schemeClr val="tx1"/>
                </a:solidFill>
              </a:defRPr>
            </a:lvl1pPr>
            <a:lvl2pPr>
              <a:lnSpc>
                <a:spcPct val="125000"/>
              </a:lnSpc>
              <a:defRPr sz="2000">
                <a:solidFill>
                  <a:schemeClr val="tx1"/>
                </a:solidFill>
              </a:defRPr>
            </a:lvl2pPr>
            <a:lvl3pPr>
              <a:lnSpc>
                <a:spcPct val="125000"/>
              </a:lnSpc>
              <a:defRPr sz="1800">
                <a:solidFill>
                  <a:schemeClr val="tx1"/>
                </a:solidFill>
              </a:defRPr>
            </a:lvl3pPr>
            <a:lvl4pPr>
              <a:lnSpc>
                <a:spcPct val="125000"/>
              </a:lnSpc>
              <a:defRPr sz="1600">
                <a:solidFill>
                  <a:schemeClr val="tx1"/>
                </a:solidFill>
              </a:defRPr>
            </a:lvl4pPr>
            <a:lvl5pPr>
              <a:lnSpc>
                <a:spcPct val="125000"/>
              </a:lnSpc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54480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215515"/>
            <a:ext cx="4041775" cy="3951288"/>
          </a:xfrm>
          <a:prstGeom prst="rect">
            <a:avLst/>
          </a:prstGeom>
        </p:spPr>
        <p:txBody>
          <a:bodyPr/>
          <a:lstStyle>
            <a:lvl1pPr>
              <a:lnSpc>
                <a:spcPct val="125000"/>
              </a:lnSpc>
              <a:defRPr sz="2400">
                <a:solidFill>
                  <a:schemeClr val="tx1"/>
                </a:solidFill>
              </a:defRPr>
            </a:lvl1pPr>
            <a:lvl2pPr>
              <a:lnSpc>
                <a:spcPct val="125000"/>
              </a:lnSpc>
              <a:defRPr sz="2000">
                <a:solidFill>
                  <a:schemeClr val="tx1"/>
                </a:solidFill>
              </a:defRPr>
            </a:lvl2pPr>
            <a:lvl3pPr>
              <a:lnSpc>
                <a:spcPct val="125000"/>
              </a:lnSpc>
              <a:defRPr sz="1800">
                <a:solidFill>
                  <a:schemeClr val="tx1"/>
                </a:solidFill>
              </a:defRPr>
            </a:lvl3pPr>
            <a:lvl4pPr>
              <a:lnSpc>
                <a:spcPct val="125000"/>
              </a:lnSpc>
              <a:defRPr sz="1600">
                <a:solidFill>
                  <a:schemeClr val="tx1"/>
                </a:solidFill>
              </a:defRPr>
            </a:lvl4pPr>
            <a:lvl5pPr>
              <a:lnSpc>
                <a:spcPct val="125000"/>
              </a:lnSpc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F175B688-BEE9-40BA-8EF4-6526A6D8FFC6}" type="datetimeFigureOut">
              <a:rPr lang="en-US" smtClean="0">
                <a:solidFill>
                  <a:prstClr val="black"/>
                </a:solidFill>
              </a:rPr>
              <a:pPr/>
              <a:t>15-Sep-14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6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62"/>
            <a:ext cx="2133600" cy="365125"/>
          </a:xfrm>
          <a:prstGeom prst="rect">
            <a:avLst/>
          </a:prstGeom>
        </p:spPr>
        <p:txBody>
          <a:bodyPr/>
          <a:lstStyle/>
          <a:p>
            <a:fld id="{9066FA0B-A7B7-4BB2-8658-008BF141D8D6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6108588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7130038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4513982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9984673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8704433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5269127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9102952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8527038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ullet Poi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473083" y="1538939"/>
            <a:ext cx="8112125" cy="4457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1020124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0162445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2060511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9198607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9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67D0-6438-42A4-9EB2-B8E18521A39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15-Sep-14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6FDF3-9E4A-49D4-8BBB-4A57D20E3D3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672845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67D0-6438-42A4-9EB2-B8E18521A39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15-Sep-14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6FDF3-9E4A-49D4-8BBB-4A57D20E3D3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347616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1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67D0-6438-42A4-9EB2-B8E18521A39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15-Sep-14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6FDF3-9E4A-49D4-8BBB-4A57D20E3D3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4481249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67D0-6438-42A4-9EB2-B8E18521A39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15-Sep-14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6FDF3-9E4A-49D4-8BBB-4A57D20E3D3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368640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67D0-6438-42A4-9EB2-B8E18521A39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15-Sep-14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6FDF3-9E4A-49D4-8BBB-4A57D20E3D3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394756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67D0-6438-42A4-9EB2-B8E18521A39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15-Sep-14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6FDF3-9E4A-49D4-8BBB-4A57D20E3D3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429517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67D0-6438-42A4-9EB2-B8E18521A39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15-Sep-14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6FDF3-9E4A-49D4-8BBB-4A57D20E3D3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707854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7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67D0-6438-42A4-9EB2-B8E18521A39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15-Sep-14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6FDF3-9E4A-49D4-8BBB-4A57D20E3D3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939769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67D0-6438-42A4-9EB2-B8E18521A39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15-Sep-14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6FDF3-9E4A-49D4-8BBB-4A57D20E3D3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983382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67D0-6438-42A4-9EB2-B8E18521A39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15-Sep-14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6FDF3-9E4A-49D4-8BBB-4A57D20E3D3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686819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3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3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67D0-6438-42A4-9EB2-B8E18521A39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15-Sep-14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6FDF3-9E4A-49D4-8BBB-4A57D20E3D3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2016578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/>
          <p:cNvSpPr txBox="1">
            <a:spLocks/>
          </p:cNvSpPr>
          <p:nvPr userDrawn="1"/>
        </p:nvSpPr>
        <p:spPr>
          <a:xfrm>
            <a:off x="357188" y="1219201"/>
            <a:ext cx="8240712" cy="1754326"/>
          </a:xfrm>
          <a:prstGeom prst="rect">
            <a:avLst/>
          </a:prstGeom>
        </p:spPr>
        <p:txBody>
          <a:bodyPr>
            <a:spAutoFit/>
          </a:bodyPr>
          <a:lstStyle>
            <a:lvl1pPr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</a:lstStyle>
          <a:p>
            <a:pPr>
              <a:defRPr/>
            </a:pPr>
            <a:r>
              <a:rPr>
                <a:latin typeface="Arial"/>
                <a:cs typeface="Arial"/>
              </a:rPr>
              <a:t>For pages with heavy copy. Lines should be spaced at 1.5.</a:t>
            </a:r>
          </a:p>
          <a:p>
            <a:pPr>
              <a:defRPr/>
            </a:pPr>
            <a:r>
              <a:rPr>
                <a:latin typeface="Arial"/>
                <a:cs typeface="Arial"/>
              </a:rPr>
              <a:t>Lorem ipsum dolor sit amet, consectetur adipsicing elit, sed do elismod tempor incididunt ut labore et dolore magna aliqua.</a:t>
            </a:r>
          </a:p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65517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emf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emf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6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6.emf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image" Target="../media/image6.emf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image" Target="../media/image6.emf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7" Type="http://schemas.openxmlformats.org/officeDocument/2006/relationships/image" Target="../media/image6.emf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7.png"/><Relationship Id="rId5" Type="http://schemas.openxmlformats.org/officeDocument/2006/relationships/theme" Target="../theme/theme6.xml"/><Relationship Id="rId4" Type="http://schemas.openxmlformats.org/officeDocument/2006/relationships/slideLayout" Target="../slideLayouts/slideLayout3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image" Target="../media/image6.emf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image" Target="../media/image6.emf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1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image" Target="../media/image8.jpeg"/><Relationship Id="rId5" Type="http://schemas.openxmlformats.org/officeDocument/2006/relationships/theme" Target="../theme/theme9.xml"/><Relationship Id="rId4" Type="http://schemas.openxmlformats.org/officeDocument/2006/relationships/slideLayout" Target="../slideLayouts/slideLayout62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slideLayout" Target="../slideLayouts/slideLayout65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6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image" Target="../media/image6.emf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1.xml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80.xml"/><Relationship Id="rId1" Type="http://schemas.openxmlformats.org/officeDocument/2006/relationships/slideLayout" Target="../slideLayouts/slideLayout79.xml"/><Relationship Id="rId6" Type="http://schemas.openxmlformats.org/officeDocument/2006/relationships/image" Target="../media/image12.png"/><Relationship Id="rId5" Type="http://schemas.openxmlformats.org/officeDocument/2006/relationships/theme" Target="../theme/theme12.xml"/><Relationship Id="rId4" Type="http://schemas.openxmlformats.org/officeDocument/2006/relationships/slideLayout" Target="../slideLayouts/slideLayout8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0.xml"/><Relationship Id="rId13" Type="http://schemas.openxmlformats.org/officeDocument/2006/relationships/slideLayout" Target="../slideLayouts/slideLayout95.xml"/><Relationship Id="rId3" Type="http://schemas.openxmlformats.org/officeDocument/2006/relationships/slideLayout" Target="../slideLayouts/slideLayout85.xml"/><Relationship Id="rId7" Type="http://schemas.openxmlformats.org/officeDocument/2006/relationships/slideLayout" Target="../slideLayouts/slideLayout89.xml"/><Relationship Id="rId12" Type="http://schemas.openxmlformats.org/officeDocument/2006/relationships/slideLayout" Target="../slideLayouts/slideLayout94.xml"/><Relationship Id="rId17" Type="http://schemas.openxmlformats.org/officeDocument/2006/relationships/image" Target="../media/image9.jpeg"/><Relationship Id="rId2" Type="http://schemas.openxmlformats.org/officeDocument/2006/relationships/slideLayout" Target="../slideLayouts/slideLayout84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83.xml"/><Relationship Id="rId6" Type="http://schemas.openxmlformats.org/officeDocument/2006/relationships/slideLayout" Target="../slideLayouts/slideLayout88.xml"/><Relationship Id="rId11" Type="http://schemas.openxmlformats.org/officeDocument/2006/relationships/slideLayout" Target="../slideLayouts/slideLayout93.xml"/><Relationship Id="rId5" Type="http://schemas.openxmlformats.org/officeDocument/2006/relationships/slideLayout" Target="../slideLayouts/slideLayout87.xml"/><Relationship Id="rId15" Type="http://schemas.openxmlformats.org/officeDocument/2006/relationships/theme" Target="../theme/theme13.xml"/><Relationship Id="rId10" Type="http://schemas.openxmlformats.org/officeDocument/2006/relationships/slideLayout" Target="../slideLayouts/slideLayout92.xml"/><Relationship Id="rId4" Type="http://schemas.openxmlformats.org/officeDocument/2006/relationships/slideLayout" Target="../slideLayouts/slideLayout86.xml"/><Relationship Id="rId9" Type="http://schemas.openxmlformats.org/officeDocument/2006/relationships/slideLayout" Target="../slideLayouts/slideLayout91.xml"/><Relationship Id="rId14" Type="http://schemas.openxmlformats.org/officeDocument/2006/relationships/slideLayout" Target="../slideLayouts/slideLayout96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4.xml"/><Relationship Id="rId13" Type="http://schemas.openxmlformats.org/officeDocument/2006/relationships/slideLayout" Target="../slideLayouts/slideLayout109.xml"/><Relationship Id="rId3" Type="http://schemas.openxmlformats.org/officeDocument/2006/relationships/slideLayout" Target="../slideLayouts/slideLayout99.xml"/><Relationship Id="rId7" Type="http://schemas.openxmlformats.org/officeDocument/2006/relationships/slideLayout" Target="../slideLayouts/slideLayout103.xml"/><Relationship Id="rId12" Type="http://schemas.openxmlformats.org/officeDocument/2006/relationships/slideLayout" Target="../slideLayouts/slideLayout108.xml"/><Relationship Id="rId2" Type="http://schemas.openxmlformats.org/officeDocument/2006/relationships/slideLayout" Target="../slideLayouts/slideLayout98.xml"/><Relationship Id="rId16" Type="http://schemas.openxmlformats.org/officeDocument/2006/relationships/image" Target="../media/image19.jpeg"/><Relationship Id="rId1" Type="http://schemas.openxmlformats.org/officeDocument/2006/relationships/slideLayout" Target="../slideLayouts/slideLayout97.xml"/><Relationship Id="rId6" Type="http://schemas.openxmlformats.org/officeDocument/2006/relationships/slideLayout" Target="../slideLayouts/slideLayout102.xml"/><Relationship Id="rId11" Type="http://schemas.openxmlformats.org/officeDocument/2006/relationships/slideLayout" Target="../slideLayouts/slideLayout107.xml"/><Relationship Id="rId5" Type="http://schemas.openxmlformats.org/officeDocument/2006/relationships/slideLayout" Target="../slideLayouts/slideLayout101.xml"/><Relationship Id="rId15" Type="http://schemas.openxmlformats.org/officeDocument/2006/relationships/image" Target="../media/image18.png"/><Relationship Id="rId10" Type="http://schemas.openxmlformats.org/officeDocument/2006/relationships/slideLayout" Target="../slideLayouts/slideLayout106.xml"/><Relationship Id="rId4" Type="http://schemas.openxmlformats.org/officeDocument/2006/relationships/slideLayout" Target="../slideLayouts/slideLayout100.xml"/><Relationship Id="rId9" Type="http://schemas.openxmlformats.org/officeDocument/2006/relationships/slideLayout" Target="../slideLayouts/slideLayout105.xml"/><Relationship Id="rId14" Type="http://schemas.openxmlformats.org/officeDocument/2006/relationships/theme" Target="../theme/theme14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7.xml"/><Relationship Id="rId13" Type="http://schemas.openxmlformats.org/officeDocument/2006/relationships/slideLayout" Target="../slideLayouts/slideLayout122.xml"/><Relationship Id="rId3" Type="http://schemas.openxmlformats.org/officeDocument/2006/relationships/slideLayout" Target="../slideLayouts/slideLayout112.xml"/><Relationship Id="rId7" Type="http://schemas.openxmlformats.org/officeDocument/2006/relationships/slideLayout" Target="../slideLayouts/slideLayout116.xml"/><Relationship Id="rId12" Type="http://schemas.openxmlformats.org/officeDocument/2006/relationships/slideLayout" Target="../slideLayouts/slideLayout121.xml"/><Relationship Id="rId17" Type="http://schemas.openxmlformats.org/officeDocument/2006/relationships/image" Target="../media/image19.jpeg"/><Relationship Id="rId2" Type="http://schemas.openxmlformats.org/officeDocument/2006/relationships/slideLayout" Target="../slideLayouts/slideLayout111.xml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110.xml"/><Relationship Id="rId6" Type="http://schemas.openxmlformats.org/officeDocument/2006/relationships/slideLayout" Target="../slideLayouts/slideLayout115.xml"/><Relationship Id="rId11" Type="http://schemas.openxmlformats.org/officeDocument/2006/relationships/slideLayout" Target="../slideLayouts/slideLayout120.xml"/><Relationship Id="rId5" Type="http://schemas.openxmlformats.org/officeDocument/2006/relationships/slideLayout" Target="../slideLayouts/slideLayout114.xml"/><Relationship Id="rId15" Type="http://schemas.openxmlformats.org/officeDocument/2006/relationships/theme" Target="../theme/theme15.xml"/><Relationship Id="rId10" Type="http://schemas.openxmlformats.org/officeDocument/2006/relationships/slideLayout" Target="../slideLayouts/slideLayout119.xml"/><Relationship Id="rId4" Type="http://schemas.openxmlformats.org/officeDocument/2006/relationships/slideLayout" Target="../slideLayouts/slideLayout113.xml"/><Relationship Id="rId9" Type="http://schemas.openxmlformats.org/officeDocument/2006/relationships/slideLayout" Target="../slideLayouts/slideLayout118.xml"/><Relationship Id="rId14" Type="http://schemas.openxmlformats.org/officeDocument/2006/relationships/slideLayout" Target="../slideLayouts/slideLayout12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slideLayout" Target="../slideLayouts/slideLayout126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25.xml"/><Relationship Id="rId1" Type="http://schemas.openxmlformats.org/officeDocument/2006/relationships/slideLayout" Target="../slideLayouts/slideLayout124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128.xml"/><Relationship Id="rId4" Type="http://schemas.openxmlformats.org/officeDocument/2006/relationships/slideLayout" Target="../slideLayouts/slideLayout127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6.xml"/><Relationship Id="rId13" Type="http://schemas.openxmlformats.org/officeDocument/2006/relationships/slideLayout" Target="../slideLayouts/slideLayout141.xml"/><Relationship Id="rId18" Type="http://schemas.openxmlformats.org/officeDocument/2006/relationships/slideLayout" Target="../slideLayouts/slideLayout146.xml"/><Relationship Id="rId26" Type="http://schemas.openxmlformats.org/officeDocument/2006/relationships/image" Target="../media/image20.png"/><Relationship Id="rId3" Type="http://schemas.openxmlformats.org/officeDocument/2006/relationships/slideLayout" Target="../slideLayouts/slideLayout131.xml"/><Relationship Id="rId21" Type="http://schemas.openxmlformats.org/officeDocument/2006/relationships/slideLayout" Target="../slideLayouts/slideLayout149.xml"/><Relationship Id="rId7" Type="http://schemas.openxmlformats.org/officeDocument/2006/relationships/slideLayout" Target="../slideLayouts/slideLayout135.xml"/><Relationship Id="rId12" Type="http://schemas.openxmlformats.org/officeDocument/2006/relationships/slideLayout" Target="../slideLayouts/slideLayout140.xml"/><Relationship Id="rId17" Type="http://schemas.openxmlformats.org/officeDocument/2006/relationships/slideLayout" Target="../slideLayouts/slideLayout145.xml"/><Relationship Id="rId25" Type="http://schemas.openxmlformats.org/officeDocument/2006/relationships/theme" Target="../theme/theme17.xml"/><Relationship Id="rId2" Type="http://schemas.openxmlformats.org/officeDocument/2006/relationships/slideLayout" Target="../slideLayouts/slideLayout130.xml"/><Relationship Id="rId16" Type="http://schemas.openxmlformats.org/officeDocument/2006/relationships/slideLayout" Target="../slideLayouts/slideLayout144.xml"/><Relationship Id="rId20" Type="http://schemas.openxmlformats.org/officeDocument/2006/relationships/slideLayout" Target="../slideLayouts/slideLayout148.xml"/><Relationship Id="rId1" Type="http://schemas.openxmlformats.org/officeDocument/2006/relationships/slideLayout" Target="../slideLayouts/slideLayout129.xml"/><Relationship Id="rId6" Type="http://schemas.openxmlformats.org/officeDocument/2006/relationships/slideLayout" Target="../slideLayouts/slideLayout134.xml"/><Relationship Id="rId11" Type="http://schemas.openxmlformats.org/officeDocument/2006/relationships/slideLayout" Target="../slideLayouts/slideLayout139.xml"/><Relationship Id="rId24" Type="http://schemas.openxmlformats.org/officeDocument/2006/relationships/slideLayout" Target="../slideLayouts/slideLayout152.xml"/><Relationship Id="rId5" Type="http://schemas.openxmlformats.org/officeDocument/2006/relationships/slideLayout" Target="../slideLayouts/slideLayout133.xml"/><Relationship Id="rId15" Type="http://schemas.openxmlformats.org/officeDocument/2006/relationships/slideLayout" Target="../slideLayouts/slideLayout143.xml"/><Relationship Id="rId23" Type="http://schemas.openxmlformats.org/officeDocument/2006/relationships/slideLayout" Target="../slideLayouts/slideLayout151.xml"/><Relationship Id="rId10" Type="http://schemas.openxmlformats.org/officeDocument/2006/relationships/slideLayout" Target="../slideLayouts/slideLayout138.xml"/><Relationship Id="rId19" Type="http://schemas.openxmlformats.org/officeDocument/2006/relationships/slideLayout" Target="../slideLayouts/slideLayout147.xml"/><Relationship Id="rId4" Type="http://schemas.openxmlformats.org/officeDocument/2006/relationships/slideLayout" Target="../slideLayouts/slideLayout132.xml"/><Relationship Id="rId9" Type="http://schemas.openxmlformats.org/officeDocument/2006/relationships/slideLayout" Target="../slideLayouts/slideLayout137.xml"/><Relationship Id="rId14" Type="http://schemas.openxmlformats.org/officeDocument/2006/relationships/slideLayout" Target="../slideLayouts/slideLayout142.xml"/><Relationship Id="rId22" Type="http://schemas.openxmlformats.org/officeDocument/2006/relationships/slideLayout" Target="../slideLayouts/slideLayout150.xml"/><Relationship Id="rId27" Type="http://schemas.openxmlformats.org/officeDocument/2006/relationships/image" Target="../media/image21.jpeg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0.xml"/><Relationship Id="rId13" Type="http://schemas.openxmlformats.org/officeDocument/2006/relationships/theme" Target="../theme/theme18.xml"/><Relationship Id="rId3" Type="http://schemas.openxmlformats.org/officeDocument/2006/relationships/slideLayout" Target="../slideLayouts/slideLayout155.xml"/><Relationship Id="rId7" Type="http://schemas.openxmlformats.org/officeDocument/2006/relationships/slideLayout" Target="../slideLayouts/slideLayout159.xml"/><Relationship Id="rId12" Type="http://schemas.openxmlformats.org/officeDocument/2006/relationships/slideLayout" Target="../slideLayouts/slideLayout164.xml"/><Relationship Id="rId2" Type="http://schemas.openxmlformats.org/officeDocument/2006/relationships/slideLayout" Target="../slideLayouts/slideLayout154.xml"/><Relationship Id="rId1" Type="http://schemas.openxmlformats.org/officeDocument/2006/relationships/slideLayout" Target="../slideLayouts/slideLayout153.xml"/><Relationship Id="rId6" Type="http://schemas.openxmlformats.org/officeDocument/2006/relationships/slideLayout" Target="../slideLayouts/slideLayout158.xml"/><Relationship Id="rId11" Type="http://schemas.openxmlformats.org/officeDocument/2006/relationships/slideLayout" Target="../slideLayouts/slideLayout163.xml"/><Relationship Id="rId5" Type="http://schemas.openxmlformats.org/officeDocument/2006/relationships/slideLayout" Target="../slideLayouts/slideLayout157.xml"/><Relationship Id="rId15" Type="http://schemas.openxmlformats.org/officeDocument/2006/relationships/image" Target="../media/image25.jpeg"/><Relationship Id="rId10" Type="http://schemas.openxmlformats.org/officeDocument/2006/relationships/slideLayout" Target="../slideLayouts/slideLayout162.xml"/><Relationship Id="rId4" Type="http://schemas.openxmlformats.org/officeDocument/2006/relationships/slideLayout" Target="../slideLayouts/slideLayout156.xml"/><Relationship Id="rId9" Type="http://schemas.openxmlformats.org/officeDocument/2006/relationships/slideLayout" Target="../slideLayouts/slideLayout161.xml"/><Relationship Id="rId14" Type="http://schemas.openxmlformats.org/officeDocument/2006/relationships/image" Target="../media/image2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4"/>
          <a:srcRect l="3303" t="2778"/>
          <a:stretch/>
        </p:blipFill>
        <p:spPr>
          <a:xfrm>
            <a:off x="4" y="0"/>
            <a:ext cx="5206167" cy="6667500"/>
          </a:xfrm>
          <a:prstGeom prst="rect">
            <a:avLst/>
          </a:prstGeom>
        </p:spPr>
      </p:pic>
      <p:pic>
        <p:nvPicPr>
          <p:cNvPr id="6" name="Picture 5" descr="StratasysLogoWithTa#3FF6753.eps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1255" y="6130719"/>
            <a:ext cx="1910351" cy="536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476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</p:sldLayoutIdLs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tratasysLogoWithTa#3FF6753.eps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1255" y="455993"/>
            <a:ext cx="1910351" cy="536793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5255379"/>
            <a:ext cx="9144000" cy="1602164"/>
          </a:xfrm>
          <a:prstGeom prst="rect">
            <a:avLst/>
          </a:prstGeom>
          <a:solidFill>
            <a:srgbClr val="05132C"/>
          </a:solidFill>
          <a:ln>
            <a:solidFill>
              <a:srgbClr val="0E2E5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stratasys_ppt_final.png"/>
          <p:cNvPicPr>
            <a:picLocks noChangeAspect="1"/>
          </p:cNvPicPr>
          <p:nvPr userDrawn="1"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" y="7"/>
            <a:ext cx="7026051" cy="685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105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92" r:id="rId2"/>
    <p:sldLayoutId id="2147483690" r:id="rId3"/>
    <p:sldLayoutId id="2147483693" r:id="rId4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SzPct val="90000"/>
        <a:buFont typeface="Arial"/>
        <a:buNone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1pPr>
      <a:lvl2pPr marL="742950" indent="-28575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2pPr>
      <a:lvl3pPr marL="1143000" indent="-22860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3pPr>
      <a:lvl4pPr marL="1600200" indent="-22860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4pPr>
      <a:lvl5pPr marL="2057400" indent="-22860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" y="1005149"/>
            <a:ext cx="9169328" cy="264071"/>
          </a:xfrm>
          <a:prstGeom prst="rect">
            <a:avLst/>
          </a:prstGeom>
        </p:spPr>
      </p:pic>
      <p:pic>
        <p:nvPicPr>
          <p:cNvPr id="7" name="Picture 6" descr="StratasysLogoWithTa#3FF6753.eps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1255" y="455993"/>
            <a:ext cx="1910351" cy="536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099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SzPct val="90000"/>
        <a:buFont typeface="Arial"/>
        <a:buNone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1pPr>
      <a:lvl2pPr marL="742950" indent="-28575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2pPr>
      <a:lvl3pPr marL="1143000" indent="-22860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3pPr>
      <a:lvl4pPr marL="1600200" indent="-22860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4pPr>
      <a:lvl5pPr marL="2057400" indent="-22860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E24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080798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tratasysLogoWithTa#3FF6753.eps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1255" y="455993"/>
            <a:ext cx="1910351" cy="536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347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E24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080798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8" name="Picture 7" descr="StratasysLogoWithTa#3FF6753.eps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1255" y="455993"/>
            <a:ext cx="1910351" cy="536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089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tratasys_ppt_final.png"/>
          <p:cNvPicPr>
            <a:picLocks noChangeAspect="1"/>
          </p:cNvPicPr>
          <p:nvPr userDrawn="1"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6"/>
          <a:stretch/>
        </p:blipFill>
        <p:spPr>
          <a:xfrm rot="5400000" flipH="1">
            <a:off x="4394457" y="-3535690"/>
            <a:ext cx="355095" cy="9144000"/>
          </a:xfrm>
          <a:prstGeom prst="rect">
            <a:avLst/>
          </a:prstGeom>
        </p:spPr>
      </p:pic>
      <p:pic>
        <p:nvPicPr>
          <p:cNvPr id="5" name="Picture 4" descr="StratasysLogoWithTa#3FF6753.eps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1255" y="430595"/>
            <a:ext cx="1910351" cy="536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602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SzPct val="90000"/>
        <a:buFont typeface="Arial"/>
        <a:buNone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1pPr>
      <a:lvl2pPr marL="742950" indent="-28575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2pPr>
      <a:lvl3pPr marL="1143000" indent="-22860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3pPr>
      <a:lvl4pPr marL="1600200" indent="-22860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4pPr>
      <a:lvl5pPr marL="2057400" indent="-22860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E24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080798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5" name="Picture 4" descr="StratasysLogoWithTa#3FF6753.eps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1255" y="455993"/>
            <a:ext cx="1910351" cy="536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892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E24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080798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5" name="Picture 4" descr="StratasysLogoWithTa#3FF6753.eps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1255" y="455993"/>
            <a:ext cx="1910351" cy="536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933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</p:sldLayoutIdLs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tratasysLogoWithTag#3550D4.jpg"/>
          <p:cNvPicPr>
            <a:picLocks noChangeAspect="1"/>
          </p:cNvPicPr>
          <p:nvPr userDrawn="1"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68555" y="175522"/>
            <a:ext cx="1958643" cy="576071"/>
          </a:xfrm>
          <a:prstGeom prst="rect">
            <a:avLst/>
          </a:prstGeom>
        </p:spPr>
      </p:pic>
      <p:pic>
        <p:nvPicPr>
          <p:cNvPr id="4" name="Picture 3"/>
          <p:cNvPicPr>
            <a:picLocks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" y="1005149"/>
            <a:ext cx="9169328" cy="264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326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SzPct val="90000"/>
        <a:buFont typeface="Arial"/>
        <a:buNone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1pPr>
      <a:lvl2pPr marL="742950" indent="-28575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2pPr>
      <a:lvl3pPr marL="1143000" indent="-22860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3pPr>
      <a:lvl4pPr marL="1600200" indent="-22860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4pPr>
      <a:lvl5pPr marL="2057400" indent="-22860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" y="1005149"/>
            <a:ext cx="9169328" cy="264071"/>
          </a:xfrm>
          <a:prstGeom prst="rect">
            <a:avLst/>
          </a:prstGeom>
        </p:spPr>
      </p:pic>
      <p:pic>
        <p:nvPicPr>
          <p:cNvPr id="7" name="Picture 6" descr="StratasysLogoWithTa#3FF6753.eps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1255" y="455993"/>
            <a:ext cx="1910351" cy="536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997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8" r:id="rId5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SzPct val="90000"/>
        <a:buFont typeface="Arial"/>
        <a:buNone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1pPr>
      <a:lvl2pPr marL="742950" indent="-28575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2pPr>
      <a:lvl3pPr marL="1143000" indent="-22860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3pPr>
      <a:lvl4pPr marL="1600200" indent="-22860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4pPr>
      <a:lvl5pPr marL="2057400" indent="-22860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E24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080798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5" name="Picture 4" descr="StratasysLogoWithTa#3FF6753.eps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1255" y="455993"/>
            <a:ext cx="1910351" cy="536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599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tratasys_ppt_final.png"/>
          <p:cNvPicPr>
            <a:picLocks noChangeAspect="1"/>
          </p:cNvPicPr>
          <p:nvPr userDrawn="1"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6"/>
          <a:stretch/>
        </p:blipFill>
        <p:spPr>
          <a:xfrm rot="16200000" flipH="1">
            <a:off x="4394456" y="-3327069"/>
            <a:ext cx="355095" cy="9144000"/>
          </a:xfrm>
          <a:prstGeom prst="rect">
            <a:avLst/>
          </a:prstGeom>
        </p:spPr>
      </p:pic>
      <p:pic>
        <p:nvPicPr>
          <p:cNvPr id="5" name="Picture 4" descr="4ColorTM.jpg"/>
          <p:cNvPicPr>
            <a:picLocks noChangeAspect="1"/>
          </p:cNvPicPr>
          <p:nvPr userDrawn="1"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35481" y="448997"/>
            <a:ext cx="1786914" cy="524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015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SzPct val="90000"/>
        <a:buFont typeface="Arial"/>
        <a:buNone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1pPr>
      <a:lvl2pPr marL="742950" indent="-28575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2pPr>
      <a:lvl3pPr marL="1143000" indent="-22860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3pPr>
      <a:lvl4pPr marL="1600200" indent="-22860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4pPr>
      <a:lvl5pPr marL="2057400" indent="-22860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7472" y="101606"/>
            <a:ext cx="7012432" cy="96578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pic>
        <p:nvPicPr>
          <p:cNvPr id="7" name="Picture 6" descr="stratasys_ppt_final.png"/>
          <p:cNvPicPr>
            <a:picLocks noChangeAspect="1"/>
          </p:cNvPicPr>
          <p:nvPr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6"/>
          <a:stretch/>
        </p:blipFill>
        <p:spPr>
          <a:xfrm rot="16200000" flipH="1">
            <a:off x="4394456" y="-3327069"/>
            <a:ext cx="355095" cy="9144000"/>
          </a:xfrm>
          <a:prstGeom prst="rect">
            <a:avLst/>
          </a:prstGeom>
        </p:spPr>
      </p:pic>
      <p:pic>
        <p:nvPicPr>
          <p:cNvPr id="8" name="Picture 7" descr="4ColorTM.jpg"/>
          <p:cNvPicPr>
            <a:picLocks noChangeAspect="1"/>
          </p:cNvPicPr>
          <p:nvPr/>
        </p:nvPicPr>
        <p:blipFill rotWithShape="1"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35481" y="448997"/>
            <a:ext cx="1786914" cy="524708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891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  <p:sldLayoutId id="2147483800" r:id="rId12"/>
    <p:sldLayoutId id="2147483801" r:id="rId13"/>
    <p:sldLayoutId id="2147483802" r:id="rId14"/>
  </p:sldLayoutIdLst>
  <p:txStyles>
    <p:titleStyle>
      <a:lvl1pPr algn="l" defTabSz="914400" rtl="0" eaLnBrk="1" latinLnBrk="0" hangingPunct="1">
        <a:spcBef>
          <a:spcPct val="0"/>
        </a:spcBef>
        <a:buNone/>
        <a:defRPr sz="2800" b="1" kern="1200">
          <a:solidFill>
            <a:srgbClr val="EB752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lnSpc>
          <a:spcPct val="125000"/>
        </a:lnSpc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lnSpc>
          <a:spcPct val="125000"/>
        </a:lnSpc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lnSpc>
          <a:spcPct val="125000"/>
        </a:lnSpc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lnSpc>
          <a:spcPct val="125000"/>
        </a:lnSpc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lnSpc>
          <a:spcPct val="125000"/>
        </a:lnSpc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tratasys_ppt_final.png"/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96117"/>
          <a:stretch/>
        </p:blipFill>
        <p:spPr>
          <a:xfrm rot="16200000" flipH="1">
            <a:off x="4394462" y="-3327069"/>
            <a:ext cx="355095" cy="9144000"/>
          </a:xfrm>
          <a:prstGeom prst="rect">
            <a:avLst/>
          </a:prstGeom>
        </p:spPr>
      </p:pic>
      <p:pic>
        <p:nvPicPr>
          <p:cNvPr id="5" name="Picture 4" descr="4ColorTM.jpg"/>
          <p:cNvPicPr>
            <a:picLocks noChangeAspect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60" b="30032"/>
          <a:stretch/>
        </p:blipFill>
        <p:spPr>
          <a:xfrm>
            <a:off x="7235481" y="448999"/>
            <a:ext cx="1786914" cy="524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881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10" r:id="rId5"/>
    <p:sldLayoutId id="2147483811" r:id="rId6"/>
    <p:sldLayoutId id="2147483812" r:id="rId7"/>
    <p:sldLayoutId id="2147483813" r:id="rId8"/>
    <p:sldLayoutId id="2147483814" r:id="rId9"/>
    <p:sldLayoutId id="2147483815" r:id="rId10"/>
    <p:sldLayoutId id="2147483816" r:id="rId11"/>
    <p:sldLayoutId id="2147483817" r:id="rId12"/>
    <p:sldLayoutId id="2147483818" r:id="rId13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SzPct val="90000"/>
        <a:buFont typeface="Arial"/>
        <a:buNone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1pPr>
      <a:lvl2pPr marL="742950" indent="-28575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2pPr>
      <a:lvl3pPr marL="1143000" indent="-22860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3pPr>
      <a:lvl4pPr marL="1600200" indent="-22860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4pPr>
      <a:lvl5pPr marL="2057400" indent="-22860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tratasys_ppt_final.png"/>
          <p:cNvPicPr>
            <a:picLocks noChangeAspect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96117"/>
          <a:stretch/>
        </p:blipFill>
        <p:spPr>
          <a:xfrm rot="16200000" flipH="1">
            <a:off x="4394462" y="-3327069"/>
            <a:ext cx="355095" cy="9144000"/>
          </a:xfrm>
          <a:prstGeom prst="rect">
            <a:avLst/>
          </a:prstGeom>
        </p:spPr>
      </p:pic>
      <p:pic>
        <p:nvPicPr>
          <p:cNvPr id="5" name="Picture 4" descr="4ColorTM.jpg"/>
          <p:cNvPicPr>
            <a:picLocks noChangeAspect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60" b="30032"/>
          <a:stretch/>
        </p:blipFill>
        <p:spPr>
          <a:xfrm>
            <a:off x="7235481" y="448999"/>
            <a:ext cx="1786914" cy="524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730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  <p:sldLayoutId id="2147483828" r:id="rId9"/>
    <p:sldLayoutId id="2147483829" r:id="rId10"/>
    <p:sldLayoutId id="2147483830" r:id="rId11"/>
    <p:sldLayoutId id="2147483831" r:id="rId12"/>
    <p:sldLayoutId id="2147483832" r:id="rId13"/>
    <p:sldLayoutId id="2147483833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SzPct val="90000"/>
        <a:buFont typeface="Arial"/>
        <a:buNone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1pPr>
      <a:lvl2pPr marL="742950" indent="-28575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2pPr>
      <a:lvl3pPr marL="1143000" indent="-22860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3pPr>
      <a:lvl4pPr marL="1600200" indent="-22860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4pPr>
      <a:lvl5pPr marL="2057400" indent="-22860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" y="1005149"/>
            <a:ext cx="9169328" cy="264071"/>
          </a:xfrm>
          <a:prstGeom prst="rect">
            <a:avLst/>
          </a:prstGeom>
        </p:spPr>
      </p:pic>
      <p:pic>
        <p:nvPicPr>
          <p:cNvPr id="7" name="Picture 6" descr="StratasysLogoWithTa#3FF6753.eps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1255" y="455993"/>
            <a:ext cx="1910351" cy="536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52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36" r:id="rId2"/>
    <p:sldLayoutId id="2147483837" r:id="rId3"/>
    <p:sldLayoutId id="2147483838" r:id="rId4"/>
    <p:sldLayoutId id="2147483840" r:id="rId5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SzPct val="90000"/>
        <a:buFont typeface="Arial"/>
        <a:buNone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1pPr>
      <a:lvl2pPr marL="742950" indent="-28575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2pPr>
      <a:lvl3pPr marL="1143000" indent="-22860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3pPr>
      <a:lvl4pPr marL="1600200" indent="-22860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4pPr>
      <a:lvl5pPr marL="2057400" indent="-228600" algn="l" defTabSz="457200" rtl="0" eaLnBrk="1" latinLnBrk="0" hangingPunct="1">
        <a:spcBef>
          <a:spcPct val="20000"/>
        </a:spcBef>
        <a:buSzPct val="90000"/>
        <a:buFont typeface="Arial"/>
        <a:buChar char="•"/>
        <a:defRPr sz="1800" kern="1200">
          <a:solidFill>
            <a:srgbClr val="102442"/>
          </a:solidFill>
          <a:latin typeface="Helvetica Neue"/>
          <a:ea typeface="+mn-ea"/>
          <a:cs typeface="Helvetica Neue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7472" y="101606"/>
            <a:ext cx="7012432" cy="96578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pic>
        <p:nvPicPr>
          <p:cNvPr id="7" name="Picture 6" descr="stratasys_ppt_final.png"/>
          <p:cNvPicPr>
            <a:picLocks noChangeAspect="1"/>
          </p:cNvPicPr>
          <p:nvPr/>
        </p:nvPicPr>
        <p:blipFill rotWithShape="1"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"/>
          <a:stretch/>
        </p:blipFill>
        <p:spPr>
          <a:xfrm rot="16200000" flipH="1">
            <a:off x="4394456" y="-3327069"/>
            <a:ext cx="355095" cy="9144000"/>
          </a:xfrm>
          <a:prstGeom prst="rect">
            <a:avLst/>
          </a:prstGeom>
        </p:spPr>
      </p:pic>
      <p:pic>
        <p:nvPicPr>
          <p:cNvPr id="8" name="Picture 7" descr="4ColorTM.jpg"/>
          <p:cNvPicPr>
            <a:picLocks noChangeAspect="1"/>
          </p:cNvPicPr>
          <p:nvPr/>
        </p:nvPicPr>
        <p:blipFill rotWithShape="1"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35481" y="448997"/>
            <a:ext cx="1786914" cy="524708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8831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2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  <p:sldLayoutId id="2147483853" r:id="rId12"/>
    <p:sldLayoutId id="2147483854" r:id="rId13"/>
    <p:sldLayoutId id="2147483855" r:id="rId14"/>
    <p:sldLayoutId id="2147483856" r:id="rId15"/>
    <p:sldLayoutId id="2147483857" r:id="rId16"/>
    <p:sldLayoutId id="2147483858" r:id="rId17"/>
    <p:sldLayoutId id="2147483859" r:id="rId18"/>
    <p:sldLayoutId id="2147483860" r:id="rId19"/>
    <p:sldLayoutId id="2147483861" r:id="rId20"/>
    <p:sldLayoutId id="2147483862" r:id="rId21"/>
    <p:sldLayoutId id="2147483863" r:id="rId22"/>
    <p:sldLayoutId id="2147483864" r:id="rId23"/>
    <p:sldLayoutId id="2147483865" r:id="rId24"/>
  </p:sldLayoutIdLst>
  <p:txStyles>
    <p:titleStyle>
      <a:lvl1pPr algn="l" defTabSz="914400" rtl="0" eaLnBrk="1" latinLnBrk="0" hangingPunct="1">
        <a:spcBef>
          <a:spcPct val="0"/>
        </a:spcBef>
        <a:buNone/>
        <a:defRPr sz="2800" b="1" kern="1200">
          <a:solidFill>
            <a:srgbClr val="EB752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lnSpc>
          <a:spcPct val="125000"/>
        </a:lnSpc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lnSpc>
          <a:spcPct val="125000"/>
        </a:lnSpc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lnSpc>
          <a:spcPct val="125000"/>
        </a:lnSpc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lnSpc>
          <a:spcPct val="125000"/>
        </a:lnSpc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lnSpc>
          <a:spcPct val="125000"/>
        </a:lnSpc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6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7D3167D0-6438-42A4-9EB2-B8E18521A39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15-Sep-14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6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6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AA76FDF3-9E4A-49D4-8BBB-4A57D20E3D3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1" descr="stratasys_ppt_final.pn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117" b="-2"/>
          <a:stretch>
            <a:fillRect/>
          </a:stretch>
        </p:blipFill>
        <p:spPr bwMode="auto">
          <a:xfrm>
            <a:off x="0" y="1066800"/>
            <a:ext cx="91440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4ColorTM.jpg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61" b="30032"/>
          <a:stretch>
            <a:fillRect/>
          </a:stretch>
        </p:blipFill>
        <p:spPr bwMode="auto">
          <a:xfrm>
            <a:off x="7235825" y="449272"/>
            <a:ext cx="17859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5688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7" r:id="rId1"/>
    <p:sldLayoutId id="2147483868" r:id="rId2"/>
    <p:sldLayoutId id="2147483869" r:id="rId3"/>
    <p:sldLayoutId id="2147483870" r:id="rId4"/>
    <p:sldLayoutId id="2147483871" r:id="rId5"/>
    <p:sldLayoutId id="2147483872" r:id="rId6"/>
    <p:sldLayoutId id="2147483873" r:id="rId7"/>
    <p:sldLayoutId id="2147483874" r:id="rId8"/>
    <p:sldLayoutId id="2147483875" r:id="rId9"/>
    <p:sldLayoutId id="2147483876" r:id="rId10"/>
    <p:sldLayoutId id="2147483877" r:id="rId11"/>
    <p:sldLayoutId id="214748387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Stratasys%20Objet500%20Connex3%20launch%20-%20Worlds%20First%20Color%20Multi-material%203D%20Printer%20(HD).mp4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8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jpe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84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g"/><Relationship Id="rId3" Type="http://schemas.openxmlformats.org/officeDocument/2006/relationships/image" Target="../media/image36.jpeg"/><Relationship Id="rId7" Type="http://schemas.openxmlformats.org/officeDocument/2006/relationships/image" Target="../media/image40.jpg"/><Relationship Id="rId12" Type="http://schemas.openxmlformats.org/officeDocument/2006/relationships/image" Target="../media/image45.jp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84.xml"/><Relationship Id="rId6" Type="http://schemas.openxmlformats.org/officeDocument/2006/relationships/image" Target="../media/image39.jpg"/><Relationship Id="rId11" Type="http://schemas.openxmlformats.org/officeDocument/2006/relationships/image" Target="../media/image44.jpg"/><Relationship Id="rId5" Type="http://schemas.openxmlformats.org/officeDocument/2006/relationships/image" Target="../media/image38.jpeg"/><Relationship Id="rId10" Type="http://schemas.openxmlformats.org/officeDocument/2006/relationships/image" Target="../media/image43.jpg"/><Relationship Id="rId4" Type="http://schemas.openxmlformats.org/officeDocument/2006/relationships/image" Target="../media/image37.tiff"/><Relationship Id="rId9" Type="http://schemas.openxmlformats.org/officeDocument/2006/relationships/image" Target="../media/image4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8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g"/><Relationship Id="rId13" Type="http://schemas.openxmlformats.org/officeDocument/2006/relationships/image" Target="../media/image57.JPG"/><Relationship Id="rId3" Type="http://schemas.openxmlformats.org/officeDocument/2006/relationships/image" Target="../media/image48.jpeg"/><Relationship Id="rId7" Type="http://schemas.openxmlformats.org/officeDocument/2006/relationships/image" Target="../media/image51.png"/><Relationship Id="rId12" Type="http://schemas.openxmlformats.org/officeDocument/2006/relationships/image" Target="../media/image5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4.xml"/><Relationship Id="rId6" Type="http://schemas.openxmlformats.org/officeDocument/2006/relationships/hyperlink" Target="Digital%20Orthodontics%20with%20Stratasys%203D%20Printing!%20(HD).mp4" TargetMode="External"/><Relationship Id="rId11" Type="http://schemas.openxmlformats.org/officeDocument/2006/relationships/image" Target="../media/image55.JPG"/><Relationship Id="rId5" Type="http://schemas.openxmlformats.org/officeDocument/2006/relationships/image" Target="../media/image50.jpg"/><Relationship Id="rId10" Type="http://schemas.openxmlformats.org/officeDocument/2006/relationships/image" Target="../media/image54.jpg"/><Relationship Id="rId4" Type="http://schemas.openxmlformats.org/officeDocument/2006/relationships/image" Target="../media/image49.jpeg"/><Relationship Id="rId9" Type="http://schemas.openxmlformats.org/officeDocument/2006/relationships/image" Target="../media/image53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microsoft.com/office/2007/relationships/hdphoto" Target="../media/hdphoto1.wdp"/><Relationship Id="rId3" Type="http://schemas.openxmlformats.org/officeDocument/2006/relationships/image" Target="../media/image59.png"/><Relationship Id="rId7" Type="http://schemas.openxmlformats.org/officeDocument/2006/relationships/image" Target="../media/image63.emf"/><Relationship Id="rId12" Type="http://schemas.openxmlformats.org/officeDocument/2006/relationships/image" Target="../media/image68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84.xml"/><Relationship Id="rId6" Type="http://schemas.openxmlformats.org/officeDocument/2006/relationships/image" Target="../media/image62.emf"/><Relationship Id="rId11" Type="http://schemas.openxmlformats.org/officeDocument/2006/relationships/image" Target="../media/image67.jpeg"/><Relationship Id="rId5" Type="http://schemas.openxmlformats.org/officeDocument/2006/relationships/image" Target="../media/image61.png"/><Relationship Id="rId10" Type="http://schemas.openxmlformats.org/officeDocument/2006/relationships/image" Target="../media/image66.png"/><Relationship Id="rId4" Type="http://schemas.openxmlformats.org/officeDocument/2006/relationships/image" Target="../media/image60.png"/><Relationship Id="rId9" Type="http://schemas.openxmlformats.org/officeDocument/2006/relationships/image" Target="../media/image6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image" Target="../media/image80.png"/><Relationship Id="rId18" Type="http://schemas.openxmlformats.org/officeDocument/2006/relationships/image" Target="../media/image34.png"/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12" Type="http://schemas.openxmlformats.org/officeDocument/2006/relationships/image" Target="../media/image79.png"/><Relationship Id="rId17" Type="http://schemas.openxmlformats.org/officeDocument/2006/relationships/image" Target="../media/image84.png"/><Relationship Id="rId2" Type="http://schemas.openxmlformats.org/officeDocument/2006/relationships/image" Target="../media/image69.png"/><Relationship Id="rId16" Type="http://schemas.openxmlformats.org/officeDocument/2006/relationships/image" Target="../media/image83.png"/><Relationship Id="rId1" Type="http://schemas.openxmlformats.org/officeDocument/2006/relationships/slideLayout" Target="../slideLayouts/slideLayout84.xml"/><Relationship Id="rId6" Type="http://schemas.openxmlformats.org/officeDocument/2006/relationships/image" Target="../media/image73.png"/><Relationship Id="rId11" Type="http://schemas.openxmlformats.org/officeDocument/2006/relationships/image" Target="../media/image78.png"/><Relationship Id="rId5" Type="http://schemas.openxmlformats.org/officeDocument/2006/relationships/image" Target="../media/image72.png"/><Relationship Id="rId15" Type="http://schemas.openxmlformats.org/officeDocument/2006/relationships/image" Target="../media/image82.png"/><Relationship Id="rId10" Type="http://schemas.openxmlformats.org/officeDocument/2006/relationships/image" Target="../media/image77.png"/><Relationship Id="rId4" Type="http://schemas.openxmlformats.org/officeDocument/2006/relationships/image" Target="../media/image71.png"/><Relationship Id="rId9" Type="http://schemas.openxmlformats.org/officeDocument/2006/relationships/image" Target="../media/image76.png"/><Relationship Id="rId14" Type="http://schemas.openxmlformats.org/officeDocument/2006/relationships/image" Target="../media/image8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3" Type="http://schemas.openxmlformats.org/officeDocument/2006/relationships/image" Target="../media/image86.png"/><Relationship Id="rId7" Type="http://schemas.openxmlformats.org/officeDocument/2006/relationships/image" Target="../media/image90.jpeg"/><Relationship Id="rId12" Type="http://schemas.openxmlformats.org/officeDocument/2006/relationships/image" Target="../media/image65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84.xml"/><Relationship Id="rId6" Type="http://schemas.openxmlformats.org/officeDocument/2006/relationships/image" Target="../media/image89.png"/><Relationship Id="rId11" Type="http://schemas.openxmlformats.org/officeDocument/2006/relationships/image" Target="../media/image94.png"/><Relationship Id="rId5" Type="http://schemas.openxmlformats.org/officeDocument/2006/relationships/image" Target="../media/image88.png"/><Relationship Id="rId10" Type="http://schemas.openxmlformats.org/officeDocument/2006/relationships/image" Target="../media/image93.png"/><Relationship Id="rId4" Type="http://schemas.openxmlformats.org/officeDocument/2006/relationships/image" Target="../media/image87.png"/><Relationship Id="rId9" Type="http://schemas.openxmlformats.org/officeDocument/2006/relationships/image" Target="../media/image92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84.xml"/><Relationship Id="rId4" Type="http://schemas.openxmlformats.org/officeDocument/2006/relationships/image" Target="../media/image9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8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8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hyperlink" Target="http://www.codingthearchitecture.com/2007/07/31/role_profile_for_software_architects.html" TargetMode="External"/><Relationship Id="rId1" Type="http://schemas.openxmlformats.org/officeDocument/2006/relationships/slideLayout" Target="../slideLayouts/slideLayout8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8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8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8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8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1705475" y="3902804"/>
            <a:ext cx="7356952" cy="76927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solidFill>
                  <a:srgbClr val="0C2B63"/>
                </a:solidFill>
                <a:latin typeface="Arial"/>
                <a:cs typeface="Arial"/>
              </a:rPr>
              <a:t>The Role of SW Architect</a:t>
            </a:r>
            <a:endParaRPr lang="en-US" sz="3600" b="1" dirty="0">
              <a:solidFill>
                <a:srgbClr val="0C2B63"/>
              </a:solidFill>
              <a:latin typeface="Arial"/>
              <a:cs typeface="Arial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 bwMode="auto">
          <a:xfrm>
            <a:off x="4210055" y="4648200"/>
            <a:ext cx="3132446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4572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4572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4572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4572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buClr>
                <a:srgbClr val="333366"/>
              </a:buClr>
            </a:pPr>
            <a:r>
              <a:rPr lang="en-US" altLang="en-US" sz="2000" dirty="0" smtClean="0">
                <a:solidFill>
                  <a:srgbClr val="EB7521"/>
                </a:solidFill>
                <a:latin typeface="Calibri" pitchFamily="34" charset="0"/>
                <a:ea typeface="Helvetica Neue"/>
                <a:cs typeface="Helvetica Neue"/>
              </a:rPr>
              <a:t>July 21</a:t>
            </a:r>
            <a:r>
              <a:rPr lang="en-US" altLang="en-US" sz="2000" baseline="30000" dirty="0" smtClean="0">
                <a:solidFill>
                  <a:srgbClr val="EB7521"/>
                </a:solidFill>
                <a:latin typeface="Calibri" pitchFamily="34" charset="0"/>
                <a:ea typeface="Helvetica Neue"/>
                <a:cs typeface="Helvetica Neue"/>
              </a:rPr>
              <a:t>st</a:t>
            </a:r>
            <a:r>
              <a:rPr lang="en-US" altLang="en-US" sz="2000" dirty="0" smtClean="0">
                <a:solidFill>
                  <a:srgbClr val="EB7521"/>
                </a:solidFill>
                <a:latin typeface="Calibri" pitchFamily="34" charset="0"/>
                <a:ea typeface="Helvetica Neue"/>
                <a:cs typeface="Helvetica Neue"/>
              </a:rPr>
              <a:t>, 2014</a:t>
            </a:r>
          </a:p>
          <a:p>
            <a:pPr>
              <a:buClr>
                <a:srgbClr val="333366"/>
              </a:buClr>
            </a:pPr>
            <a:r>
              <a:rPr lang="en-US" altLang="en-US" sz="2000" dirty="0" smtClean="0">
                <a:solidFill>
                  <a:srgbClr val="EB7521"/>
                </a:solidFill>
                <a:latin typeface="Calibri" pitchFamily="34" charset="0"/>
                <a:ea typeface="Helvetica Neue"/>
                <a:cs typeface="Helvetica Neue"/>
              </a:rPr>
              <a:t>Eran Naveh, Shai Lipowitch</a:t>
            </a:r>
            <a:endParaRPr lang="en-US" altLang="en-US" sz="2000" dirty="0">
              <a:solidFill>
                <a:srgbClr val="EB7521"/>
              </a:solidFill>
              <a:latin typeface="Calibri" pitchFamily="34" charset="0"/>
              <a:ea typeface="Helvetica Neue"/>
              <a:cs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186721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192976"/>
            <a:ext cx="9144000" cy="5665025"/>
          </a:xfrm>
          <a:prstGeom prst="rect">
            <a:avLst/>
          </a:prstGeom>
          <a:solidFill>
            <a:srgbClr val="05132C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105891" y="3965955"/>
            <a:ext cx="8723150" cy="230832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</a:lstStyle>
          <a:p>
            <a:pPr algn="ctr" defTabSz="914400">
              <a:defRPr/>
            </a:pPr>
            <a:r>
              <a:rPr lang="en-US" sz="3200" dirty="0">
                <a:solidFill>
                  <a:schemeClr val="bg1"/>
                </a:solidFill>
              </a:rPr>
              <a:t>A global leader of </a:t>
            </a:r>
            <a:r>
              <a:rPr lang="en-US" sz="3200" dirty="0" smtClean="0">
                <a:solidFill>
                  <a:schemeClr val="bg1"/>
                </a:solidFill>
              </a:rPr>
              <a:t>3D </a:t>
            </a:r>
            <a:r>
              <a:rPr lang="en-US" sz="3200" dirty="0">
                <a:solidFill>
                  <a:schemeClr val="bg1"/>
                </a:solidFill>
              </a:rPr>
              <a:t>printing </a:t>
            </a:r>
            <a:r>
              <a:rPr lang="en-US" sz="3200" dirty="0" smtClean="0">
                <a:solidFill>
                  <a:schemeClr val="bg1"/>
                </a:solidFill>
              </a:rPr>
              <a:t>systems,</a:t>
            </a:r>
          </a:p>
          <a:p>
            <a:pPr algn="ctr" defTabSz="914400">
              <a:defRPr/>
            </a:pPr>
            <a:r>
              <a:rPr lang="en-US" sz="3200" dirty="0" smtClean="0">
                <a:solidFill>
                  <a:schemeClr val="bg1"/>
                </a:solidFill>
              </a:rPr>
              <a:t>offering </a:t>
            </a:r>
            <a:r>
              <a:rPr lang="en-US" sz="3200" dirty="0">
                <a:solidFill>
                  <a:schemeClr val="bg1"/>
                </a:solidFill>
              </a:rPr>
              <a:t>products and services that can rapidly take our customers’ vision from idea to </a:t>
            </a:r>
            <a:r>
              <a:rPr lang="en-US" sz="3200" dirty="0" smtClean="0">
                <a:solidFill>
                  <a:schemeClr val="bg1"/>
                </a:solidFill>
              </a:rPr>
              <a:t>reality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05891" y="492411"/>
            <a:ext cx="8229600" cy="11430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solidFill>
                  <a:srgbClr val="EB7521"/>
                </a:solidFill>
                <a:latin typeface="Arial"/>
                <a:cs typeface="Arial"/>
              </a:rPr>
              <a:t>Passionate </a:t>
            </a:r>
            <a:r>
              <a:rPr lang="en-US" sz="2800" b="1" dirty="0">
                <a:solidFill>
                  <a:srgbClr val="EB7521"/>
                </a:solidFill>
                <a:latin typeface="Arial"/>
                <a:cs typeface="Arial"/>
              </a:rPr>
              <a:t>B</a:t>
            </a:r>
            <a:r>
              <a:rPr lang="en-US" sz="2800" b="1" dirty="0" smtClean="0">
                <a:solidFill>
                  <a:srgbClr val="EB7521"/>
                </a:solidFill>
                <a:latin typeface="Arial"/>
                <a:cs typeface="Arial"/>
              </a:rPr>
              <a:t>elievers in a 3D World</a:t>
            </a:r>
            <a:endParaRPr lang="en-US" sz="2800" b="1" dirty="0">
              <a:solidFill>
                <a:srgbClr val="EB7521"/>
              </a:solidFill>
              <a:latin typeface="Arial"/>
              <a:cs typeface="Arial"/>
            </a:endParaRPr>
          </a:p>
        </p:txBody>
      </p:sp>
      <p:pic>
        <p:nvPicPr>
          <p:cNvPr id="7" name="Picture 6" descr="3d_world.png">
            <a:hlinkClick r:id="rId2" action="ppaction://hlinkfile"/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03654" y="1784659"/>
            <a:ext cx="5914253" cy="1872841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53454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16843" y="3502152"/>
            <a:ext cx="8229600" cy="1143000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dirty="0">
                <a:solidFill>
                  <a:prstClr val="white"/>
                </a:solidFill>
                <a:latin typeface="Arial"/>
                <a:cs typeface="Arial"/>
              </a:rPr>
              <a:t>What We </a:t>
            </a:r>
            <a:r>
              <a:rPr lang="en-US" dirty="0" smtClean="0">
                <a:solidFill>
                  <a:prstClr val="white"/>
                </a:solidFill>
                <a:latin typeface="Arial"/>
                <a:cs typeface="Arial"/>
              </a:rPr>
              <a:t>Do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188085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1"/>
          <p:cNvSpPr txBox="1">
            <a:spLocks/>
          </p:cNvSpPr>
          <p:nvPr/>
        </p:nvSpPr>
        <p:spPr>
          <a:xfrm>
            <a:off x="117351" y="507302"/>
            <a:ext cx="8229600" cy="11430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solidFill>
                  <a:srgbClr val="EB7521"/>
                </a:solidFill>
                <a:latin typeface="Arial"/>
                <a:cs typeface="Arial"/>
              </a:rPr>
              <a:t>Shaping the Next Industrial Revolution </a:t>
            </a:r>
            <a:endParaRPr lang="en-US" sz="2800" b="1" dirty="0">
              <a:solidFill>
                <a:srgbClr val="EB7521"/>
              </a:solidFill>
              <a:latin typeface="Arial"/>
              <a:cs typeface="Arial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105891" y="1554351"/>
            <a:ext cx="4345836" cy="455509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</a:lstStyle>
          <a:p>
            <a:pPr>
              <a:lnSpc>
                <a:spcPct val="100000"/>
              </a:lnSpc>
              <a:spcBef>
                <a:spcPts val="1800"/>
              </a:spcBef>
            </a:pPr>
            <a:r>
              <a:rPr sz="2000" dirty="0"/>
              <a:t>We help </a:t>
            </a:r>
            <a:r>
              <a:rPr sz="2000" b="1" dirty="0"/>
              <a:t>designers </a:t>
            </a:r>
            <a:r>
              <a:rPr sz="2000" dirty="0"/>
              <a:t>perfect their ideas.</a:t>
            </a:r>
          </a:p>
          <a:p>
            <a:pPr>
              <a:lnSpc>
                <a:spcPct val="100000"/>
              </a:lnSpc>
              <a:spcBef>
                <a:spcPts val="1800"/>
              </a:spcBef>
            </a:pPr>
            <a:endParaRPr sz="2000" dirty="0"/>
          </a:p>
          <a:p>
            <a:pPr>
              <a:lnSpc>
                <a:spcPct val="100000"/>
              </a:lnSpc>
              <a:spcBef>
                <a:spcPts val="1800"/>
              </a:spcBef>
            </a:pPr>
            <a:r>
              <a:rPr sz="2000" dirty="0"/>
              <a:t>We help </a:t>
            </a:r>
            <a:r>
              <a:rPr sz="2000" b="1" dirty="0"/>
              <a:t>manufacturers</a:t>
            </a:r>
            <a:r>
              <a:rPr sz="2000" dirty="0"/>
              <a:t> evolve the way they make things.</a:t>
            </a:r>
          </a:p>
          <a:p>
            <a:pPr>
              <a:lnSpc>
                <a:spcPct val="100000"/>
              </a:lnSpc>
              <a:spcBef>
                <a:spcPts val="1800"/>
              </a:spcBef>
            </a:pPr>
            <a:r>
              <a:rPr sz="2000" dirty="0"/>
              <a:t> </a:t>
            </a:r>
          </a:p>
          <a:p>
            <a:pPr>
              <a:lnSpc>
                <a:spcPct val="100000"/>
              </a:lnSpc>
              <a:spcBef>
                <a:spcPts val="1800"/>
              </a:spcBef>
            </a:pPr>
            <a:r>
              <a:rPr sz="2000" dirty="0"/>
              <a:t>We transform the way </a:t>
            </a:r>
            <a:r>
              <a:rPr sz="2000" b="1" dirty="0"/>
              <a:t>individuals</a:t>
            </a:r>
            <a:r>
              <a:rPr sz="2000" dirty="0"/>
              <a:t>, </a:t>
            </a:r>
            <a:r>
              <a:rPr sz="2000" b="1" dirty="0"/>
              <a:t>teams </a:t>
            </a:r>
            <a:r>
              <a:rPr sz="2000" dirty="0"/>
              <a:t>and </a:t>
            </a:r>
            <a:r>
              <a:rPr sz="2000" b="1" dirty="0"/>
              <a:t>organizations</a:t>
            </a:r>
            <a:r>
              <a:rPr sz="2000" dirty="0"/>
              <a:t> work.</a:t>
            </a:r>
          </a:p>
          <a:p>
            <a:pPr>
              <a:lnSpc>
                <a:spcPct val="100000"/>
              </a:lnSpc>
              <a:spcBef>
                <a:spcPts val="1800"/>
              </a:spcBef>
            </a:pP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00"/>
              </a:spcBef>
            </a:pPr>
            <a:endParaRPr sz="1600" dirty="0"/>
          </a:p>
        </p:txBody>
      </p:sp>
      <p:pic>
        <p:nvPicPr>
          <p:cNvPr id="27" name="Picture 26" descr="HU5905-001-ford-assembly-gettyimages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51731" y="1232631"/>
            <a:ext cx="4692273" cy="5625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693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05891" y="492411"/>
            <a:ext cx="8229600" cy="11430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solidFill>
                  <a:srgbClr val="EB7521"/>
                </a:solidFill>
                <a:latin typeface="Arial"/>
                <a:cs typeface="Arial"/>
              </a:rPr>
              <a:t>For Designers</a:t>
            </a:r>
            <a:endParaRPr lang="en-US" sz="2800" b="1" dirty="0">
              <a:solidFill>
                <a:srgbClr val="EB7521"/>
              </a:solidFill>
              <a:latin typeface="Arial"/>
              <a:cs typeface="Arial"/>
            </a:endParaRPr>
          </a:p>
        </p:txBody>
      </p:sp>
      <p:sp>
        <p:nvSpPr>
          <p:cNvPr id="6" name="Text Placeholder 2"/>
          <p:cNvSpPr txBox="1">
            <a:spLocks/>
          </p:cNvSpPr>
          <p:nvPr/>
        </p:nvSpPr>
        <p:spPr>
          <a:xfrm>
            <a:off x="33006" y="5619323"/>
            <a:ext cx="8892635" cy="120032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</a:lstStyle>
          <a:p>
            <a:r>
              <a:rPr lang="en-US" sz="2400" b="1" dirty="0" smtClean="0"/>
              <a:t>Liberate creativity </a:t>
            </a:r>
            <a:r>
              <a:rPr lang="en-US" sz="2400" dirty="0" smtClean="0"/>
              <a:t>- easily transform ideas to reality.</a:t>
            </a:r>
          </a:p>
          <a:p>
            <a:r>
              <a:rPr lang="en-US" sz="2400" b="1" dirty="0" smtClean="0"/>
              <a:t>Accelerate design cycles </a:t>
            </a:r>
            <a:r>
              <a:rPr lang="en-US" sz="2400" dirty="0" smtClean="0"/>
              <a:t>- </a:t>
            </a:r>
            <a:r>
              <a:rPr lang="en-US" sz="2400" dirty="0"/>
              <a:t>g</a:t>
            </a:r>
            <a:r>
              <a:rPr lang="en-US" sz="2400" dirty="0" smtClean="0"/>
              <a:t>et better </a:t>
            </a:r>
            <a:r>
              <a:rPr lang="en-US" sz="2400" dirty="0"/>
              <a:t>products </a:t>
            </a:r>
            <a:r>
              <a:rPr lang="en-US" sz="2400" dirty="0" smtClean="0"/>
              <a:t>to market faster.</a:t>
            </a:r>
            <a:endParaRPr lang="en-US" sz="1600" dirty="0"/>
          </a:p>
        </p:txBody>
      </p:sp>
      <p:pic>
        <p:nvPicPr>
          <p:cNvPr id="7" name="Picture 9" descr="C:\Users\sam.green\Pictures\For Ariel\wheelnew.pn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3441" y="1360523"/>
            <a:ext cx="2711726" cy="2455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C:\Users\sam.green\Pictures\For Ariel\Lego_car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86211" y="1339611"/>
            <a:ext cx="2923008" cy="2160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1" descr="C:\Users\sam.green\Pictures\For Ariel\flux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068259" y="3752059"/>
            <a:ext cx="2075745" cy="23964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C:\Users\sam.green\Pictures\shoe_sole_2.jp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 bwMode="auto">
          <a:xfrm>
            <a:off x="105897" y="3752060"/>
            <a:ext cx="2569277" cy="1652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C:\Users\sam.green\Pictures\plane_1.jp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39598" y="3835805"/>
            <a:ext cx="3268960" cy="156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4240" y="2623617"/>
            <a:ext cx="2419691" cy="1752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SSYS\Images\Connex3\Bike helmet 3D printed on the Objet500 Connex3 in one print job using VeroCyan, VeroMagenta and VeroYellow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3870" y="1140456"/>
            <a:ext cx="2750130" cy="2062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053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2"/>
          <p:cNvSpPr txBox="1">
            <a:spLocks/>
          </p:cNvSpPr>
          <p:nvPr/>
        </p:nvSpPr>
        <p:spPr>
          <a:xfrm>
            <a:off x="69707" y="5619859"/>
            <a:ext cx="8723150" cy="120032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</a:lstStyle>
          <a:p>
            <a:r>
              <a:rPr lang="en-US" sz="2400" dirty="0"/>
              <a:t>More agile and efficient </a:t>
            </a:r>
            <a:r>
              <a:rPr lang="en-US" sz="2400" dirty="0" smtClean="0"/>
              <a:t>manufacturing.</a:t>
            </a:r>
          </a:p>
          <a:p>
            <a:r>
              <a:rPr lang="en-US" sz="2400" dirty="0" smtClean="0"/>
              <a:t>Enable mass customization using final parts.</a:t>
            </a:r>
            <a:endParaRPr lang="en-US" sz="1600" dirty="0"/>
          </a:p>
        </p:txBody>
      </p:sp>
      <p:pic>
        <p:nvPicPr>
          <p:cNvPr id="15" name="Picture 5" descr="C:\Users\sam.green\Pictures\air-con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8235" y="1394481"/>
            <a:ext cx="2217983" cy="17135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3" descr="C:\Users\sam.green\Pictures\plastic pipe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413895" y="1347930"/>
            <a:ext cx="2034770" cy="1304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S:\Dept\MKTG\2_STRATASYS\IMAGES\Materials\Nylon 12 Images\Smaller Sizes Nylon 12\Nylon12_BenderBar_Human 2_MQ.t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5796" y="2842680"/>
            <a:ext cx="1718561" cy="24719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S:\Dept\MKTG\2_STRATASYS\IMAGES\Materials\Digital ABS2\Treated Images\Digital ABS2 Sample Kit Final Pictures\Stratasys_1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1597" y="3222292"/>
            <a:ext cx="1540450" cy="15324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itle 1"/>
          <p:cNvSpPr txBox="1">
            <a:spLocks/>
          </p:cNvSpPr>
          <p:nvPr/>
        </p:nvSpPr>
        <p:spPr>
          <a:xfrm>
            <a:off x="105891" y="492411"/>
            <a:ext cx="8229600" cy="11430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solidFill>
                  <a:srgbClr val="EB7521"/>
                </a:solidFill>
                <a:latin typeface="Arial"/>
                <a:cs typeface="Arial"/>
              </a:rPr>
              <a:t>For Manufacturers</a:t>
            </a:r>
            <a:endParaRPr lang="en-US" sz="2800" b="1" dirty="0">
              <a:solidFill>
                <a:srgbClr val="EB7521"/>
              </a:solidFill>
              <a:latin typeface="Arial"/>
              <a:cs typeface="Arial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985" y="3124157"/>
            <a:ext cx="1604470" cy="1476113"/>
          </a:xfrm>
          <a:prstGeom prst="rect">
            <a:avLst/>
          </a:prstGeom>
          <a:ln w="12700">
            <a:solidFill>
              <a:schemeClr val="tx2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0454" y="1474794"/>
            <a:ext cx="1501832" cy="1606276"/>
          </a:xfrm>
          <a:prstGeom prst="rect">
            <a:avLst/>
          </a:prstGeom>
          <a:ln w="12700">
            <a:solidFill>
              <a:schemeClr val="tx2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"/>
          <a:stretch/>
        </p:blipFill>
        <p:spPr>
          <a:xfrm>
            <a:off x="3882450" y="4062880"/>
            <a:ext cx="1691483" cy="1252366"/>
          </a:xfrm>
          <a:prstGeom prst="rect">
            <a:avLst/>
          </a:prstGeom>
          <a:ln w="12700">
            <a:solidFill>
              <a:schemeClr val="tx2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530" y="2652876"/>
            <a:ext cx="1324919" cy="1425777"/>
          </a:xfrm>
          <a:prstGeom prst="rect">
            <a:avLst/>
          </a:prstGeom>
          <a:ln w="12700">
            <a:solidFill>
              <a:schemeClr val="tx2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7" b="9737"/>
          <a:stretch/>
        </p:blipFill>
        <p:spPr>
          <a:xfrm>
            <a:off x="4042627" y="2652864"/>
            <a:ext cx="1752467" cy="1335660"/>
          </a:xfrm>
          <a:prstGeom prst="rect">
            <a:avLst/>
          </a:prstGeom>
          <a:ln w="12700">
            <a:solidFill>
              <a:schemeClr val="tx2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0848" y="4899513"/>
            <a:ext cx="1856155" cy="1392117"/>
          </a:xfrm>
          <a:prstGeom prst="rect">
            <a:avLst/>
          </a:prstGeom>
          <a:ln w="12700">
            <a:solidFill>
              <a:schemeClr val="tx2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5393" y="1394484"/>
            <a:ext cx="1768958" cy="1326719"/>
          </a:xfrm>
          <a:prstGeom prst="rect">
            <a:avLst/>
          </a:prstGeom>
          <a:ln w="12700">
            <a:solidFill>
              <a:schemeClr val="tx2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79324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7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75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/>
          <p:cNvSpPr txBox="1">
            <a:spLocks/>
          </p:cNvSpPr>
          <p:nvPr/>
        </p:nvSpPr>
        <p:spPr>
          <a:xfrm>
            <a:off x="108683" y="5544061"/>
            <a:ext cx="8723150" cy="120032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</a:lstStyle>
          <a:p>
            <a:r>
              <a:rPr lang="en-US" sz="2400" dirty="0" smtClean="0"/>
              <a:t>Enhance product </a:t>
            </a:r>
            <a:r>
              <a:rPr lang="en-US" sz="2400" dirty="0"/>
              <a:t>design collaboration and </a:t>
            </a:r>
            <a:r>
              <a:rPr lang="en-US" sz="2400" dirty="0" smtClean="0"/>
              <a:t>communication.</a:t>
            </a:r>
          </a:p>
          <a:p>
            <a:r>
              <a:rPr lang="en-US" sz="2400" dirty="0" smtClean="0"/>
              <a:t>More design iterations - fewer production mistakes.</a:t>
            </a:r>
            <a:endParaRPr lang="en-US" sz="1600" dirty="0"/>
          </a:p>
        </p:txBody>
      </p:sp>
      <p:pic>
        <p:nvPicPr>
          <p:cNvPr id="10" name="Picture 9" descr="four_architects_working_together_on_a_blueprint_gws195056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359194">
            <a:off x="612515" y="2395447"/>
            <a:ext cx="3533750" cy="21471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3" descr="C:\Users\sam.green\Pictures\For Ariel\homeoffice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266844" y="2226710"/>
            <a:ext cx="4605929" cy="26642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5891" y="492411"/>
            <a:ext cx="8229600" cy="11430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solidFill>
                  <a:srgbClr val="EB7521"/>
                </a:solidFill>
                <a:latin typeface="Arial"/>
                <a:cs typeface="Arial"/>
              </a:rPr>
              <a:t>For Teams and Organizations</a:t>
            </a:r>
            <a:endParaRPr lang="en-US" sz="2800" b="1" dirty="0">
              <a:solidFill>
                <a:srgbClr val="EB752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84504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3648" y="441201"/>
            <a:ext cx="8229600" cy="1143000"/>
          </a:xfrm>
        </p:spPr>
        <p:txBody>
          <a:bodyPr/>
          <a:lstStyle/>
          <a:p>
            <a:r>
              <a:rPr lang="en-US" sz="2800" b="1" dirty="0">
                <a:solidFill>
                  <a:srgbClr val="EB7521"/>
                </a:solidFill>
                <a:latin typeface="Arial"/>
                <a:cs typeface="Arial"/>
              </a:rPr>
              <a:t>3D Printing Industries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4557" y="1395422"/>
            <a:ext cx="3120569" cy="931646"/>
            <a:chOff x="-70981" y="1395422"/>
            <a:chExt cx="3120569" cy="931646"/>
          </a:xfrm>
        </p:grpSpPr>
        <p:sp>
          <p:nvSpPr>
            <p:cNvPr id="40" name="Rectangle 39"/>
            <p:cNvSpPr/>
            <p:nvPr/>
          </p:nvSpPr>
          <p:spPr>
            <a:xfrm rot="10800000">
              <a:off x="-70981" y="1395422"/>
              <a:ext cx="3120569" cy="931646"/>
            </a:xfrm>
            <a:prstGeom prst="rect">
              <a:avLst/>
            </a:prstGeom>
            <a:gradFill>
              <a:gsLst>
                <a:gs pos="0">
                  <a:schemeClr val="tx2">
                    <a:lumMod val="50000"/>
                    <a:alpha val="80000"/>
                  </a:schemeClr>
                </a:gs>
                <a:gs pos="73690">
                  <a:schemeClr val="bg1"/>
                </a:gs>
                <a:gs pos="33000">
                  <a:schemeClr val="bg2">
                    <a:alpha val="71000"/>
                  </a:schemeClr>
                </a:gs>
                <a:gs pos="98000">
                  <a:schemeClr val="tx2">
                    <a:lumMod val="50000"/>
                    <a:alpha val="47000"/>
                  </a:schemeClr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glow rad="152400">
                <a:schemeClr val="bg2">
                  <a:alpha val="29000"/>
                </a:schemeClr>
              </a:glow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875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99664" y="1605137"/>
              <a:ext cx="1802096" cy="523220"/>
            </a:xfrm>
            <a:prstGeom prst="rect">
              <a:avLst/>
            </a:prstGeom>
          </p:spPr>
          <p:txBody>
            <a:bodyPr/>
            <a:lstStyle>
              <a:lvl1pPr>
                <a:spcBef>
                  <a:spcPct val="0"/>
                </a:spcBef>
                <a:buNone/>
                <a:defRPr sz="2800" b="1">
                  <a:solidFill>
                    <a:srgbClr val="EB7521"/>
                  </a:solidFill>
                  <a:latin typeface="Arial"/>
                  <a:ea typeface="+mj-ea"/>
                  <a:cs typeface="Arial"/>
                </a:defRPr>
              </a:lvl1pPr>
            </a:lstStyle>
            <a:p>
              <a:r>
                <a:rPr lang="en-US" dirty="0"/>
                <a:t>Industrial</a:t>
              </a:r>
            </a:p>
          </p:txBody>
        </p:sp>
      </p:grp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74" b="2553"/>
          <a:stretch/>
        </p:blipFill>
        <p:spPr>
          <a:xfrm>
            <a:off x="2967768" y="1405896"/>
            <a:ext cx="1501775" cy="917697"/>
          </a:xfrm>
          <a:prstGeom prst="rect">
            <a:avLst/>
          </a:prstGeom>
          <a:ln w="12700">
            <a:solidFill>
              <a:schemeClr val="tx2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grpSp>
        <p:nvGrpSpPr>
          <p:cNvPr id="32" name="Group 31"/>
          <p:cNvGrpSpPr/>
          <p:nvPr/>
        </p:nvGrpSpPr>
        <p:grpSpPr>
          <a:xfrm>
            <a:off x="5756326" y="1399866"/>
            <a:ext cx="3340971" cy="931647"/>
            <a:chOff x="5892800" y="1399860"/>
            <a:chExt cx="3340971" cy="931646"/>
          </a:xfrm>
        </p:grpSpPr>
        <p:sp>
          <p:nvSpPr>
            <p:cNvPr id="36" name="Rectangle 35"/>
            <p:cNvSpPr/>
            <p:nvPr/>
          </p:nvSpPr>
          <p:spPr>
            <a:xfrm>
              <a:off x="5892800" y="1399860"/>
              <a:ext cx="3340971" cy="931646"/>
            </a:xfrm>
            <a:prstGeom prst="rect">
              <a:avLst/>
            </a:prstGeom>
            <a:gradFill>
              <a:gsLst>
                <a:gs pos="0">
                  <a:schemeClr val="tx2">
                    <a:lumMod val="50000"/>
                    <a:alpha val="80000"/>
                  </a:schemeClr>
                </a:gs>
                <a:gs pos="73690">
                  <a:schemeClr val="bg1"/>
                </a:gs>
                <a:gs pos="33000">
                  <a:schemeClr val="bg2">
                    <a:alpha val="71000"/>
                  </a:schemeClr>
                </a:gs>
                <a:gs pos="98000">
                  <a:schemeClr val="tx2">
                    <a:lumMod val="50000"/>
                    <a:alpha val="47000"/>
                  </a:schemeClr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glow rad="152400">
                <a:schemeClr val="bg2">
                  <a:alpha val="29000"/>
                </a:schemeClr>
              </a:glow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875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279944" y="1568868"/>
              <a:ext cx="1962397" cy="523219"/>
            </a:xfrm>
            <a:prstGeom prst="rect">
              <a:avLst/>
            </a:prstGeom>
          </p:spPr>
          <p:txBody>
            <a:bodyPr/>
            <a:lstStyle>
              <a:defPPr>
                <a:defRPr lang="en-US"/>
              </a:defPPr>
              <a:lvl1pPr>
                <a:spcBef>
                  <a:spcPct val="0"/>
                </a:spcBef>
                <a:buNone/>
                <a:defRPr sz="2800" b="1">
                  <a:solidFill>
                    <a:srgbClr val="EB7521"/>
                  </a:solidFill>
                  <a:latin typeface="Arial"/>
                  <a:ea typeface="+mj-ea"/>
                  <a:cs typeface="Arial"/>
                </a:defRPr>
              </a:lvl1pPr>
            </a:lstStyle>
            <a:p>
              <a:r>
                <a:rPr lang="en-US" dirty="0"/>
                <a:t>Consumer</a:t>
              </a:r>
            </a:p>
          </p:txBody>
        </p:sp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562" y="1394043"/>
            <a:ext cx="1401464" cy="941388"/>
          </a:xfrm>
          <a:prstGeom prst="rect">
            <a:avLst/>
          </a:prstGeom>
          <a:ln w="12700">
            <a:solidFill>
              <a:schemeClr val="tx2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grpSp>
        <p:nvGrpSpPr>
          <p:cNvPr id="54" name="Group 53"/>
          <p:cNvGrpSpPr/>
          <p:nvPr/>
        </p:nvGrpSpPr>
        <p:grpSpPr>
          <a:xfrm>
            <a:off x="5756326" y="5684161"/>
            <a:ext cx="3340971" cy="969265"/>
            <a:chOff x="5892800" y="5684149"/>
            <a:chExt cx="3340971" cy="969264"/>
          </a:xfrm>
        </p:grpSpPr>
        <p:sp>
          <p:nvSpPr>
            <p:cNvPr id="39" name="Rectangle 38"/>
            <p:cNvSpPr/>
            <p:nvPr/>
          </p:nvSpPr>
          <p:spPr>
            <a:xfrm>
              <a:off x="5892800" y="5684149"/>
              <a:ext cx="3340971" cy="969264"/>
            </a:xfrm>
            <a:prstGeom prst="rect">
              <a:avLst/>
            </a:prstGeom>
            <a:gradFill>
              <a:gsLst>
                <a:gs pos="0">
                  <a:schemeClr val="tx2">
                    <a:lumMod val="50000"/>
                    <a:alpha val="80000"/>
                  </a:schemeClr>
                </a:gs>
                <a:gs pos="73690">
                  <a:schemeClr val="bg1"/>
                </a:gs>
                <a:gs pos="33000">
                  <a:schemeClr val="bg2">
                    <a:alpha val="71000"/>
                  </a:schemeClr>
                </a:gs>
                <a:gs pos="98000">
                  <a:schemeClr val="tx2">
                    <a:lumMod val="50000"/>
                    <a:alpha val="47000"/>
                  </a:schemeClr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glow rad="152400">
                <a:schemeClr val="bg2">
                  <a:alpha val="29000"/>
                </a:schemeClr>
              </a:glow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875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248502" y="5846799"/>
              <a:ext cx="1922321" cy="523219"/>
            </a:xfrm>
            <a:prstGeom prst="rect">
              <a:avLst/>
            </a:prstGeom>
          </p:spPr>
          <p:txBody>
            <a:bodyPr/>
            <a:lstStyle>
              <a:defPPr>
                <a:defRPr lang="en-US"/>
              </a:defPPr>
              <a:lvl1pPr>
                <a:spcBef>
                  <a:spcPct val="0"/>
                </a:spcBef>
                <a:buNone/>
                <a:defRPr sz="2800" b="1">
                  <a:solidFill>
                    <a:srgbClr val="EB7521"/>
                  </a:solidFill>
                  <a:latin typeface="Arial"/>
                  <a:ea typeface="+mj-ea"/>
                  <a:cs typeface="Arial"/>
                </a:defRPr>
              </a:lvl1pPr>
            </a:lstStyle>
            <a:p>
              <a:r>
                <a:rPr lang="en-US" dirty="0"/>
                <a:t>Education</a:t>
              </a: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40"/>
          <a:stretch/>
        </p:blipFill>
        <p:spPr>
          <a:xfrm>
            <a:off x="4649581" y="5683557"/>
            <a:ext cx="1435426" cy="972847"/>
          </a:xfrm>
          <a:prstGeom prst="rect">
            <a:avLst/>
          </a:prstGeom>
          <a:ln w="12700">
            <a:solidFill>
              <a:schemeClr val="tx2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grpSp>
        <p:nvGrpSpPr>
          <p:cNvPr id="34" name="Group 33"/>
          <p:cNvGrpSpPr/>
          <p:nvPr/>
        </p:nvGrpSpPr>
        <p:grpSpPr>
          <a:xfrm>
            <a:off x="5756326" y="3547395"/>
            <a:ext cx="3340971" cy="931647"/>
            <a:chOff x="5892800" y="3547382"/>
            <a:chExt cx="3340971" cy="931646"/>
          </a:xfrm>
        </p:grpSpPr>
        <p:sp>
          <p:nvSpPr>
            <p:cNvPr id="37" name="Rectangle 36"/>
            <p:cNvSpPr/>
            <p:nvPr/>
          </p:nvSpPr>
          <p:spPr>
            <a:xfrm>
              <a:off x="5892800" y="3547382"/>
              <a:ext cx="3340971" cy="931646"/>
            </a:xfrm>
            <a:prstGeom prst="rect">
              <a:avLst/>
            </a:prstGeom>
            <a:gradFill>
              <a:gsLst>
                <a:gs pos="0">
                  <a:schemeClr val="tx2">
                    <a:lumMod val="50000"/>
                    <a:alpha val="80000"/>
                  </a:schemeClr>
                </a:gs>
                <a:gs pos="73690">
                  <a:schemeClr val="bg1"/>
                </a:gs>
                <a:gs pos="33000">
                  <a:schemeClr val="bg2">
                    <a:alpha val="71000"/>
                  </a:schemeClr>
                </a:gs>
                <a:gs pos="98000">
                  <a:schemeClr val="tx2">
                    <a:lumMod val="50000"/>
                    <a:alpha val="47000"/>
                  </a:schemeClr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glow rad="152400">
                <a:schemeClr val="bg2">
                  <a:alpha val="29000"/>
                </a:schemeClr>
              </a:glow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875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6248502" y="3688127"/>
              <a:ext cx="1284326" cy="523219"/>
            </a:xfrm>
            <a:prstGeom prst="rect">
              <a:avLst/>
            </a:prstGeom>
          </p:spPr>
          <p:txBody>
            <a:bodyPr/>
            <a:lstStyle>
              <a:defPPr>
                <a:defRPr lang="en-US"/>
              </a:defPPr>
              <a:lvl1pPr>
                <a:spcBef>
                  <a:spcPct val="0"/>
                </a:spcBef>
                <a:buNone/>
                <a:defRPr sz="2800" b="1">
                  <a:solidFill>
                    <a:srgbClr val="EB7521"/>
                  </a:solidFill>
                  <a:latin typeface="Arial"/>
                  <a:ea typeface="+mj-ea"/>
                  <a:cs typeface="Arial"/>
                </a:defRPr>
              </a:lvl1pPr>
            </a:lstStyle>
            <a:p>
              <a:r>
                <a:rPr lang="en-US" dirty="0"/>
                <a:t>Dental</a:t>
              </a:r>
            </a:p>
          </p:txBody>
        </p:sp>
      </p:grpSp>
      <p:pic>
        <p:nvPicPr>
          <p:cNvPr id="13" name="Picture 12">
            <a:hlinkClick r:id="rId6" action="ppaction://hlinkfile"/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85" b="13432"/>
          <a:stretch/>
        </p:blipFill>
        <p:spPr>
          <a:xfrm>
            <a:off x="4640219" y="3543772"/>
            <a:ext cx="1454150" cy="935039"/>
          </a:xfrm>
          <a:prstGeom prst="rect">
            <a:avLst/>
          </a:prstGeom>
          <a:ln w="12700">
            <a:solidFill>
              <a:schemeClr val="tx2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grpSp>
        <p:nvGrpSpPr>
          <p:cNvPr id="33" name="Group 32"/>
          <p:cNvGrpSpPr/>
          <p:nvPr/>
        </p:nvGrpSpPr>
        <p:grpSpPr>
          <a:xfrm>
            <a:off x="5756326" y="2450397"/>
            <a:ext cx="3340971" cy="931647"/>
            <a:chOff x="5892800" y="2450382"/>
            <a:chExt cx="3340971" cy="931646"/>
          </a:xfrm>
        </p:grpSpPr>
        <p:sp>
          <p:nvSpPr>
            <p:cNvPr id="35" name="Rectangle 34"/>
            <p:cNvSpPr/>
            <p:nvPr/>
          </p:nvSpPr>
          <p:spPr>
            <a:xfrm>
              <a:off x="5892800" y="2450382"/>
              <a:ext cx="3340971" cy="931646"/>
            </a:xfrm>
            <a:prstGeom prst="rect">
              <a:avLst/>
            </a:prstGeom>
            <a:gradFill>
              <a:gsLst>
                <a:gs pos="0">
                  <a:schemeClr val="tx2">
                    <a:lumMod val="50000"/>
                    <a:alpha val="80000"/>
                  </a:schemeClr>
                </a:gs>
                <a:gs pos="73690">
                  <a:schemeClr val="bg1"/>
                </a:gs>
                <a:gs pos="33000">
                  <a:schemeClr val="bg2">
                    <a:alpha val="71000"/>
                  </a:schemeClr>
                </a:gs>
                <a:gs pos="98000">
                  <a:schemeClr val="tx2">
                    <a:lumMod val="50000"/>
                    <a:alpha val="47000"/>
                  </a:schemeClr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glow rad="152400">
                <a:schemeClr val="bg2">
                  <a:alpha val="29000"/>
                </a:schemeClr>
              </a:glow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875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236927" y="2604355"/>
              <a:ext cx="1503938" cy="523219"/>
            </a:xfrm>
            <a:prstGeom prst="rect">
              <a:avLst/>
            </a:prstGeom>
          </p:spPr>
          <p:txBody>
            <a:bodyPr/>
            <a:lstStyle>
              <a:defPPr>
                <a:defRPr lang="en-US"/>
              </a:defPPr>
              <a:lvl1pPr>
                <a:spcBef>
                  <a:spcPct val="0"/>
                </a:spcBef>
                <a:buNone/>
                <a:defRPr sz="2800" b="1">
                  <a:solidFill>
                    <a:srgbClr val="EB7521"/>
                  </a:solidFill>
                  <a:latin typeface="Arial"/>
                  <a:ea typeface="+mj-ea"/>
                  <a:cs typeface="Arial"/>
                </a:defRPr>
              </a:lvl1pPr>
            </a:lstStyle>
            <a:p>
              <a:r>
                <a:rPr lang="en-US" dirty="0"/>
                <a:t>Medical</a:t>
              </a:r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18" b="8081"/>
          <a:stretch/>
        </p:blipFill>
        <p:spPr>
          <a:xfrm>
            <a:off x="4662085" y="2460017"/>
            <a:ext cx="1410418" cy="935039"/>
          </a:xfrm>
          <a:prstGeom prst="rect">
            <a:avLst/>
          </a:prstGeom>
          <a:ln w="12700">
            <a:solidFill>
              <a:schemeClr val="tx2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grpSp>
        <p:nvGrpSpPr>
          <p:cNvPr id="53" name="Group 52"/>
          <p:cNvGrpSpPr/>
          <p:nvPr/>
        </p:nvGrpSpPr>
        <p:grpSpPr>
          <a:xfrm>
            <a:off x="5756326" y="4614706"/>
            <a:ext cx="3340971" cy="931646"/>
            <a:chOff x="5892800" y="4614710"/>
            <a:chExt cx="3340971" cy="931646"/>
          </a:xfrm>
        </p:grpSpPr>
        <p:sp>
          <p:nvSpPr>
            <p:cNvPr id="38" name="Rectangle 37"/>
            <p:cNvSpPr/>
            <p:nvPr/>
          </p:nvSpPr>
          <p:spPr>
            <a:xfrm>
              <a:off x="5892800" y="4614710"/>
              <a:ext cx="3340971" cy="931646"/>
            </a:xfrm>
            <a:prstGeom prst="rect">
              <a:avLst/>
            </a:prstGeom>
            <a:gradFill>
              <a:gsLst>
                <a:gs pos="0">
                  <a:schemeClr val="tx2">
                    <a:lumMod val="50000"/>
                    <a:alpha val="80000"/>
                  </a:schemeClr>
                </a:gs>
                <a:gs pos="73690">
                  <a:schemeClr val="bg1"/>
                </a:gs>
                <a:gs pos="33000">
                  <a:schemeClr val="bg2">
                    <a:alpha val="71000"/>
                  </a:schemeClr>
                </a:gs>
                <a:gs pos="98000">
                  <a:schemeClr val="tx2">
                    <a:lumMod val="50000"/>
                    <a:alpha val="47000"/>
                  </a:schemeClr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glow rad="152400">
                <a:schemeClr val="bg2">
                  <a:alpha val="29000"/>
                </a:schemeClr>
              </a:glow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875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6271652" y="4759581"/>
              <a:ext cx="1503938" cy="523220"/>
            </a:xfrm>
            <a:prstGeom prst="rect">
              <a:avLst/>
            </a:prstGeom>
          </p:spPr>
          <p:txBody>
            <a:bodyPr/>
            <a:lstStyle>
              <a:defPPr>
                <a:defRPr lang="en-US"/>
              </a:defPPr>
              <a:lvl1pPr>
                <a:spcBef>
                  <a:spcPct val="0"/>
                </a:spcBef>
                <a:buNone/>
                <a:defRPr sz="2800" b="1">
                  <a:solidFill>
                    <a:srgbClr val="EB7521"/>
                  </a:solidFill>
                  <a:latin typeface="Arial"/>
                  <a:ea typeface="+mj-ea"/>
                  <a:cs typeface="Arial"/>
                </a:defRPr>
              </a:lvl1pPr>
            </a:lstStyle>
            <a:p>
              <a:r>
                <a:rPr lang="en-US" dirty="0"/>
                <a:t>Jewelry</a:t>
              </a:r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21" t="8322" b="9415"/>
          <a:stretch/>
        </p:blipFill>
        <p:spPr>
          <a:xfrm>
            <a:off x="4617285" y="4615241"/>
            <a:ext cx="1500017" cy="935039"/>
          </a:xfrm>
          <a:prstGeom prst="rect">
            <a:avLst/>
          </a:prstGeom>
          <a:ln w="12700">
            <a:solidFill>
              <a:schemeClr val="tx2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grpSp>
        <p:nvGrpSpPr>
          <p:cNvPr id="14" name="Group 13"/>
          <p:cNvGrpSpPr/>
          <p:nvPr/>
        </p:nvGrpSpPr>
        <p:grpSpPr>
          <a:xfrm>
            <a:off x="24557" y="3547710"/>
            <a:ext cx="3120569" cy="931647"/>
            <a:chOff x="-70981" y="3547707"/>
            <a:chExt cx="3120569" cy="931646"/>
          </a:xfrm>
        </p:grpSpPr>
        <p:sp>
          <p:nvSpPr>
            <p:cNvPr id="41" name="Rectangle 40"/>
            <p:cNvSpPr/>
            <p:nvPr/>
          </p:nvSpPr>
          <p:spPr>
            <a:xfrm rot="10800000">
              <a:off x="-70981" y="3547707"/>
              <a:ext cx="3120569" cy="931646"/>
            </a:xfrm>
            <a:prstGeom prst="rect">
              <a:avLst/>
            </a:prstGeom>
            <a:gradFill>
              <a:gsLst>
                <a:gs pos="0">
                  <a:schemeClr val="tx2">
                    <a:lumMod val="50000"/>
                    <a:alpha val="80000"/>
                  </a:schemeClr>
                </a:gs>
                <a:gs pos="73690">
                  <a:schemeClr val="bg1"/>
                </a:gs>
                <a:gs pos="33000">
                  <a:schemeClr val="bg2">
                    <a:alpha val="71000"/>
                  </a:schemeClr>
                </a:gs>
                <a:gs pos="98000">
                  <a:schemeClr val="tx2">
                    <a:lumMod val="50000"/>
                    <a:alpha val="47000"/>
                  </a:schemeClr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glow rad="152400">
                <a:schemeClr val="bg2">
                  <a:alpha val="29000"/>
                </a:schemeClr>
              </a:glow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875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73494" y="3749679"/>
              <a:ext cx="2162772" cy="523219"/>
            </a:xfrm>
            <a:prstGeom prst="rect">
              <a:avLst/>
            </a:prstGeom>
          </p:spPr>
          <p:txBody>
            <a:bodyPr/>
            <a:lstStyle>
              <a:defPPr>
                <a:defRPr lang="en-US"/>
              </a:defPPr>
              <a:lvl1pPr>
                <a:spcBef>
                  <a:spcPct val="0"/>
                </a:spcBef>
                <a:buNone/>
                <a:defRPr sz="2800" b="1">
                  <a:solidFill>
                    <a:srgbClr val="EB7521"/>
                  </a:solidFill>
                  <a:latin typeface="Arial"/>
                  <a:ea typeface="+mj-ea"/>
                  <a:cs typeface="Arial"/>
                </a:defRPr>
              </a:lvl1pPr>
            </a:lstStyle>
            <a:p>
              <a:r>
                <a:rPr lang="en-US" dirty="0"/>
                <a:t>Automotive</a:t>
              </a:r>
            </a:p>
          </p:txBody>
        </p:sp>
      </p:grp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39" b="3521"/>
          <a:stretch/>
        </p:blipFill>
        <p:spPr>
          <a:xfrm>
            <a:off x="2979529" y="3543781"/>
            <a:ext cx="1470974" cy="935039"/>
          </a:xfrm>
          <a:prstGeom prst="rect">
            <a:avLst/>
          </a:prstGeom>
          <a:ln w="12700">
            <a:solidFill>
              <a:schemeClr val="tx2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grpSp>
        <p:nvGrpSpPr>
          <p:cNvPr id="23" name="Group 22"/>
          <p:cNvGrpSpPr/>
          <p:nvPr/>
        </p:nvGrpSpPr>
        <p:grpSpPr>
          <a:xfrm>
            <a:off x="24555" y="5702763"/>
            <a:ext cx="3120570" cy="950976"/>
            <a:chOff x="-70981" y="5702762"/>
            <a:chExt cx="3120570" cy="950976"/>
          </a:xfrm>
        </p:grpSpPr>
        <p:sp>
          <p:nvSpPr>
            <p:cNvPr id="43" name="Rectangle 42"/>
            <p:cNvSpPr/>
            <p:nvPr/>
          </p:nvSpPr>
          <p:spPr>
            <a:xfrm rot="10800000">
              <a:off x="-70981" y="5702762"/>
              <a:ext cx="3120570" cy="950976"/>
            </a:xfrm>
            <a:prstGeom prst="rect">
              <a:avLst/>
            </a:prstGeom>
            <a:gradFill>
              <a:gsLst>
                <a:gs pos="0">
                  <a:schemeClr val="tx2">
                    <a:lumMod val="50000"/>
                    <a:alpha val="80000"/>
                  </a:schemeClr>
                </a:gs>
                <a:gs pos="73690">
                  <a:schemeClr val="bg1"/>
                </a:gs>
                <a:gs pos="33000">
                  <a:schemeClr val="bg2">
                    <a:alpha val="71000"/>
                  </a:schemeClr>
                </a:gs>
                <a:gs pos="98000">
                  <a:schemeClr val="tx2">
                    <a:lumMod val="50000"/>
                    <a:alpha val="47000"/>
                  </a:schemeClr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glow rad="152400">
                <a:schemeClr val="bg2">
                  <a:alpha val="29000"/>
                </a:schemeClr>
              </a:glow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875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32432" y="5879651"/>
              <a:ext cx="2303836" cy="523220"/>
            </a:xfrm>
            <a:prstGeom prst="rect">
              <a:avLst/>
            </a:prstGeom>
          </p:spPr>
          <p:txBody>
            <a:bodyPr/>
            <a:lstStyle>
              <a:defPPr>
                <a:defRPr lang="en-US"/>
              </a:defPPr>
              <a:lvl1pPr>
                <a:spcBef>
                  <a:spcPct val="0"/>
                </a:spcBef>
                <a:buNone/>
                <a:defRPr sz="2800" b="1">
                  <a:solidFill>
                    <a:srgbClr val="EB7521"/>
                  </a:solidFill>
                  <a:latin typeface="Arial"/>
                  <a:ea typeface="+mj-ea"/>
                  <a:cs typeface="Arial"/>
                </a:defRPr>
              </a:lvl1pPr>
            </a:lstStyle>
            <a:p>
              <a:r>
                <a:rPr lang="en-US" dirty="0"/>
                <a:t>Architecture</a:t>
              </a:r>
            </a:p>
          </p:txBody>
        </p:sp>
      </p:grp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0" r="3032"/>
          <a:stretch/>
        </p:blipFill>
        <p:spPr>
          <a:xfrm>
            <a:off x="2987941" y="5702461"/>
            <a:ext cx="1454150" cy="935039"/>
          </a:xfrm>
          <a:prstGeom prst="rect">
            <a:avLst/>
          </a:prstGeom>
          <a:ln w="12700">
            <a:solidFill>
              <a:schemeClr val="tx2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grpSp>
        <p:nvGrpSpPr>
          <p:cNvPr id="4" name="Group 3"/>
          <p:cNvGrpSpPr/>
          <p:nvPr/>
        </p:nvGrpSpPr>
        <p:grpSpPr>
          <a:xfrm>
            <a:off x="24557" y="2460233"/>
            <a:ext cx="3120569" cy="931646"/>
            <a:chOff x="-70981" y="2460233"/>
            <a:chExt cx="3120569" cy="931646"/>
          </a:xfrm>
        </p:grpSpPr>
        <p:sp>
          <p:nvSpPr>
            <p:cNvPr id="52" name="Rectangle 51"/>
            <p:cNvSpPr/>
            <p:nvPr/>
          </p:nvSpPr>
          <p:spPr>
            <a:xfrm rot="10800000">
              <a:off x="-70981" y="2460233"/>
              <a:ext cx="3120569" cy="931646"/>
            </a:xfrm>
            <a:prstGeom prst="rect">
              <a:avLst/>
            </a:prstGeom>
            <a:gradFill>
              <a:gsLst>
                <a:gs pos="0">
                  <a:schemeClr val="tx2">
                    <a:lumMod val="50000"/>
                    <a:alpha val="80000"/>
                  </a:schemeClr>
                </a:gs>
                <a:gs pos="73690">
                  <a:schemeClr val="bg1"/>
                </a:gs>
                <a:gs pos="33000">
                  <a:schemeClr val="bg2">
                    <a:alpha val="71000"/>
                  </a:schemeClr>
                </a:gs>
                <a:gs pos="98000">
                  <a:schemeClr val="tx2">
                    <a:lumMod val="50000"/>
                    <a:alpha val="47000"/>
                  </a:schemeClr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glow rad="152400">
                <a:schemeClr val="bg2">
                  <a:alpha val="29000"/>
                </a:schemeClr>
              </a:glow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875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51485" y="2665914"/>
              <a:ext cx="2024913" cy="523220"/>
            </a:xfrm>
            <a:prstGeom prst="rect">
              <a:avLst/>
            </a:prstGeom>
          </p:spPr>
          <p:txBody>
            <a:bodyPr/>
            <a:lstStyle>
              <a:defPPr>
                <a:defRPr lang="en-US"/>
              </a:defPPr>
              <a:lvl1pPr>
                <a:spcBef>
                  <a:spcPct val="0"/>
                </a:spcBef>
                <a:buNone/>
                <a:defRPr sz="2800" b="1">
                  <a:solidFill>
                    <a:srgbClr val="EB7521"/>
                  </a:solidFill>
                  <a:latin typeface="Arial"/>
                  <a:ea typeface="+mj-ea"/>
                  <a:cs typeface="Arial"/>
                </a:defRPr>
              </a:lvl1pPr>
            </a:lstStyle>
            <a:p>
              <a:r>
                <a:rPr lang="en-US" dirty="0"/>
                <a:t>Aerospace</a:t>
              </a:r>
            </a:p>
          </p:txBody>
        </p:sp>
      </p:grpSp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92" b="7430"/>
          <a:stretch/>
        </p:blipFill>
        <p:spPr>
          <a:xfrm>
            <a:off x="2967967" y="2463464"/>
            <a:ext cx="1494111" cy="928145"/>
          </a:xfrm>
          <a:prstGeom prst="rect">
            <a:avLst/>
          </a:prstGeom>
          <a:ln w="12700">
            <a:solidFill>
              <a:schemeClr val="tx2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grpSp>
        <p:nvGrpSpPr>
          <p:cNvPr id="22" name="Group 21"/>
          <p:cNvGrpSpPr/>
          <p:nvPr/>
        </p:nvGrpSpPr>
        <p:grpSpPr>
          <a:xfrm>
            <a:off x="24557" y="4615053"/>
            <a:ext cx="3120569" cy="931647"/>
            <a:chOff x="-70981" y="4615035"/>
            <a:chExt cx="3120569" cy="931646"/>
          </a:xfrm>
        </p:grpSpPr>
        <p:sp>
          <p:nvSpPr>
            <p:cNvPr id="42" name="Rectangle 41"/>
            <p:cNvSpPr/>
            <p:nvPr/>
          </p:nvSpPr>
          <p:spPr>
            <a:xfrm rot="10800000">
              <a:off x="-70981" y="4615035"/>
              <a:ext cx="3120569" cy="931646"/>
            </a:xfrm>
            <a:prstGeom prst="rect">
              <a:avLst/>
            </a:prstGeom>
            <a:gradFill>
              <a:gsLst>
                <a:gs pos="0">
                  <a:schemeClr val="tx2">
                    <a:lumMod val="50000"/>
                    <a:alpha val="80000"/>
                  </a:schemeClr>
                </a:gs>
                <a:gs pos="73690">
                  <a:schemeClr val="bg1"/>
                </a:gs>
                <a:gs pos="33000">
                  <a:schemeClr val="bg2">
                    <a:alpha val="71000"/>
                  </a:schemeClr>
                </a:gs>
                <a:gs pos="98000">
                  <a:schemeClr val="tx2">
                    <a:lumMod val="50000"/>
                    <a:alpha val="47000"/>
                  </a:schemeClr>
                </a:gs>
              </a:gsLst>
              <a:path path="circle">
                <a:fillToRect l="100000" t="100000"/>
              </a:path>
            </a:gradFill>
            <a:ln>
              <a:noFill/>
            </a:ln>
            <a:effectLst>
              <a:glow rad="152400">
                <a:schemeClr val="bg2">
                  <a:alpha val="29000"/>
                </a:schemeClr>
              </a:glow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875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045088" y="4759580"/>
              <a:ext cx="1443024" cy="523219"/>
            </a:xfrm>
            <a:prstGeom prst="rect">
              <a:avLst/>
            </a:prstGeom>
          </p:spPr>
          <p:txBody>
            <a:bodyPr/>
            <a:lstStyle>
              <a:defPPr>
                <a:defRPr lang="en-US"/>
              </a:defPPr>
              <a:lvl1pPr>
                <a:spcBef>
                  <a:spcPct val="0"/>
                </a:spcBef>
                <a:buNone/>
                <a:defRPr sz="2800" b="1">
                  <a:solidFill>
                    <a:srgbClr val="EB7521"/>
                  </a:solidFill>
                  <a:latin typeface="Arial"/>
                  <a:ea typeface="+mj-ea"/>
                  <a:cs typeface="Arial"/>
                </a:defRPr>
              </a:lvl1pPr>
            </a:lstStyle>
            <a:p>
              <a:r>
                <a:rPr lang="en-US" dirty="0"/>
                <a:t>Military</a:t>
              </a:r>
            </a:p>
          </p:txBody>
        </p:sp>
      </p:grpSp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74" b="15378"/>
          <a:stretch/>
        </p:blipFill>
        <p:spPr>
          <a:xfrm>
            <a:off x="2987948" y="4615242"/>
            <a:ext cx="1454149" cy="935039"/>
          </a:xfrm>
          <a:prstGeom prst="rect">
            <a:avLst/>
          </a:prstGeom>
          <a:ln w="12700">
            <a:solidFill>
              <a:schemeClr val="tx2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2128030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5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16843" y="3502152"/>
            <a:ext cx="8229600" cy="1143000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dirty="0">
                <a:solidFill>
                  <a:prstClr val="white"/>
                </a:solidFill>
                <a:latin typeface="Arial"/>
                <a:cs typeface="Arial"/>
              </a:rPr>
              <a:t>What We </a:t>
            </a:r>
            <a:r>
              <a:rPr lang="en-US" dirty="0" smtClean="0">
                <a:solidFill>
                  <a:prstClr val="white"/>
                </a:solidFill>
                <a:latin typeface="Arial"/>
                <a:cs typeface="Arial"/>
              </a:rPr>
              <a:t>Make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529770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 txBox="1">
            <a:spLocks/>
          </p:cNvSpPr>
          <p:nvPr/>
        </p:nvSpPr>
        <p:spPr>
          <a:xfrm>
            <a:off x="105891" y="492411"/>
            <a:ext cx="8229600" cy="11430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rgbClr val="EB7521"/>
                </a:solidFill>
                <a:cs typeface="Arial"/>
              </a:rPr>
              <a:t>A Stratasys for Every Product Stage</a:t>
            </a:r>
          </a:p>
        </p:txBody>
      </p:sp>
      <p:sp>
        <p:nvSpPr>
          <p:cNvPr id="17" name="Text Placeholder 2"/>
          <p:cNvSpPr txBox="1">
            <a:spLocks/>
          </p:cNvSpPr>
          <p:nvPr/>
        </p:nvSpPr>
        <p:spPr>
          <a:xfrm>
            <a:off x="679448" y="1415342"/>
            <a:ext cx="1668115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457200" rtl="0" eaLnBrk="1" latinLnBrk="0" hangingPunct="1">
              <a:lnSpc>
                <a:spcPct val="150000"/>
              </a:lnSpc>
              <a:spcBef>
                <a:spcPct val="20000"/>
              </a:spcBef>
              <a:buSzPct val="90000"/>
              <a:buFont typeface="Arial"/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 algn="l" defTabSz="457200" rtl="0" eaLnBrk="1" latinLnBrk="0" hangingPunct="1">
              <a:lnSpc>
                <a:spcPct val="150000"/>
              </a:lnSpc>
              <a:spcBef>
                <a:spcPct val="20000"/>
              </a:spcBef>
              <a:buSzPct val="90000"/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 algn="l" defTabSz="457200" rtl="0" eaLnBrk="1" latinLnBrk="0" hangingPunct="1">
              <a:lnSpc>
                <a:spcPct val="150000"/>
              </a:lnSpc>
              <a:spcBef>
                <a:spcPct val="20000"/>
              </a:spcBef>
              <a:buSzPct val="90000"/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 algn="l" defTabSz="457200" rtl="0" eaLnBrk="1" latinLnBrk="0" hangingPunct="1">
              <a:lnSpc>
                <a:spcPct val="150000"/>
              </a:lnSpc>
              <a:spcBef>
                <a:spcPct val="20000"/>
              </a:spcBef>
              <a:buSzPct val="90000"/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 algn="l" defTabSz="457200" rtl="0" eaLnBrk="1" latinLnBrk="0" hangingPunct="1">
              <a:lnSpc>
                <a:spcPct val="150000"/>
              </a:lnSpc>
              <a:spcBef>
                <a:spcPct val="20000"/>
              </a:spcBef>
              <a:buSzPct val="90000"/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US" sz="1300" kern="0" dirty="0" smtClean="0">
                <a:latin typeface="Arial"/>
                <a:cs typeface="Arial"/>
              </a:rPr>
              <a:t>Concept</a:t>
            </a:r>
          </a:p>
        </p:txBody>
      </p:sp>
      <p:sp>
        <p:nvSpPr>
          <p:cNvPr id="18" name="Text Placeholder 2"/>
          <p:cNvSpPr txBox="1">
            <a:spLocks/>
          </p:cNvSpPr>
          <p:nvPr/>
        </p:nvSpPr>
        <p:spPr>
          <a:xfrm>
            <a:off x="3615467" y="1412231"/>
            <a:ext cx="1796222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457200" rtl="0" eaLnBrk="1" latinLnBrk="0" hangingPunct="1">
              <a:lnSpc>
                <a:spcPct val="150000"/>
              </a:lnSpc>
              <a:spcBef>
                <a:spcPct val="20000"/>
              </a:spcBef>
              <a:buSzPct val="90000"/>
              <a:buFont typeface="Arial"/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 algn="l" defTabSz="457200" rtl="0" eaLnBrk="1" latinLnBrk="0" hangingPunct="1">
              <a:lnSpc>
                <a:spcPct val="150000"/>
              </a:lnSpc>
              <a:spcBef>
                <a:spcPct val="20000"/>
              </a:spcBef>
              <a:buSzPct val="90000"/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 algn="l" defTabSz="457200" rtl="0" eaLnBrk="1" latinLnBrk="0" hangingPunct="1">
              <a:lnSpc>
                <a:spcPct val="150000"/>
              </a:lnSpc>
              <a:spcBef>
                <a:spcPct val="20000"/>
              </a:spcBef>
              <a:buSzPct val="90000"/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 algn="l" defTabSz="457200" rtl="0" eaLnBrk="1" latinLnBrk="0" hangingPunct="1">
              <a:lnSpc>
                <a:spcPct val="150000"/>
              </a:lnSpc>
              <a:spcBef>
                <a:spcPct val="20000"/>
              </a:spcBef>
              <a:buSzPct val="90000"/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 algn="l" defTabSz="457200" rtl="0" eaLnBrk="1" latinLnBrk="0" hangingPunct="1">
              <a:lnSpc>
                <a:spcPct val="150000"/>
              </a:lnSpc>
              <a:spcBef>
                <a:spcPct val="20000"/>
              </a:spcBef>
              <a:buSzPct val="90000"/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US" sz="1300" kern="0" dirty="0" smtClean="0">
                <a:latin typeface="Arial"/>
                <a:cs typeface="Arial"/>
              </a:rPr>
              <a:t>Prototype</a:t>
            </a:r>
            <a:br>
              <a:rPr lang="en-US" sz="1300" kern="0" dirty="0" smtClean="0">
                <a:latin typeface="Arial"/>
                <a:cs typeface="Arial"/>
              </a:rPr>
            </a:br>
            <a:endParaRPr lang="en-US" sz="1300" kern="0" dirty="0" smtClean="0">
              <a:latin typeface="Arial"/>
              <a:cs typeface="Arial"/>
            </a:endParaRPr>
          </a:p>
        </p:txBody>
      </p:sp>
      <p:sp>
        <p:nvSpPr>
          <p:cNvPr id="19" name="Text Placeholder 2"/>
          <p:cNvSpPr txBox="1">
            <a:spLocks/>
          </p:cNvSpPr>
          <p:nvPr/>
        </p:nvSpPr>
        <p:spPr>
          <a:xfrm>
            <a:off x="6981286" y="1412219"/>
            <a:ext cx="1668115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457200" rtl="0" eaLnBrk="1" latinLnBrk="0" hangingPunct="1">
              <a:lnSpc>
                <a:spcPct val="150000"/>
              </a:lnSpc>
              <a:spcBef>
                <a:spcPct val="20000"/>
              </a:spcBef>
              <a:buSzPct val="90000"/>
              <a:buFont typeface="Arial"/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 algn="l" defTabSz="457200" rtl="0" eaLnBrk="1" latinLnBrk="0" hangingPunct="1">
              <a:lnSpc>
                <a:spcPct val="150000"/>
              </a:lnSpc>
              <a:spcBef>
                <a:spcPct val="20000"/>
              </a:spcBef>
              <a:buSzPct val="90000"/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 algn="l" defTabSz="457200" rtl="0" eaLnBrk="1" latinLnBrk="0" hangingPunct="1">
              <a:lnSpc>
                <a:spcPct val="150000"/>
              </a:lnSpc>
              <a:spcBef>
                <a:spcPct val="20000"/>
              </a:spcBef>
              <a:buSzPct val="90000"/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 algn="l" defTabSz="457200" rtl="0" eaLnBrk="1" latinLnBrk="0" hangingPunct="1">
              <a:lnSpc>
                <a:spcPct val="150000"/>
              </a:lnSpc>
              <a:spcBef>
                <a:spcPct val="20000"/>
              </a:spcBef>
              <a:buSzPct val="90000"/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 algn="l" defTabSz="457200" rtl="0" eaLnBrk="1" latinLnBrk="0" hangingPunct="1">
              <a:lnSpc>
                <a:spcPct val="150000"/>
              </a:lnSpc>
              <a:spcBef>
                <a:spcPct val="20000"/>
              </a:spcBef>
              <a:buSzPct val="90000"/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US" sz="1300" kern="0" dirty="0" smtClean="0">
                <a:latin typeface="Arial"/>
                <a:cs typeface="Arial"/>
              </a:rPr>
              <a:t>Production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275" y="5559195"/>
            <a:ext cx="1457702" cy="76803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3114" y="5367778"/>
            <a:ext cx="1257131" cy="126385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45031" y="4976273"/>
            <a:ext cx="2305286" cy="1793000"/>
          </a:xfrm>
          <a:prstGeom prst="rect">
            <a:avLst/>
          </a:prstGeom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73981" y="1752387"/>
            <a:ext cx="2387031" cy="16394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691" y="3604275"/>
            <a:ext cx="2720221" cy="136848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75000" y="3592502"/>
            <a:ext cx="2705100" cy="138377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58982" y="3592501"/>
            <a:ext cx="2781818" cy="135484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91192" y="4969666"/>
            <a:ext cx="1873135" cy="1881505"/>
          </a:xfrm>
          <a:prstGeom prst="rect">
            <a:avLst/>
          </a:prstGeom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7383" y="1832245"/>
            <a:ext cx="2222291" cy="155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3" descr="C:\Users\sam.green\Pictures\shoe_sole_2.jpg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76834" y="1832242"/>
            <a:ext cx="2289691" cy="14796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6933" l="1277" r="99149">
                        <a14:foregroundMark x1="31915" y1="11656" x2="31915" y2="11656"/>
                        <a14:foregroundMark x1="46809" y1="4908" x2="46809" y2="4908"/>
                        <a14:foregroundMark x1="77447" y1="26994" x2="77447" y2="26994"/>
                        <a14:foregroundMark x1="66809" y1="47239" x2="66809" y2="47239"/>
                        <a14:foregroundMark x1="32766" y1="16564" x2="32766" y2="16564"/>
                        <a14:foregroundMark x1="65106" y1="26380" x2="65106" y2="26380"/>
                        <a14:foregroundMark x1="54468" y1="31902" x2="54468" y2="31902"/>
                        <a14:foregroundMark x1="62128" y1="36196" x2="65532" y2="36810"/>
                        <a14:foregroundMark x1="86809" y1="38650" x2="86809" y2="38650"/>
                        <a14:foregroundMark x1="69362" y1="11656" x2="69362" y2="11656"/>
                        <a14:foregroundMark x1="75319" y1="17178" x2="75319" y2="17178"/>
                        <a14:foregroundMark x1="81702" y1="20245" x2="81702" y2="20245"/>
                        <a14:foregroundMark x1="78723" y1="55828" x2="78723" y2="55828"/>
                        <a14:foregroundMark x1="56170" y1="23926" x2="56170" y2="23926"/>
                        <a14:foregroundMark x1="61702" y1="67485" x2="61702" y2="67485"/>
                        <a14:foregroundMark x1="17872" y1="24540" x2="17872" y2="24540"/>
                        <a14:foregroundMark x1="24681" y1="26380" x2="24681" y2="26380"/>
                        <a14:foregroundMark x1="8936" y1="15337" x2="8936" y2="15337"/>
                        <a14:foregroundMark x1="7660" y1="23313" x2="7660" y2="23313"/>
                        <a14:foregroundMark x1="65957" y1="15337" x2="65957" y2="15337"/>
                        <a14:foregroundMark x1="59149" y1="9202" x2="59149" y2="9202"/>
                        <a14:foregroundMark x1="53617" y1="5521" x2="53617" y2="5521"/>
                        <a14:foregroundMark x1="94043" y1="31288" x2="94043" y2="31288"/>
                        <a14:backgroundMark x1="62128" y1="45399" x2="63830" y2="43558"/>
                        <a14:backgroundMark x1="75745" y1="38650" x2="75745" y2="38650"/>
                        <a14:backgroundMark x1="91489" y1="31288" x2="91489" y2="31288"/>
                        <a14:backgroundMark x1="67660" y1="59509" x2="67660" y2="59509"/>
                        <a14:backgroundMark x1="82553" y1="47853" x2="82553" y2="47853"/>
                        <a14:backgroundMark x1="22979" y1="10429" x2="22979" y2="104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67380" y="1858935"/>
            <a:ext cx="2279292" cy="1579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0698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80024" y="1249680"/>
            <a:ext cx="4562395" cy="5608320"/>
          </a:xfrm>
          <a:prstGeom prst="rect">
            <a:avLst/>
          </a:prstGeom>
          <a:solidFill>
            <a:srgbClr val="05132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868204" y="1767815"/>
            <a:ext cx="238123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SzPct val="100000"/>
            </a:pPr>
            <a:r>
              <a:rPr lang="en-US" sz="11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  <a:cs typeface="Arial" charset="0"/>
              </a:rPr>
              <a:t>Rigid</a:t>
            </a:r>
          </a:p>
          <a:p>
            <a:pPr marL="171450" indent="-171450">
              <a:buSzPct val="100000"/>
              <a:buFont typeface="Arial" pitchFamily="34" charset="0"/>
              <a:buChar char="–"/>
            </a:pPr>
            <a:r>
              <a:rPr lang="en-US" sz="1100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  <a:cs typeface="Arial" charset="0"/>
              </a:rPr>
              <a:t>General purpose </a:t>
            </a:r>
            <a:r>
              <a:rPr lang="en-US" sz="1100" dirty="0">
                <a:solidFill>
                  <a:srgbClr val="FFFFFF"/>
                </a:solidFill>
                <a:latin typeface="Arial" charset="0"/>
                <a:ea typeface="ＭＳ Ｐゴシック" pitchFamily="34" charset="-128"/>
                <a:cs typeface="Arial" charset="0"/>
              </a:rPr>
              <a:t>translucent</a:t>
            </a:r>
          </a:p>
          <a:p>
            <a:pPr marL="171450" indent="-171450">
              <a:buSzPct val="100000"/>
              <a:buFont typeface="Arial" pitchFamily="34" charset="0"/>
              <a:buChar char="–"/>
            </a:pPr>
            <a:r>
              <a:rPr lang="en-US" sz="1100" dirty="0">
                <a:solidFill>
                  <a:srgbClr val="FFFFFF"/>
                </a:solidFill>
                <a:latin typeface="Arial" charset="0"/>
                <a:ea typeface="ＭＳ Ｐゴシック" pitchFamily="34" charset="-128"/>
                <a:cs typeface="Arial" charset="0"/>
              </a:rPr>
              <a:t>Polypropylene-like</a:t>
            </a:r>
          </a:p>
          <a:p>
            <a:pPr marL="171450" indent="-171450">
              <a:buSzPct val="100000"/>
              <a:buFont typeface="Arial" pitchFamily="34" charset="0"/>
              <a:buChar char="–"/>
            </a:pPr>
            <a:r>
              <a:rPr lang="en-US" sz="1100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  <a:cs typeface="Arial" charset="0"/>
              </a:rPr>
              <a:t>High-temperature</a:t>
            </a:r>
          </a:p>
          <a:p>
            <a:pPr marL="171450" indent="-171450">
              <a:buSzPct val="100000"/>
              <a:buFont typeface="Arial" pitchFamily="34" charset="0"/>
              <a:buChar char="–"/>
            </a:pPr>
            <a:r>
              <a:rPr lang="en-US" sz="1100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  <a:cs typeface="Arial" charset="0"/>
              </a:rPr>
              <a:t>ABS-like</a:t>
            </a:r>
          </a:p>
          <a:p>
            <a:pPr marL="171450" indent="-171450">
              <a:buSzPct val="100000"/>
              <a:buFont typeface="Arial" pitchFamily="34" charset="0"/>
              <a:buChar char="–"/>
            </a:pPr>
            <a:r>
              <a:rPr lang="en-US" sz="1100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  <a:cs typeface="Arial" charset="0"/>
              </a:rPr>
              <a:t>Transparent</a:t>
            </a:r>
            <a:endParaRPr lang="en-US" sz="1100" dirty="0">
              <a:solidFill>
                <a:srgbClr val="FFFFFF"/>
              </a:solidFill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91953" y="2905015"/>
            <a:ext cx="2237522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SzPct val="100000"/>
            </a:pPr>
            <a:r>
              <a:rPr lang="en-US" sz="11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  <a:cs typeface="Arial" charset="0"/>
              </a:rPr>
              <a:t>Flexible, Rubber-like</a:t>
            </a:r>
          </a:p>
          <a:p>
            <a:pPr marL="171450" indent="-171450">
              <a:buSzPct val="100000"/>
              <a:buFont typeface="Arial" pitchFamily="34" charset="0"/>
              <a:buChar char="–"/>
            </a:pPr>
            <a:r>
              <a:rPr lang="en-US" sz="1100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  <a:cs typeface="Arial" charset="0"/>
              </a:rPr>
              <a:t>High</a:t>
            </a:r>
            <a:r>
              <a:rPr lang="en-US" sz="1100" dirty="0">
                <a:solidFill>
                  <a:srgbClr val="FFFFFF"/>
                </a:solidFill>
                <a:latin typeface="Arial" charset="0"/>
                <a:ea typeface="ＭＳ Ｐゴシック" pitchFamily="34" charset="-128"/>
                <a:cs typeface="Arial" charset="0"/>
              </a:rPr>
              <a:t>-elongation</a:t>
            </a:r>
          </a:p>
          <a:p>
            <a:pPr marL="171450" indent="-171450">
              <a:buSzPct val="100000"/>
              <a:buFont typeface="Arial" pitchFamily="34" charset="0"/>
              <a:buChar char="–"/>
            </a:pPr>
            <a:r>
              <a:rPr lang="en-US" sz="1100" dirty="0">
                <a:solidFill>
                  <a:srgbClr val="FFFFFF"/>
                </a:solidFill>
                <a:latin typeface="Arial" charset="0"/>
                <a:ea typeface="ＭＳ Ｐゴシック" pitchFamily="34" charset="-128"/>
                <a:cs typeface="Arial" charset="0"/>
              </a:rPr>
              <a:t>Wide range of Shore Scale A values (Hardness) </a:t>
            </a:r>
            <a:endParaRPr lang="en-US" sz="1100" dirty="0" smtClean="0">
              <a:solidFill>
                <a:srgbClr val="FFFFFF"/>
              </a:solidFill>
              <a:latin typeface="Arial" charset="0"/>
              <a:ea typeface="ＭＳ Ｐゴシック" pitchFamily="34" charset="-128"/>
              <a:cs typeface="Arial" charset="0"/>
            </a:endParaRPr>
          </a:p>
          <a:p>
            <a:pPr marL="171450" indent="-171450">
              <a:buSzPct val="100000"/>
              <a:buFont typeface="Arial" pitchFamily="34" charset="0"/>
              <a:buChar char="–"/>
            </a:pPr>
            <a:r>
              <a:rPr lang="en-US" sz="1100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  <a:cs typeface="Arial" charset="0"/>
              </a:rPr>
              <a:t>High </a:t>
            </a:r>
            <a:r>
              <a:rPr lang="en-US" sz="1100" dirty="0">
                <a:solidFill>
                  <a:srgbClr val="FFFFFF"/>
                </a:solidFill>
                <a:latin typeface="Arial" charset="0"/>
                <a:ea typeface="ＭＳ Ｐゴシック" pitchFamily="34" charset="-128"/>
                <a:cs typeface="Arial" charset="0"/>
              </a:rPr>
              <a:t>Tear Resistance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91954" y="3982591"/>
            <a:ext cx="186859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SzPct val="100000"/>
            </a:pPr>
            <a:r>
              <a:rPr lang="en-US" sz="11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  <a:cs typeface="Arial" charset="0"/>
              </a:rPr>
              <a:t>Medical</a:t>
            </a:r>
          </a:p>
          <a:p>
            <a:pPr marL="171450" indent="-171450">
              <a:buSzPct val="100000"/>
              <a:buFont typeface="Arial" pitchFamily="34" charset="0"/>
              <a:buChar char="–"/>
            </a:pPr>
            <a:r>
              <a:rPr lang="en-US" sz="1100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  <a:cs typeface="Arial" charset="0"/>
              </a:rPr>
              <a:t>Biocompatible for Hearing Aids</a:t>
            </a:r>
            <a:endParaRPr lang="en-US" sz="1100" dirty="0">
              <a:solidFill>
                <a:srgbClr val="FFFFFF"/>
              </a:solidFill>
              <a:latin typeface="Arial" charset="0"/>
              <a:ea typeface="ＭＳ Ｐゴシック" pitchFamily="34" charset="-128"/>
              <a:cs typeface="Arial" charset="0"/>
            </a:endParaRPr>
          </a:p>
          <a:p>
            <a:pPr marL="171450" indent="-171450">
              <a:buSzPct val="100000"/>
              <a:buFont typeface="Arial" pitchFamily="34" charset="0"/>
              <a:buChar char="–"/>
            </a:pPr>
            <a:r>
              <a:rPr lang="en-US" sz="1100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  <a:cs typeface="Arial" charset="0"/>
              </a:rPr>
              <a:t>Biocompatible clear material</a:t>
            </a:r>
          </a:p>
          <a:p>
            <a:pPr marL="171450" indent="-171450">
              <a:buSzPct val="100000"/>
              <a:buFont typeface="Arial" pitchFamily="34" charset="0"/>
              <a:buChar char="–"/>
            </a:pPr>
            <a:r>
              <a:rPr lang="en-US" sz="1100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  <a:cs typeface="Arial" charset="0"/>
              </a:rPr>
              <a:t>Dental</a:t>
            </a:r>
            <a:endParaRPr lang="en-US" sz="1100" dirty="0">
              <a:solidFill>
                <a:srgbClr val="FFFFFF"/>
              </a:solidFill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91959" y="5180444"/>
            <a:ext cx="209414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SzPct val="100000"/>
            </a:pPr>
            <a:r>
              <a:rPr lang="en-US" sz="11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  <a:cs typeface="Arial" charset="0"/>
              </a:rPr>
              <a:t>Digital Composite Materials</a:t>
            </a:r>
          </a:p>
          <a:p>
            <a:pPr marL="171450" indent="-171450">
              <a:buSzPct val="100000"/>
              <a:buFont typeface="Arial" pitchFamily="34" charset="0"/>
              <a:buChar char="–"/>
            </a:pPr>
            <a:r>
              <a:rPr lang="en-US" sz="1100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  <a:cs typeface="Arial" charset="0"/>
              </a:rPr>
              <a:t>Pre</a:t>
            </a:r>
            <a:r>
              <a:rPr lang="en-US" sz="1100" dirty="0">
                <a:solidFill>
                  <a:srgbClr val="FFFFFF"/>
                </a:solidFill>
                <a:latin typeface="Arial" charset="0"/>
                <a:ea typeface="ＭＳ Ｐゴシック" pitchFamily="34" charset="-128"/>
                <a:cs typeface="Arial" charset="0"/>
              </a:rPr>
              <a:t>-defined Digital Materials</a:t>
            </a:r>
            <a:r>
              <a:rPr lang="en-US" sz="1100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  <a:cs typeface="Arial" charset="0"/>
              </a:rPr>
              <a:t>™</a:t>
            </a:r>
            <a:endParaRPr lang="en-US" sz="1100" dirty="0">
              <a:solidFill>
                <a:srgbClr val="FFFFFF"/>
              </a:solidFill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1597" y="1933557"/>
            <a:ext cx="1656001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SzPct val="100000"/>
            </a:pPr>
            <a:r>
              <a:rPr lang="pt-BR" sz="1100" b="1" dirty="0" smtClean="0">
                <a:solidFill>
                  <a:srgbClr val="102442"/>
                </a:solidFill>
                <a:latin typeface="Arial" charset="0"/>
                <a:ea typeface="ＭＳ Ｐゴシック" pitchFamily="34" charset="-128"/>
                <a:cs typeface="Arial" charset="0"/>
              </a:rPr>
              <a:t>Durable</a:t>
            </a:r>
          </a:p>
          <a:p>
            <a:pPr marL="171450" indent="-171450">
              <a:buSzPct val="100000"/>
              <a:buFont typeface="Arial" pitchFamily="34" charset="0"/>
              <a:buChar char="–"/>
            </a:pPr>
            <a:r>
              <a:rPr lang="pt-BR" sz="1100" dirty="0" smtClean="0">
                <a:solidFill>
                  <a:srgbClr val="102442"/>
                </a:solidFill>
                <a:latin typeface="Arial" charset="0"/>
                <a:ea typeface="ＭＳ Ｐゴシック" pitchFamily="34" charset="-128"/>
                <a:cs typeface="Arial" charset="0"/>
              </a:rPr>
              <a:t>ABS</a:t>
            </a:r>
            <a:endParaRPr lang="pt-BR" sz="1100" dirty="0">
              <a:solidFill>
                <a:srgbClr val="102442"/>
              </a:solidFill>
              <a:latin typeface="Arial" charset="0"/>
              <a:ea typeface="ＭＳ Ｐゴシック" pitchFamily="34" charset="-128"/>
              <a:cs typeface="Arial" charset="0"/>
            </a:endParaRPr>
          </a:p>
          <a:p>
            <a:pPr marL="171450" indent="-171450">
              <a:buSzPct val="100000"/>
              <a:buFont typeface="Arial" pitchFamily="34" charset="0"/>
              <a:buChar char="–"/>
            </a:pPr>
            <a:r>
              <a:rPr lang="pt-BR" sz="1100" dirty="0" smtClean="0">
                <a:solidFill>
                  <a:srgbClr val="102442"/>
                </a:solidFill>
                <a:latin typeface="Arial" charset="0"/>
                <a:ea typeface="ＭＳ Ｐゴシック" pitchFamily="34" charset="-128"/>
                <a:cs typeface="Arial" charset="0"/>
              </a:rPr>
              <a:t>Production-grade</a:t>
            </a:r>
            <a:endParaRPr lang="pt-BR" sz="1100" dirty="0">
              <a:solidFill>
                <a:srgbClr val="102442"/>
              </a:solidFill>
              <a:latin typeface="Arial" charset="0"/>
              <a:ea typeface="ＭＳ Ｐゴシック" pitchFamily="34" charset="-128"/>
              <a:cs typeface="Arial" charset="0"/>
            </a:endParaRPr>
          </a:p>
          <a:p>
            <a:pPr marL="171450" indent="-171450">
              <a:buSzPct val="100000"/>
              <a:buFont typeface="Arial" pitchFamily="34" charset="0"/>
              <a:buChar char="–"/>
            </a:pPr>
            <a:r>
              <a:rPr lang="pt-BR" sz="1100" dirty="0">
                <a:solidFill>
                  <a:srgbClr val="102442"/>
                </a:solidFill>
                <a:latin typeface="Arial" charset="0"/>
                <a:ea typeface="ＭＳ Ｐゴシック" pitchFamily="34" charset="-128"/>
                <a:cs typeface="Arial" charset="0"/>
              </a:rPr>
              <a:t>Realistic parts</a:t>
            </a:r>
          </a:p>
          <a:p>
            <a:pPr marL="171450" indent="-171450">
              <a:buSzPct val="100000"/>
              <a:buFont typeface="Arial" pitchFamily="34" charset="0"/>
              <a:buChar char="–"/>
            </a:pPr>
            <a:r>
              <a:rPr lang="pt-BR" sz="1100" dirty="0">
                <a:solidFill>
                  <a:srgbClr val="102442"/>
                </a:solidFill>
                <a:latin typeface="Arial" charset="0"/>
                <a:ea typeface="ＭＳ Ｐゴシック" pitchFamily="34" charset="-128"/>
                <a:cs typeface="Arial" charset="0"/>
              </a:rPr>
              <a:t>Translucent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41592" y="3168112"/>
            <a:ext cx="165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SzPct val="100000"/>
            </a:pPr>
            <a:r>
              <a:rPr lang="en-GB" sz="1100" b="1" dirty="0" smtClean="0">
                <a:solidFill>
                  <a:srgbClr val="102442"/>
                </a:solidFill>
                <a:latin typeface="Arial" charset="0"/>
                <a:ea typeface="ＭＳ Ｐゴシック" pitchFamily="34" charset="-128"/>
                <a:cs typeface="Arial" charset="0"/>
              </a:rPr>
              <a:t>Functional</a:t>
            </a:r>
          </a:p>
          <a:p>
            <a:pPr marL="171450" indent="-171450">
              <a:buSzPct val="100000"/>
              <a:buFont typeface="Arial" pitchFamily="34" charset="0"/>
              <a:buChar char="–"/>
            </a:pPr>
            <a:r>
              <a:rPr lang="en-GB" sz="1100" dirty="0" smtClean="0">
                <a:solidFill>
                  <a:srgbClr val="102442"/>
                </a:solidFill>
                <a:latin typeface="Arial" charset="0"/>
                <a:ea typeface="ＭＳ Ｐゴシック" pitchFamily="34" charset="-128"/>
                <a:cs typeface="Arial" charset="0"/>
              </a:rPr>
              <a:t>Anti</a:t>
            </a:r>
            <a:r>
              <a:rPr lang="en-GB" sz="1100" dirty="0">
                <a:solidFill>
                  <a:srgbClr val="102442"/>
                </a:solidFill>
                <a:latin typeface="Arial" charset="0"/>
                <a:ea typeface="ＭＳ Ｐゴシック" pitchFamily="34" charset="-128"/>
                <a:cs typeface="Arial" charset="0"/>
              </a:rPr>
              <a:t>-static </a:t>
            </a:r>
          </a:p>
          <a:p>
            <a:pPr marL="171450" indent="-171450">
              <a:buSzPct val="100000"/>
              <a:buFont typeface="Arial" pitchFamily="34" charset="0"/>
              <a:buChar char="–"/>
            </a:pPr>
            <a:r>
              <a:rPr lang="en-GB" sz="1100" dirty="0" smtClean="0">
                <a:solidFill>
                  <a:srgbClr val="102442"/>
                </a:solidFill>
                <a:latin typeface="Arial" charset="0"/>
                <a:ea typeface="ＭＳ Ｐゴシック" pitchFamily="34" charset="-128"/>
                <a:cs typeface="Arial" charset="0"/>
              </a:rPr>
              <a:t>High </a:t>
            </a:r>
            <a:r>
              <a:rPr lang="en-GB" sz="1100" dirty="0">
                <a:solidFill>
                  <a:srgbClr val="102442"/>
                </a:solidFill>
                <a:latin typeface="Arial" charset="0"/>
                <a:ea typeface="ＭＳ Ｐゴシック" pitchFamily="34" charset="-128"/>
                <a:cs typeface="Arial" charset="0"/>
              </a:rPr>
              <a:t>strength</a:t>
            </a:r>
          </a:p>
          <a:p>
            <a:pPr marL="171450" indent="-171450">
              <a:buSzPct val="100000"/>
              <a:buFont typeface="Arial" pitchFamily="34" charset="0"/>
              <a:buChar char="–"/>
            </a:pPr>
            <a:r>
              <a:rPr lang="en-GB" sz="1100" dirty="0">
                <a:solidFill>
                  <a:srgbClr val="102442"/>
                </a:solidFill>
                <a:latin typeface="Arial" charset="0"/>
                <a:ea typeface="ＭＳ Ｐゴシック" pitchFamily="34" charset="-128"/>
                <a:cs typeface="Arial" charset="0"/>
              </a:rPr>
              <a:t>Manufacturing tools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71142" y="4217651"/>
            <a:ext cx="165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SzPct val="100000"/>
            </a:pPr>
            <a:r>
              <a:rPr lang="en-GB" sz="1100" b="1" dirty="0" smtClean="0">
                <a:solidFill>
                  <a:srgbClr val="102442"/>
                </a:solidFill>
                <a:latin typeface="Arial" charset="0"/>
                <a:ea typeface="ＭＳ Ｐゴシック" pitchFamily="34" charset="-128"/>
                <a:cs typeface="Arial" charset="0"/>
              </a:rPr>
              <a:t>Industry-Ready</a:t>
            </a:r>
          </a:p>
          <a:p>
            <a:pPr marL="171450" indent="-171450">
              <a:buSzPct val="100000"/>
              <a:buFont typeface="Arial" pitchFamily="34" charset="0"/>
              <a:buChar char="–"/>
            </a:pPr>
            <a:r>
              <a:rPr lang="en-GB" sz="1100" dirty="0" smtClean="0">
                <a:solidFill>
                  <a:srgbClr val="102442"/>
                </a:solidFill>
                <a:latin typeface="Arial" charset="0"/>
                <a:ea typeface="ＭＳ Ｐゴシック" pitchFamily="34" charset="-128"/>
                <a:cs typeface="Arial" charset="0"/>
              </a:rPr>
              <a:t>High strength</a:t>
            </a:r>
            <a:endParaRPr lang="en-GB" sz="1100" dirty="0">
              <a:solidFill>
                <a:srgbClr val="102442"/>
              </a:solidFill>
              <a:latin typeface="Arial" charset="0"/>
              <a:ea typeface="ＭＳ Ｐゴシック" pitchFamily="34" charset="-128"/>
              <a:cs typeface="Arial" charset="0"/>
            </a:endParaRPr>
          </a:p>
          <a:p>
            <a:pPr marL="171450" indent="-171450">
              <a:buSzPct val="100000"/>
              <a:buFont typeface="Arial" pitchFamily="34" charset="0"/>
              <a:buChar char="–"/>
            </a:pPr>
            <a:r>
              <a:rPr lang="en-GB" sz="1100" dirty="0" smtClean="0">
                <a:solidFill>
                  <a:srgbClr val="102442"/>
                </a:solidFill>
                <a:latin typeface="Arial" charset="0"/>
                <a:ea typeface="ＭＳ Ｐゴシック" pitchFamily="34" charset="-128"/>
                <a:cs typeface="Arial" charset="0"/>
              </a:rPr>
              <a:t>Sterilizable</a:t>
            </a:r>
          </a:p>
          <a:p>
            <a:pPr marL="171450" indent="-171450">
              <a:buSzPct val="100000"/>
              <a:buFont typeface="Arial" pitchFamily="34" charset="0"/>
              <a:buChar char="–"/>
            </a:pPr>
            <a:r>
              <a:rPr lang="en-GB" sz="1100" dirty="0" smtClean="0">
                <a:solidFill>
                  <a:srgbClr val="102442"/>
                </a:solidFill>
                <a:latin typeface="Arial" charset="0"/>
                <a:ea typeface="ＭＳ Ｐゴシック" pitchFamily="34" charset="-128"/>
                <a:cs typeface="Arial" charset="0"/>
              </a:rPr>
              <a:t>Food </a:t>
            </a:r>
            <a:r>
              <a:rPr lang="en-GB" sz="1100" dirty="0">
                <a:solidFill>
                  <a:srgbClr val="102442"/>
                </a:solidFill>
                <a:latin typeface="Arial" charset="0"/>
                <a:ea typeface="ＭＳ Ｐゴシック" pitchFamily="34" charset="-128"/>
                <a:cs typeface="Arial" charset="0"/>
              </a:rPr>
              <a:t>&amp; drug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1592" y="5345306"/>
            <a:ext cx="165600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SzPct val="100000"/>
            </a:pPr>
            <a:r>
              <a:rPr lang="en-GB" sz="1100" b="1" dirty="0" smtClean="0">
                <a:solidFill>
                  <a:srgbClr val="102442"/>
                </a:solidFill>
                <a:latin typeface="Arial" charset="0"/>
                <a:ea typeface="ＭＳ Ｐゴシック" pitchFamily="34" charset="-128"/>
                <a:cs typeface="Arial" charset="0"/>
              </a:rPr>
              <a:t>High-Performance</a:t>
            </a:r>
          </a:p>
          <a:p>
            <a:pPr marL="171450" indent="-171450">
              <a:buSzPct val="100000"/>
              <a:buFont typeface="Arial" pitchFamily="34" charset="0"/>
              <a:buChar char="–"/>
            </a:pPr>
            <a:r>
              <a:rPr lang="en-GB" sz="1100" dirty="0" smtClean="0">
                <a:solidFill>
                  <a:srgbClr val="102442"/>
                </a:solidFill>
                <a:latin typeface="Arial" charset="0"/>
                <a:ea typeface="ＭＳ Ｐゴシック" pitchFamily="34" charset="-128"/>
                <a:cs typeface="Arial" charset="0"/>
              </a:rPr>
              <a:t>Flame </a:t>
            </a:r>
            <a:r>
              <a:rPr lang="en-GB" sz="1100" dirty="0">
                <a:solidFill>
                  <a:srgbClr val="102442"/>
                </a:solidFill>
                <a:latin typeface="Arial" charset="0"/>
                <a:ea typeface="ＭＳ Ｐゴシック" pitchFamily="34" charset="-128"/>
                <a:cs typeface="Arial" charset="0"/>
              </a:rPr>
              <a:t>retardant</a:t>
            </a:r>
          </a:p>
          <a:p>
            <a:pPr marL="171450" indent="-171450">
              <a:buSzPct val="100000"/>
              <a:buFont typeface="Arial" pitchFamily="34" charset="0"/>
              <a:buChar char="–"/>
            </a:pPr>
            <a:r>
              <a:rPr lang="en-GB" sz="1100" dirty="0">
                <a:solidFill>
                  <a:srgbClr val="102442"/>
                </a:solidFill>
                <a:latin typeface="Arial" charset="0"/>
                <a:ea typeface="ＭＳ Ｐゴシック" pitchFamily="34" charset="-128"/>
                <a:cs typeface="Arial" charset="0"/>
              </a:rPr>
              <a:t>Chemical-resistant</a:t>
            </a:r>
          </a:p>
          <a:p>
            <a:pPr marL="171450" indent="-171450">
              <a:buSzPct val="100000"/>
              <a:buFont typeface="Arial" pitchFamily="34" charset="0"/>
              <a:buChar char="–"/>
            </a:pPr>
            <a:r>
              <a:rPr lang="en-GB" sz="1100" dirty="0">
                <a:solidFill>
                  <a:srgbClr val="102442"/>
                </a:solidFill>
                <a:latin typeface="Arial" charset="0"/>
                <a:ea typeface="ＭＳ Ｐゴシック" pitchFamily="34" charset="-128"/>
                <a:cs typeface="Arial" charset="0"/>
              </a:rPr>
              <a:t>Low-toxicity</a:t>
            </a:r>
          </a:p>
          <a:p>
            <a:pPr marL="171450" indent="-171450">
              <a:buSzPct val="100000"/>
              <a:buFont typeface="Arial" pitchFamily="34" charset="0"/>
              <a:buChar char="–"/>
            </a:pPr>
            <a:r>
              <a:rPr lang="en-GB" sz="1100" dirty="0">
                <a:solidFill>
                  <a:srgbClr val="102442"/>
                </a:solidFill>
                <a:latin typeface="Arial" charset="0"/>
                <a:ea typeface="ＭＳ Ｐゴシック" pitchFamily="34" charset="-128"/>
                <a:cs typeface="Arial" charset="0"/>
              </a:rPr>
              <a:t>Finished parts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0118" y="5431912"/>
            <a:ext cx="819872" cy="65863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1682" y="1883712"/>
            <a:ext cx="633522" cy="81820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166529">
            <a:off x="2928096" y="3136169"/>
            <a:ext cx="1081580" cy="75710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7592" y="1933549"/>
            <a:ext cx="777964" cy="76836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9473" y="3168740"/>
            <a:ext cx="882215" cy="76881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9467" y="5649224"/>
            <a:ext cx="750838" cy="65863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7598" y="4295532"/>
            <a:ext cx="1224136" cy="103317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41872" y="3959537"/>
            <a:ext cx="756084" cy="63322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0101" y="3830200"/>
            <a:ext cx="1191530" cy="89364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038541">
            <a:off x="8092224" y="2773333"/>
            <a:ext cx="520873" cy="102131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3600" y="2735035"/>
            <a:ext cx="950700" cy="98492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87381" y="4772630"/>
            <a:ext cx="734326" cy="106293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6165" y="4933812"/>
            <a:ext cx="769275" cy="95697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23259" y="2003731"/>
            <a:ext cx="1041079" cy="46067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0830" y="1646206"/>
            <a:ext cx="951387" cy="773486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4848290" y="1331232"/>
            <a:ext cx="20431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prstClr val="white"/>
                </a:solidFill>
                <a:latin typeface="Arial"/>
                <a:cs typeface="Arial"/>
              </a:rPr>
              <a:t>Photopolymers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66071" y="1331232"/>
            <a:ext cx="204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102442"/>
                </a:solidFill>
                <a:latin typeface="Arial"/>
                <a:cs typeface="Arial"/>
              </a:rPr>
              <a:t>Thermoplastics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906232" y="5921832"/>
            <a:ext cx="2094147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SzPct val="100000"/>
            </a:pPr>
            <a:r>
              <a:rPr lang="en-US" sz="1100" b="1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  <a:cs typeface="Arial" charset="0"/>
              </a:rPr>
              <a:t>Color</a:t>
            </a:r>
          </a:p>
          <a:p>
            <a:pPr marL="171450" indent="-171450">
              <a:buSzPct val="100000"/>
              <a:buFont typeface="Arial" pitchFamily="34" charset="0"/>
              <a:buChar char="–"/>
            </a:pPr>
            <a:r>
              <a:rPr lang="en-US" sz="1100" dirty="0" smtClean="0">
                <a:solidFill>
                  <a:srgbClr val="FFFFFF"/>
                </a:solidFill>
                <a:latin typeface="Arial" charset="0"/>
                <a:ea typeface="ＭＳ Ｐゴシック" pitchFamily="34" charset="-128"/>
                <a:cs typeface="Arial" charset="0"/>
              </a:rPr>
              <a:t>General purpose materials and Digital Materials, rigid and rubber like</a:t>
            </a:r>
          </a:p>
          <a:p>
            <a:pPr>
              <a:buSzPct val="100000"/>
            </a:pPr>
            <a:endParaRPr lang="en-US" sz="1100" dirty="0">
              <a:solidFill>
                <a:srgbClr val="FFFFFF"/>
              </a:solidFill>
              <a:latin typeface="Arial" charset="0"/>
              <a:ea typeface="ＭＳ Ｐゴシック" pitchFamily="34" charset="-128"/>
              <a:cs typeface="Arial" charset="0"/>
            </a:endParaRPr>
          </a:p>
        </p:txBody>
      </p: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1644" y="5996750"/>
            <a:ext cx="919137" cy="742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 descr="C:\SSYS\Images\Connex3\Bike helmet 3D printed on the Objet500 Connex3 in one print job using VeroCyan, VeroMagenta and VeroYellow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560" y="5788350"/>
            <a:ext cx="1426215" cy="1069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itle 1"/>
          <p:cNvSpPr txBox="1">
            <a:spLocks/>
          </p:cNvSpPr>
          <p:nvPr/>
        </p:nvSpPr>
        <p:spPr>
          <a:xfrm>
            <a:off x="105891" y="492411"/>
            <a:ext cx="8229600" cy="11430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solidFill>
                  <a:srgbClr val="EB7521"/>
                </a:solidFill>
                <a:latin typeface="Arial"/>
                <a:cs typeface="Arial"/>
              </a:rPr>
              <a:t>A World of Material Possibilities</a:t>
            </a:r>
            <a:endParaRPr lang="en-US" sz="2800" b="1" dirty="0">
              <a:solidFill>
                <a:srgbClr val="EB752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87080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16843" y="3502152"/>
            <a:ext cx="8229600" cy="1143000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dirty="0" smtClean="0">
                <a:solidFill>
                  <a:prstClr val="white"/>
                </a:solidFill>
                <a:latin typeface="Arial"/>
                <a:cs typeface="Arial"/>
              </a:rPr>
              <a:t>Company History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386574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1511760" y="3994245"/>
            <a:ext cx="5632703" cy="112335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163614" y="5261327"/>
            <a:ext cx="1066061" cy="763834"/>
            <a:chOff x="95368" y="5561583"/>
            <a:chExt cx="1066061" cy="763834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5368" y="5561583"/>
              <a:ext cx="493821" cy="76383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 noChangeArrowheads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681753" y="5561583"/>
              <a:ext cx="479676" cy="7562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2" name="Picture 2" descr="C:\Users\sam.green\Pictures\Avi and eduardo 2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5644" y="1327431"/>
            <a:ext cx="1035348" cy="747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5642" y="2803461"/>
            <a:ext cx="1144144" cy="889890"/>
          </a:xfrm>
          <a:prstGeom prst="rect">
            <a:avLst/>
          </a:prstGeom>
        </p:spPr>
      </p:pic>
      <p:pic>
        <p:nvPicPr>
          <p:cNvPr id="24" name="Picture 5" descr="C:\Users\sam.green\Pictures\car1.jpg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5645" y="4412085"/>
            <a:ext cx="1051928" cy="806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" name="Group 24"/>
          <p:cNvGrpSpPr/>
          <p:nvPr/>
        </p:nvGrpSpPr>
        <p:grpSpPr>
          <a:xfrm>
            <a:off x="189288" y="2075067"/>
            <a:ext cx="1069778" cy="782993"/>
            <a:chOff x="2741042" y="4111710"/>
            <a:chExt cx="1200126" cy="895151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41042" y="4286250"/>
              <a:ext cx="656862" cy="66037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416471" y="4111710"/>
              <a:ext cx="524697" cy="895151"/>
            </a:xfrm>
            <a:prstGeom prst="rect">
              <a:avLst/>
            </a:prstGeom>
          </p:spPr>
        </p:pic>
      </p:grpSp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288" y="3773291"/>
            <a:ext cx="1014098" cy="582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Title 1"/>
          <p:cNvSpPr txBox="1">
            <a:spLocks/>
          </p:cNvSpPr>
          <p:nvPr/>
        </p:nvSpPr>
        <p:spPr>
          <a:xfrm>
            <a:off x="105891" y="492411"/>
            <a:ext cx="8229600" cy="657204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solidFill>
                  <a:srgbClr val="EB7521"/>
                </a:solidFill>
                <a:latin typeface="Arial"/>
                <a:cs typeface="Arial"/>
              </a:rPr>
              <a:t>Major Milestones</a:t>
            </a:r>
            <a:endParaRPr lang="en-US" sz="2800" b="1" dirty="0">
              <a:solidFill>
                <a:srgbClr val="EB7521"/>
              </a:solidFill>
              <a:latin typeface="Arial"/>
              <a:cs typeface="Arial"/>
            </a:endParaRPr>
          </a:p>
        </p:txBody>
      </p:sp>
      <p:pic>
        <p:nvPicPr>
          <p:cNvPr id="30" name="Picture 6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631" t="47378" r="18738" b="26311"/>
          <a:stretch/>
        </p:blipFill>
        <p:spPr bwMode="auto">
          <a:xfrm>
            <a:off x="73529" y="6092730"/>
            <a:ext cx="520515" cy="492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36244" y="6237027"/>
            <a:ext cx="591324" cy="593966"/>
          </a:xfrm>
          <a:prstGeom prst="rect">
            <a:avLst/>
          </a:prstGeom>
        </p:spPr>
      </p:pic>
      <p:sp>
        <p:nvSpPr>
          <p:cNvPr id="17" name="Text Placeholder 2"/>
          <p:cNvSpPr txBox="1">
            <a:spLocks/>
          </p:cNvSpPr>
          <p:nvPr/>
        </p:nvSpPr>
        <p:spPr>
          <a:xfrm>
            <a:off x="1399148" y="1333387"/>
            <a:ext cx="7717556" cy="54194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457200" rtl="0" eaLnBrk="1" latinLnBrk="0" hangingPunct="1">
              <a:lnSpc>
                <a:spcPct val="150000"/>
              </a:lnSpc>
              <a:spcBef>
                <a:spcPct val="0"/>
              </a:spcBef>
              <a:buNone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1pPr>
            <a:lvl2pPr marL="7429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2pPr>
            <a:lvl3pPr marL="12001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3pPr>
            <a:lvl4pPr marL="1657350" indent="-285750">
              <a:lnSpc>
                <a:spcPct val="150000"/>
              </a:lnSpc>
              <a:buFont typeface="Arial"/>
              <a:buChar char="•"/>
              <a:defRPr lang="en-US" sz="1800" kern="1200" dirty="0" smtClean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4pPr>
            <a:lvl5pPr marL="2114550" indent="-285750">
              <a:lnSpc>
                <a:spcPct val="150000"/>
              </a:lnSpc>
              <a:buFont typeface="Arial"/>
              <a:buChar char="•"/>
              <a:defRPr lang="en-US" sz="1800" kern="1200" dirty="0">
                <a:solidFill>
                  <a:srgbClr val="102442"/>
                </a:solidFill>
                <a:latin typeface="Helvetica Neue"/>
                <a:ea typeface="+mn-ea"/>
                <a:cs typeface="Helvetica Neue"/>
              </a:defRPr>
            </a:lvl5pPr>
          </a:lstStyle>
          <a:p>
            <a:pPr>
              <a:lnSpc>
                <a:spcPct val="100000"/>
              </a:lnSpc>
              <a:spcBef>
                <a:spcPts val="1600"/>
              </a:spcBef>
            </a:pPr>
            <a:r>
              <a:rPr sz="1050" b="1" dirty="0">
                <a:latin typeface="Arial"/>
                <a:cs typeface="Arial"/>
              </a:rPr>
              <a:t>1988: </a:t>
            </a:r>
            <a:r>
              <a:rPr sz="1050" b="1" dirty="0" smtClean="0">
                <a:latin typeface="Arial"/>
                <a:cs typeface="Arial"/>
              </a:rPr>
              <a:t>Scott </a:t>
            </a:r>
            <a:r>
              <a:rPr sz="1050" b="1" dirty="0">
                <a:latin typeface="Arial"/>
                <a:cs typeface="Arial"/>
              </a:rPr>
              <a:t>Crump invents Fused Deposition Modeling (FDM) in the family kitchen by mixing wax and plastic </a:t>
            </a:r>
            <a:r>
              <a:rPr sz="1050" b="1" dirty="0" smtClean="0">
                <a:latin typeface="Arial"/>
                <a:cs typeface="Arial"/>
              </a:rPr>
              <a:t>formulas </a:t>
            </a:r>
            <a:endParaRPr sz="1050" b="1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00"/>
              </a:spcBef>
            </a:pPr>
            <a:r>
              <a:rPr sz="1050" b="1" dirty="0" smtClean="0">
                <a:solidFill>
                  <a:srgbClr val="FF0000"/>
                </a:solidFill>
                <a:latin typeface="Arial"/>
                <a:cs typeface="Arial"/>
              </a:rPr>
              <a:t>1994</a:t>
            </a:r>
            <a:r>
              <a:rPr sz="1050" b="1" dirty="0">
                <a:solidFill>
                  <a:srgbClr val="FF0000"/>
                </a:solidFill>
                <a:latin typeface="Arial"/>
                <a:cs typeface="Arial"/>
              </a:rPr>
              <a:t>:  Stratasys begins selling the first thermoplastic available for a 3D </a:t>
            </a:r>
            <a:r>
              <a:rPr sz="1050" b="1" dirty="0" smtClean="0">
                <a:solidFill>
                  <a:srgbClr val="FF0000"/>
                </a:solidFill>
                <a:latin typeface="Arial"/>
                <a:cs typeface="Arial"/>
              </a:rPr>
              <a:t>printing </a:t>
            </a:r>
            <a:r>
              <a:rPr sz="1050" b="1" dirty="0">
                <a:solidFill>
                  <a:srgbClr val="FF0000"/>
                </a:solidFill>
                <a:latin typeface="Arial"/>
                <a:cs typeface="Arial"/>
              </a:rPr>
              <a:t>process: </a:t>
            </a:r>
            <a:r>
              <a:rPr sz="1050" b="1" u="sng" dirty="0">
                <a:solidFill>
                  <a:srgbClr val="FF0000"/>
                </a:solidFill>
                <a:latin typeface="Arial"/>
                <a:cs typeface="Arial"/>
              </a:rPr>
              <a:t>ABS </a:t>
            </a:r>
            <a:r>
              <a:rPr sz="1050" b="1" u="sng" dirty="0" smtClean="0">
                <a:solidFill>
                  <a:srgbClr val="FF0000"/>
                </a:solidFill>
                <a:latin typeface="Arial"/>
                <a:cs typeface="Arial"/>
              </a:rPr>
              <a:t>plastic </a:t>
            </a:r>
            <a:endParaRPr sz="1050" b="1" u="sng" dirty="0">
              <a:solidFill>
                <a:srgbClr val="FF0000"/>
              </a:solidFill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00"/>
              </a:spcBef>
            </a:pPr>
            <a:r>
              <a:rPr sz="1050" b="1" dirty="0">
                <a:solidFill>
                  <a:srgbClr val="0D2344"/>
                </a:solidFill>
                <a:latin typeface="Arial"/>
                <a:cs typeface="Arial"/>
              </a:rPr>
              <a:t>1998: Objet </a:t>
            </a:r>
            <a:r>
              <a:rPr sz="1050" b="1" dirty="0">
                <a:latin typeface="Arial"/>
                <a:cs typeface="Arial"/>
              </a:rPr>
              <a:t>founded by former </a:t>
            </a:r>
            <a:r>
              <a:rPr sz="1050" b="1" dirty="0" smtClean="0">
                <a:latin typeface="Arial"/>
                <a:cs typeface="Arial"/>
              </a:rPr>
              <a:t>printing industry entrepreneurs</a:t>
            </a:r>
            <a:endParaRPr sz="1050" b="1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00"/>
              </a:spcBef>
            </a:pPr>
            <a:r>
              <a:rPr sz="1050" b="1" dirty="0" smtClean="0">
                <a:solidFill>
                  <a:srgbClr val="FF0000"/>
                </a:solidFill>
                <a:latin typeface="Arial"/>
                <a:cs typeface="Arial"/>
              </a:rPr>
              <a:t>2002</a:t>
            </a:r>
            <a:r>
              <a:rPr sz="1050" b="1" dirty="0">
                <a:solidFill>
                  <a:srgbClr val="FF0000"/>
                </a:solidFill>
                <a:latin typeface="Arial"/>
                <a:cs typeface="Arial"/>
              </a:rPr>
              <a:t>:  Stratasys introduces the </a:t>
            </a:r>
            <a:r>
              <a:rPr sz="1050" b="1" u="sng" dirty="0" smtClean="0">
                <a:solidFill>
                  <a:srgbClr val="FF0000"/>
                </a:solidFill>
                <a:latin typeface="Arial"/>
                <a:cs typeface="Arial"/>
              </a:rPr>
              <a:t>Dimension</a:t>
            </a:r>
            <a:r>
              <a:rPr sz="1050" b="1" dirty="0" smtClean="0">
                <a:solidFill>
                  <a:srgbClr val="FF0000"/>
                </a:solidFill>
                <a:latin typeface="Arial"/>
                <a:cs typeface="Arial"/>
              </a:rPr>
              <a:t>, the first </a:t>
            </a:r>
            <a:r>
              <a:rPr sz="1050" b="1" dirty="0">
                <a:solidFill>
                  <a:srgbClr val="FF0000"/>
                </a:solidFill>
                <a:latin typeface="Arial"/>
                <a:cs typeface="Arial"/>
              </a:rPr>
              <a:t>3D printer </a:t>
            </a:r>
            <a:r>
              <a:rPr sz="1050" b="1" dirty="0" smtClean="0">
                <a:solidFill>
                  <a:srgbClr val="FF0000"/>
                </a:solidFill>
                <a:latin typeface="Arial"/>
                <a:cs typeface="Arial"/>
              </a:rPr>
              <a:t>sub-$30,000</a:t>
            </a:r>
            <a:endParaRPr sz="1050" b="1" dirty="0">
              <a:solidFill>
                <a:srgbClr val="FF0000"/>
              </a:solidFill>
              <a:latin typeface="Arial"/>
              <a:cs typeface="Arial"/>
            </a:endParaRPr>
          </a:p>
          <a:p>
            <a:pPr marL="809625" indent="-809625">
              <a:lnSpc>
                <a:spcPct val="100000"/>
              </a:lnSpc>
              <a:spcBef>
                <a:spcPts val="1600"/>
              </a:spcBef>
              <a:tabLst>
                <a:tab pos="1346200" algn="l"/>
              </a:tabLst>
            </a:pPr>
            <a:r>
              <a:rPr sz="1050" b="1" dirty="0" smtClean="0">
                <a:solidFill>
                  <a:srgbClr val="FF0000"/>
                </a:solidFill>
                <a:latin typeface="Arial"/>
                <a:cs typeface="Arial"/>
              </a:rPr>
              <a:t>2007: </a:t>
            </a:r>
            <a:r>
              <a:rPr lang="en-US" sz="1050" b="1" dirty="0" smtClean="0">
                <a:solidFill>
                  <a:srgbClr val="FF0000"/>
                </a:solidFill>
                <a:latin typeface="Arial"/>
                <a:cs typeface="Arial"/>
              </a:rPr>
              <a:t>Objet</a:t>
            </a:r>
            <a:r>
              <a:rPr sz="1050" b="1" dirty="0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en-US" sz="1050" b="1" dirty="0" smtClean="0">
                <a:solidFill>
                  <a:srgbClr val="FF0000"/>
                </a:solidFill>
                <a:latin typeface="Arial"/>
                <a:cs typeface="Arial"/>
              </a:rPr>
              <a:t>i</a:t>
            </a:r>
            <a:r>
              <a:rPr sz="1050" b="1" dirty="0" smtClean="0">
                <a:solidFill>
                  <a:srgbClr val="FF0000"/>
                </a:solidFill>
                <a:latin typeface="Arial"/>
                <a:cs typeface="Arial"/>
              </a:rPr>
              <a:t>ntroduces world's first </a:t>
            </a:r>
            <a:r>
              <a:rPr sz="1050" b="1" u="sng" dirty="0" smtClean="0">
                <a:solidFill>
                  <a:srgbClr val="FF0000"/>
                </a:solidFill>
                <a:latin typeface="Arial"/>
                <a:cs typeface="Arial"/>
              </a:rPr>
              <a:t>Objet Connex multi-material </a:t>
            </a:r>
            <a:r>
              <a:rPr sz="1050" b="1" dirty="0" smtClean="0">
                <a:solidFill>
                  <a:srgbClr val="FF0000"/>
                </a:solidFill>
                <a:latin typeface="Arial"/>
                <a:cs typeface="Arial"/>
              </a:rPr>
              <a:t>3D printing technology</a:t>
            </a:r>
            <a:endParaRPr sz="1050" b="1" dirty="0">
              <a:solidFill>
                <a:srgbClr val="FF0000"/>
              </a:solidFill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00"/>
              </a:spcBef>
            </a:pPr>
            <a:r>
              <a:rPr sz="1050" b="1" dirty="0" smtClean="0">
                <a:solidFill>
                  <a:srgbClr val="FF0000"/>
                </a:solidFill>
                <a:latin typeface="Arial"/>
                <a:cs typeface="Arial"/>
              </a:rPr>
              <a:t>2008: Stratasys launches the </a:t>
            </a:r>
            <a:r>
              <a:rPr sz="1050" b="1" dirty="0">
                <a:solidFill>
                  <a:srgbClr val="FF0000"/>
                </a:solidFill>
                <a:latin typeface="Arial"/>
                <a:cs typeface="Arial"/>
              </a:rPr>
              <a:t>first machine </a:t>
            </a:r>
            <a:r>
              <a:rPr sz="1050" b="1" dirty="0" smtClean="0">
                <a:solidFill>
                  <a:srgbClr val="FF0000"/>
                </a:solidFill>
                <a:latin typeface="Arial"/>
                <a:cs typeface="Arial"/>
              </a:rPr>
              <a:t>for production; the </a:t>
            </a:r>
            <a:r>
              <a:rPr sz="1050" b="1" u="sng" dirty="0" smtClean="0">
                <a:solidFill>
                  <a:srgbClr val="FF0000"/>
                </a:solidFill>
                <a:latin typeface="Arial"/>
                <a:cs typeface="Arial"/>
              </a:rPr>
              <a:t>Fortus 900mc </a:t>
            </a:r>
          </a:p>
          <a:p>
            <a:pPr>
              <a:lnSpc>
                <a:spcPct val="100000"/>
              </a:lnSpc>
              <a:spcBef>
                <a:spcPts val="1600"/>
              </a:spcBef>
            </a:pPr>
            <a:r>
              <a:rPr lang="en-US" sz="1050" b="1" dirty="0" smtClean="0">
                <a:solidFill>
                  <a:srgbClr val="00B050"/>
                </a:solidFill>
                <a:latin typeface="Arial"/>
                <a:cs typeface="Arial"/>
              </a:rPr>
              <a:t>2009: Eran Naveh joins Objet</a:t>
            </a:r>
            <a:endParaRPr sz="1050" b="1" dirty="0" smtClean="0">
              <a:solidFill>
                <a:srgbClr val="00B050"/>
              </a:solidFill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00"/>
              </a:spcBef>
            </a:pPr>
            <a:r>
              <a:rPr sz="1050" b="1" dirty="0" smtClean="0">
                <a:solidFill>
                  <a:srgbClr val="7030A0"/>
                </a:solidFill>
                <a:latin typeface="Arial"/>
                <a:cs typeface="Arial"/>
              </a:rPr>
              <a:t>2010</a:t>
            </a:r>
            <a:r>
              <a:rPr sz="1050" b="1" dirty="0">
                <a:solidFill>
                  <a:srgbClr val="7030A0"/>
                </a:solidFill>
                <a:latin typeface="Arial"/>
                <a:cs typeface="Arial"/>
              </a:rPr>
              <a:t>: </a:t>
            </a:r>
            <a:r>
              <a:rPr sz="1050" b="1" dirty="0" smtClean="0">
                <a:solidFill>
                  <a:srgbClr val="7030A0"/>
                </a:solidFill>
                <a:latin typeface="Arial"/>
                <a:cs typeface="Arial"/>
              </a:rPr>
              <a:t>First </a:t>
            </a:r>
            <a:r>
              <a:rPr sz="1050" b="1" dirty="0">
                <a:solidFill>
                  <a:srgbClr val="7030A0"/>
                </a:solidFill>
                <a:latin typeface="Arial"/>
                <a:cs typeface="Arial"/>
              </a:rPr>
              <a:t>automobile </a:t>
            </a:r>
            <a:r>
              <a:rPr sz="1050" b="1" dirty="0" smtClean="0">
                <a:solidFill>
                  <a:srgbClr val="7030A0"/>
                </a:solidFill>
                <a:latin typeface="Arial"/>
                <a:cs typeface="Arial"/>
              </a:rPr>
              <a:t>prototype </a:t>
            </a:r>
            <a:r>
              <a:rPr lang="en-US" sz="1050" b="1" dirty="0">
                <a:solidFill>
                  <a:srgbClr val="7030A0"/>
                </a:solidFill>
                <a:latin typeface="Arial"/>
                <a:cs typeface="Arial"/>
              </a:rPr>
              <a:t>to have its entire body 3D </a:t>
            </a:r>
            <a:r>
              <a:rPr lang="en-US" sz="1050" b="1" dirty="0" smtClean="0">
                <a:solidFill>
                  <a:srgbClr val="7030A0"/>
                </a:solidFill>
                <a:latin typeface="Arial"/>
                <a:cs typeface="Arial"/>
              </a:rPr>
              <a:t>printed</a:t>
            </a:r>
          </a:p>
          <a:p>
            <a:pPr>
              <a:lnSpc>
                <a:spcPct val="100000"/>
              </a:lnSpc>
              <a:spcBef>
                <a:spcPts val="1600"/>
              </a:spcBef>
            </a:pPr>
            <a:r>
              <a:rPr lang="en-US" sz="1050" b="1" dirty="0" smtClean="0">
                <a:solidFill>
                  <a:srgbClr val="FF0000"/>
                </a:solidFill>
                <a:latin typeface="Arial"/>
                <a:cs typeface="Arial"/>
              </a:rPr>
              <a:t>2012: Objet announces world’s first </a:t>
            </a:r>
            <a:r>
              <a:rPr lang="en-US" sz="1050" b="1" u="sng" dirty="0" smtClean="0">
                <a:solidFill>
                  <a:srgbClr val="FF0000"/>
                </a:solidFill>
                <a:latin typeface="Arial"/>
                <a:cs typeface="Arial"/>
              </a:rPr>
              <a:t>desktop 3D printer with 7 materials</a:t>
            </a:r>
          </a:p>
          <a:p>
            <a:pPr>
              <a:lnSpc>
                <a:spcPct val="100000"/>
              </a:lnSpc>
              <a:spcBef>
                <a:spcPts val="1600"/>
              </a:spcBef>
            </a:pPr>
            <a:r>
              <a:rPr lang="en-US" sz="1050" b="1" dirty="0">
                <a:solidFill>
                  <a:srgbClr val="7030A0"/>
                </a:solidFill>
                <a:latin typeface="Arial"/>
                <a:cs typeface="Arial"/>
              </a:rPr>
              <a:t>2012:  First UAV prototype to fly with entirely 3D printed wings </a:t>
            </a:r>
            <a:endParaRPr lang="en-US" sz="1050" b="1" dirty="0" smtClean="0">
              <a:solidFill>
                <a:srgbClr val="7030A0"/>
              </a:solidFill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00"/>
              </a:spcBef>
            </a:pPr>
            <a:r>
              <a:rPr lang="en-US" sz="1050" b="1" dirty="0" smtClean="0">
                <a:solidFill>
                  <a:srgbClr val="FF0000"/>
                </a:solidFill>
                <a:latin typeface="Arial"/>
                <a:cs typeface="Arial"/>
              </a:rPr>
              <a:t>2012: </a:t>
            </a:r>
            <a:r>
              <a:rPr lang="en-US" sz="1050" b="1" u="sng" dirty="0" smtClean="0">
                <a:solidFill>
                  <a:srgbClr val="FF0000"/>
                </a:solidFill>
                <a:latin typeface="Arial"/>
                <a:cs typeface="Arial"/>
              </a:rPr>
              <a:t>Objet Connex </a:t>
            </a:r>
            <a:r>
              <a:rPr lang="en-US" sz="1050" b="1" dirty="0" smtClean="0">
                <a:solidFill>
                  <a:srgbClr val="FF0000"/>
                </a:solidFill>
                <a:latin typeface="Arial"/>
                <a:cs typeface="Arial"/>
              </a:rPr>
              <a:t>– the first machine to 3D print over </a:t>
            </a:r>
            <a:r>
              <a:rPr lang="en-US" sz="1050" b="1" u="sng" dirty="0" smtClean="0">
                <a:solidFill>
                  <a:srgbClr val="FF0000"/>
                </a:solidFill>
                <a:latin typeface="Arial"/>
                <a:cs typeface="Arial"/>
              </a:rPr>
              <a:t>100 materials</a:t>
            </a:r>
          </a:p>
          <a:p>
            <a:pPr marL="813816" indent="-813816">
              <a:lnSpc>
                <a:spcPct val="100000"/>
              </a:lnSpc>
              <a:spcBef>
                <a:spcPts val="1600"/>
              </a:spcBef>
              <a:tabLst>
                <a:tab pos="1346200" algn="l"/>
              </a:tabLst>
            </a:pPr>
            <a:r>
              <a:rPr lang="en-US" sz="1100" b="1" dirty="0" smtClean="0">
                <a:latin typeface="Arial"/>
                <a:cs typeface="Arial"/>
              </a:rPr>
              <a:t>2012:  A leader is born: Stratasys and Objet complete merger to lead the 3D printing industry</a:t>
            </a:r>
          </a:p>
          <a:p>
            <a:pPr marL="813816" indent="-813816">
              <a:lnSpc>
                <a:spcPct val="100000"/>
              </a:lnSpc>
              <a:spcBef>
                <a:spcPts val="1600"/>
              </a:spcBef>
              <a:tabLst>
                <a:tab pos="1346200" algn="l"/>
              </a:tabLst>
            </a:pPr>
            <a:r>
              <a:rPr lang="fr-FR" sz="1100" b="1" dirty="0" smtClean="0">
                <a:solidFill>
                  <a:srgbClr val="00B050"/>
                </a:solidFill>
                <a:latin typeface="Arial"/>
                <a:cs typeface="Arial"/>
              </a:rPr>
              <a:t>2013: Shai Lipowitch joins Stratasys</a:t>
            </a:r>
            <a:endParaRPr lang="en-US" sz="1100" b="1" dirty="0" smtClean="0">
              <a:solidFill>
                <a:srgbClr val="00B050"/>
              </a:solidFill>
              <a:latin typeface="Arial"/>
              <a:cs typeface="Arial"/>
            </a:endParaRPr>
          </a:p>
          <a:p>
            <a:pPr marL="813816" indent="-813816">
              <a:lnSpc>
                <a:spcPct val="100000"/>
              </a:lnSpc>
              <a:spcBef>
                <a:spcPts val="1600"/>
              </a:spcBef>
              <a:tabLst>
                <a:tab pos="1346200" algn="l"/>
              </a:tabLst>
            </a:pPr>
            <a:r>
              <a:rPr lang="en-US" sz="1100" b="1" dirty="0" smtClean="0">
                <a:latin typeface="Arial"/>
                <a:cs typeface="Arial"/>
              </a:rPr>
              <a:t>2013: Stratasys merges with MakerBot, a global leader in desktop 3D printing</a:t>
            </a:r>
          </a:p>
          <a:p>
            <a:pPr marL="813816" indent="-813816">
              <a:lnSpc>
                <a:spcPct val="100000"/>
              </a:lnSpc>
              <a:spcBef>
                <a:spcPts val="1600"/>
              </a:spcBef>
              <a:tabLst>
                <a:tab pos="1346200" algn="l"/>
              </a:tabLst>
            </a:pPr>
            <a:r>
              <a:rPr lang="en-US" sz="1100" b="1" dirty="0" smtClean="0">
                <a:solidFill>
                  <a:srgbClr val="FF0000"/>
                </a:solidFill>
                <a:latin typeface="Arial"/>
                <a:cs typeface="Arial"/>
              </a:rPr>
              <a:t>2014: Stratasys introduces the world’s first Color, Multi-material 3D Printer – the </a:t>
            </a:r>
            <a:r>
              <a:rPr lang="en-US" sz="1100" b="1" u="sng" dirty="0" smtClean="0">
                <a:solidFill>
                  <a:srgbClr val="FF0000"/>
                </a:solidFill>
                <a:latin typeface="Arial"/>
                <a:cs typeface="Arial"/>
              </a:rPr>
              <a:t>Objet500 Connex3</a:t>
            </a:r>
            <a:endParaRPr sz="1100" b="1" u="sng" dirty="0">
              <a:solidFill>
                <a:srgbClr val="FF00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50677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16843" y="3502152"/>
            <a:ext cx="8229600" cy="1143000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dirty="0" smtClean="0">
                <a:solidFill>
                  <a:prstClr val="white"/>
                </a:solidFill>
                <a:latin typeface="Arial"/>
                <a:cs typeface="Arial"/>
              </a:rPr>
              <a:t>SW at Stratasys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7587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baby_compu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1467" y="3581709"/>
            <a:ext cx="2795445" cy="2100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4947" y="465115"/>
            <a:ext cx="8229600" cy="11430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2800" b="1" dirty="0" smtClean="0">
                <a:solidFill>
                  <a:srgbClr val="EB7521"/>
                </a:solidFill>
                <a:latin typeface="Arial"/>
                <a:cs typeface="Arial"/>
              </a:rPr>
              <a:t>הסביבה הארגונית</a:t>
            </a:r>
            <a:endParaRPr lang="en-US" sz="2800" b="1" dirty="0">
              <a:solidFill>
                <a:srgbClr val="EB7521"/>
              </a:solidFill>
              <a:latin typeface="Arial"/>
              <a:cs typeface="Arial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654" y="6611500"/>
            <a:ext cx="181972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latin typeface="Helvetica Neue"/>
              </a:rPr>
              <a:t>*as </a:t>
            </a:r>
            <a:r>
              <a:rPr lang="en-US" sz="1100" dirty="0">
                <a:latin typeface="Helvetica Neue"/>
              </a:rPr>
              <a:t>of December 31, 2013</a:t>
            </a: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514845" y="1465291"/>
            <a:ext cx="8262937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1" algn="r" rtl="1" eaLnBrk="1" hangingPunct="1">
              <a:spcBef>
                <a:spcPct val="0"/>
              </a:spcBef>
              <a:buFont typeface="Arial" pitchFamily="34" charset="0"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פיתוח </a:t>
            </a:r>
            <a:r>
              <a:rPr lang="he-IL" altLang="en-US" sz="2000" dirty="0">
                <a:solidFill>
                  <a:srgbClr val="1F497D"/>
                </a:solidFill>
              </a:rPr>
              <a:t>תוכנה בחברה שאינה חברת תוכנה</a:t>
            </a:r>
            <a:r>
              <a:rPr lang="he-IL" altLang="en-US" sz="2000" dirty="0" smtClean="0">
                <a:solidFill>
                  <a:srgbClr val="1F497D"/>
                </a:solidFill>
              </a:rPr>
              <a:t>.</a:t>
            </a:r>
            <a:endParaRPr lang="he-IL" altLang="en-US" sz="2000" dirty="0">
              <a:solidFill>
                <a:srgbClr val="1F497D"/>
              </a:solidFill>
            </a:endParaRPr>
          </a:p>
          <a:p>
            <a:pPr marL="457200" lvl="1" indent="0" algn="r" rtl="1" eaLnBrk="1" hangingPunct="1">
              <a:spcBef>
                <a:spcPct val="0"/>
              </a:spcBef>
              <a:buNone/>
            </a:pPr>
            <a:endParaRPr lang="he-IL" altLang="en-US" sz="2000" dirty="0" smtClean="0">
              <a:solidFill>
                <a:srgbClr val="1F497D"/>
              </a:solidFill>
            </a:endParaRPr>
          </a:p>
          <a:p>
            <a:pPr lvl="1" algn="r" rtl="1" eaLnBrk="1" hangingPunct="1">
              <a:spcBef>
                <a:spcPct val="0"/>
              </a:spcBef>
              <a:buFont typeface="Arial" pitchFamily="34" charset="0"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חוסר הבנה בתהליך פיתוח תוכנה</a:t>
            </a:r>
            <a:endParaRPr lang="en-US" altLang="en-US" sz="2000" dirty="0" smtClean="0">
              <a:solidFill>
                <a:srgbClr val="1F497D"/>
              </a:solidFill>
            </a:endParaRPr>
          </a:p>
          <a:p>
            <a:pPr algn="r" rtl="1" eaLnBrk="1" hangingPunct="1">
              <a:spcBef>
                <a:spcPct val="0"/>
              </a:spcBef>
              <a:buFontTx/>
              <a:buChar char="•"/>
            </a:pPr>
            <a:endParaRPr lang="he-IL" altLang="en-US" sz="2000" dirty="0" smtClean="0">
              <a:solidFill>
                <a:srgbClr val="1F497D"/>
              </a:solidFill>
            </a:endParaRPr>
          </a:p>
          <a:p>
            <a:pPr lvl="1" algn="r" rtl="1" eaLnBrk="1" hangingPunct="1">
              <a:spcBef>
                <a:spcPct val="0"/>
              </a:spcBef>
              <a:buFont typeface="Arial" pitchFamily="34" charset="0"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התייחסות לתוכנה כתומכת הדפסה – השקעה ארגונית מינימלית</a:t>
            </a:r>
          </a:p>
          <a:p>
            <a:pPr lvl="1" algn="r" rtl="1" eaLnBrk="1" hangingPunct="1">
              <a:spcBef>
                <a:spcPct val="0"/>
              </a:spcBef>
              <a:buFont typeface="Arial" pitchFamily="34" charset="0"/>
              <a:buChar char="•"/>
            </a:pPr>
            <a:endParaRPr lang="he-IL" altLang="en-US" sz="2000" dirty="0">
              <a:solidFill>
                <a:srgbClr val="1F497D"/>
              </a:solidFill>
            </a:endParaRPr>
          </a:p>
          <a:p>
            <a:pPr lvl="1" algn="r" rtl="1" eaLnBrk="1" hangingPunct="1">
              <a:spcBef>
                <a:spcPct val="0"/>
              </a:spcBef>
              <a:buFont typeface="Arial" pitchFamily="34" charset="0"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אי שביעות רצון מתוצרי קבוצת התוכנה</a:t>
            </a: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52" y="3364537"/>
            <a:ext cx="2730192" cy="1663842"/>
          </a:xfrm>
          <a:prstGeom prst="rect">
            <a:avLst/>
          </a:prstGeom>
          <a:noFill/>
          <a:scene3d>
            <a:camera prst="orthographicFront">
              <a:rot lat="0" lon="0" rev="9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cat-comput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5959" y="4659894"/>
            <a:ext cx="2609918" cy="1807072"/>
          </a:xfrm>
          <a:prstGeom prst="rect">
            <a:avLst/>
          </a:prstGeom>
          <a:noFill/>
          <a:scene3d>
            <a:camera prst="orthographicFront">
              <a:rot lat="0" lon="0" rev="2069999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339693" y="5043333"/>
            <a:ext cx="8262937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457200" lvl="1" indent="0" algn="r" rtl="1" eaLnBrk="1" hangingPunct="1">
              <a:spcBef>
                <a:spcPct val="0"/>
              </a:spcBef>
              <a:buNone/>
            </a:pPr>
            <a:endParaRPr lang="he-IL" altLang="en-US" sz="2000" dirty="0" smtClean="0">
              <a:solidFill>
                <a:srgbClr val="1F497D"/>
              </a:solidFill>
            </a:endParaRPr>
          </a:p>
          <a:p>
            <a:pPr algn="r" rtl="1" eaLnBrk="1" hangingPunct="1">
              <a:spcBef>
                <a:spcPct val="0"/>
              </a:spcBef>
              <a:buFontTx/>
              <a:buChar char="•"/>
            </a:pPr>
            <a:endParaRPr lang="he-IL" altLang="en-US" sz="2000" dirty="0" smtClean="0">
              <a:solidFill>
                <a:srgbClr val="1F497D"/>
              </a:solidFill>
            </a:endParaRPr>
          </a:p>
          <a:p>
            <a:pPr marL="457200" lvl="1" indent="0" algn="l" eaLnBrk="1" hangingPunct="1">
              <a:spcBef>
                <a:spcPct val="0"/>
              </a:spcBef>
              <a:buNone/>
            </a:pPr>
            <a:r>
              <a:rPr lang="en-US" altLang="en-US" dirty="0">
                <a:solidFill>
                  <a:srgbClr val="1F497D"/>
                </a:solidFill>
              </a:rPr>
              <a:t>A</a:t>
            </a:r>
            <a:r>
              <a:rPr lang="en-US" altLang="en-US" dirty="0" smtClean="0">
                <a:solidFill>
                  <a:srgbClr val="1F497D"/>
                </a:solidFill>
              </a:rPr>
              <a:t>nyone can write code …</a:t>
            </a:r>
            <a:endParaRPr lang="he-IL" altLang="en-US" dirty="0">
              <a:solidFill>
                <a:srgbClr val="1F497D"/>
              </a:solidFill>
            </a:endParaRPr>
          </a:p>
          <a:p>
            <a:pPr algn="r" rtl="1" eaLnBrk="1" hangingPunct="1">
              <a:spcBef>
                <a:spcPct val="0"/>
              </a:spcBef>
              <a:buFontTx/>
              <a:buChar char="•"/>
            </a:pPr>
            <a:endParaRPr lang="he-IL" altLang="en-US" sz="2000" dirty="0" smtClean="0">
              <a:solidFill>
                <a:srgbClr val="1F49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777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4947" y="465115"/>
            <a:ext cx="8229600" cy="11430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2800" b="1" dirty="0" smtClean="0">
                <a:solidFill>
                  <a:srgbClr val="EB7521"/>
                </a:solidFill>
                <a:latin typeface="Arial"/>
                <a:cs typeface="Arial"/>
              </a:rPr>
              <a:t>הסביבה הארגונית</a:t>
            </a:r>
            <a:endParaRPr lang="en-US" sz="2800" b="1" dirty="0">
              <a:solidFill>
                <a:srgbClr val="EB7521"/>
              </a:solidFill>
              <a:latin typeface="Arial"/>
              <a:cs typeface="Arial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654" y="6611500"/>
            <a:ext cx="181972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latin typeface="Helvetica Neue"/>
              </a:rPr>
              <a:t>*as </a:t>
            </a:r>
            <a:r>
              <a:rPr lang="en-US" sz="1100" dirty="0">
                <a:latin typeface="Helvetica Neue"/>
              </a:rPr>
              <a:t>of December 31, 2013</a:t>
            </a:r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339693" y="1631334"/>
            <a:ext cx="82629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457200" lvl="1" indent="0" algn="l" eaLnBrk="1" hangingPunct="1">
              <a:spcBef>
                <a:spcPct val="0"/>
              </a:spcBef>
              <a:buNone/>
            </a:pPr>
            <a:r>
              <a:rPr lang="en-US" altLang="en-US" dirty="0" smtClean="0">
                <a:solidFill>
                  <a:srgbClr val="1F497D"/>
                </a:solidFill>
              </a:rPr>
              <a:t>… so what’s the big deal ???</a:t>
            </a:r>
            <a:endParaRPr lang="he-IL" altLang="en-US" dirty="0">
              <a:solidFill>
                <a:srgbClr val="1F497D"/>
              </a:solidFill>
            </a:endParaRPr>
          </a:p>
          <a:p>
            <a:pPr algn="r" rtl="1" eaLnBrk="1" hangingPunct="1">
              <a:spcBef>
                <a:spcPct val="0"/>
              </a:spcBef>
              <a:buFontTx/>
              <a:buChar char="•"/>
            </a:pPr>
            <a:endParaRPr lang="he-IL" altLang="en-US" sz="2000" dirty="0" smtClean="0">
              <a:solidFill>
                <a:srgbClr val="1F497D"/>
              </a:solidFill>
            </a:endParaRPr>
          </a:p>
        </p:txBody>
      </p:sp>
      <p:pic>
        <p:nvPicPr>
          <p:cNvPr id="12" name="Picture 8" descr="Computer_Crash_Cart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07" y="2171903"/>
            <a:ext cx="5162550" cy="450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382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4947" y="465115"/>
            <a:ext cx="8229600" cy="11430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2800" b="1" dirty="0" smtClean="0">
                <a:solidFill>
                  <a:srgbClr val="EB7521"/>
                </a:solidFill>
                <a:latin typeface="Arial"/>
                <a:cs typeface="Arial"/>
              </a:rPr>
              <a:t>הסביבה הארגונית</a:t>
            </a:r>
            <a:endParaRPr lang="en-US" sz="2800" b="1" dirty="0">
              <a:solidFill>
                <a:srgbClr val="EB7521"/>
              </a:solidFill>
              <a:latin typeface="Arial"/>
              <a:cs typeface="Arial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654" y="6611500"/>
            <a:ext cx="181972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latin typeface="Helvetica Neue"/>
              </a:rPr>
              <a:t>*as </a:t>
            </a:r>
            <a:r>
              <a:rPr lang="en-US" sz="1100" dirty="0">
                <a:latin typeface="Helvetica Neue"/>
              </a:rPr>
              <a:t>of December 31, 2013</a:t>
            </a:r>
          </a:p>
        </p:txBody>
      </p:sp>
      <p:pic>
        <p:nvPicPr>
          <p:cNvPr id="6" name="Picture 6" descr="cartoon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4" y="1856099"/>
            <a:ext cx="9111542" cy="3360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8313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4947" y="465115"/>
            <a:ext cx="8229600" cy="11430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2800" b="1" dirty="0" smtClean="0">
                <a:solidFill>
                  <a:srgbClr val="EB7521"/>
                </a:solidFill>
                <a:latin typeface="Arial"/>
                <a:cs typeface="Arial"/>
              </a:rPr>
              <a:t>הסביבה המקצועית</a:t>
            </a:r>
            <a:endParaRPr lang="en-US" sz="2800" b="1" dirty="0">
              <a:solidFill>
                <a:srgbClr val="EB7521"/>
              </a:solidFill>
              <a:latin typeface="Arial"/>
              <a:cs typeface="Arial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654" y="6611500"/>
            <a:ext cx="181972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latin typeface="Helvetica Neue"/>
              </a:rPr>
              <a:t>*as </a:t>
            </a:r>
            <a:r>
              <a:rPr lang="en-US" sz="1100" dirty="0">
                <a:latin typeface="Helvetica Neue"/>
              </a:rPr>
              <a:t>of December 31, 2013</a:t>
            </a: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514845" y="1465285"/>
            <a:ext cx="8262937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1" algn="r" rtl="1" eaLnBrk="1" hangingPunct="1">
              <a:spcBef>
                <a:spcPct val="0"/>
              </a:spcBef>
              <a:buFont typeface="Arial" pitchFamily="34" charset="0"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מוצרי התוכנה</a:t>
            </a:r>
            <a:endParaRPr lang="en-US" altLang="en-US" sz="2000" dirty="0">
              <a:solidFill>
                <a:srgbClr val="1F497D"/>
              </a:solidFill>
            </a:endParaRPr>
          </a:p>
          <a:p>
            <a:pPr lvl="2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תוכנת בקרה על ההדפסה (</a:t>
            </a:r>
            <a:r>
              <a:rPr lang="en-US" altLang="en-US" sz="2000" dirty="0" smtClean="0">
                <a:solidFill>
                  <a:srgbClr val="1F497D"/>
                </a:solidFill>
              </a:rPr>
              <a:t>soft real time embedded</a:t>
            </a:r>
            <a:r>
              <a:rPr lang="he-IL" altLang="en-US" sz="2000" dirty="0" smtClean="0">
                <a:solidFill>
                  <a:srgbClr val="1F497D"/>
                </a:solidFill>
              </a:rPr>
              <a:t>)</a:t>
            </a:r>
            <a:endParaRPr lang="he-IL" altLang="en-US" sz="2000" dirty="0">
              <a:solidFill>
                <a:srgbClr val="1F497D"/>
              </a:solidFill>
            </a:endParaRPr>
          </a:p>
          <a:p>
            <a:pPr lvl="2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תוכנת אפליקציה לתכנון המגש להדפסה (</a:t>
            </a:r>
            <a:r>
              <a:rPr lang="en-US" altLang="en-US" sz="2000" dirty="0" smtClean="0">
                <a:solidFill>
                  <a:srgbClr val="1F497D"/>
                </a:solidFill>
              </a:rPr>
              <a:t>desktop application</a:t>
            </a:r>
            <a:r>
              <a:rPr lang="he-IL" altLang="en-US" sz="2000" dirty="0" smtClean="0">
                <a:solidFill>
                  <a:srgbClr val="1F497D"/>
                </a:solidFill>
              </a:rPr>
              <a:t>)</a:t>
            </a:r>
            <a:endParaRPr lang="he-IL" altLang="en-US" sz="2000" dirty="0">
              <a:solidFill>
                <a:srgbClr val="1F497D"/>
              </a:solidFill>
            </a:endParaRPr>
          </a:p>
          <a:p>
            <a:pPr lvl="1" algn="r" rtl="1" eaLnBrk="1" hangingPunct="1">
              <a:spcBef>
                <a:spcPct val="0"/>
              </a:spcBef>
              <a:buFont typeface="Arial" pitchFamily="34" charset="0"/>
              <a:buChar char="•"/>
            </a:pPr>
            <a:endParaRPr lang="he-IL" altLang="en-US" sz="2000" dirty="0" smtClean="0">
              <a:solidFill>
                <a:srgbClr val="1F497D"/>
              </a:solidFill>
            </a:endParaRPr>
          </a:p>
          <a:p>
            <a:pPr lvl="1" algn="r" rtl="1" eaLnBrk="1" hangingPunct="1">
              <a:spcBef>
                <a:spcPct val="0"/>
              </a:spcBef>
              <a:buFont typeface="Arial" pitchFamily="34" charset="0"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תוכנת הבקרה</a:t>
            </a:r>
            <a:endParaRPr lang="en-US" altLang="en-US" sz="2000" dirty="0">
              <a:solidFill>
                <a:srgbClr val="1F497D"/>
              </a:solidFill>
            </a:endParaRPr>
          </a:p>
          <a:p>
            <a:pPr lvl="2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בסיס קוד ותיק, קשה לתחזוקה</a:t>
            </a:r>
          </a:p>
          <a:p>
            <a:pPr lvl="2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פיצול ענף פיתוח בכל פעם שבלוק ההדפסה משתנה</a:t>
            </a:r>
          </a:p>
          <a:p>
            <a:pPr lvl="2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ארכיטקטורה הקושרת את מנוע ההדפסה עם </a:t>
            </a:r>
            <a:r>
              <a:rPr lang="he-IL" altLang="en-US" sz="2000" dirty="0" err="1" smtClean="0">
                <a:solidFill>
                  <a:srgbClr val="1F497D"/>
                </a:solidFill>
              </a:rPr>
              <a:t>שירותיות</a:t>
            </a:r>
            <a:r>
              <a:rPr lang="he-IL" altLang="en-US" sz="2000" dirty="0" smtClean="0">
                <a:solidFill>
                  <a:srgbClr val="1F497D"/>
                </a:solidFill>
              </a:rPr>
              <a:t> המדפסת</a:t>
            </a:r>
          </a:p>
          <a:p>
            <a:pPr lvl="2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זמני תגובה ארוכים בשחרור גרסאות חדשות</a:t>
            </a:r>
          </a:p>
          <a:p>
            <a:pPr lvl="1" algn="r" rtl="1" eaLnBrk="1" hangingPunct="1">
              <a:spcBef>
                <a:spcPct val="0"/>
              </a:spcBef>
              <a:buFont typeface="Arial" pitchFamily="34" charset="0"/>
              <a:buChar char="•"/>
            </a:pPr>
            <a:endParaRPr lang="he-IL" altLang="en-US" sz="2000" dirty="0" smtClean="0">
              <a:solidFill>
                <a:srgbClr val="1F497D"/>
              </a:solidFill>
            </a:endParaRPr>
          </a:p>
          <a:p>
            <a:pPr lvl="1" algn="r" rtl="1" eaLnBrk="1" hangingPunct="1">
              <a:spcBef>
                <a:spcPct val="0"/>
              </a:spcBef>
              <a:buFont typeface="Arial" pitchFamily="34" charset="0"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תוכנת </a:t>
            </a:r>
            <a:r>
              <a:rPr lang="en-US" altLang="en-US" sz="2000" dirty="0" smtClean="0">
                <a:solidFill>
                  <a:srgbClr val="1F497D"/>
                </a:solidFill>
              </a:rPr>
              <a:t>Objet Studio</a:t>
            </a:r>
            <a:endParaRPr lang="en-US" altLang="en-US" sz="2000" dirty="0">
              <a:solidFill>
                <a:srgbClr val="1F497D"/>
              </a:solidFill>
            </a:endParaRPr>
          </a:p>
          <a:p>
            <a:pPr lvl="2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תשתית תוכנה ישנה, קשה לתחזוקה</a:t>
            </a:r>
          </a:p>
          <a:p>
            <a:pPr lvl="2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צוות קטן, פערי ידע</a:t>
            </a:r>
          </a:p>
          <a:p>
            <a:pPr lvl="2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מיעוט תקשורת, עבודת צוות לקויה.</a:t>
            </a:r>
          </a:p>
        </p:txBody>
      </p:sp>
    </p:spTree>
    <p:extLst>
      <p:ext uri="{BB962C8B-B14F-4D97-AF65-F5344CB8AC3E}">
        <p14:creationId xmlns:p14="http://schemas.microsoft.com/office/powerpoint/2010/main" val="2967488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4947" y="465115"/>
            <a:ext cx="8229600" cy="11430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2800" b="1" dirty="0" smtClean="0">
                <a:solidFill>
                  <a:srgbClr val="EB7521"/>
                </a:solidFill>
                <a:latin typeface="Arial"/>
                <a:cs typeface="Arial"/>
              </a:rPr>
              <a:t>התפתחות ארגון התוכנה 2009-2013</a:t>
            </a:r>
            <a:endParaRPr lang="en-US" sz="2800" b="1" dirty="0">
              <a:solidFill>
                <a:srgbClr val="EB7521"/>
              </a:solidFill>
              <a:latin typeface="Arial"/>
              <a:cs typeface="Arial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654" y="6611500"/>
            <a:ext cx="181972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latin typeface="Helvetica Neue"/>
              </a:rPr>
              <a:t>*as </a:t>
            </a:r>
            <a:r>
              <a:rPr lang="en-US" sz="1100" dirty="0">
                <a:latin typeface="Helvetica Neue"/>
              </a:rPr>
              <a:t>of December 31, 2013</a:t>
            </a: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514845" y="1465285"/>
            <a:ext cx="8262937" cy="433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2009 –  9 מפתחים במבנה שטוח</a:t>
            </a:r>
          </a:p>
          <a:p>
            <a:pPr algn="r" rtl="1" eaLnBrk="1" hangingPunct="1">
              <a:spcBef>
                <a:spcPct val="0"/>
              </a:spcBef>
              <a:buFontTx/>
              <a:buChar char="•"/>
            </a:pPr>
            <a:endParaRPr lang="he-IL" altLang="en-US" sz="2000" dirty="0" smtClean="0">
              <a:solidFill>
                <a:srgbClr val="1F497D"/>
              </a:solidFill>
            </a:endParaRPr>
          </a:p>
          <a:p>
            <a:pPr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2010 – הגדרת תהליך פיתוח תוכנה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 smtClean="0">
                <a:solidFill>
                  <a:srgbClr val="1F497D"/>
                </a:solidFill>
              </a:rPr>
              <a:t>עד אז היה קיים תהליך פיתוח לפלטפורמות (מדפסות) ולחומרים.</a:t>
            </a:r>
          </a:p>
          <a:p>
            <a:pPr algn="r" rtl="1" eaLnBrk="1" hangingPunct="1">
              <a:spcBef>
                <a:spcPct val="0"/>
              </a:spcBef>
              <a:buFontTx/>
              <a:buChar char="•"/>
            </a:pPr>
            <a:endParaRPr lang="he-IL" altLang="en-US" sz="2000" dirty="0" smtClean="0">
              <a:solidFill>
                <a:srgbClr val="1F497D"/>
              </a:solidFill>
            </a:endParaRPr>
          </a:p>
          <a:p>
            <a:pPr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2010 –  חלוקה לצוותים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 smtClean="0">
                <a:solidFill>
                  <a:srgbClr val="1F497D"/>
                </a:solidFill>
              </a:rPr>
              <a:t>צוות תשתיות תוכנה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 smtClean="0">
                <a:solidFill>
                  <a:srgbClr val="1F497D"/>
                </a:solidFill>
              </a:rPr>
              <a:t>צוות תוכנת בקרה למדפסות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 smtClean="0">
                <a:solidFill>
                  <a:srgbClr val="1F497D"/>
                </a:solidFill>
              </a:rPr>
              <a:t>צוות תוכנה אפליקציה לתכנון המגש להדפסה (</a:t>
            </a:r>
            <a:r>
              <a:rPr lang="en-US" altLang="en-US" sz="1600" dirty="0" smtClean="0">
                <a:solidFill>
                  <a:srgbClr val="1F497D"/>
                </a:solidFill>
              </a:rPr>
              <a:t>Objet Studio</a:t>
            </a:r>
            <a:r>
              <a:rPr lang="he-IL" altLang="en-US" sz="1600" dirty="0" smtClean="0">
                <a:solidFill>
                  <a:srgbClr val="1F497D"/>
                </a:solidFill>
              </a:rPr>
              <a:t>)</a:t>
            </a:r>
            <a:endParaRPr lang="he-IL" altLang="en-US" sz="2000" dirty="0">
              <a:solidFill>
                <a:srgbClr val="1F497D"/>
              </a:solidFill>
            </a:endParaRPr>
          </a:p>
          <a:p>
            <a:pPr algn="r" rtl="1" eaLnBrk="1" hangingPunct="1">
              <a:spcBef>
                <a:spcPct val="0"/>
              </a:spcBef>
              <a:buFontTx/>
              <a:buChar char="•"/>
            </a:pPr>
            <a:endParaRPr lang="he-IL" altLang="en-US" sz="2000" dirty="0">
              <a:solidFill>
                <a:srgbClr val="1F497D"/>
              </a:solidFill>
            </a:endParaRPr>
          </a:p>
          <a:p>
            <a:pPr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גידול מתמיד במספר מפתחי התוכנה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en-US" altLang="en-US" sz="1600" dirty="0" smtClean="0">
                <a:solidFill>
                  <a:srgbClr val="1F497D"/>
                </a:solidFill>
              </a:rPr>
              <a:t>+2</a:t>
            </a:r>
            <a:r>
              <a:rPr lang="he-IL" altLang="en-US" sz="1600" dirty="0" smtClean="0">
                <a:solidFill>
                  <a:srgbClr val="1F497D"/>
                </a:solidFill>
              </a:rPr>
              <a:t> שנתי בתוכנת הבקרה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en-US" altLang="en-US" sz="1600" dirty="0" smtClean="0">
                <a:solidFill>
                  <a:srgbClr val="1F497D"/>
                </a:solidFill>
              </a:rPr>
              <a:t>x2</a:t>
            </a:r>
            <a:r>
              <a:rPr lang="he-IL" altLang="en-US" sz="1600" dirty="0" smtClean="0">
                <a:solidFill>
                  <a:srgbClr val="1F497D"/>
                </a:solidFill>
              </a:rPr>
              <a:t> עד 2013 ותוכנית ל </a:t>
            </a:r>
            <a:r>
              <a:rPr lang="en-US" altLang="en-US" sz="1600" dirty="0" smtClean="0">
                <a:solidFill>
                  <a:srgbClr val="1F497D"/>
                </a:solidFill>
              </a:rPr>
              <a:t>x4</a:t>
            </a:r>
            <a:r>
              <a:rPr lang="he-IL" altLang="en-US" sz="1600" dirty="0" smtClean="0">
                <a:solidFill>
                  <a:srgbClr val="1F497D"/>
                </a:solidFill>
              </a:rPr>
              <a:t> ב-2014</a:t>
            </a:r>
          </a:p>
          <a:p>
            <a:pPr algn="r" rtl="1" eaLnBrk="1" hangingPunct="1">
              <a:spcBef>
                <a:spcPct val="0"/>
              </a:spcBef>
              <a:buFontTx/>
              <a:buChar char="•"/>
            </a:pPr>
            <a:endParaRPr lang="he-IL" altLang="en-US" sz="2000" dirty="0" smtClean="0">
              <a:solidFill>
                <a:srgbClr val="1F497D"/>
              </a:solidFill>
            </a:endParaRPr>
          </a:p>
          <a:p>
            <a:pPr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2013– גיוס ארכיטקט תוכנה</a:t>
            </a:r>
            <a:endParaRPr lang="he-IL" altLang="en-US" sz="1600" dirty="0" smtClean="0">
              <a:solidFill>
                <a:srgbClr val="1F497D"/>
              </a:solidFill>
            </a:endParaRPr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68669484"/>
              </p:ext>
            </p:extLst>
          </p:nvPr>
        </p:nvGraphicFramePr>
        <p:xfrm>
          <a:off x="392010" y="4053705"/>
          <a:ext cx="3539701" cy="26886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8770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4947" y="465115"/>
            <a:ext cx="8229600" cy="11430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2800" b="1" dirty="0" smtClean="0">
                <a:solidFill>
                  <a:srgbClr val="EB7521"/>
                </a:solidFill>
                <a:latin typeface="Arial"/>
                <a:cs typeface="Arial"/>
              </a:rPr>
              <a:t>מחשבות ראשונות לגבי הצורך בארכיטקט תוכנה</a:t>
            </a:r>
            <a:endParaRPr lang="en-US" sz="2800" b="1" dirty="0">
              <a:solidFill>
                <a:srgbClr val="EB7521"/>
              </a:solidFill>
              <a:latin typeface="Arial"/>
              <a:cs typeface="Arial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654" y="6611500"/>
            <a:ext cx="181972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latin typeface="Helvetica Neue"/>
              </a:rPr>
              <a:t>*as </a:t>
            </a:r>
            <a:r>
              <a:rPr lang="en-US" sz="1100" dirty="0">
                <a:latin typeface="Helvetica Neue"/>
              </a:rPr>
              <a:t>of December 31, 2013</a:t>
            </a: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514845" y="1465285"/>
            <a:ext cx="8262937" cy="4462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הכרה בצורך לחידוש תשתית התוכנה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 smtClean="0">
                <a:solidFill>
                  <a:srgbClr val="1F497D"/>
                </a:solidFill>
              </a:rPr>
              <a:t>מנוע הדפסה חדש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 smtClean="0">
                <a:solidFill>
                  <a:srgbClr val="1F497D"/>
                </a:solidFill>
              </a:rPr>
              <a:t>ריענון תוכנת האפליקציה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 smtClean="0">
                <a:solidFill>
                  <a:srgbClr val="1F497D"/>
                </a:solidFill>
              </a:rPr>
              <a:t>תוכנה לתמיכה בהדפסה (דיאגנוסטיקה, תהליכי כיול, ...)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 smtClean="0">
                <a:solidFill>
                  <a:srgbClr val="1F497D"/>
                </a:solidFill>
              </a:rPr>
              <a:t>ממשק פתוח מול יצרני תוכנה </a:t>
            </a:r>
            <a:r>
              <a:rPr lang="en-US" altLang="en-US" sz="1600" dirty="0" smtClean="0">
                <a:solidFill>
                  <a:srgbClr val="1F497D"/>
                </a:solidFill>
              </a:rPr>
              <a:t>3</a:t>
            </a:r>
            <a:r>
              <a:rPr lang="en-US" altLang="en-US" sz="1600" baseline="30000" dirty="0" smtClean="0">
                <a:solidFill>
                  <a:srgbClr val="1F497D"/>
                </a:solidFill>
              </a:rPr>
              <a:t>rd</a:t>
            </a:r>
            <a:r>
              <a:rPr lang="en-US" altLang="en-US" sz="1600" dirty="0" smtClean="0">
                <a:solidFill>
                  <a:srgbClr val="1F497D"/>
                </a:solidFill>
              </a:rPr>
              <a:t> party</a:t>
            </a:r>
            <a:r>
              <a:rPr lang="he-IL" altLang="en-US" sz="1600" dirty="0" smtClean="0">
                <a:solidFill>
                  <a:srgbClr val="1F497D"/>
                </a:solidFill>
              </a:rPr>
              <a:t>.</a:t>
            </a:r>
          </a:p>
          <a:p>
            <a:pPr marL="0" indent="0" algn="r" rtl="1" eaLnBrk="1" hangingPunct="1">
              <a:spcBef>
                <a:spcPct val="0"/>
              </a:spcBef>
              <a:buNone/>
            </a:pPr>
            <a:endParaRPr lang="he-IL" altLang="en-US" sz="2000" dirty="0" smtClean="0">
              <a:solidFill>
                <a:srgbClr val="1F497D"/>
              </a:solidFill>
            </a:endParaRPr>
          </a:p>
          <a:p>
            <a:pPr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שינוי תדמית גוף התוכנה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 smtClean="0">
                <a:solidFill>
                  <a:srgbClr val="1F497D"/>
                </a:solidFill>
              </a:rPr>
              <a:t>קיצור זמני פיתוח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 smtClean="0">
                <a:solidFill>
                  <a:srgbClr val="1F497D"/>
                </a:solidFill>
              </a:rPr>
              <a:t>שיפור איכות התוכנה</a:t>
            </a:r>
          </a:p>
          <a:p>
            <a:pPr algn="r" rtl="1" eaLnBrk="1" hangingPunct="1">
              <a:spcBef>
                <a:spcPct val="0"/>
              </a:spcBef>
              <a:buFontTx/>
              <a:buChar char="•"/>
            </a:pPr>
            <a:endParaRPr lang="he-IL" altLang="en-US" sz="2000" dirty="0" smtClean="0">
              <a:solidFill>
                <a:srgbClr val="1F497D"/>
              </a:solidFill>
            </a:endParaRPr>
          </a:p>
          <a:p>
            <a:pPr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ארגון גדל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 smtClean="0">
                <a:solidFill>
                  <a:srgbClr val="1F497D"/>
                </a:solidFill>
              </a:rPr>
              <a:t>ממשקים עם גופי שיווק ופיתוח עסקי.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 smtClean="0">
                <a:solidFill>
                  <a:srgbClr val="1F497D"/>
                </a:solidFill>
              </a:rPr>
              <a:t>שיתופי פעולה עם גופי פיתוח תוכנה בתוך חברה.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 smtClean="0">
                <a:solidFill>
                  <a:srgbClr val="1F497D"/>
                </a:solidFill>
              </a:rPr>
              <a:t>עיבוי צוות ניהול פעילות התוכנה.</a:t>
            </a:r>
          </a:p>
          <a:p>
            <a:pPr marL="457200" lvl="1" indent="0" algn="r" rtl="1" eaLnBrk="1" hangingPunct="1">
              <a:spcBef>
                <a:spcPct val="0"/>
              </a:spcBef>
              <a:buNone/>
            </a:pPr>
            <a:endParaRPr lang="he-IL" altLang="en-US" sz="2000" dirty="0" smtClean="0">
              <a:solidFill>
                <a:srgbClr val="1F497D"/>
              </a:solidFill>
            </a:endParaRPr>
          </a:p>
          <a:p>
            <a:pPr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צורך בשותף מקצועי בעל ראיה מערכתית רחבה</a:t>
            </a:r>
          </a:p>
        </p:txBody>
      </p:sp>
    </p:spTree>
    <p:extLst>
      <p:ext uri="{BB962C8B-B14F-4D97-AF65-F5344CB8AC3E}">
        <p14:creationId xmlns:p14="http://schemas.microsoft.com/office/powerpoint/2010/main" val="1143844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16843" y="3502152"/>
            <a:ext cx="8229600" cy="1143000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dirty="0" smtClean="0">
                <a:solidFill>
                  <a:prstClr val="white"/>
                </a:solidFill>
                <a:latin typeface="Arial"/>
                <a:cs typeface="Arial"/>
              </a:rPr>
              <a:t>SW Architect at Stratasys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873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4947" y="465115"/>
            <a:ext cx="8229600" cy="11430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2800" b="1" dirty="0" smtClean="0">
                <a:solidFill>
                  <a:srgbClr val="EB7521"/>
                </a:solidFill>
                <a:latin typeface="Arial"/>
                <a:cs typeface="Arial"/>
              </a:rPr>
              <a:t>הגדרת תפקיד ארכיטקט התוכנה</a:t>
            </a:r>
            <a:endParaRPr lang="en-US" sz="2800" b="1" dirty="0">
              <a:solidFill>
                <a:srgbClr val="EB7521"/>
              </a:solidFill>
              <a:latin typeface="Arial"/>
              <a:cs typeface="Arial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654" y="6611500"/>
            <a:ext cx="181972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latin typeface="Helvetica Neue"/>
              </a:rPr>
              <a:t>*as </a:t>
            </a:r>
            <a:r>
              <a:rPr lang="en-US" sz="1100" dirty="0">
                <a:latin typeface="Helvetica Neue"/>
              </a:rPr>
              <a:t>of December 31, 2013</a:t>
            </a: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18365" y="1465297"/>
            <a:ext cx="8559412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buNone/>
            </a:pPr>
            <a:r>
              <a:rPr lang="en-US" sz="1700" u="sng" dirty="0">
                <a:hlinkClick r:id="rId2"/>
              </a:rPr>
              <a:t>http://www.codingthearchitecture.com/2007/07/31/role_profile_for_software_architects.html</a:t>
            </a:r>
            <a:endParaRPr lang="en-US" sz="17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362" y="1980493"/>
            <a:ext cx="7888059" cy="4024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4228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4947" y="465115"/>
            <a:ext cx="8229600" cy="11430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2800" b="1" dirty="0" smtClean="0">
                <a:solidFill>
                  <a:srgbClr val="EB7521"/>
                </a:solidFill>
                <a:latin typeface="Arial"/>
                <a:cs typeface="Arial"/>
              </a:rPr>
              <a:t>הגדרת תפקיד ארכיטקט התוכנה</a:t>
            </a:r>
            <a:endParaRPr lang="en-US" sz="2800" b="1" dirty="0">
              <a:solidFill>
                <a:srgbClr val="EB7521"/>
              </a:solidFill>
              <a:latin typeface="Arial"/>
              <a:cs typeface="Arial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654" y="6611500"/>
            <a:ext cx="181972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latin typeface="Helvetica Neue"/>
              </a:rPr>
              <a:t>*as </a:t>
            </a:r>
            <a:r>
              <a:rPr lang="en-US" sz="1100" dirty="0">
                <a:latin typeface="Helvetica Neue"/>
              </a:rPr>
              <a:t>of December 31, 2013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2" y="1368200"/>
            <a:ext cx="9034818" cy="5342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6118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4947" y="465115"/>
            <a:ext cx="8229600" cy="11430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2800" b="1" dirty="0" smtClean="0">
                <a:solidFill>
                  <a:srgbClr val="EB7521"/>
                </a:solidFill>
                <a:latin typeface="Arial"/>
                <a:cs typeface="Arial"/>
              </a:rPr>
              <a:t>הגדרת תפקיד ארכיטקט התוכנה</a:t>
            </a:r>
            <a:endParaRPr lang="en-US" sz="2800" b="1" dirty="0">
              <a:solidFill>
                <a:srgbClr val="EB7521"/>
              </a:solidFill>
              <a:latin typeface="Arial"/>
              <a:cs typeface="Arial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654" y="6611500"/>
            <a:ext cx="181972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latin typeface="Helvetica Neue"/>
              </a:rPr>
              <a:t>*as </a:t>
            </a:r>
            <a:r>
              <a:rPr lang="en-US" sz="1100" dirty="0">
                <a:latin typeface="Helvetica Neue"/>
              </a:rPr>
              <a:t>of December 31, 2013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940" y="1320138"/>
            <a:ext cx="7624488" cy="5305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3949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4947" y="465115"/>
            <a:ext cx="8229600" cy="11430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2800" b="1" dirty="0" smtClean="0">
                <a:solidFill>
                  <a:srgbClr val="EB7521"/>
                </a:solidFill>
                <a:latin typeface="Arial"/>
                <a:cs typeface="Arial"/>
              </a:rPr>
              <a:t>הגדרת תפקיד ארכיטקט התוכנה</a:t>
            </a:r>
            <a:endParaRPr lang="en-US" sz="2800" b="1" dirty="0">
              <a:solidFill>
                <a:srgbClr val="EB7521"/>
              </a:solidFill>
              <a:latin typeface="Arial"/>
              <a:cs typeface="Arial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654" y="6611500"/>
            <a:ext cx="181972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latin typeface="Helvetica Neue"/>
              </a:rPr>
              <a:t>*as </a:t>
            </a:r>
            <a:r>
              <a:rPr lang="en-US" sz="1100" dirty="0">
                <a:latin typeface="Helvetica Neue"/>
              </a:rPr>
              <a:t>of December 31, 2013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58" y="1363480"/>
            <a:ext cx="4793990" cy="175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5325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16843" y="3502152"/>
            <a:ext cx="8229600" cy="1143000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en-US" dirty="0" smtClean="0">
                <a:solidFill>
                  <a:prstClr val="white"/>
                </a:solidFill>
                <a:latin typeface="Arial"/>
                <a:cs typeface="Arial"/>
              </a:rPr>
              <a:t>1 Year Perspective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242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4947" y="465115"/>
            <a:ext cx="8229600" cy="11430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2800" b="1" dirty="0" smtClean="0">
                <a:solidFill>
                  <a:srgbClr val="EB7521"/>
                </a:solidFill>
                <a:latin typeface="Arial"/>
                <a:cs typeface="Arial"/>
              </a:rPr>
              <a:t>השפעה על גוף התוכנה</a:t>
            </a:r>
            <a:endParaRPr lang="en-US" sz="2800" b="1" dirty="0">
              <a:solidFill>
                <a:srgbClr val="EB7521"/>
              </a:solidFill>
              <a:latin typeface="Arial"/>
              <a:cs typeface="Arial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654" y="6611500"/>
            <a:ext cx="181972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latin typeface="Helvetica Neue"/>
              </a:rPr>
              <a:t>*as </a:t>
            </a:r>
            <a:r>
              <a:rPr lang="en-US" sz="1100" dirty="0">
                <a:latin typeface="Helvetica Neue"/>
              </a:rPr>
              <a:t>of December 31, 2013</a:t>
            </a: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514845" y="1465295"/>
            <a:ext cx="8262937" cy="3847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השתלבות בארגון התוכנה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>
                <a:solidFill>
                  <a:srgbClr val="1F497D"/>
                </a:solidFill>
              </a:rPr>
              <a:t>משימת לימוד: הפרוטוקול שבין תוכנת הבקרה ותוכנת עריכת המגש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 smtClean="0">
                <a:solidFill>
                  <a:srgbClr val="1F497D"/>
                </a:solidFill>
              </a:rPr>
              <a:t>השתתפות בפורום ר"צ תוכנה שבועי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 smtClean="0">
                <a:solidFill>
                  <a:srgbClr val="1F497D"/>
                </a:solidFill>
              </a:rPr>
              <a:t>השתתפות בפורום ר"צ תוכנה/</a:t>
            </a:r>
            <a:r>
              <a:rPr lang="en-US" altLang="en-US" sz="1600" dirty="0" smtClean="0">
                <a:solidFill>
                  <a:srgbClr val="1F497D"/>
                </a:solidFill>
              </a:rPr>
              <a:t>QA</a:t>
            </a:r>
            <a:r>
              <a:rPr lang="he-IL" altLang="en-US" sz="1600" dirty="0">
                <a:solidFill>
                  <a:srgbClr val="1F497D"/>
                </a:solidFill>
              </a:rPr>
              <a:t> </a:t>
            </a:r>
            <a:r>
              <a:rPr lang="he-IL" altLang="en-US" sz="1600" dirty="0" smtClean="0">
                <a:solidFill>
                  <a:srgbClr val="1F497D"/>
                </a:solidFill>
              </a:rPr>
              <a:t>חודשי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 smtClean="0">
                <a:solidFill>
                  <a:srgbClr val="1F497D"/>
                </a:solidFill>
              </a:rPr>
              <a:t>שותף בתהליך גיוס מפתחים חדשים</a:t>
            </a:r>
          </a:p>
          <a:p>
            <a:pPr marL="0" indent="0" algn="r" rtl="1" eaLnBrk="1" hangingPunct="1">
              <a:spcBef>
                <a:spcPct val="0"/>
              </a:spcBef>
              <a:buNone/>
            </a:pPr>
            <a:endParaRPr lang="he-IL" altLang="en-US" sz="2000" dirty="0" smtClean="0">
              <a:solidFill>
                <a:srgbClr val="1F497D"/>
              </a:solidFill>
            </a:endParaRPr>
          </a:p>
          <a:p>
            <a:pPr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מעורבות בפרויקטים קיימים – השפעה קטנה/שולית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 smtClean="0">
                <a:solidFill>
                  <a:srgbClr val="1F497D"/>
                </a:solidFill>
              </a:rPr>
              <a:t>מנוע הדפסה קיים (מבוסס </a:t>
            </a:r>
            <a:r>
              <a:rPr lang="en-US" altLang="en-US" sz="1600" dirty="0" smtClean="0">
                <a:solidFill>
                  <a:srgbClr val="1F497D"/>
                </a:solidFill>
              </a:rPr>
              <a:t>Windows</a:t>
            </a:r>
            <a:r>
              <a:rPr lang="he-IL" altLang="en-US" sz="1600" dirty="0" smtClean="0">
                <a:solidFill>
                  <a:srgbClr val="1F497D"/>
                </a:solidFill>
              </a:rPr>
              <a:t>)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 smtClean="0">
                <a:solidFill>
                  <a:srgbClr val="1F497D"/>
                </a:solidFill>
              </a:rPr>
              <a:t>מנוע הדפסה חדש (מבוסס </a:t>
            </a:r>
            <a:r>
              <a:rPr lang="en-US" altLang="en-US" sz="1600" dirty="0" smtClean="0">
                <a:solidFill>
                  <a:srgbClr val="1F497D"/>
                </a:solidFill>
              </a:rPr>
              <a:t>Linux</a:t>
            </a:r>
            <a:r>
              <a:rPr lang="he-IL" altLang="en-US" sz="1600" dirty="0" smtClean="0">
                <a:solidFill>
                  <a:srgbClr val="1F497D"/>
                </a:solidFill>
              </a:rPr>
              <a:t>)</a:t>
            </a:r>
          </a:p>
          <a:p>
            <a:pPr algn="r" rtl="1" eaLnBrk="1" hangingPunct="1">
              <a:spcBef>
                <a:spcPct val="0"/>
              </a:spcBef>
              <a:buFontTx/>
              <a:buChar char="•"/>
            </a:pPr>
            <a:endParaRPr lang="he-IL" altLang="en-US" sz="2000" dirty="0" smtClean="0">
              <a:solidFill>
                <a:srgbClr val="1F497D"/>
              </a:solidFill>
            </a:endParaRPr>
          </a:p>
          <a:p>
            <a:pPr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מעורבות בפרויקטים חדשים – השפעה גדולה/מהותית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 smtClean="0">
                <a:solidFill>
                  <a:srgbClr val="1F497D"/>
                </a:solidFill>
              </a:rPr>
              <a:t>ארכיטקטורה חדשה ב-</a:t>
            </a:r>
            <a:r>
              <a:rPr lang="en-US" altLang="en-US" sz="1600" dirty="0" smtClean="0">
                <a:solidFill>
                  <a:srgbClr val="1F497D"/>
                </a:solidFill>
              </a:rPr>
              <a:t>Objet Studio</a:t>
            </a:r>
            <a:endParaRPr lang="he-IL" altLang="en-US" sz="1600" dirty="0" smtClean="0">
              <a:solidFill>
                <a:srgbClr val="1F497D"/>
              </a:solidFill>
            </a:endParaRP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>
                <a:solidFill>
                  <a:srgbClr val="1F497D"/>
                </a:solidFill>
              </a:rPr>
              <a:t>קישוריות מול יצרניות תוכנה </a:t>
            </a:r>
            <a:r>
              <a:rPr lang="en-US" altLang="en-US" sz="1600" dirty="0">
                <a:solidFill>
                  <a:srgbClr val="1F497D"/>
                </a:solidFill>
              </a:rPr>
              <a:t>3</a:t>
            </a:r>
            <a:r>
              <a:rPr lang="en-US" altLang="en-US" sz="1600" baseline="30000" dirty="0">
                <a:solidFill>
                  <a:srgbClr val="1F497D"/>
                </a:solidFill>
              </a:rPr>
              <a:t>rd</a:t>
            </a:r>
            <a:r>
              <a:rPr lang="en-US" altLang="en-US" sz="1600" dirty="0">
                <a:solidFill>
                  <a:srgbClr val="1F497D"/>
                </a:solidFill>
              </a:rPr>
              <a:t> party</a:t>
            </a:r>
            <a:endParaRPr lang="he-IL" altLang="en-US" sz="1600" dirty="0">
              <a:solidFill>
                <a:srgbClr val="1F497D"/>
              </a:solidFill>
            </a:endParaRP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 smtClean="0">
                <a:solidFill>
                  <a:srgbClr val="1F497D"/>
                </a:solidFill>
              </a:rPr>
              <a:t>ארכיטקטורה חדשה למתן שירות למדפסת (</a:t>
            </a:r>
            <a:r>
              <a:rPr lang="en-US" altLang="en-US" sz="1600" dirty="0" smtClean="0">
                <a:solidFill>
                  <a:srgbClr val="1F497D"/>
                </a:solidFill>
              </a:rPr>
              <a:t>SSYS Care</a:t>
            </a:r>
            <a:r>
              <a:rPr lang="he-IL" altLang="en-US" sz="1600" dirty="0" smtClean="0">
                <a:solidFill>
                  <a:srgbClr val="1F497D"/>
                </a:solidFill>
              </a:rPr>
              <a:t> – דיאגנוסטיקה, תהליכי כיול, ...)</a:t>
            </a:r>
          </a:p>
        </p:txBody>
      </p:sp>
    </p:spTree>
    <p:extLst>
      <p:ext uri="{BB962C8B-B14F-4D97-AF65-F5344CB8AC3E}">
        <p14:creationId xmlns:p14="http://schemas.microsoft.com/office/powerpoint/2010/main" val="169070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4947" y="465115"/>
            <a:ext cx="8229600" cy="11430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2800" b="1" dirty="0" smtClean="0">
                <a:solidFill>
                  <a:srgbClr val="EB7521"/>
                </a:solidFill>
                <a:latin typeface="Arial"/>
                <a:cs typeface="Arial"/>
              </a:rPr>
              <a:t>השפעה על כלל הארגון</a:t>
            </a:r>
            <a:endParaRPr lang="en-US" sz="2800" b="1" dirty="0">
              <a:solidFill>
                <a:srgbClr val="EB7521"/>
              </a:solidFill>
              <a:latin typeface="Arial"/>
              <a:cs typeface="Arial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654" y="6611500"/>
            <a:ext cx="181972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latin typeface="Helvetica Neue"/>
              </a:rPr>
              <a:t>*as </a:t>
            </a:r>
            <a:r>
              <a:rPr lang="en-US" sz="1100" dirty="0">
                <a:latin typeface="Helvetica Neue"/>
              </a:rPr>
              <a:t>of December 31, 2013</a:t>
            </a: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514845" y="1465289"/>
            <a:ext cx="826293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ממשק מקצועי טהור מול גופי השיווק והפיתוח העסקי</a:t>
            </a:r>
          </a:p>
          <a:p>
            <a:pPr algn="r" rtl="1" eaLnBrk="1" hangingPunct="1">
              <a:spcBef>
                <a:spcPct val="0"/>
              </a:spcBef>
              <a:buFontTx/>
              <a:buChar char="•"/>
            </a:pPr>
            <a:endParaRPr lang="he-IL" altLang="en-US" sz="2000" dirty="0" smtClean="0">
              <a:solidFill>
                <a:srgbClr val="1F497D"/>
              </a:solidFill>
            </a:endParaRPr>
          </a:p>
          <a:p>
            <a:pPr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הובלה של פעילויות מערכתיות – </a:t>
            </a:r>
            <a:r>
              <a:rPr lang="en-US" altLang="en-US" sz="2000" dirty="0" smtClean="0">
                <a:solidFill>
                  <a:srgbClr val="1F497D"/>
                </a:solidFill>
              </a:rPr>
              <a:t>workflow</a:t>
            </a:r>
            <a:r>
              <a:rPr lang="he-IL" altLang="en-US" sz="2000" dirty="0" smtClean="0">
                <a:solidFill>
                  <a:srgbClr val="1F497D"/>
                </a:solidFill>
              </a:rPr>
              <a:t> לנושא צבע</a:t>
            </a:r>
            <a:endParaRPr lang="he-IL" altLang="en-US" sz="2000" dirty="0">
              <a:solidFill>
                <a:srgbClr val="1F497D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09" y="1985210"/>
            <a:ext cx="2152651" cy="2383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1152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4947" y="465115"/>
            <a:ext cx="8229600" cy="11430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2800" b="1" dirty="0" smtClean="0">
                <a:solidFill>
                  <a:srgbClr val="EB7521"/>
                </a:solidFill>
                <a:latin typeface="Arial"/>
                <a:cs typeface="Arial"/>
              </a:rPr>
              <a:t>מסקנות עד כה</a:t>
            </a:r>
            <a:endParaRPr lang="en-US" sz="2800" b="1" dirty="0">
              <a:solidFill>
                <a:srgbClr val="EB7521"/>
              </a:solidFill>
              <a:latin typeface="Arial"/>
              <a:cs typeface="Arial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654" y="6611500"/>
            <a:ext cx="181972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latin typeface="Helvetica Neue"/>
              </a:rPr>
              <a:t>*as </a:t>
            </a:r>
            <a:r>
              <a:rPr lang="en-US" sz="1100" dirty="0">
                <a:latin typeface="Helvetica Neue"/>
              </a:rPr>
              <a:t>of December 31, 2013</a:t>
            </a: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514845" y="1465288"/>
            <a:ext cx="8262937" cy="3847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עירור של גוף התוכנה</a:t>
            </a:r>
            <a:endParaRPr lang="he-IL" altLang="en-US" sz="2000" dirty="0">
              <a:solidFill>
                <a:srgbClr val="1F497D"/>
              </a:solidFill>
            </a:endParaRP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>
                <a:solidFill>
                  <a:srgbClr val="1F497D"/>
                </a:solidFill>
              </a:rPr>
              <a:t>החדרה של טכנולוגיות תוכנה חדשות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>
                <a:solidFill>
                  <a:srgbClr val="1F497D"/>
                </a:solidFill>
              </a:rPr>
              <a:t>שינוי בדינמיקה והאצת </a:t>
            </a:r>
            <a:r>
              <a:rPr lang="he-IL" altLang="en-US" sz="1600" dirty="0" smtClean="0">
                <a:solidFill>
                  <a:srgbClr val="1F497D"/>
                </a:solidFill>
              </a:rPr>
              <a:t>הפיתוח (בחירת ספריות</a:t>
            </a:r>
            <a:r>
              <a:rPr lang="he-IL" altLang="en-US" sz="1600" dirty="0">
                <a:solidFill>
                  <a:srgbClr val="1F497D"/>
                </a:solidFill>
              </a:rPr>
              <a:t> </a:t>
            </a:r>
            <a:r>
              <a:rPr lang="he-IL" altLang="en-US" sz="1600" dirty="0" smtClean="0">
                <a:solidFill>
                  <a:srgbClr val="1F497D"/>
                </a:solidFill>
              </a:rPr>
              <a:t>מוכנות כדי לחסוך בזמני פיתוח)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 smtClean="0">
                <a:solidFill>
                  <a:srgbClr val="1F497D"/>
                </a:solidFill>
              </a:rPr>
              <a:t>דוחף לאיחוד טכנולוגיות תוכנה בין פרויקטים</a:t>
            </a:r>
            <a:endParaRPr lang="he-IL" altLang="en-US" sz="1600" dirty="0">
              <a:solidFill>
                <a:srgbClr val="1F497D"/>
              </a:solidFill>
            </a:endParaRP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>
                <a:solidFill>
                  <a:srgbClr val="1F497D"/>
                </a:solidFill>
              </a:rPr>
              <a:t>פעיל בתהליכי פיתוח התוכנה (עבודה מול </a:t>
            </a:r>
            <a:r>
              <a:rPr lang="en-US" altLang="en-US" sz="1600" dirty="0">
                <a:solidFill>
                  <a:srgbClr val="1F497D"/>
                </a:solidFill>
              </a:rPr>
              <a:t>QA</a:t>
            </a:r>
            <a:r>
              <a:rPr lang="he-IL" altLang="en-US" sz="1600" dirty="0">
                <a:solidFill>
                  <a:srgbClr val="1F497D"/>
                </a:solidFill>
              </a:rPr>
              <a:t>, </a:t>
            </a:r>
            <a:r>
              <a:rPr lang="en-US" altLang="en-US" sz="1600" dirty="0">
                <a:solidFill>
                  <a:srgbClr val="1F497D"/>
                </a:solidFill>
              </a:rPr>
              <a:t>scrum master</a:t>
            </a:r>
            <a:r>
              <a:rPr lang="he-IL" altLang="en-US" sz="1600" dirty="0">
                <a:solidFill>
                  <a:srgbClr val="1F497D"/>
                </a:solidFill>
              </a:rPr>
              <a:t> בפרויקט </a:t>
            </a:r>
            <a:r>
              <a:rPr lang="en-US" altLang="en-US" sz="1600" dirty="0">
                <a:solidFill>
                  <a:srgbClr val="1F497D"/>
                </a:solidFill>
              </a:rPr>
              <a:t>Objet Studio</a:t>
            </a:r>
            <a:r>
              <a:rPr lang="he-IL" altLang="en-US" sz="1600" dirty="0">
                <a:solidFill>
                  <a:srgbClr val="1F497D"/>
                </a:solidFill>
              </a:rPr>
              <a:t>)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>
                <a:solidFill>
                  <a:srgbClr val="1F497D"/>
                </a:solidFill>
              </a:rPr>
              <a:t>מעורב בקידום תהליכים תומכי פיתוח תוכנה (כלי </a:t>
            </a:r>
            <a:r>
              <a:rPr lang="en-US" altLang="en-US" sz="1600" dirty="0">
                <a:solidFill>
                  <a:srgbClr val="1F497D"/>
                </a:solidFill>
              </a:rPr>
              <a:t>ALM</a:t>
            </a:r>
            <a:r>
              <a:rPr lang="he-IL" altLang="en-US" sz="1600" dirty="0">
                <a:solidFill>
                  <a:srgbClr val="1F497D"/>
                </a:solidFill>
              </a:rPr>
              <a:t>, </a:t>
            </a:r>
            <a:r>
              <a:rPr lang="en-US" altLang="en-US" sz="1600" dirty="0">
                <a:solidFill>
                  <a:srgbClr val="1F497D"/>
                </a:solidFill>
              </a:rPr>
              <a:t>nightly build</a:t>
            </a:r>
            <a:r>
              <a:rPr lang="he-IL" altLang="en-US" sz="1600" dirty="0" smtClean="0">
                <a:solidFill>
                  <a:srgbClr val="1F497D"/>
                </a:solidFill>
              </a:rPr>
              <a:t>)</a:t>
            </a:r>
          </a:p>
          <a:p>
            <a:pPr algn="r" rtl="1" eaLnBrk="1" hangingPunct="1">
              <a:spcBef>
                <a:spcPct val="0"/>
              </a:spcBef>
              <a:buFontTx/>
              <a:buChar char="•"/>
            </a:pPr>
            <a:endParaRPr lang="he-IL" altLang="en-US" sz="2000" dirty="0" smtClean="0">
              <a:solidFill>
                <a:srgbClr val="1F497D"/>
              </a:solidFill>
            </a:endParaRPr>
          </a:p>
          <a:p>
            <a:pPr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השפעה ארגונית</a:t>
            </a:r>
            <a:endParaRPr lang="he-IL" altLang="en-US" sz="2000" dirty="0">
              <a:solidFill>
                <a:srgbClr val="1F497D"/>
              </a:solidFill>
            </a:endParaRP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 smtClean="0">
                <a:solidFill>
                  <a:srgbClr val="1F497D"/>
                </a:solidFill>
              </a:rPr>
              <a:t>הגדלת האמון בגוף פיתוח התוכנה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 smtClean="0">
                <a:solidFill>
                  <a:srgbClr val="1F497D"/>
                </a:solidFill>
              </a:rPr>
              <a:t>השפעה קריטית על עתיד גוף פיתוח התוכנה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endParaRPr lang="he-IL" altLang="en-US" sz="2000" dirty="0" smtClean="0">
              <a:solidFill>
                <a:srgbClr val="1F497D"/>
              </a:solidFill>
            </a:endParaRPr>
          </a:p>
          <a:p>
            <a:pPr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2000" dirty="0" smtClean="0">
                <a:solidFill>
                  <a:srgbClr val="1F497D"/>
                </a:solidFill>
              </a:rPr>
              <a:t>מחשבות לעתיד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 smtClean="0">
                <a:solidFill>
                  <a:srgbClr val="1F497D"/>
                </a:solidFill>
              </a:rPr>
              <a:t>גידול בפעילות התוכנה בחברה ידרוש יותר מארכיטקט תוכנה אחד.</a:t>
            </a:r>
          </a:p>
          <a:p>
            <a:pPr lvl="1" algn="r" rtl="1" eaLnBrk="1" hangingPunct="1">
              <a:spcBef>
                <a:spcPct val="0"/>
              </a:spcBef>
              <a:buFontTx/>
              <a:buChar char="•"/>
            </a:pPr>
            <a:r>
              <a:rPr lang="he-IL" altLang="en-US" sz="1600" dirty="0" smtClean="0">
                <a:solidFill>
                  <a:srgbClr val="1F497D"/>
                </a:solidFill>
              </a:rPr>
              <a:t>התמקצעות: ארכיטקט תוכנה נוסף עבור תחום הבקרה.</a:t>
            </a:r>
          </a:p>
        </p:txBody>
      </p:sp>
    </p:spTree>
    <p:extLst>
      <p:ext uri="{BB962C8B-B14F-4D97-AF65-F5344CB8AC3E}">
        <p14:creationId xmlns:p14="http://schemas.microsoft.com/office/powerpoint/2010/main" val="3947107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32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tratasys_ppt_final.pn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"/>
          <a:stretch/>
        </p:blipFill>
        <p:spPr>
          <a:xfrm>
            <a:off x="6" y="7"/>
            <a:ext cx="131371" cy="68575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88821" y="37827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>
              <a:solidFill>
                <a:prstClr val="black"/>
              </a:solidFill>
              <a:latin typeface="Arial"/>
              <a:cs typeface="Arial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89162" y="3505145"/>
            <a:ext cx="8229600" cy="1143000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dirty="0" smtClean="0">
                <a:solidFill>
                  <a:prstClr val="white"/>
                </a:solidFill>
                <a:latin typeface="Arial"/>
                <a:cs typeface="Arial"/>
              </a:rPr>
              <a:t>THANK YOU.</a:t>
            </a:r>
            <a:endParaRPr lang="en-US" sz="3600" b="1" dirty="0">
              <a:solidFill>
                <a:prstClr val="white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19546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7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4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8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6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9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10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0.xml><?xml version="1.0" encoding="utf-8"?>
<a:theme xmlns:a="http://schemas.openxmlformats.org/drawingml/2006/main" name="1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5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2.xml><?xml version="1.0" encoding="utf-8"?>
<a:theme xmlns:a="http://schemas.openxmlformats.org/drawingml/2006/main" name="12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3.xml><?xml version="1.0" encoding="utf-8"?>
<a:theme xmlns:a="http://schemas.openxmlformats.org/drawingml/2006/main" name="PPT Template">
  <a:themeElements>
    <a:clrScheme name="Custom 1">
      <a:dk1>
        <a:srgbClr val="003055"/>
      </a:dk1>
      <a:lt1>
        <a:sysClr val="window" lastClr="FFFFFF"/>
      </a:lt1>
      <a:dk2>
        <a:srgbClr val="003055"/>
      </a:dk2>
      <a:lt2>
        <a:srgbClr val="EEECE1"/>
      </a:lt2>
      <a:accent1>
        <a:srgbClr val="EB7521"/>
      </a:accent1>
      <a:accent2>
        <a:srgbClr val="D8D9DA"/>
      </a:accent2>
      <a:accent3>
        <a:srgbClr val="D8CFC6"/>
      </a:accent3>
      <a:accent4>
        <a:srgbClr val="000000"/>
      </a:accent4>
      <a:accent5>
        <a:srgbClr val="FFFFFF"/>
      </a:accent5>
      <a:accent6>
        <a:srgbClr val="F8F8F8"/>
      </a:accent6>
      <a:hlink>
        <a:srgbClr val="EB7521"/>
      </a:hlink>
      <a:folHlink>
        <a:srgbClr val="003055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3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5.xml><?xml version="1.0" encoding="utf-8"?>
<a:theme xmlns:a="http://schemas.openxmlformats.org/drawingml/2006/main" name="14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6.xml><?xml version="1.0" encoding="utf-8"?>
<a:theme xmlns:a="http://schemas.openxmlformats.org/drawingml/2006/main" name="15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7.xml><?xml version="1.0" encoding="utf-8"?>
<a:theme xmlns:a="http://schemas.openxmlformats.org/drawingml/2006/main" name="Stratasys PPT Template FINAL-121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22521</TotalTime>
  <Words>932</Words>
  <Application>Microsoft Office PowerPoint</Application>
  <PresentationFormat>On-screen Show (4:3)</PresentationFormat>
  <Paragraphs>226</Paragraphs>
  <Slides>30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18</vt:i4>
      </vt:variant>
      <vt:variant>
        <vt:lpstr>Slide Titles</vt:lpstr>
      </vt:variant>
      <vt:variant>
        <vt:i4>30</vt:i4>
      </vt:variant>
    </vt:vector>
  </HeadingPairs>
  <TitlesOfParts>
    <vt:vector size="48" baseType="lpstr">
      <vt:lpstr>2_Custom Design</vt:lpstr>
      <vt:lpstr>Custom Design</vt:lpstr>
      <vt:lpstr>7_Custom Design</vt:lpstr>
      <vt:lpstr>3_Custom Design</vt:lpstr>
      <vt:lpstr>4_Custom Design</vt:lpstr>
      <vt:lpstr>8_Custom Design</vt:lpstr>
      <vt:lpstr>6_Custom Design</vt:lpstr>
      <vt:lpstr>9_Custom Design</vt:lpstr>
      <vt:lpstr>10_Custom Design</vt:lpstr>
      <vt:lpstr>11_Custom Design</vt:lpstr>
      <vt:lpstr>5_Custom Design</vt:lpstr>
      <vt:lpstr>12_Custom Design</vt:lpstr>
      <vt:lpstr>PPT Template</vt:lpstr>
      <vt:lpstr>13_Custom Design</vt:lpstr>
      <vt:lpstr>14_Custom Design</vt:lpstr>
      <vt:lpstr>15_Custom Design</vt:lpstr>
      <vt:lpstr>Stratasys PPT Template FINAL-1212</vt:lpstr>
      <vt:lpstr>Office Theme</vt:lpstr>
      <vt:lpstr>The Role of SW Architect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3D Printing Industries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AFG</dc:creator>
  <cp:lastModifiedBy>User</cp:lastModifiedBy>
  <cp:revision>552</cp:revision>
  <dcterms:created xsi:type="dcterms:W3CDTF">2012-07-27T19:19:43Z</dcterms:created>
  <dcterms:modified xsi:type="dcterms:W3CDTF">2014-09-15T08:37:31Z</dcterms:modified>
</cp:coreProperties>
</file>