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4" r:id="rId1"/>
  </p:sldMasterIdLst>
  <p:notesMasterIdLst>
    <p:notesMasterId r:id="rId28"/>
  </p:notesMasterIdLst>
  <p:handoutMasterIdLst>
    <p:handoutMasterId r:id="rId29"/>
  </p:handoutMasterIdLst>
  <p:sldIdLst>
    <p:sldId id="256" r:id="rId2"/>
    <p:sldId id="278" r:id="rId3"/>
    <p:sldId id="265" r:id="rId4"/>
    <p:sldId id="261" r:id="rId5"/>
    <p:sldId id="263" r:id="rId6"/>
    <p:sldId id="260" r:id="rId7"/>
    <p:sldId id="258" r:id="rId8"/>
    <p:sldId id="262" r:id="rId9"/>
    <p:sldId id="257" r:id="rId10"/>
    <p:sldId id="267" r:id="rId11"/>
    <p:sldId id="270" r:id="rId12"/>
    <p:sldId id="266" r:id="rId13"/>
    <p:sldId id="268" r:id="rId14"/>
    <p:sldId id="269" r:id="rId15"/>
    <p:sldId id="271" r:id="rId16"/>
    <p:sldId id="272" r:id="rId17"/>
    <p:sldId id="275" r:id="rId18"/>
    <p:sldId id="276" r:id="rId19"/>
    <p:sldId id="277" r:id="rId20"/>
    <p:sldId id="273" r:id="rId21"/>
    <p:sldId id="280" r:id="rId22"/>
    <p:sldId id="279" r:id="rId23"/>
    <p:sldId id="282" r:id="rId24"/>
    <p:sldId id="284" r:id="rId25"/>
    <p:sldId id="283" r:id="rId26"/>
    <p:sldId id="281" r:id="rId27"/>
  </p:sldIdLst>
  <p:sldSz cx="9144000" cy="6858000" type="screen4x3"/>
  <p:notesSz cx="6669088" cy="9928225"/>
  <p:custShowLst>
    <p:custShow name="ECI" id="0">
      <p:sldLst/>
    </p:custShow>
    <p:custShow name="Optical Networks" id="1">
      <p:sldLst/>
    </p:custShow>
    <p:custShow name="Products" id="2">
      <p:sldLst/>
    </p:custShow>
    <p:custShow name="Contact" id="3">
      <p:sldLst/>
    </p:custShow>
  </p:custShow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ヒラギノ角ゴ Pro W3"/>
        <a:cs typeface="ヒラギノ角ゴ Pro W3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ヒラギノ角ゴ Pro W3"/>
        <a:cs typeface="ヒラギノ角ゴ Pro W3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ヒラギノ角ゴ Pro W3"/>
        <a:cs typeface="ヒラギノ角ゴ Pro W3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ヒラギノ角ゴ Pro W3"/>
        <a:cs typeface="ヒラギノ角ゴ Pro W3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ヒラギノ角ゴ Pro W3"/>
        <a:cs typeface="ヒラギノ角ゴ Pro W3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ヒラギノ角ゴ Pro W3"/>
        <a:cs typeface="ヒラギノ角ゴ Pro W3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ヒラギノ角ゴ Pro W3"/>
        <a:cs typeface="ヒラギノ角ゴ Pro W3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ヒラギノ角ゴ Pro W3"/>
        <a:cs typeface="ヒラギノ角ゴ Pro W3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ヒラギノ角ゴ Pro W3"/>
        <a:cs typeface="ヒラギノ角ゴ Pro W3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9AD"/>
    <a:srgbClr val="99FF33"/>
    <a:srgbClr val="00407A"/>
    <a:srgbClr val="003876"/>
    <a:srgbClr val="0C407A"/>
    <a:srgbClr val="939598"/>
    <a:srgbClr val="646569"/>
    <a:srgbClr val="CC0066"/>
    <a:srgbClr val="577F93"/>
    <a:srgbClr val="85B3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37" autoAdjust="0"/>
  </p:normalViewPr>
  <p:slideViewPr>
    <p:cSldViewPr snapToGrid="0">
      <p:cViewPr>
        <p:scale>
          <a:sx n="60" d="100"/>
          <a:sy n="60" d="100"/>
        </p:scale>
        <p:origin x="-1344" y="-942"/>
      </p:cViewPr>
      <p:guideLst>
        <p:guide orient="horz" pos="2160"/>
        <p:guide pos="58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16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625F7D-7FAE-4BD3-904B-79809EB00F64}" type="doc">
      <dgm:prSet loTypeId="urn:microsoft.com/office/officeart/2005/8/layout/pyramid1" loCatId="pyramid" qsTypeId="urn:microsoft.com/office/officeart/2005/8/quickstyle/simple1" qsCatId="simple" csTypeId="urn:microsoft.com/office/officeart/2005/8/colors/accent1_3" csCatId="accent1" phldr="1"/>
      <dgm:spPr/>
    </dgm:pt>
    <dgm:pt modelId="{C2379849-0355-4A9E-AD29-B563CDAFD404}">
      <dgm:prSet phldrT="[Text]" custT="1"/>
      <dgm:spPr/>
      <dgm:t>
        <a:bodyPr/>
        <a:lstStyle/>
        <a:p>
          <a:pPr>
            <a:spcAft>
              <a:spcPts val="0"/>
            </a:spcAft>
          </a:pPr>
          <a:endParaRPr lang="en-US" sz="2400" dirty="0" smtClean="0"/>
        </a:p>
        <a:p>
          <a:pPr>
            <a:spcAft>
              <a:spcPts val="0"/>
            </a:spcAft>
          </a:pPr>
          <a:r>
            <a:rPr lang="en-US" sz="2400" dirty="0" smtClean="0"/>
            <a:t>Legal responsibility</a:t>
          </a:r>
          <a:endParaRPr lang="en-US" sz="2400" dirty="0"/>
        </a:p>
      </dgm:t>
    </dgm:pt>
    <dgm:pt modelId="{4E6186E4-D124-4FBB-9C6C-C7B743ECC308}" type="parTrans" cxnId="{6AB12EBD-0E07-459A-8025-76ABC34B1739}">
      <dgm:prSet/>
      <dgm:spPr/>
      <dgm:t>
        <a:bodyPr/>
        <a:lstStyle/>
        <a:p>
          <a:endParaRPr lang="en-US"/>
        </a:p>
      </dgm:t>
    </dgm:pt>
    <dgm:pt modelId="{4011702D-65BB-4935-B3B3-A5CCB66DD8DA}" type="sibTrans" cxnId="{6AB12EBD-0E07-459A-8025-76ABC34B1739}">
      <dgm:prSet/>
      <dgm:spPr/>
      <dgm:t>
        <a:bodyPr/>
        <a:lstStyle/>
        <a:p>
          <a:endParaRPr lang="en-US"/>
        </a:p>
      </dgm:t>
    </dgm:pt>
    <dgm:pt modelId="{A9D213E6-2AA6-4EF2-83D3-1517326E7FA0}">
      <dgm:prSet phldrT="[Text]" custT="1"/>
      <dgm:spPr/>
      <dgm:t>
        <a:bodyPr/>
        <a:lstStyle/>
        <a:p>
          <a:r>
            <a:rPr lang="en-US" sz="2400" dirty="0" smtClean="0"/>
            <a:t>In unknown knowledge domain</a:t>
          </a:r>
          <a:endParaRPr lang="en-US" sz="2400" dirty="0"/>
        </a:p>
      </dgm:t>
    </dgm:pt>
    <dgm:pt modelId="{9A1AF112-1F76-495E-815F-763B2E520263}" type="parTrans" cxnId="{9432C068-B727-4095-87D4-7FB21881BC29}">
      <dgm:prSet/>
      <dgm:spPr/>
      <dgm:t>
        <a:bodyPr/>
        <a:lstStyle/>
        <a:p>
          <a:endParaRPr lang="en-US"/>
        </a:p>
      </dgm:t>
    </dgm:pt>
    <dgm:pt modelId="{42F4504A-DA8D-454E-B7BD-7B058482C996}" type="sibTrans" cxnId="{9432C068-B727-4095-87D4-7FB21881BC29}">
      <dgm:prSet/>
      <dgm:spPr/>
      <dgm:t>
        <a:bodyPr/>
        <a:lstStyle/>
        <a:p>
          <a:endParaRPr lang="en-US"/>
        </a:p>
      </dgm:t>
    </dgm:pt>
    <dgm:pt modelId="{84762B1A-FFC3-4C4E-84E3-3F3B468971B7}">
      <dgm:prSet phldrT="[Text]" custT="1"/>
      <dgm:spPr/>
      <dgm:t>
        <a:bodyPr/>
        <a:lstStyle/>
        <a:p>
          <a:r>
            <a:rPr lang="en-US" sz="2400" dirty="0" smtClean="0"/>
            <a:t>Getting people to accept responsibility</a:t>
          </a:r>
          <a:endParaRPr lang="en-US" sz="2400" dirty="0"/>
        </a:p>
      </dgm:t>
    </dgm:pt>
    <dgm:pt modelId="{D6684D2F-24ED-46FC-B03E-858D72C32EF3}" type="parTrans" cxnId="{372D6BB3-87B0-4733-8375-84202DFE8EA0}">
      <dgm:prSet/>
      <dgm:spPr/>
      <dgm:t>
        <a:bodyPr/>
        <a:lstStyle/>
        <a:p>
          <a:endParaRPr lang="en-US"/>
        </a:p>
      </dgm:t>
    </dgm:pt>
    <dgm:pt modelId="{3D1EEBEA-BDD0-4386-AFAF-3B0FF83DC050}" type="sibTrans" cxnId="{372D6BB3-87B0-4733-8375-84202DFE8EA0}">
      <dgm:prSet/>
      <dgm:spPr/>
      <dgm:t>
        <a:bodyPr/>
        <a:lstStyle/>
        <a:p>
          <a:endParaRPr lang="en-US"/>
        </a:p>
      </dgm:t>
    </dgm:pt>
    <dgm:pt modelId="{BCC2C891-A1EA-4472-8D0A-6A4E7E840C65}" type="pres">
      <dgm:prSet presAssocID="{90625F7D-7FAE-4BD3-904B-79809EB00F64}" presName="Name0" presStyleCnt="0">
        <dgm:presLayoutVars>
          <dgm:dir/>
          <dgm:animLvl val="lvl"/>
          <dgm:resizeHandles val="exact"/>
        </dgm:presLayoutVars>
      </dgm:prSet>
      <dgm:spPr/>
    </dgm:pt>
    <dgm:pt modelId="{11573851-3BE7-4CE4-894E-12CDC80121E7}" type="pres">
      <dgm:prSet presAssocID="{C2379849-0355-4A9E-AD29-B563CDAFD404}" presName="Name8" presStyleCnt="0"/>
      <dgm:spPr/>
    </dgm:pt>
    <dgm:pt modelId="{B9CBA97C-2BBD-4453-9986-843ACA7D4945}" type="pres">
      <dgm:prSet presAssocID="{C2379849-0355-4A9E-AD29-B563CDAFD404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D1DCA4-F966-4F36-B956-064DDB550A37}" type="pres">
      <dgm:prSet presAssocID="{C2379849-0355-4A9E-AD29-B563CDAFD40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F2C389C-5678-4539-B2C6-6840EB365922}" type="pres">
      <dgm:prSet presAssocID="{A9D213E6-2AA6-4EF2-83D3-1517326E7FA0}" presName="Name8" presStyleCnt="0"/>
      <dgm:spPr/>
    </dgm:pt>
    <dgm:pt modelId="{1C32E26F-4736-44A3-B2FF-116AA2E40475}" type="pres">
      <dgm:prSet presAssocID="{A9D213E6-2AA6-4EF2-83D3-1517326E7FA0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9389B5-3A06-44DE-9895-AB007F03ED9C}" type="pres">
      <dgm:prSet presAssocID="{A9D213E6-2AA6-4EF2-83D3-1517326E7FA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5C24EE-A6DE-4BF3-9CE0-BA161615856C}" type="pres">
      <dgm:prSet presAssocID="{84762B1A-FFC3-4C4E-84E3-3F3B468971B7}" presName="Name8" presStyleCnt="0"/>
      <dgm:spPr/>
    </dgm:pt>
    <dgm:pt modelId="{8703DC77-050E-489E-A971-3AEBB311932A}" type="pres">
      <dgm:prSet presAssocID="{84762B1A-FFC3-4C4E-84E3-3F3B468971B7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90DF3A-0FAE-49D8-BF88-B0D0309D7707}" type="pres">
      <dgm:prSet presAssocID="{84762B1A-FFC3-4C4E-84E3-3F3B468971B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AB12EBD-0E07-459A-8025-76ABC34B1739}" srcId="{90625F7D-7FAE-4BD3-904B-79809EB00F64}" destId="{C2379849-0355-4A9E-AD29-B563CDAFD404}" srcOrd="0" destOrd="0" parTransId="{4E6186E4-D124-4FBB-9C6C-C7B743ECC308}" sibTransId="{4011702D-65BB-4935-B3B3-A5CCB66DD8DA}"/>
    <dgm:cxn modelId="{372D6BB3-87B0-4733-8375-84202DFE8EA0}" srcId="{90625F7D-7FAE-4BD3-904B-79809EB00F64}" destId="{84762B1A-FFC3-4C4E-84E3-3F3B468971B7}" srcOrd="2" destOrd="0" parTransId="{D6684D2F-24ED-46FC-B03E-858D72C32EF3}" sibTransId="{3D1EEBEA-BDD0-4386-AFAF-3B0FF83DC050}"/>
    <dgm:cxn modelId="{4F7B617E-EAF2-468F-AF8D-58DDC027C74B}" type="presOf" srcId="{A9D213E6-2AA6-4EF2-83D3-1517326E7FA0}" destId="{1C32E26F-4736-44A3-B2FF-116AA2E40475}" srcOrd="0" destOrd="0" presId="urn:microsoft.com/office/officeart/2005/8/layout/pyramid1"/>
    <dgm:cxn modelId="{12D18233-C1A9-404A-912D-AF6F43B97A15}" type="presOf" srcId="{90625F7D-7FAE-4BD3-904B-79809EB00F64}" destId="{BCC2C891-A1EA-4472-8D0A-6A4E7E840C65}" srcOrd="0" destOrd="0" presId="urn:microsoft.com/office/officeart/2005/8/layout/pyramid1"/>
    <dgm:cxn modelId="{0227A9D1-2789-4552-BFC4-A7469A7903D2}" type="presOf" srcId="{84762B1A-FFC3-4C4E-84E3-3F3B468971B7}" destId="{8703DC77-050E-489E-A971-3AEBB311932A}" srcOrd="0" destOrd="0" presId="urn:microsoft.com/office/officeart/2005/8/layout/pyramid1"/>
    <dgm:cxn modelId="{A37AEC3B-7FF1-49B0-B635-DB23D63F2FF1}" type="presOf" srcId="{C2379849-0355-4A9E-AD29-B563CDAFD404}" destId="{D9D1DCA4-F966-4F36-B956-064DDB550A37}" srcOrd="1" destOrd="0" presId="urn:microsoft.com/office/officeart/2005/8/layout/pyramid1"/>
    <dgm:cxn modelId="{95614C75-3A15-4D28-B579-6731E2A27CF4}" type="presOf" srcId="{84762B1A-FFC3-4C4E-84E3-3F3B468971B7}" destId="{5290DF3A-0FAE-49D8-BF88-B0D0309D7707}" srcOrd="1" destOrd="0" presId="urn:microsoft.com/office/officeart/2005/8/layout/pyramid1"/>
    <dgm:cxn modelId="{9432C068-B727-4095-87D4-7FB21881BC29}" srcId="{90625F7D-7FAE-4BD3-904B-79809EB00F64}" destId="{A9D213E6-2AA6-4EF2-83D3-1517326E7FA0}" srcOrd="1" destOrd="0" parTransId="{9A1AF112-1F76-495E-815F-763B2E520263}" sibTransId="{42F4504A-DA8D-454E-B7BD-7B058482C996}"/>
    <dgm:cxn modelId="{0770B9E4-C9DC-47DD-8AB3-A6461ABCFFE3}" type="presOf" srcId="{C2379849-0355-4A9E-AD29-B563CDAFD404}" destId="{B9CBA97C-2BBD-4453-9986-843ACA7D4945}" srcOrd="0" destOrd="0" presId="urn:microsoft.com/office/officeart/2005/8/layout/pyramid1"/>
    <dgm:cxn modelId="{9924F8C1-C3C2-496A-8DA3-106E794A26DE}" type="presOf" srcId="{A9D213E6-2AA6-4EF2-83D3-1517326E7FA0}" destId="{B49389B5-3A06-44DE-9895-AB007F03ED9C}" srcOrd="1" destOrd="0" presId="urn:microsoft.com/office/officeart/2005/8/layout/pyramid1"/>
    <dgm:cxn modelId="{C8D6E8FF-6070-44EC-B69E-DFD0BF81E920}" type="presParOf" srcId="{BCC2C891-A1EA-4472-8D0A-6A4E7E840C65}" destId="{11573851-3BE7-4CE4-894E-12CDC80121E7}" srcOrd="0" destOrd="0" presId="urn:microsoft.com/office/officeart/2005/8/layout/pyramid1"/>
    <dgm:cxn modelId="{C045CC4B-E21F-47B5-8519-D96E422B7D89}" type="presParOf" srcId="{11573851-3BE7-4CE4-894E-12CDC80121E7}" destId="{B9CBA97C-2BBD-4453-9986-843ACA7D4945}" srcOrd="0" destOrd="0" presId="urn:microsoft.com/office/officeart/2005/8/layout/pyramid1"/>
    <dgm:cxn modelId="{BF943610-E7BF-4035-B667-4EF00AF4BB5E}" type="presParOf" srcId="{11573851-3BE7-4CE4-894E-12CDC80121E7}" destId="{D9D1DCA4-F966-4F36-B956-064DDB550A37}" srcOrd="1" destOrd="0" presId="urn:microsoft.com/office/officeart/2005/8/layout/pyramid1"/>
    <dgm:cxn modelId="{7C4F0E76-F973-4C79-BE88-38BBA2AC680A}" type="presParOf" srcId="{BCC2C891-A1EA-4472-8D0A-6A4E7E840C65}" destId="{4F2C389C-5678-4539-B2C6-6840EB365922}" srcOrd="1" destOrd="0" presId="urn:microsoft.com/office/officeart/2005/8/layout/pyramid1"/>
    <dgm:cxn modelId="{E4F3252A-EBA1-4200-9A2E-451EDE891D95}" type="presParOf" srcId="{4F2C389C-5678-4539-B2C6-6840EB365922}" destId="{1C32E26F-4736-44A3-B2FF-116AA2E40475}" srcOrd="0" destOrd="0" presId="urn:microsoft.com/office/officeart/2005/8/layout/pyramid1"/>
    <dgm:cxn modelId="{8797D371-A9D1-4B75-A279-0B35FDE480AB}" type="presParOf" srcId="{4F2C389C-5678-4539-B2C6-6840EB365922}" destId="{B49389B5-3A06-44DE-9895-AB007F03ED9C}" srcOrd="1" destOrd="0" presId="urn:microsoft.com/office/officeart/2005/8/layout/pyramid1"/>
    <dgm:cxn modelId="{1D48F836-F4E5-4C9E-A4EE-2B06A0BD3086}" type="presParOf" srcId="{BCC2C891-A1EA-4472-8D0A-6A4E7E840C65}" destId="{1C5C24EE-A6DE-4BF3-9CE0-BA161615856C}" srcOrd="2" destOrd="0" presId="urn:microsoft.com/office/officeart/2005/8/layout/pyramid1"/>
    <dgm:cxn modelId="{9C168780-4DC2-47EE-B614-7B6EC142BBA9}" type="presParOf" srcId="{1C5C24EE-A6DE-4BF3-9CE0-BA161615856C}" destId="{8703DC77-050E-489E-A971-3AEBB311932A}" srcOrd="0" destOrd="0" presId="urn:microsoft.com/office/officeart/2005/8/layout/pyramid1"/>
    <dgm:cxn modelId="{060A51B0-C944-4D0F-8D6D-AD4C303777B0}" type="presParOf" srcId="{1C5C24EE-A6DE-4BF3-9CE0-BA161615856C}" destId="{5290DF3A-0FAE-49D8-BF88-B0D0309D7707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CBA97C-2BBD-4453-9986-843ACA7D4945}">
      <dsp:nvSpPr>
        <dsp:cNvPr id="0" name=""/>
        <dsp:cNvSpPr/>
      </dsp:nvSpPr>
      <dsp:spPr>
        <a:xfrm>
          <a:off x="2032000" y="0"/>
          <a:ext cx="2032000" cy="1354666"/>
        </a:xfrm>
        <a:prstGeom prst="trapezoid">
          <a:avLst>
            <a:gd name="adj" fmla="val 75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endParaRPr lang="en-US" sz="2400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sz="2400" kern="1200" dirty="0" smtClean="0"/>
            <a:t>Legal responsibility</a:t>
          </a:r>
          <a:endParaRPr lang="en-US" sz="2400" kern="1200" dirty="0"/>
        </a:p>
      </dsp:txBody>
      <dsp:txXfrm>
        <a:off x="2032000" y="0"/>
        <a:ext cx="2032000" cy="1354666"/>
      </dsp:txXfrm>
    </dsp:sp>
    <dsp:sp modelId="{1C32E26F-4736-44A3-B2FF-116AA2E40475}">
      <dsp:nvSpPr>
        <dsp:cNvPr id="0" name=""/>
        <dsp:cNvSpPr/>
      </dsp:nvSpPr>
      <dsp:spPr>
        <a:xfrm>
          <a:off x="1015999" y="1354666"/>
          <a:ext cx="4064000" cy="1354666"/>
        </a:xfrm>
        <a:prstGeom prst="trapezoid">
          <a:avLst>
            <a:gd name="adj" fmla="val 75000"/>
          </a:avLst>
        </a:prstGeom>
        <a:solidFill>
          <a:schemeClr val="accent1">
            <a:shade val="80000"/>
            <a:hueOff val="417111"/>
            <a:satOff val="-43088"/>
            <a:lumOff val="212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In unknown knowledge domain</a:t>
          </a:r>
          <a:endParaRPr lang="en-US" sz="2400" kern="1200" dirty="0"/>
        </a:p>
      </dsp:txBody>
      <dsp:txXfrm>
        <a:off x="1727199" y="1354666"/>
        <a:ext cx="2641600" cy="1354666"/>
      </dsp:txXfrm>
    </dsp:sp>
    <dsp:sp modelId="{8703DC77-050E-489E-A971-3AEBB311932A}">
      <dsp:nvSpPr>
        <dsp:cNvPr id="0" name=""/>
        <dsp:cNvSpPr/>
      </dsp:nvSpPr>
      <dsp:spPr>
        <a:xfrm>
          <a:off x="0" y="2709333"/>
          <a:ext cx="6096000" cy="1354666"/>
        </a:xfrm>
        <a:prstGeom prst="trapezoid">
          <a:avLst>
            <a:gd name="adj" fmla="val 75000"/>
          </a:avLst>
        </a:prstGeom>
        <a:solidFill>
          <a:schemeClr val="accent1">
            <a:shade val="80000"/>
            <a:hueOff val="834221"/>
            <a:satOff val="-86176"/>
            <a:lumOff val="425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Getting people to accept responsibility</a:t>
          </a:r>
          <a:endParaRPr lang="en-US" sz="2400" kern="1200" dirty="0"/>
        </a:p>
      </dsp:txBody>
      <dsp:txXfrm>
        <a:off x="1066799" y="2709333"/>
        <a:ext cx="3962400" cy="13546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9838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+mn-ea"/>
                <a:cs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1338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9838" y="9431338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D199BB4-33D1-475A-94E0-F47AC0DDB4C5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4381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2488" y="744538"/>
            <a:ext cx="4964112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222250" y="9539288"/>
            <a:ext cx="6097588" cy="192087"/>
          </a:xfrm>
          <a:prstGeom prst="rect">
            <a:avLst/>
          </a:prstGeom>
          <a:solidFill>
            <a:srgbClr val="E6E6E6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a typeface="+mn-ea"/>
              <a:cs typeface="Times New Roman" pitchFamily="18" charset="0"/>
            </a:endParaRPr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gray">
          <a:xfrm>
            <a:off x="392113" y="9528175"/>
            <a:ext cx="1409700" cy="2143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0" tIns="46259" rIns="0" bIns="46259">
            <a:spAutoFit/>
          </a:bodyPr>
          <a:lstStyle/>
          <a:p>
            <a:pPr defTabSz="769938" eaLnBrk="0" hangingPunct="0">
              <a:defRPr/>
            </a:pPr>
            <a:r>
              <a:rPr lang="en-GB" sz="800">
                <a:latin typeface="Arial Narrow" pitchFamily="34" charset="0"/>
                <a:ea typeface="+mn-ea"/>
                <a:cs typeface="Times New Roman" pitchFamily="18" charset="0"/>
              </a:rPr>
              <a:t>Edition : </a:t>
            </a:r>
            <a:fld id="{22D30526-84AD-44FC-BAA6-F2484C283434}" type="datetime1">
              <a:rPr lang="en-GB" sz="800">
                <a:latin typeface="Arial Narrow" pitchFamily="34" charset="0"/>
                <a:ea typeface="+mn-ea"/>
                <a:cs typeface="Times New Roman" pitchFamily="18" charset="0"/>
              </a:rPr>
              <a:pPr defTabSz="769938" eaLnBrk="0" hangingPunct="0">
                <a:defRPr/>
              </a:pPr>
              <a:t>19/04/2012</a:t>
            </a:fld>
            <a:r>
              <a:rPr lang="en-GB" sz="800">
                <a:latin typeface="Arial Narrow" pitchFamily="34" charset="0"/>
                <a:ea typeface="+mn-ea"/>
                <a:cs typeface="Times New Roman" pitchFamily="18" charset="0"/>
              </a:rPr>
              <a:t> </a:t>
            </a:r>
            <a:fld id="{53EB866C-B048-4B7E-9DA3-FE084EBA91BB}" type="datetime10">
              <a:rPr lang="en-GB" sz="800">
                <a:latin typeface="Arial Narrow" pitchFamily="34" charset="0"/>
                <a:ea typeface="+mn-ea"/>
                <a:cs typeface="Times New Roman" pitchFamily="18" charset="0"/>
              </a:rPr>
              <a:pPr defTabSz="769938" eaLnBrk="0" hangingPunct="0">
                <a:defRPr/>
              </a:pPr>
              <a:t>11:54</a:t>
            </a:fld>
            <a:endParaRPr lang="en-GB" sz="800">
              <a:latin typeface="Arial Narrow" pitchFamily="34" charset="0"/>
              <a:ea typeface="+mn-ea"/>
              <a:cs typeface="Times New Roman" pitchFamily="18" charset="0"/>
            </a:endParaRP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gray">
          <a:xfrm>
            <a:off x="3113088" y="9528175"/>
            <a:ext cx="488950" cy="2333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2335" tIns="46167" rIns="92335" bIns="46167">
            <a:spAutoFit/>
          </a:bodyPr>
          <a:lstStyle/>
          <a:p>
            <a:pPr algn="ctr" defTabSz="769938" eaLnBrk="0" hangingPunct="0">
              <a:defRPr/>
            </a:pPr>
            <a:r>
              <a:rPr lang="en-GB" sz="800">
                <a:latin typeface="Arial Narrow" pitchFamily="34" charset="0"/>
              </a:rPr>
              <a:t>Page</a:t>
            </a:r>
            <a:r>
              <a:rPr lang="en-GB" sz="800" b="1">
                <a:latin typeface="Arial Narrow" pitchFamily="34" charset="0"/>
              </a:rPr>
              <a:t> </a:t>
            </a:r>
            <a:fld id="{FCE58D7B-924D-4B28-9C08-A1E1F7C118D6}" type="slidenum">
              <a:rPr lang="he-IL" sz="800">
                <a:latin typeface="Arial Narrow" pitchFamily="34" charset="0"/>
              </a:rPr>
              <a:pPr algn="ctr" defTabSz="769938" eaLnBrk="0" hangingPunct="0">
                <a:defRPr/>
              </a:pPr>
              <a:t>‹#›</a:t>
            </a:fld>
            <a:endParaRPr lang="en-GB">
              <a:latin typeface="Arial Narrow" pitchFamily="34" charset="0"/>
            </a:endParaRPr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5624513" y="9526588"/>
            <a:ext cx="546100" cy="2333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3401" tIns="46701" rIns="93401" bIns="46701">
            <a:spAutoFit/>
          </a:bodyPr>
          <a:lstStyle/>
          <a:p>
            <a:pPr algn="ctr" defTabSz="779463" eaLnBrk="0" hangingPunct="0">
              <a:defRPr/>
            </a:pPr>
            <a:r>
              <a:rPr lang="en-GB" sz="800">
                <a:latin typeface="Arial Narrow" pitchFamily="34" charset="0"/>
                <a:ea typeface="+mn-ea"/>
                <a:cs typeface="Times New Roman" pitchFamily="18" charset="0"/>
              </a:rPr>
              <a:t>P3/22-1/R</a:t>
            </a:r>
            <a:endParaRPr lang="en-GB">
              <a:latin typeface="Arial Narrow" pitchFamily="34" charset="0"/>
              <a:ea typeface="+mn-ea"/>
              <a:cs typeface="Times New Roman" pitchFamily="18" charset="0"/>
            </a:endParaRPr>
          </a:p>
        </p:txBody>
      </p:sp>
      <p:grpSp>
        <p:nvGrpSpPr>
          <p:cNvPr id="7175" name="Group 12"/>
          <p:cNvGrpSpPr>
            <a:grpSpLocks/>
          </p:cNvGrpSpPr>
          <p:nvPr/>
        </p:nvGrpSpPr>
        <p:grpSpPr bwMode="auto">
          <a:xfrm>
            <a:off x="222250" y="5341938"/>
            <a:ext cx="6107113" cy="3857625"/>
            <a:chOff x="144" y="3576"/>
            <a:chExt cx="4086" cy="2184"/>
          </a:xfrm>
        </p:grpSpPr>
        <p:sp>
          <p:nvSpPr>
            <p:cNvPr id="19469" name="Line 13"/>
            <p:cNvSpPr>
              <a:spLocks noChangeShapeType="1"/>
            </p:cNvSpPr>
            <p:nvPr/>
          </p:nvSpPr>
          <p:spPr bwMode="gray">
            <a:xfrm>
              <a:off x="144" y="3576"/>
              <a:ext cx="4086" cy="0"/>
            </a:xfrm>
            <a:prstGeom prst="line">
              <a:avLst/>
            </a:prstGeom>
            <a:noFill/>
            <a:ln w="15875">
              <a:solidFill>
                <a:srgbClr val="D7D7D7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ea typeface="+mn-ea"/>
                <a:cs typeface="Times New Roman" pitchFamily="18" charset="0"/>
              </a:endParaRPr>
            </a:p>
          </p:txBody>
        </p:sp>
        <p:sp>
          <p:nvSpPr>
            <p:cNvPr id="19470" name="Line 14"/>
            <p:cNvSpPr>
              <a:spLocks noChangeShapeType="1"/>
            </p:cNvSpPr>
            <p:nvPr/>
          </p:nvSpPr>
          <p:spPr bwMode="gray">
            <a:xfrm>
              <a:off x="144" y="3774"/>
              <a:ext cx="4086" cy="0"/>
            </a:xfrm>
            <a:prstGeom prst="line">
              <a:avLst/>
            </a:prstGeom>
            <a:noFill/>
            <a:ln w="15875">
              <a:solidFill>
                <a:srgbClr val="D7D7D7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ea typeface="+mn-ea"/>
                <a:cs typeface="Times New Roman" pitchFamily="18" charset="0"/>
              </a:endParaRPr>
            </a:p>
          </p:txBody>
        </p:sp>
        <p:sp>
          <p:nvSpPr>
            <p:cNvPr id="19471" name="Line 15"/>
            <p:cNvSpPr>
              <a:spLocks noChangeShapeType="1"/>
            </p:cNvSpPr>
            <p:nvPr/>
          </p:nvSpPr>
          <p:spPr bwMode="gray">
            <a:xfrm>
              <a:off x="144" y="3973"/>
              <a:ext cx="4086" cy="0"/>
            </a:xfrm>
            <a:prstGeom prst="line">
              <a:avLst/>
            </a:prstGeom>
            <a:noFill/>
            <a:ln w="15875">
              <a:solidFill>
                <a:srgbClr val="D7D7D7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ea typeface="+mn-ea"/>
                <a:cs typeface="Times New Roman" pitchFamily="18" charset="0"/>
              </a:endParaRPr>
            </a:p>
          </p:txBody>
        </p:sp>
        <p:sp>
          <p:nvSpPr>
            <p:cNvPr id="19472" name="Line 16"/>
            <p:cNvSpPr>
              <a:spLocks noChangeShapeType="1"/>
            </p:cNvSpPr>
            <p:nvPr/>
          </p:nvSpPr>
          <p:spPr bwMode="gray">
            <a:xfrm>
              <a:off x="144" y="4171"/>
              <a:ext cx="4086" cy="0"/>
            </a:xfrm>
            <a:prstGeom prst="line">
              <a:avLst/>
            </a:prstGeom>
            <a:noFill/>
            <a:ln w="15875">
              <a:solidFill>
                <a:srgbClr val="D7D7D7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ea typeface="+mn-ea"/>
                <a:cs typeface="Times New Roman" pitchFamily="18" charset="0"/>
              </a:endParaRPr>
            </a:p>
          </p:txBody>
        </p:sp>
        <p:sp>
          <p:nvSpPr>
            <p:cNvPr id="19473" name="Line 17"/>
            <p:cNvSpPr>
              <a:spLocks noChangeShapeType="1"/>
            </p:cNvSpPr>
            <p:nvPr/>
          </p:nvSpPr>
          <p:spPr bwMode="gray">
            <a:xfrm>
              <a:off x="144" y="4370"/>
              <a:ext cx="4086" cy="0"/>
            </a:xfrm>
            <a:prstGeom prst="line">
              <a:avLst/>
            </a:prstGeom>
            <a:noFill/>
            <a:ln w="15875">
              <a:solidFill>
                <a:srgbClr val="D7D7D7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ea typeface="+mn-ea"/>
                <a:cs typeface="Times New Roman" pitchFamily="18" charset="0"/>
              </a:endParaRPr>
            </a:p>
          </p:txBody>
        </p:sp>
        <p:sp>
          <p:nvSpPr>
            <p:cNvPr id="19474" name="Line 18"/>
            <p:cNvSpPr>
              <a:spLocks noChangeShapeType="1"/>
            </p:cNvSpPr>
            <p:nvPr/>
          </p:nvSpPr>
          <p:spPr bwMode="gray">
            <a:xfrm>
              <a:off x="144" y="4568"/>
              <a:ext cx="4086" cy="0"/>
            </a:xfrm>
            <a:prstGeom prst="line">
              <a:avLst/>
            </a:prstGeom>
            <a:noFill/>
            <a:ln w="15875">
              <a:solidFill>
                <a:srgbClr val="D7D7D7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ea typeface="+mn-ea"/>
                <a:cs typeface="Times New Roman" pitchFamily="18" charset="0"/>
              </a:endParaRPr>
            </a:p>
          </p:txBody>
        </p:sp>
        <p:sp>
          <p:nvSpPr>
            <p:cNvPr id="19475" name="Line 19"/>
            <p:cNvSpPr>
              <a:spLocks noChangeShapeType="1"/>
            </p:cNvSpPr>
            <p:nvPr/>
          </p:nvSpPr>
          <p:spPr bwMode="gray">
            <a:xfrm>
              <a:off x="144" y="4767"/>
              <a:ext cx="4086" cy="0"/>
            </a:xfrm>
            <a:prstGeom prst="line">
              <a:avLst/>
            </a:prstGeom>
            <a:noFill/>
            <a:ln w="15875">
              <a:solidFill>
                <a:srgbClr val="D7D7D7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ea typeface="+mn-ea"/>
                <a:cs typeface="Times New Roman" pitchFamily="18" charset="0"/>
              </a:endParaRPr>
            </a:p>
          </p:txBody>
        </p:sp>
        <p:sp>
          <p:nvSpPr>
            <p:cNvPr id="19476" name="Line 20"/>
            <p:cNvSpPr>
              <a:spLocks noChangeShapeType="1"/>
            </p:cNvSpPr>
            <p:nvPr/>
          </p:nvSpPr>
          <p:spPr bwMode="gray">
            <a:xfrm>
              <a:off x="144" y="4965"/>
              <a:ext cx="4086" cy="0"/>
            </a:xfrm>
            <a:prstGeom prst="line">
              <a:avLst/>
            </a:prstGeom>
            <a:noFill/>
            <a:ln w="15875">
              <a:solidFill>
                <a:srgbClr val="D7D7D7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ea typeface="+mn-ea"/>
                <a:cs typeface="Times New Roman" pitchFamily="18" charset="0"/>
              </a:endParaRPr>
            </a:p>
          </p:txBody>
        </p:sp>
        <p:sp>
          <p:nvSpPr>
            <p:cNvPr id="19477" name="Line 21"/>
            <p:cNvSpPr>
              <a:spLocks noChangeShapeType="1"/>
            </p:cNvSpPr>
            <p:nvPr/>
          </p:nvSpPr>
          <p:spPr bwMode="gray">
            <a:xfrm>
              <a:off x="144" y="5164"/>
              <a:ext cx="4086" cy="0"/>
            </a:xfrm>
            <a:prstGeom prst="line">
              <a:avLst/>
            </a:prstGeom>
            <a:noFill/>
            <a:ln w="15875">
              <a:solidFill>
                <a:srgbClr val="D7D7D7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ea typeface="+mn-ea"/>
                <a:cs typeface="Times New Roman" pitchFamily="18" charset="0"/>
              </a:endParaRPr>
            </a:p>
          </p:txBody>
        </p:sp>
        <p:sp>
          <p:nvSpPr>
            <p:cNvPr id="19478" name="Line 22"/>
            <p:cNvSpPr>
              <a:spLocks noChangeShapeType="1"/>
            </p:cNvSpPr>
            <p:nvPr/>
          </p:nvSpPr>
          <p:spPr bwMode="gray">
            <a:xfrm>
              <a:off x="144" y="5362"/>
              <a:ext cx="4086" cy="0"/>
            </a:xfrm>
            <a:prstGeom prst="line">
              <a:avLst/>
            </a:prstGeom>
            <a:noFill/>
            <a:ln w="15875">
              <a:solidFill>
                <a:srgbClr val="D7D7D7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ea typeface="+mn-ea"/>
                <a:cs typeface="Times New Roman" pitchFamily="18" charset="0"/>
              </a:endParaRPr>
            </a:p>
          </p:txBody>
        </p:sp>
        <p:sp>
          <p:nvSpPr>
            <p:cNvPr id="19479" name="Line 23"/>
            <p:cNvSpPr>
              <a:spLocks noChangeShapeType="1"/>
            </p:cNvSpPr>
            <p:nvPr/>
          </p:nvSpPr>
          <p:spPr bwMode="gray">
            <a:xfrm>
              <a:off x="144" y="5561"/>
              <a:ext cx="4086" cy="0"/>
            </a:xfrm>
            <a:prstGeom prst="line">
              <a:avLst/>
            </a:prstGeom>
            <a:noFill/>
            <a:ln w="15875">
              <a:solidFill>
                <a:srgbClr val="D7D7D7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ea typeface="+mn-ea"/>
                <a:cs typeface="Times New Roman" pitchFamily="18" charset="0"/>
              </a:endParaRPr>
            </a:p>
          </p:txBody>
        </p:sp>
        <p:sp>
          <p:nvSpPr>
            <p:cNvPr id="19480" name="Line 24"/>
            <p:cNvSpPr>
              <a:spLocks noChangeShapeType="1"/>
            </p:cNvSpPr>
            <p:nvPr/>
          </p:nvSpPr>
          <p:spPr bwMode="gray">
            <a:xfrm>
              <a:off x="144" y="5760"/>
              <a:ext cx="4086" cy="0"/>
            </a:xfrm>
            <a:prstGeom prst="line">
              <a:avLst/>
            </a:prstGeom>
            <a:noFill/>
            <a:ln w="15875">
              <a:solidFill>
                <a:srgbClr val="D7D7D7"/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ea typeface="+mn-ea"/>
                <a:cs typeface="Times New Roman" pitchFamily="18" charset="0"/>
              </a:endParaRPr>
            </a:p>
          </p:txBody>
        </p:sp>
      </p:grpSp>
      <p:sp>
        <p:nvSpPr>
          <p:cNvPr id="19481" name="Text Box 25"/>
          <p:cNvSpPr txBox="1">
            <a:spLocks noChangeArrowheads="1"/>
          </p:cNvSpPr>
          <p:nvPr/>
        </p:nvSpPr>
        <p:spPr bwMode="gray">
          <a:xfrm>
            <a:off x="219075" y="0"/>
            <a:ext cx="1536700" cy="4968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0" tIns="46259" rIns="0" bIns="46259"/>
          <a:lstStyle/>
          <a:p>
            <a:pPr defTabSz="769938" eaLnBrk="0" hangingPunct="0">
              <a:defRPr/>
            </a:pPr>
            <a:r>
              <a:rPr lang="en-GB" sz="1200" b="1">
                <a:latin typeface="Arial Narrow" pitchFamily="34" charset="0"/>
                <a:ea typeface="+mn-ea"/>
                <a:cs typeface="Times New Roman" pitchFamily="18" charset="0"/>
              </a:rPr>
              <a:t>ECI </a:t>
            </a:r>
            <a:r>
              <a:rPr lang="en-US" sz="1200" b="1">
                <a:latin typeface="Arial Narrow" pitchFamily="34" charset="0"/>
                <a:ea typeface="+mn-ea"/>
                <a:cs typeface="Times New Roman" pitchFamily="18" charset="0"/>
              </a:rPr>
              <a:t>Telecom Ltd.</a:t>
            </a:r>
            <a:endParaRPr lang="en-GB" sz="1200" b="1">
              <a:latin typeface="Arial Narrow" pitchFamily="34" charset="0"/>
              <a:ea typeface="+mn-ea"/>
              <a:cs typeface="Times New Roman" pitchFamily="18" charset="0"/>
            </a:endParaRPr>
          </a:p>
        </p:txBody>
      </p:sp>
      <p:sp>
        <p:nvSpPr>
          <p:cNvPr id="19482" name="Text Box 26"/>
          <p:cNvSpPr txBox="1">
            <a:spLocks noChangeArrowheads="1"/>
          </p:cNvSpPr>
          <p:nvPr/>
        </p:nvSpPr>
        <p:spPr bwMode="gray">
          <a:xfrm>
            <a:off x="4891088" y="0"/>
            <a:ext cx="1590675" cy="3000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0" tIns="46259" rIns="0" bIns="46259"/>
          <a:lstStyle/>
          <a:p>
            <a:pPr algn="r" defTabSz="769938" eaLnBrk="0" hangingPunct="0">
              <a:defRPr/>
            </a:pPr>
            <a:r>
              <a:rPr lang="en-US" sz="1200" b="1">
                <a:latin typeface="Arial Narrow" pitchFamily="34" charset="0"/>
                <a:ea typeface="+mn-ea"/>
                <a:cs typeface="Times New Roman" pitchFamily="18" charset="0"/>
              </a:rPr>
              <a:t>Optical Networks Division</a:t>
            </a:r>
            <a:endParaRPr lang="en-GB" sz="1200" b="1">
              <a:latin typeface="Arial Narrow" pitchFamily="34" charset="0"/>
              <a:ea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607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ci_Gate_16_10_08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auto">
          <a:xfrm>
            <a:off x="7938" y="13093"/>
            <a:ext cx="9128125" cy="68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93226" y="3002737"/>
            <a:ext cx="5213268" cy="916119"/>
          </a:xfrm>
        </p:spPr>
        <p:txBody>
          <a:bodyPr>
            <a:noAutofit/>
          </a:bodyPr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12919" y="4004964"/>
            <a:ext cx="4767943" cy="54328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C969B-BBB5-4D70-A389-F2691F06DF62}" type="datetime5">
              <a:rPr lang="en-US" smtClean="0"/>
              <a:pPr/>
              <a:t>19-Apr-12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/>
            </a:lvl1pPr>
          </a:lstStyle>
          <a:p>
            <a:r>
              <a:rPr lang="en-US" dirty="0" smtClean="0">
                <a:solidFill>
                  <a:srgbClr val="646569"/>
                </a:solidFill>
                <a:latin typeface="Arial" charset="0"/>
                <a:ea typeface="ヒラギノ角ゴ Pro W3" pitchFamily="8" charset="-128"/>
                <a:cs typeface="Times New Roman" pitchFamily="18" charset="0"/>
              </a:rPr>
              <a:t>Confidential , not for distribution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973138" y="1258888"/>
            <a:ext cx="7529512" cy="4667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A4E46-1C31-4798-8E52-5D3829BF9FF7}" type="datetime5">
              <a:rPr lang="en-US" smtClean="0"/>
              <a:pPr/>
              <a:t>19-Apr-12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646569"/>
                </a:solidFill>
                <a:latin typeface="Arial" charset="0"/>
                <a:ea typeface="ヒラギノ角ゴ Pro W3" pitchFamily="8" charset="-128"/>
                <a:cs typeface="Times New Roman" pitchFamily="18" charset="0"/>
              </a:rPr>
              <a:t>Confidential , not for distribution</a:t>
            </a:r>
            <a:endParaRPr lang="en-US" dirty="0" smtClean="0">
              <a:solidFill>
                <a:srgbClr val="646569"/>
              </a:solidFill>
              <a:latin typeface="Arial" charset="0"/>
              <a:ea typeface="ヒラギノ角ゴ Pro W3" pitchFamily="8" charset="-128"/>
              <a:cs typeface="Times New Roman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BCE06D-4718-44F2-9CCF-FF57E9E532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1974" y="157413"/>
            <a:ext cx="7675563" cy="522287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Double Column Plain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40C6-3D24-40BD-A0DB-1E98A2CDB577}" type="slidenum">
              <a:rPr lang="he-IL" smtClean="0"/>
              <a:pPr/>
              <a:t>‹#›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5ADD5311-A999-4E2F-95FC-656BC493DECC}" type="datetime5">
              <a:rPr lang="en-US" smtClean="0"/>
              <a:pPr>
                <a:defRPr/>
              </a:pPr>
              <a:t>19-Apr-12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646569"/>
                </a:solidFill>
                <a:latin typeface="Arial" charset="0"/>
                <a:ea typeface="ヒラギノ角ゴ Pro W3" pitchFamily="8" charset="-128"/>
                <a:cs typeface="Times New Roman" pitchFamily="18" charset="0"/>
              </a:rPr>
              <a:t>Confidential , not for distribution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8"/>
          </p:nvPr>
        </p:nvSpPr>
        <p:spPr>
          <a:xfrm>
            <a:off x="442919" y="1382486"/>
            <a:ext cx="4000494" cy="4732564"/>
          </a:xfrm>
          <a:ln>
            <a:noFill/>
          </a:ln>
        </p:spPr>
        <p:txBody>
          <a:bodyPr/>
          <a:lstStyle>
            <a:lvl1pPr>
              <a:defRPr sz="2000"/>
            </a:lvl1pPr>
            <a:lvl2pPr>
              <a:defRPr sz="1800">
                <a:solidFill>
                  <a:srgbClr val="0C407A"/>
                </a:solidFill>
              </a:defRPr>
            </a:lvl2pPr>
            <a:lvl3pPr>
              <a:defRPr>
                <a:solidFill>
                  <a:srgbClr val="0C407A"/>
                </a:solidFill>
              </a:defRPr>
            </a:lvl3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4781703" y="1382486"/>
            <a:ext cx="4000494" cy="4756372"/>
          </a:xfrm>
          <a:ln>
            <a:noFill/>
          </a:ln>
        </p:spPr>
        <p:txBody>
          <a:bodyPr/>
          <a:lstStyle>
            <a:lvl1pPr>
              <a:defRPr sz="2000"/>
            </a:lvl1pPr>
            <a:lvl2pPr>
              <a:defRPr sz="1800">
                <a:solidFill>
                  <a:srgbClr val="0C407A"/>
                </a:solidFill>
              </a:defRPr>
            </a:lvl2pPr>
            <a:lvl3pPr>
              <a:defRPr>
                <a:solidFill>
                  <a:srgbClr val="0C407A"/>
                </a:solidFill>
              </a:defRPr>
            </a:lvl3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CF6EE-112F-46F7-9A0A-0E21FFAB8C91}" type="datetime5">
              <a:rPr lang="en-US" smtClean="0"/>
              <a:pPr/>
              <a:t>19-Apr-12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646569"/>
                </a:solidFill>
                <a:latin typeface="Arial" charset="0"/>
                <a:ea typeface="ヒラギノ角ゴ Pro W3" pitchFamily="8" charset="-128"/>
                <a:cs typeface="Times New Roman" pitchFamily="18" charset="0"/>
              </a:rPr>
              <a:t>Confidential , not for distribution</a:t>
            </a:r>
            <a:endParaRPr lang="en-US" dirty="0" smtClean="0">
              <a:solidFill>
                <a:srgbClr val="646569"/>
              </a:solidFill>
              <a:latin typeface="Arial" charset="0"/>
              <a:ea typeface="ヒラギノ角ゴ Pro W3" pitchFamily="8" charset="-128"/>
              <a:cs typeface="Times New Roman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BCE06D-4718-44F2-9CCF-FF57E9E532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3"/>
          </p:nvPr>
        </p:nvSpPr>
        <p:spPr>
          <a:xfrm>
            <a:off x="925513" y="1442244"/>
            <a:ext cx="7576230" cy="4740842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eci_Tx_22_9_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7938" y="13093"/>
            <a:ext cx="9128125" cy="68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93959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3786617" y="5941558"/>
            <a:ext cx="3457818" cy="338554"/>
          </a:xfrm>
        </p:spPr>
        <p:txBody>
          <a:bodyPr>
            <a:spAutoFit/>
          </a:bodyPr>
          <a:lstStyle>
            <a:lvl1pPr marL="0" indent="0" algn="ctr">
              <a:buFontTx/>
              <a:buNone/>
              <a:defRPr sz="1600">
                <a:solidFill>
                  <a:srgbClr val="727276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931863"/>
            <a:chOff x="0" y="0"/>
            <a:chExt cx="9144000" cy="931863"/>
          </a:xfrm>
        </p:grpSpPr>
        <p:sp>
          <p:nvSpPr>
            <p:cNvPr id="8" name="Rectangle 2"/>
            <p:cNvSpPr>
              <a:spLocks noChangeArrowheads="1"/>
            </p:cNvSpPr>
            <p:nvPr/>
          </p:nvSpPr>
          <p:spPr bwMode="auto">
            <a:xfrm>
              <a:off x="0" y="0"/>
              <a:ext cx="9144000" cy="931863"/>
            </a:xfrm>
            <a:prstGeom prst="rect">
              <a:avLst/>
            </a:prstGeom>
            <a:solidFill>
              <a:srgbClr val="D2D2D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9" name="Picture 8" descr="33"/>
            <p:cNvPicPr>
              <a:picLocks noChangeAspect="1" noChangeArrowheads="1"/>
            </p:cNvPicPr>
            <p:nvPr/>
          </p:nvPicPr>
          <p:blipFill>
            <a:blip r:embed="rId8" cstate="email"/>
            <a:srcRect/>
            <a:stretch>
              <a:fillRect/>
            </a:stretch>
          </p:blipFill>
          <p:spPr bwMode="auto">
            <a:xfrm>
              <a:off x="0" y="0"/>
              <a:ext cx="534988" cy="536575"/>
            </a:xfrm>
            <a:prstGeom prst="rect">
              <a:avLst/>
            </a:prstGeom>
            <a:noFill/>
          </p:spPr>
        </p:pic>
        <p:sp>
          <p:nvSpPr>
            <p:cNvPr id="10" name="Freeform 9" descr="Untitled-1"/>
            <p:cNvSpPr>
              <a:spLocks/>
            </p:cNvSpPr>
            <p:nvPr/>
          </p:nvSpPr>
          <p:spPr bwMode="auto">
            <a:xfrm>
              <a:off x="127000" y="269875"/>
              <a:ext cx="909638" cy="655638"/>
            </a:xfrm>
            <a:custGeom>
              <a:avLst/>
              <a:gdLst/>
              <a:ahLst/>
              <a:cxnLst>
                <a:cxn ang="0">
                  <a:pos x="464" y="30"/>
                </a:cxn>
                <a:cxn ang="0">
                  <a:pos x="457" y="96"/>
                </a:cxn>
                <a:cxn ang="0">
                  <a:pos x="360" y="115"/>
                </a:cxn>
                <a:cxn ang="0">
                  <a:pos x="268" y="130"/>
                </a:cxn>
                <a:cxn ang="0">
                  <a:pos x="165" y="141"/>
                </a:cxn>
                <a:cxn ang="0">
                  <a:pos x="136" y="154"/>
                </a:cxn>
                <a:cxn ang="0">
                  <a:pos x="76" y="156"/>
                </a:cxn>
                <a:cxn ang="0">
                  <a:pos x="4" y="180"/>
                </a:cxn>
                <a:cxn ang="0">
                  <a:pos x="64" y="180"/>
                </a:cxn>
                <a:cxn ang="0">
                  <a:pos x="52" y="207"/>
                </a:cxn>
                <a:cxn ang="0">
                  <a:pos x="116" y="191"/>
                </a:cxn>
                <a:cxn ang="0">
                  <a:pos x="183" y="192"/>
                </a:cxn>
                <a:cxn ang="0">
                  <a:pos x="223" y="191"/>
                </a:cxn>
                <a:cxn ang="0">
                  <a:pos x="374" y="188"/>
                </a:cxn>
                <a:cxn ang="0">
                  <a:pos x="381" y="245"/>
                </a:cxn>
                <a:cxn ang="0">
                  <a:pos x="336" y="314"/>
                </a:cxn>
                <a:cxn ang="0">
                  <a:pos x="283" y="356"/>
                </a:cxn>
                <a:cxn ang="0">
                  <a:pos x="314" y="351"/>
                </a:cxn>
                <a:cxn ang="0">
                  <a:pos x="329" y="361"/>
                </a:cxn>
                <a:cxn ang="0">
                  <a:pos x="358" y="327"/>
                </a:cxn>
                <a:cxn ang="0">
                  <a:pos x="415" y="289"/>
                </a:cxn>
                <a:cxn ang="0">
                  <a:pos x="448" y="393"/>
                </a:cxn>
                <a:cxn ang="0">
                  <a:pos x="448" y="453"/>
                </a:cxn>
                <a:cxn ang="0">
                  <a:pos x="393" y="546"/>
                </a:cxn>
                <a:cxn ang="0">
                  <a:pos x="332" y="575"/>
                </a:cxn>
                <a:cxn ang="0">
                  <a:pos x="285" y="569"/>
                </a:cxn>
                <a:cxn ang="0">
                  <a:pos x="225" y="540"/>
                </a:cxn>
                <a:cxn ang="0">
                  <a:pos x="196" y="553"/>
                </a:cxn>
                <a:cxn ang="0">
                  <a:pos x="146" y="636"/>
                </a:cxn>
                <a:cxn ang="0">
                  <a:pos x="262" y="610"/>
                </a:cxn>
                <a:cxn ang="0">
                  <a:pos x="440" y="624"/>
                </a:cxn>
                <a:cxn ang="0">
                  <a:pos x="558" y="531"/>
                </a:cxn>
                <a:cxn ang="0">
                  <a:pos x="787" y="625"/>
                </a:cxn>
                <a:cxn ang="0">
                  <a:pos x="901" y="708"/>
                </a:cxn>
                <a:cxn ang="0">
                  <a:pos x="938" y="743"/>
                </a:cxn>
                <a:cxn ang="0">
                  <a:pos x="933" y="778"/>
                </a:cxn>
                <a:cxn ang="0">
                  <a:pos x="977" y="801"/>
                </a:cxn>
                <a:cxn ang="0">
                  <a:pos x="991" y="786"/>
                </a:cxn>
                <a:cxn ang="0">
                  <a:pos x="1088" y="792"/>
                </a:cxn>
                <a:cxn ang="0">
                  <a:pos x="1049" y="759"/>
                </a:cxn>
                <a:cxn ang="0">
                  <a:pos x="1008" y="732"/>
                </a:cxn>
                <a:cxn ang="0">
                  <a:pos x="957" y="694"/>
                </a:cxn>
                <a:cxn ang="0">
                  <a:pos x="960" y="618"/>
                </a:cxn>
                <a:cxn ang="0">
                  <a:pos x="841" y="568"/>
                </a:cxn>
                <a:cxn ang="0">
                  <a:pos x="725" y="482"/>
                </a:cxn>
                <a:cxn ang="0">
                  <a:pos x="600" y="343"/>
                </a:cxn>
                <a:cxn ang="0">
                  <a:pos x="567" y="247"/>
                </a:cxn>
                <a:cxn ang="0">
                  <a:pos x="578" y="216"/>
                </a:cxn>
                <a:cxn ang="0">
                  <a:pos x="613" y="349"/>
                </a:cxn>
                <a:cxn ang="0">
                  <a:pos x="614" y="311"/>
                </a:cxn>
                <a:cxn ang="0">
                  <a:pos x="562" y="166"/>
                </a:cxn>
                <a:cxn ang="0">
                  <a:pos x="546" y="147"/>
                </a:cxn>
                <a:cxn ang="0">
                  <a:pos x="560" y="129"/>
                </a:cxn>
                <a:cxn ang="0">
                  <a:pos x="567" y="116"/>
                </a:cxn>
                <a:cxn ang="0">
                  <a:pos x="575" y="104"/>
                </a:cxn>
                <a:cxn ang="0">
                  <a:pos x="573" y="69"/>
                </a:cxn>
                <a:cxn ang="0">
                  <a:pos x="564" y="28"/>
                </a:cxn>
                <a:cxn ang="0">
                  <a:pos x="522" y="0"/>
                </a:cxn>
              </a:cxnLst>
              <a:rect l="0" t="0" r="r" b="b"/>
              <a:pathLst>
                <a:path w="1113" h="802">
                  <a:moveTo>
                    <a:pt x="516" y="0"/>
                  </a:moveTo>
                  <a:cubicBezTo>
                    <a:pt x="500" y="5"/>
                    <a:pt x="476" y="5"/>
                    <a:pt x="464" y="30"/>
                  </a:cubicBezTo>
                  <a:cubicBezTo>
                    <a:pt x="453" y="54"/>
                    <a:pt x="471" y="98"/>
                    <a:pt x="471" y="98"/>
                  </a:cubicBezTo>
                  <a:cubicBezTo>
                    <a:pt x="471" y="98"/>
                    <a:pt x="472" y="99"/>
                    <a:pt x="457" y="96"/>
                  </a:cubicBezTo>
                  <a:cubicBezTo>
                    <a:pt x="442" y="94"/>
                    <a:pt x="438" y="86"/>
                    <a:pt x="410" y="102"/>
                  </a:cubicBezTo>
                  <a:cubicBezTo>
                    <a:pt x="386" y="116"/>
                    <a:pt x="370" y="115"/>
                    <a:pt x="360" y="115"/>
                  </a:cubicBezTo>
                  <a:cubicBezTo>
                    <a:pt x="358" y="115"/>
                    <a:pt x="356" y="115"/>
                    <a:pt x="354" y="115"/>
                  </a:cubicBezTo>
                  <a:cubicBezTo>
                    <a:pt x="343" y="115"/>
                    <a:pt x="281" y="130"/>
                    <a:pt x="268" y="130"/>
                  </a:cubicBezTo>
                  <a:cubicBezTo>
                    <a:pt x="254" y="130"/>
                    <a:pt x="206" y="137"/>
                    <a:pt x="197" y="137"/>
                  </a:cubicBezTo>
                  <a:cubicBezTo>
                    <a:pt x="189" y="138"/>
                    <a:pt x="165" y="141"/>
                    <a:pt x="165" y="141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48"/>
                    <a:pt x="151" y="152"/>
                    <a:pt x="136" y="154"/>
                  </a:cubicBezTo>
                  <a:cubicBezTo>
                    <a:pt x="122" y="157"/>
                    <a:pt x="113" y="158"/>
                    <a:pt x="97" y="159"/>
                  </a:cubicBezTo>
                  <a:cubicBezTo>
                    <a:pt x="90" y="159"/>
                    <a:pt x="83" y="158"/>
                    <a:pt x="76" y="156"/>
                  </a:cubicBezTo>
                  <a:cubicBezTo>
                    <a:pt x="67" y="155"/>
                    <a:pt x="57" y="153"/>
                    <a:pt x="47" y="156"/>
                  </a:cubicBezTo>
                  <a:cubicBezTo>
                    <a:pt x="30" y="161"/>
                    <a:pt x="8" y="175"/>
                    <a:pt x="4" y="180"/>
                  </a:cubicBezTo>
                  <a:cubicBezTo>
                    <a:pt x="0" y="185"/>
                    <a:pt x="18" y="180"/>
                    <a:pt x="27" y="178"/>
                  </a:cubicBezTo>
                  <a:cubicBezTo>
                    <a:pt x="37" y="177"/>
                    <a:pt x="55" y="176"/>
                    <a:pt x="64" y="180"/>
                  </a:cubicBezTo>
                  <a:cubicBezTo>
                    <a:pt x="73" y="184"/>
                    <a:pt x="81" y="189"/>
                    <a:pt x="76" y="193"/>
                  </a:cubicBezTo>
                  <a:cubicBezTo>
                    <a:pt x="71" y="197"/>
                    <a:pt x="52" y="203"/>
                    <a:pt x="52" y="207"/>
                  </a:cubicBezTo>
                  <a:cubicBezTo>
                    <a:pt x="53" y="211"/>
                    <a:pt x="65" y="210"/>
                    <a:pt x="74" y="206"/>
                  </a:cubicBezTo>
                  <a:cubicBezTo>
                    <a:pt x="83" y="202"/>
                    <a:pt x="109" y="199"/>
                    <a:pt x="116" y="191"/>
                  </a:cubicBezTo>
                  <a:cubicBezTo>
                    <a:pt x="123" y="183"/>
                    <a:pt x="148" y="177"/>
                    <a:pt x="160" y="180"/>
                  </a:cubicBezTo>
                  <a:cubicBezTo>
                    <a:pt x="172" y="182"/>
                    <a:pt x="178" y="183"/>
                    <a:pt x="183" y="192"/>
                  </a:cubicBezTo>
                  <a:cubicBezTo>
                    <a:pt x="195" y="212"/>
                    <a:pt x="197" y="205"/>
                    <a:pt x="202" y="197"/>
                  </a:cubicBezTo>
                  <a:cubicBezTo>
                    <a:pt x="206" y="192"/>
                    <a:pt x="211" y="187"/>
                    <a:pt x="223" y="191"/>
                  </a:cubicBezTo>
                  <a:cubicBezTo>
                    <a:pt x="232" y="194"/>
                    <a:pt x="250" y="200"/>
                    <a:pt x="288" y="196"/>
                  </a:cubicBezTo>
                  <a:cubicBezTo>
                    <a:pt x="326" y="191"/>
                    <a:pt x="374" y="188"/>
                    <a:pt x="374" y="188"/>
                  </a:cubicBezTo>
                  <a:cubicBezTo>
                    <a:pt x="388" y="229"/>
                    <a:pt x="388" y="229"/>
                    <a:pt x="388" y="229"/>
                  </a:cubicBezTo>
                  <a:cubicBezTo>
                    <a:pt x="388" y="229"/>
                    <a:pt x="395" y="234"/>
                    <a:pt x="381" y="245"/>
                  </a:cubicBezTo>
                  <a:cubicBezTo>
                    <a:pt x="367" y="256"/>
                    <a:pt x="354" y="278"/>
                    <a:pt x="349" y="290"/>
                  </a:cubicBezTo>
                  <a:cubicBezTo>
                    <a:pt x="345" y="303"/>
                    <a:pt x="345" y="308"/>
                    <a:pt x="336" y="314"/>
                  </a:cubicBezTo>
                  <a:cubicBezTo>
                    <a:pt x="327" y="320"/>
                    <a:pt x="326" y="323"/>
                    <a:pt x="311" y="330"/>
                  </a:cubicBezTo>
                  <a:cubicBezTo>
                    <a:pt x="297" y="337"/>
                    <a:pt x="285" y="346"/>
                    <a:pt x="283" y="356"/>
                  </a:cubicBezTo>
                  <a:cubicBezTo>
                    <a:pt x="280" y="366"/>
                    <a:pt x="284" y="377"/>
                    <a:pt x="292" y="368"/>
                  </a:cubicBezTo>
                  <a:cubicBezTo>
                    <a:pt x="300" y="360"/>
                    <a:pt x="298" y="356"/>
                    <a:pt x="314" y="351"/>
                  </a:cubicBezTo>
                  <a:cubicBezTo>
                    <a:pt x="331" y="345"/>
                    <a:pt x="335" y="348"/>
                    <a:pt x="331" y="352"/>
                  </a:cubicBezTo>
                  <a:cubicBezTo>
                    <a:pt x="326" y="357"/>
                    <a:pt x="319" y="367"/>
                    <a:pt x="329" y="361"/>
                  </a:cubicBezTo>
                  <a:cubicBezTo>
                    <a:pt x="340" y="354"/>
                    <a:pt x="344" y="353"/>
                    <a:pt x="348" y="347"/>
                  </a:cubicBezTo>
                  <a:cubicBezTo>
                    <a:pt x="353" y="341"/>
                    <a:pt x="353" y="336"/>
                    <a:pt x="358" y="327"/>
                  </a:cubicBezTo>
                  <a:cubicBezTo>
                    <a:pt x="363" y="319"/>
                    <a:pt x="385" y="308"/>
                    <a:pt x="393" y="302"/>
                  </a:cubicBezTo>
                  <a:cubicBezTo>
                    <a:pt x="401" y="296"/>
                    <a:pt x="415" y="289"/>
                    <a:pt x="415" y="289"/>
                  </a:cubicBezTo>
                  <a:cubicBezTo>
                    <a:pt x="415" y="289"/>
                    <a:pt x="439" y="321"/>
                    <a:pt x="442" y="350"/>
                  </a:cubicBezTo>
                  <a:cubicBezTo>
                    <a:pt x="445" y="380"/>
                    <a:pt x="453" y="378"/>
                    <a:pt x="448" y="393"/>
                  </a:cubicBezTo>
                  <a:cubicBezTo>
                    <a:pt x="442" y="408"/>
                    <a:pt x="438" y="401"/>
                    <a:pt x="444" y="416"/>
                  </a:cubicBezTo>
                  <a:cubicBezTo>
                    <a:pt x="450" y="430"/>
                    <a:pt x="448" y="441"/>
                    <a:pt x="448" y="453"/>
                  </a:cubicBezTo>
                  <a:cubicBezTo>
                    <a:pt x="448" y="464"/>
                    <a:pt x="456" y="461"/>
                    <a:pt x="441" y="471"/>
                  </a:cubicBezTo>
                  <a:cubicBezTo>
                    <a:pt x="427" y="481"/>
                    <a:pt x="410" y="519"/>
                    <a:pt x="393" y="546"/>
                  </a:cubicBezTo>
                  <a:cubicBezTo>
                    <a:pt x="376" y="573"/>
                    <a:pt x="380" y="576"/>
                    <a:pt x="371" y="578"/>
                  </a:cubicBezTo>
                  <a:cubicBezTo>
                    <a:pt x="362" y="579"/>
                    <a:pt x="346" y="577"/>
                    <a:pt x="332" y="575"/>
                  </a:cubicBezTo>
                  <a:cubicBezTo>
                    <a:pt x="317" y="573"/>
                    <a:pt x="311" y="574"/>
                    <a:pt x="302" y="573"/>
                  </a:cubicBezTo>
                  <a:cubicBezTo>
                    <a:pt x="292" y="573"/>
                    <a:pt x="287" y="571"/>
                    <a:pt x="285" y="569"/>
                  </a:cubicBezTo>
                  <a:cubicBezTo>
                    <a:pt x="283" y="566"/>
                    <a:pt x="269" y="530"/>
                    <a:pt x="266" y="525"/>
                  </a:cubicBezTo>
                  <a:cubicBezTo>
                    <a:pt x="263" y="521"/>
                    <a:pt x="228" y="538"/>
                    <a:pt x="225" y="540"/>
                  </a:cubicBezTo>
                  <a:cubicBezTo>
                    <a:pt x="221" y="541"/>
                    <a:pt x="225" y="547"/>
                    <a:pt x="225" y="547"/>
                  </a:cubicBezTo>
                  <a:cubicBezTo>
                    <a:pt x="225" y="547"/>
                    <a:pt x="210" y="549"/>
                    <a:pt x="196" y="553"/>
                  </a:cubicBezTo>
                  <a:cubicBezTo>
                    <a:pt x="182" y="558"/>
                    <a:pt x="160" y="576"/>
                    <a:pt x="141" y="596"/>
                  </a:cubicBezTo>
                  <a:cubicBezTo>
                    <a:pt x="122" y="616"/>
                    <a:pt x="134" y="638"/>
                    <a:pt x="146" y="636"/>
                  </a:cubicBezTo>
                  <a:cubicBezTo>
                    <a:pt x="159" y="634"/>
                    <a:pt x="191" y="617"/>
                    <a:pt x="220" y="612"/>
                  </a:cubicBezTo>
                  <a:cubicBezTo>
                    <a:pt x="250" y="606"/>
                    <a:pt x="254" y="602"/>
                    <a:pt x="262" y="610"/>
                  </a:cubicBezTo>
                  <a:cubicBezTo>
                    <a:pt x="270" y="618"/>
                    <a:pt x="343" y="664"/>
                    <a:pt x="375" y="660"/>
                  </a:cubicBezTo>
                  <a:cubicBezTo>
                    <a:pt x="407" y="655"/>
                    <a:pt x="420" y="641"/>
                    <a:pt x="440" y="624"/>
                  </a:cubicBezTo>
                  <a:cubicBezTo>
                    <a:pt x="460" y="607"/>
                    <a:pt x="503" y="560"/>
                    <a:pt x="517" y="544"/>
                  </a:cubicBezTo>
                  <a:cubicBezTo>
                    <a:pt x="531" y="529"/>
                    <a:pt x="538" y="523"/>
                    <a:pt x="558" y="531"/>
                  </a:cubicBezTo>
                  <a:cubicBezTo>
                    <a:pt x="577" y="539"/>
                    <a:pt x="643" y="573"/>
                    <a:pt x="686" y="585"/>
                  </a:cubicBezTo>
                  <a:cubicBezTo>
                    <a:pt x="728" y="597"/>
                    <a:pt x="771" y="623"/>
                    <a:pt x="787" y="625"/>
                  </a:cubicBezTo>
                  <a:cubicBezTo>
                    <a:pt x="802" y="627"/>
                    <a:pt x="802" y="642"/>
                    <a:pt x="812" y="648"/>
                  </a:cubicBezTo>
                  <a:cubicBezTo>
                    <a:pt x="822" y="654"/>
                    <a:pt x="878" y="697"/>
                    <a:pt x="901" y="708"/>
                  </a:cubicBezTo>
                  <a:cubicBezTo>
                    <a:pt x="924" y="719"/>
                    <a:pt x="931" y="729"/>
                    <a:pt x="931" y="729"/>
                  </a:cubicBezTo>
                  <a:cubicBezTo>
                    <a:pt x="931" y="729"/>
                    <a:pt x="937" y="735"/>
                    <a:pt x="938" y="743"/>
                  </a:cubicBezTo>
                  <a:cubicBezTo>
                    <a:pt x="938" y="752"/>
                    <a:pt x="937" y="778"/>
                    <a:pt x="937" y="778"/>
                  </a:cubicBezTo>
                  <a:cubicBezTo>
                    <a:pt x="933" y="778"/>
                    <a:pt x="933" y="778"/>
                    <a:pt x="933" y="778"/>
                  </a:cubicBezTo>
                  <a:cubicBezTo>
                    <a:pt x="934" y="797"/>
                    <a:pt x="934" y="797"/>
                    <a:pt x="934" y="797"/>
                  </a:cubicBezTo>
                  <a:cubicBezTo>
                    <a:pt x="934" y="797"/>
                    <a:pt x="967" y="802"/>
                    <a:pt x="977" y="801"/>
                  </a:cubicBezTo>
                  <a:cubicBezTo>
                    <a:pt x="987" y="800"/>
                    <a:pt x="993" y="798"/>
                    <a:pt x="992" y="796"/>
                  </a:cubicBezTo>
                  <a:cubicBezTo>
                    <a:pt x="992" y="793"/>
                    <a:pt x="991" y="786"/>
                    <a:pt x="991" y="786"/>
                  </a:cubicBezTo>
                  <a:cubicBezTo>
                    <a:pt x="991" y="786"/>
                    <a:pt x="1003" y="792"/>
                    <a:pt x="1015" y="792"/>
                  </a:cubicBezTo>
                  <a:cubicBezTo>
                    <a:pt x="1027" y="793"/>
                    <a:pt x="1063" y="801"/>
                    <a:pt x="1088" y="792"/>
                  </a:cubicBezTo>
                  <a:cubicBezTo>
                    <a:pt x="1113" y="783"/>
                    <a:pt x="1106" y="774"/>
                    <a:pt x="1099" y="770"/>
                  </a:cubicBezTo>
                  <a:cubicBezTo>
                    <a:pt x="1091" y="767"/>
                    <a:pt x="1063" y="768"/>
                    <a:pt x="1049" y="759"/>
                  </a:cubicBezTo>
                  <a:cubicBezTo>
                    <a:pt x="1034" y="749"/>
                    <a:pt x="1016" y="727"/>
                    <a:pt x="1016" y="727"/>
                  </a:cubicBezTo>
                  <a:cubicBezTo>
                    <a:pt x="1008" y="732"/>
                    <a:pt x="1008" y="732"/>
                    <a:pt x="1008" y="732"/>
                  </a:cubicBezTo>
                  <a:cubicBezTo>
                    <a:pt x="1008" y="732"/>
                    <a:pt x="990" y="732"/>
                    <a:pt x="979" y="721"/>
                  </a:cubicBezTo>
                  <a:cubicBezTo>
                    <a:pt x="968" y="710"/>
                    <a:pt x="957" y="694"/>
                    <a:pt x="957" y="694"/>
                  </a:cubicBezTo>
                  <a:cubicBezTo>
                    <a:pt x="957" y="694"/>
                    <a:pt x="974" y="657"/>
                    <a:pt x="977" y="646"/>
                  </a:cubicBezTo>
                  <a:cubicBezTo>
                    <a:pt x="979" y="635"/>
                    <a:pt x="977" y="629"/>
                    <a:pt x="960" y="618"/>
                  </a:cubicBezTo>
                  <a:cubicBezTo>
                    <a:pt x="942" y="606"/>
                    <a:pt x="931" y="607"/>
                    <a:pt x="894" y="598"/>
                  </a:cubicBezTo>
                  <a:cubicBezTo>
                    <a:pt x="858" y="589"/>
                    <a:pt x="854" y="593"/>
                    <a:pt x="841" y="568"/>
                  </a:cubicBezTo>
                  <a:cubicBezTo>
                    <a:pt x="827" y="543"/>
                    <a:pt x="813" y="535"/>
                    <a:pt x="798" y="526"/>
                  </a:cubicBezTo>
                  <a:cubicBezTo>
                    <a:pt x="783" y="517"/>
                    <a:pt x="755" y="496"/>
                    <a:pt x="725" y="482"/>
                  </a:cubicBezTo>
                  <a:cubicBezTo>
                    <a:pt x="696" y="469"/>
                    <a:pt x="650" y="437"/>
                    <a:pt x="630" y="413"/>
                  </a:cubicBezTo>
                  <a:cubicBezTo>
                    <a:pt x="610" y="389"/>
                    <a:pt x="601" y="348"/>
                    <a:pt x="600" y="343"/>
                  </a:cubicBezTo>
                  <a:cubicBezTo>
                    <a:pt x="600" y="337"/>
                    <a:pt x="605" y="342"/>
                    <a:pt x="594" y="313"/>
                  </a:cubicBezTo>
                  <a:cubicBezTo>
                    <a:pt x="584" y="284"/>
                    <a:pt x="567" y="266"/>
                    <a:pt x="567" y="247"/>
                  </a:cubicBezTo>
                  <a:cubicBezTo>
                    <a:pt x="567" y="229"/>
                    <a:pt x="563" y="212"/>
                    <a:pt x="566" y="200"/>
                  </a:cubicBezTo>
                  <a:cubicBezTo>
                    <a:pt x="569" y="189"/>
                    <a:pt x="581" y="197"/>
                    <a:pt x="578" y="216"/>
                  </a:cubicBezTo>
                  <a:cubicBezTo>
                    <a:pt x="575" y="234"/>
                    <a:pt x="571" y="260"/>
                    <a:pt x="579" y="271"/>
                  </a:cubicBezTo>
                  <a:cubicBezTo>
                    <a:pt x="586" y="283"/>
                    <a:pt x="606" y="336"/>
                    <a:pt x="613" y="349"/>
                  </a:cubicBezTo>
                  <a:cubicBezTo>
                    <a:pt x="621" y="361"/>
                    <a:pt x="628" y="382"/>
                    <a:pt x="635" y="375"/>
                  </a:cubicBezTo>
                  <a:cubicBezTo>
                    <a:pt x="642" y="368"/>
                    <a:pt x="618" y="327"/>
                    <a:pt x="614" y="311"/>
                  </a:cubicBezTo>
                  <a:cubicBezTo>
                    <a:pt x="610" y="294"/>
                    <a:pt x="594" y="228"/>
                    <a:pt x="591" y="217"/>
                  </a:cubicBezTo>
                  <a:cubicBezTo>
                    <a:pt x="588" y="205"/>
                    <a:pt x="573" y="175"/>
                    <a:pt x="562" y="166"/>
                  </a:cubicBezTo>
                  <a:cubicBezTo>
                    <a:pt x="551" y="157"/>
                    <a:pt x="541" y="150"/>
                    <a:pt x="541" y="150"/>
                  </a:cubicBezTo>
                  <a:cubicBezTo>
                    <a:pt x="541" y="150"/>
                    <a:pt x="538" y="144"/>
                    <a:pt x="546" y="147"/>
                  </a:cubicBezTo>
                  <a:cubicBezTo>
                    <a:pt x="555" y="150"/>
                    <a:pt x="561" y="148"/>
                    <a:pt x="560" y="142"/>
                  </a:cubicBezTo>
                  <a:cubicBezTo>
                    <a:pt x="558" y="136"/>
                    <a:pt x="555" y="131"/>
                    <a:pt x="560" y="129"/>
                  </a:cubicBezTo>
                  <a:cubicBezTo>
                    <a:pt x="565" y="128"/>
                    <a:pt x="565" y="123"/>
                    <a:pt x="563" y="120"/>
                  </a:cubicBezTo>
                  <a:cubicBezTo>
                    <a:pt x="561" y="117"/>
                    <a:pt x="564" y="116"/>
                    <a:pt x="567" y="116"/>
                  </a:cubicBezTo>
                  <a:cubicBezTo>
                    <a:pt x="570" y="115"/>
                    <a:pt x="568" y="110"/>
                    <a:pt x="566" y="107"/>
                  </a:cubicBezTo>
                  <a:cubicBezTo>
                    <a:pt x="565" y="104"/>
                    <a:pt x="571" y="103"/>
                    <a:pt x="575" y="104"/>
                  </a:cubicBezTo>
                  <a:cubicBezTo>
                    <a:pt x="579" y="104"/>
                    <a:pt x="580" y="100"/>
                    <a:pt x="574" y="89"/>
                  </a:cubicBezTo>
                  <a:cubicBezTo>
                    <a:pt x="567" y="77"/>
                    <a:pt x="570" y="75"/>
                    <a:pt x="573" y="69"/>
                  </a:cubicBezTo>
                  <a:cubicBezTo>
                    <a:pt x="575" y="64"/>
                    <a:pt x="575" y="65"/>
                    <a:pt x="572" y="51"/>
                  </a:cubicBezTo>
                  <a:cubicBezTo>
                    <a:pt x="569" y="38"/>
                    <a:pt x="560" y="32"/>
                    <a:pt x="564" y="28"/>
                  </a:cubicBezTo>
                  <a:cubicBezTo>
                    <a:pt x="568" y="24"/>
                    <a:pt x="577" y="12"/>
                    <a:pt x="557" y="11"/>
                  </a:cubicBezTo>
                  <a:cubicBezTo>
                    <a:pt x="540" y="10"/>
                    <a:pt x="534" y="0"/>
                    <a:pt x="522" y="0"/>
                  </a:cubicBezTo>
                  <a:cubicBezTo>
                    <a:pt x="520" y="0"/>
                    <a:pt x="518" y="0"/>
                    <a:pt x="516" y="0"/>
                  </a:cubicBezTo>
                </a:path>
              </a:pathLst>
            </a:custGeom>
            <a:blipFill dpi="0" rotWithShape="1">
              <a:blip r:embed="rId9" cstate="email"/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2524" y="155888"/>
            <a:ext cx="7784275" cy="6278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00" y="1260000"/>
            <a:ext cx="7012391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44075" y="64276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257D4400-C7D0-4B29-80AB-4E9498AB572F}" type="datetime5">
              <a:rPr lang="en-US" smtClean="0"/>
              <a:pPr/>
              <a:t>19-Apr-12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14200" y="64276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>
                <a:solidFill>
                  <a:srgbClr val="646569"/>
                </a:solidFill>
                <a:latin typeface="Arial" charset="0"/>
                <a:ea typeface="ヒラギノ角ゴ Pro W3" pitchFamily="8" charset="-128"/>
                <a:cs typeface="Times New Roman" pitchFamily="18" charset="0"/>
              </a:rPr>
              <a:t>Confidential , not for distribution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43200" y="64276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fld id="{70BCE06D-4718-44F2-9CCF-FF57E9E532F0}" type="slidenum">
              <a:rPr lang="he-IL" smtClean="0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1" name="Group 3"/>
          <p:cNvGrpSpPr>
            <a:grpSpLocks/>
          </p:cNvGrpSpPr>
          <p:nvPr/>
        </p:nvGrpSpPr>
        <p:grpSpPr bwMode="auto">
          <a:xfrm>
            <a:off x="149543" y="6310081"/>
            <a:ext cx="532101" cy="506354"/>
            <a:chOff x="520" y="3397"/>
            <a:chExt cx="576" cy="548"/>
          </a:xfrm>
        </p:grpSpPr>
        <p:sp>
          <p:nvSpPr>
            <p:cNvPr id="12" name="Freeform 4"/>
            <p:cNvSpPr>
              <a:spLocks noEditPoints="1"/>
            </p:cNvSpPr>
            <p:nvPr userDrawn="1"/>
          </p:nvSpPr>
          <p:spPr bwMode="auto">
            <a:xfrm>
              <a:off x="520" y="3397"/>
              <a:ext cx="576" cy="548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85" y="191"/>
                </a:cxn>
                <a:cxn ang="0">
                  <a:pos x="122" y="211"/>
                </a:cxn>
                <a:cxn ang="0">
                  <a:pos x="59" y="191"/>
                </a:cxn>
                <a:cxn ang="0">
                  <a:pos x="32" y="116"/>
                </a:cxn>
                <a:cxn ang="0">
                  <a:pos x="59" y="40"/>
                </a:cxn>
                <a:cxn ang="0">
                  <a:pos x="122" y="21"/>
                </a:cxn>
                <a:cxn ang="0">
                  <a:pos x="185" y="40"/>
                </a:cxn>
                <a:cxn ang="0">
                  <a:pos x="212" y="116"/>
                </a:cxn>
                <a:cxn ang="0">
                  <a:pos x="244" y="116"/>
                </a:cxn>
                <a:cxn ang="0">
                  <a:pos x="207" y="25"/>
                </a:cxn>
                <a:cxn ang="0">
                  <a:pos x="122" y="0"/>
                </a:cxn>
                <a:cxn ang="0">
                  <a:pos x="38" y="25"/>
                </a:cxn>
                <a:cxn ang="0">
                  <a:pos x="0" y="116"/>
                </a:cxn>
                <a:cxn ang="0">
                  <a:pos x="38" y="207"/>
                </a:cxn>
                <a:cxn ang="0">
                  <a:pos x="122" y="232"/>
                </a:cxn>
                <a:cxn ang="0">
                  <a:pos x="207" y="207"/>
                </a:cxn>
                <a:cxn ang="0">
                  <a:pos x="244" y="116"/>
                </a:cxn>
              </a:cxnLst>
              <a:rect l="0" t="0" r="r" b="b"/>
              <a:pathLst>
                <a:path w="244" h="232">
                  <a:moveTo>
                    <a:pt x="212" y="116"/>
                  </a:moveTo>
                  <a:cubicBezTo>
                    <a:pt x="212" y="142"/>
                    <a:pt x="210" y="173"/>
                    <a:pt x="185" y="191"/>
                  </a:cubicBezTo>
                  <a:cubicBezTo>
                    <a:pt x="168" y="204"/>
                    <a:pt x="147" y="211"/>
                    <a:pt x="122" y="211"/>
                  </a:cubicBezTo>
                  <a:cubicBezTo>
                    <a:pt x="98" y="211"/>
                    <a:pt x="76" y="204"/>
                    <a:pt x="59" y="191"/>
                  </a:cubicBezTo>
                  <a:cubicBezTo>
                    <a:pt x="34" y="173"/>
                    <a:pt x="32" y="142"/>
                    <a:pt x="32" y="116"/>
                  </a:cubicBezTo>
                  <a:cubicBezTo>
                    <a:pt x="32" y="90"/>
                    <a:pt x="34" y="59"/>
                    <a:pt x="59" y="40"/>
                  </a:cubicBezTo>
                  <a:cubicBezTo>
                    <a:pt x="76" y="28"/>
                    <a:pt x="98" y="21"/>
                    <a:pt x="122" y="21"/>
                  </a:cubicBezTo>
                  <a:cubicBezTo>
                    <a:pt x="147" y="21"/>
                    <a:pt x="168" y="28"/>
                    <a:pt x="185" y="40"/>
                  </a:cubicBezTo>
                  <a:cubicBezTo>
                    <a:pt x="210" y="59"/>
                    <a:pt x="212" y="90"/>
                    <a:pt x="212" y="116"/>
                  </a:cubicBezTo>
                  <a:moveTo>
                    <a:pt x="244" y="116"/>
                  </a:moveTo>
                  <a:cubicBezTo>
                    <a:pt x="244" y="84"/>
                    <a:pt x="239" y="49"/>
                    <a:pt x="207" y="25"/>
                  </a:cubicBezTo>
                  <a:cubicBezTo>
                    <a:pt x="185" y="8"/>
                    <a:pt x="157" y="0"/>
                    <a:pt x="122" y="0"/>
                  </a:cubicBezTo>
                  <a:cubicBezTo>
                    <a:pt x="88" y="0"/>
                    <a:pt x="60" y="8"/>
                    <a:pt x="38" y="25"/>
                  </a:cubicBezTo>
                  <a:cubicBezTo>
                    <a:pt x="6" y="49"/>
                    <a:pt x="0" y="84"/>
                    <a:pt x="0" y="116"/>
                  </a:cubicBezTo>
                  <a:cubicBezTo>
                    <a:pt x="0" y="148"/>
                    <a:pt x="6" y="183"/>
                    <a:pt x="38" y="207"/>
                  </a:cubicBezTo>
                  <a:cubicBezTo>
                    <a:pt x="60" y="223"/>
                    <a:pt x="88" y="232"/>
                    <a:pt x="122" y="232"/>
                  </a:cubicBezTo>
                  <a:cubicBezTo>
                    <a:pt x="157" y="232"/>
                    <a:pt x="185" y="223"/>
                    <a:pt x="207" y="207"/>
                  </a:cubicBezTo>
                  <a:cubicBezTo>
                    <a:pt x="239" y="183"/>
                    <a:pt x="244" y="148"/>
                    <a:pt x="244" y="116"/>
                  </a:cubicBezTo>
                </a:path>
              </a:pathLst>
            </a:custGeom>
            <a:solidFill>
              <a:srgbClr val="00387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5"/>
            <p:cNvSpPr>
              <a:spLocks noEditPoints="1"/>
            </p:cNvSpPr>
            <p:nvPr userDrawn="1"/>
          </p:nvSpPr>
          <p:spPr bwMode="auto">
            <a:xfrm>
              <a:off x="624" y="3586"/>
              <a:ext cx="146" cy="177"/>
            </a:xfrm>
            <a:custGeom>
              <a:avLst/>
              <a:gdLst/>
              <a:ahLst/>
              <a:cxnLst>
                <a:cxn ang="0">
                  <a:pos x="47" y="31"/>
                </a:cxn>
                <a:cxn ang="0">
                  <a:pos x="14" y="31"/>
                </a:cxn>
                <a:cxn ang="0">
                  <a:pos x="16" y="21"/>
                </a:cxn>
                <a:cxn ang="0">
                  <a:pos x="31" y="12"/>
                </a:cxn>
                <a:cxn ang="0">
                  <a:pos x="45" y="21"/>
                </a:cxn>
                <a:cxn ang="0">
                  <a:pos x="47" y="31"/>
                </a:cxn>
                <a:cxn ang="0">
                  <a:pos x="62" y="41"/>
                </a:cxn>
                <a:cxn ang="0">
                  <a:pos x="62" y="35"/>
                </a:cxn>
                <a:cxn ang="0">
                  <a:pos x="31" y="0"/>
                </a:cxn>
                <a:cxn ang="0">
                  <a:pos x="0" y="37"/>
                </a:cxn>
                <a:cxn ang="0">
                  <a:pos x="33" y="75"/>
                </a:cxn>
                <a:cxn ang="0">
                  <a:pos x="60" y="63"/>
                </a:cxn>
                <a:cxn ang="0">
                  <a:pos x="51" y="54"/>
                </a:cxn>
                <a:cxn ang="0">
                  <a:pos x="33" y="62"/>
                </a:cxn>
                <a:cxn ang="0">
                  <a:pos x="14" y="41"/>
                </a:cxn>
                <a:cxn ang="0">
                  <a:pos x="62" y="41"/>
                </a:cxn>
              </a:cxnLst>
              <a:rect l="0" t="0" r="r" b="b"/>
              <a:pathLst>
                <a:path w="62" h="75">
                  <a:moveTo>
                    <a:pt x="47" y="31"/>
                  </a:moveTo>
                  <a:cubicBezTo>
                    <a:pt x="14" y="31"/>
                    <a:pt x="14" y="31"/>
                    <a:pt x="14" y="31"/>
                  </a:cubicBezTo>
                  <a:cubicBezTo>
                    <a:pt x="14" y="27"/>
                    <a:pt x="15" y="25"/>
                    <a:pt x="16" y="21"/>
                  </a:cubicBezTo>
                  <a:cubicBezTo>
                    <a:pt x="18" y="16"/>
                    <a:pt x="24" y="12"/>
                    <a:pt x="31" y="12"/>
                  </a:cubicBezTo>
                  <a:cubicBezTo>
                    <a:pt x="38" y="12"/>
                    <a:pt x="43" y="16"/>
                    <a:pt x="45" y="21"/>
                  </a:cubicBezTo>
                  <a:cubicBezTo>
                    <a:pt x="47" y="25"/>
                    <a:pt x="47" y="27"/>
                    <a:pt x="47" y="31"/>
                  </a:cubicBezTo>
                  <a:moveTo>
                    <a:pt x="62" y="41"/>
                  </a:moveTo>
                  <a:cubicBezTo>
                    <a:pt x="62" y="35"/>
                    <a:pt x="62" y="35"/>
                    <a:pt x="62" y="35"/>
                  </a:cubicBezTo>
                  <a:cubicBezTo>
                    <a:pt x="62" y="14"/>
                    <a:pt x="50" y="0"/>
                    <a:pt x="31" y="0"/>
                  </a:cubicBezTo>
                  <a:cubicBezTo>
                    <a:pt x="12" y="0"/>
                    <a:pt x="0" y="13"/>
                    <a:pt x="0" y="37"/>
                  </a:cubicBezTo>
                  <a:cubicBezTo>
                    <a:pt x="0" y="65"/>
                    <a:pt x="14" y="75"/>
                    <a:pt x="33" y="75"/>
                  </a:cubicBezTo>
                  <a:cubicBezTo>
                    <a:pt x="45" y="75"/>
                    <a:pt x="52" y="71"/>
                    <a:pt x="60" y="63"/>
                  </a:cubicBezTo>
                  <a:cubicBezTo>
                    <a:pt x="51" y="54"/>
                    <a:pt x="51" y="54"/>
                    <a:pt x="51" y="54"/>
                  </a:cubicBezTo>
                  <a:cubicBezTo>
                    <a:pt x="45" y="60"/>
                    <a:pt x="41" y="62"/>
                    <a:pt x="33" y="62"/>
                  </a:cubicBezTo>
                  <a:cubicBezTo>
                    <a:pt x="21" y="62"/>
                    <a:pt x="14" y="54"/>
                    <a:pt x="14" y="41"/>
                  </a:cubicBezTo>
                  <a:lnTo>
                    <a:pt x="62" y="41"/>
                  </a:lnTo>
                  <a:close/>
                </a:path>
              </a:pathLst>
            </a:custGeom>
            <a:solidFill>
              <a:srgbClr val="00387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6"/>
            <p:cNvSpPr>
              <a:spLocks/>
            </p:cNvSpPr>
            <p:nvPr userDrawn="1"/>
          </p:nvSpPr>
          <p:spPr bwMode="auto">
            <a:xfrm>
              <a:off x="787" y="3586"/>
              <a:ext cx="134" cy="177"/>
            </a:xfrm>
            <a:custGeom>
              <a:avLst/>
              <a:gdLst/>
              <a:ahLst/>
              <a:cxnLst>
                <a:cxn ang="0">
                  <a:pos x="57" y="64"/>
                </a:cxn>
                <a:cxn ang="0">
                  <a:pos x="46" y="55"/>
                </a:cxn>
                <a:cxn ang="0">
                  <a:pos x="32" y="62"/>
                </a:cxn>
                <a:cxn ang="0">
                  <a:pos x="19" y="55"/>
                </a:cxn>
                <a:cxn ang="0">
                  <a:pos x="15" y="37"/>
                </a:cxn>
                <a:cxn ang="0">
                  <a:pos x="19" y="19"/>
                </a:cxn>
                <a:cxn ang="0">
                  <a:pos x="32" y="13"/>
                </a:cxn>
                <a:cxn ang="0">
                  <a:pos x="46" y="20"/>
                </a:cxn>
                <a:cxn ang="0">
                  <a:pos x="57" y="10"/>
                </a:cxn>
                <a:cxn ang="0">
                  <a:pos x="32" y="0"/>
                </a:cxn>
                <a:cxn ang="0">
                  <a:pos x="0" y="37"/>
                </a:cxn>
                <a:cxn ang="0">
                  <a:pos x="32" y="75"/>
                </a:cxn>
                <a:cxn ang="0">
                  <a:pos x="57" y="64"/>
                </a:cxn>
              </a:cxnLst>
              <a:rect l="0" t="0" r="r" b="b"/>
              <a:pathLst>
                <a:path w="57" h="75">
                  <a:moveTo>
                    <a:pt x="57" y="64"/>
                  </a:moveTo>
                  <a:cubicBezTo>
                    <a:pt x="46" y="55"/>
                    <a:pt x="46" y="55"/>
                    <a:pt x="46" y="55"/>
                  </a:cubicBezTo>
                  <a:cubicBezTo>
                    <a:pt x="42" y="60"/>
                    <a:pt x="38" y="62"/>
                    <a:pt x="32" y="62"/>
                  </a:cubicBezTo>
                  <a:cubicBezTo>
                    <a:pt x="27" y="62"/>
                    <a:pt x="22" y="59"/>
                    <a:pt x="19" y="55"/>
                  </a:cubicBezTo>
                  <a:cubicBezTo>
                    <a:pt x="16" y="51"/>
                    <a:pt x="15" y="46"/>
                    <a:pt x="15" y="37"/>
                  </a:cubicBezTo>
                  <a:cubicBezTo>
                    <a:pt x="15" y="29"/>
                    <a:pt x="16" y="23"/>
                    <a:pt x="19" y="19"/>
                  </a:cubicBezTo>
                  <a:cubicBezTo>
                    <a:pt x="22" y="15"/>
                    <a:pt x="27" y="13"/>
                    <a:pt x="32" y="13"/>
                  </a:cubicBezTo>
                  <a:cubicBezTo>
                    <a:pt x="38" y="13"/>
                    <a:pt x="42" y="15"/>
                    <a:pt x="46" y="20"/>
                  </a:cubicBezTo>
                  <a:cubicBezTo>
                    <a:pt x="57" y="10"/>
                    <a:pt x="57" y="10"/>
                    <a:pt x="57" y="10"/>
                  </a:cubicBezTo>
                  <a:cubicBezTo>
                    <a:pt x="50" y="3"/>
                    <a:pt x="43" y="0"/>
                    <a:pt x="32" y="0"/>
                  </a:cubicBezTo>
                  <a:cubicBezTo>
                    <a:pt x="16" y="0"/>
                    <a:pt x="0" y="10"/>
                    <a:pt x="0" y="37"/>
                  </a:cubicBezTo>
                  <a:cubicBezTo>
                    <a:pt x="0" y="65"/>
                    <a:pt x="16" y="75"/>
                    <a:pt x="32" y="75"/>
                  </a:cubicBezTo>
                  <a:cubicBezTo>
                    <a:pt x="43" y="75"/>
                    <a:pt x="50" y="72"/>
                    <a:pt x="57" y="64"/>
                  </a:cubicBezTo>
                </a:path>
              </a:pathLst>
            </a:custGeom>
            <a:solidFill>
              <a:srgbClr val="00387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Rectangle 7"/>
            <p:cNvSpPr>
              <a:spLocks noChangeArrowheads="1"/>
            </p:cNvSpPr>
            <p:nvPr userDrawn="1"/>
          </p:nvSpPr>
          <p:spPr bwMode="auto">
            <a:xfrm>
              <a:off x="940" y="3588"/>
              <a:ext cx="36" cy="172"/>
            </a:xfrm>
            <a:prstGeom prst="rect">
              <a:avLst/>
            </a:prstGeom>
            <a:solidFill>
              <a:srgbClr val="003876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8" r:id="rId3"/>
    <p:sldLayoutId id="2147483657" r:id="rId4"/>
    <p:sldLayoutId id="2147483719" r:id="rId5"/>
    <p:sldLayoutId id="2147483651" r:id="rId6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rgbClr val="003876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rgbClr val="003876"/>
        </a:buClr>
        <a:buFont typeface="Wingdings" pitchFamily="2" charset="2"/>
        <a:buChar char=""/>
        <a:defRPr sz="2400" b="0" kern="1200">
          <a:solidFill>
            <a:srgbClr val="003876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00AEEF"/>
        </a:buClr>
        <a:buFont typeface="Wingdings" pitchFamily="2" charset="2"/>
        <a:buChar char="§"/>
        <a:defRPr sz="2000" kern="1200">
          <a:solidFill>
            <a:schemeClr val="tx1">
              <a:lumMod val="50000"/>
              <a:lumOff val="50000"/>
            </a:schemeClr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2">
              <a:lumMod val="50000"/>
            </a:schemeClr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flofw%20110210.vsd/Drawing/~Page-1/Sheet.29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oleObject" Target="flofw%20110210.vsd/Drawing/~Page-3/Sheet.60" TargetMode="Externa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5" Type="http://schemas.openxmlformats.org/officeDocument/2006/relationships/oleObject" Target="flofw%20110210.vsd/Drawing/~Page-3/Rectangle.3" TargetMode="External"/><Relationship Id="rId10" Type="http://schemas.openxmlformats.org/officeDocument/2006/relationships/image" Target="../media/image8.wmf"/><Relationship Id="rId4" Type="http://schemas.openxmlformats.org/officeDocument/2006/relationships/image" Target="../media/image6.wmf"/><Relationship Id="rId9" Type="http://schemas.openxmlformats.org/officeDocument/2006/relationships/oleObject" Target="flofw%20110210.vsd/Drawing/~Page-3/Process.2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3600" dirty="0" smtClean="0"/>
              <a:t>Open </a:t>
            </a:r>
            <a:r>
              <a:rPr lang="en-US" sz="3600" dirty="0" smtClean="0"/>
              <a:t>Source process in ECI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Navah Felberg</a:t>
            </a:r>
          </a:p>
          <a:p>
            <a:r>
              <a:rPr lang="en-US" dirty="0" smtClean="0"/>
              <a:t>April 2012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Presentation Objectives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Apr-2012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2800" dirty="0" smtClean="0"/>
              <a:t>Share process of establishing the OS process in ECI</a:t>
            </a:r>
          </a:p>
          <a:p>
            <a:pPr lvl="1"/>
            <a:r>
              <a:rPr lang="en-US" sz="2400" dirty="0" smtClean="0"/>
              <a:t>Data collection</a:t>
            </a:r>
          </a:p>
          <a:p>
            <a:pPr lvl="1"/>
            <a:r>
              <a:rPr lang="en-US" sz="2400" dirty="0" smtClean="0"/>
              <a:t>Mapping requirements</a:t>
            </a:r>
          </a:p>
          <a:p>
            <a:pPr lvl="1"/>
            <a:r>
              <a:rPr lang="en-US" sz="2400" dirty="0" smtClean="0"/>
              <a:t>Benchmarking</a:t>
            </a:r>
          </a:p>
          <a:p>
            <a:pPr lvl="1"/>
            <a:r>
              <a:rPr lang="en-US" sz="2400" dirty="0" smtClean="0"/>
              <a:t>Selecting the optimal process for ECI</a:t>
            </a:r>
          </a:p>
          <a:p>
            <a:pPr lvl="1"/>
            <a:r>
              <a:rPr lang="en-US" sz="2400" dirty="0" smtClean="0"/>
              <a:t>Setting implementation plan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9097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Background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Apr-2012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ECI needs to protect itself from illegal use of OS</a:t>
            </a:r>
          </a:p>
          <a:p>
            <a:pPr lvl="1"/>
            <a:r>
              <a:rPr lang="en-US" sz="2400" dirty="0" smtClean="0"/>
              <a:t>To avoid legal claims</a:t>
            </a:r>
          </a:p>
          <a:p>
            <a:pPr lvl="1"/>
            <a:r>
              <a:rPr lang="en-US" sz="2400" dirty="0" smtClean="0"/>
              <a:t>To enable future options of going public / due diligence</a:t>
            </a:r>
          </a:p>
          <a:p>
            <a:pPr lvl="1"/>
            <a:r>
              <a:rPr lang="en-US" sz="2400" dirty="0" smtClean="0"/>
              <a:t>Customer requirements to see OS lists</a:t>
            </a:r>
          </a:p>
          <a:p>
            <a:pPr>
              <a:spcBef>
                <a:spcPts val="1200"/>
              </a:spcBef>
            </a:pPr>
            <a:r>
              <a:rPr lang="en-US" sz="2800" dirty="0" smtClean="0">
                <a:solidFill>
                  <a:srgbClr val="003876"/>
                </a:solidFill>
              </a:rPr>
              <a:t>As a result, ECI needs a defined Open- Source process</a:t>
            </a:r>
          </a:p>
          <a:p>
            <a:pPr lvl="1"/>
            <a:r>
              <a:rPr lang="en-US" sz="2400" dirty="0" smtClean="0"/>
              <a:t>Process </a:t>
            </a:r>
            <a:r>
              <a:rPr lang="en-US" sz="2400" b="1" dirty="0" smtClean="0"/>
              <a:t>package</a:t>
            </a:r>
            <a:r>
              <a:rPr lang="en-US" sz="2400" dirty="0" smtClean="0"/>
              <a:t> needs to include policy, procedure, supporting tools and training material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Assumptions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Apr-2012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WW trend shows increasing use of OS</a:t>
            </a:r>
          </a:p>
          <a:p>
            <a:r>
              <a:rPr lang="en-US" sz="2800" dirty="0" smtClean="0"/>
              <a:t>OS is good for the company’s TTM &amp; Quality</a:t>
            </a:r>
          </a:p>
          <a:p>
            <a:pPr lvl="1"/>
            <a:r>
              <a:rPr lang="en-US" sz="2400" dirty="0" smtClean="0"/>
              <a:t>As long as we don’t risk publishing proprietary code</a:t>
            </a:r>
          </a:p>
          <a:p>
            <a:pPr lvl="1"/>
            <a:r>
              <a:rPr lang="en-US" sz="2400" dirty="0" smtClean="0"/>
              <a:t>As long as we follow publication license rules</a:t>
            </a:r>
          </a:p>
          <a:p>
            <a:r>
              <a:rPr lang="en-US" sz="2800" dirty="0" smtClean="0"/>
              <a:t>Tools</a:t>
            </a:r>
          </a:p>
          <a:p>
            <a:pPr lvl="1"/>
            <a:r>
              <a:rPr lang="en-US" sz="2400" dirty="0" smtClean="0"/>
              <a:t>Main contribution of tools is to </a:t>
            </a:r>
            <a:r>
              <a:rPr lang="en-US" sz="2400" b="1" dirty="0" smtClean="0"/>
              <a:t>reduce risk </a:t>
            </a:r>
            <a:r>
              <a:rPr lang="en-US" sz="2400" dirty="0" smtClean="0"/>
              <a:t>of not complying with license terms</a:t>
            </a:r>
          </a:p>
          <a:p>
            <a:pPr lvl="1">
              <a:buNone/>
            </a:pPr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 Process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Apr-2012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 smtClean="0"/>
              <a:t>Defined work process is strongly affected by the 2 following dilemmas:</a:t>
            </a:r>
          </a:p>
          <a:p>
            <a:r>
              <a:rPr lang="en-US" sz="2800" dirty="0" smtClean="0"/>
              <a:t>Selecting working model</a:t>
            </a:r>
          </a:p>
          <a:p>
            <a:pPr lvl="1"/>
            <a:r>
              <a:rPr lang="en-US" sz="2400" dirty="0" smtClean="0"/>
              <a:t>centralized vs. distributed</a:t>
            </a:r>
          </a:p>
          <a:p>
            <a:r>
              <a:rPr lang="en-US" sz="2800" dirty="0" smtClean="0"/>
              <a:t>Selecting supporting tools</a:t>
            </a:r>
          </a:p>
          <a:p>
            <a:pPr lvl="1"/>
            <a:r>
              <a:rPr lang="en-US" sz="2400" dirty="0" smtClean="0"/>
              <a:t>OS scanning tool</a:t>
            </a:r>
          </a:p>
          <a:p>
            <a:pPr lvl="1"/>
            <a:r>
              <a:rPr lang="en-US" sz="2400" dirty="0" smtClean="0"/>
              <a:t>OS code management tool</a:t>
            </a:r>
          </a:p>
          <a:p>
            <a:pPr lvl="1"/>
            <a:r>
              <a:rPr lang="en-US" sz="2400" dirty="0" smtClean="0"/>
              <a:t>Combination of both</a:t>
            </a:r>
          </a:p>
          <a:p>
            <a:r>
              <a:rPr lang="en-US" sz="2800" dirty="0" smtClean="0"/>
              <a:t>Area of no dilemma: good process needs a balanced combination of both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Process Steps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Apr-2012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973137" y="1258888"/>
            <a:ext cx="7856537" cy="466725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Approval process for</a:t>
            </a:r>
            <a:r>
              <a:rPr lang="en-US" sz="2800" dirty="0" smtClean="0">
                <a:solidFill>
                  <a:srgbClr val="C00000"/>
                </a:solidFill>
              </a:rPr>
              <a:t> using OS code</a:t>
            </a:r>
          </a:p>
          <a:p>
            <a:pPr lvl="1"/>
            <a:r>
              <a:rPr lang="en-US" sz="2400" dirty="0" smtClean="0"/>
              <a:t>OS policy</a:t>
            </a:r>
          </a:p>
          <a:p>
            <a:pPr lvl="1"/>
            <a:r>
              <a:rPr lang="en-US" sz="2400" dirty="0" smtClean="0"/>
              <a:t>OS DB management</a:t>
            </a:r>
          </a:p>
          <a:p>
            <a:pPr lvl="1">
              <a:buNone/>
            </a:pPr>
            <a:endParaRPr lang="en-US" sz="2400" dirty="0" smtClean="0"/>
          </a:p>
          <a:p>
            <a:r>
              <a:rPr lang="en-US" sz="2800" dirty="0" smtClean="0"/>
              <a:t>Approval process for </a:t>
            </a:r>
            <a:r>
              <a:rPr lang="en-US" sz="2800" dirty="0" smtClean="0">
                <a:solidFill>
                  <a:srgbClr val="C00000"/>
                </a:solidFill>
              </a:rPr>
              <a:t>releasing versions with OS code</a:t>
            </a:r>
          </a:p>
          <a:p>
            <a:pPr lvl="1"/>
            <a:r>
              <a:rPr lang="en-US" sz="2400" dirty="0" smtClean="0"/>
              <a:t>Implementing license rules</a:t>
            </a:r>
          </a:p>
          <a:p>
            <a:pPr lvl="1"/>
            <a:r>
              <a:rPr lang="en-US" sz="2400" dirty="0" smtClean="0"/>
              <a:t>Testing / verification </a:t>
            </a:r>
          </a:p>
          <a:p>
            <a:pPr lvl="1"/>
            <a:r>
              <a:rPr lang="en-US" sz="2400" dirty="0" smtClean="0"/>
              <a:t>Release decision</a:t>
            </a:r>
          </a:p>
        </p:txBody>
      </p:sp>
      <p:sp>
        <p:nvSpPr>
          <p:cNvPr id="7" name="Oval Callout 6"/>
          <p:cNvSpPr/>
          <p:nvPr/>
        </p:nvSpPr>
        <p:spPr>
          <a:xfrm>
            <a:off x="4981433" y="4094328"/>
            <a:ext cx="2947916" cy="1610437"/>
          </a:xfrm>
          <a:prstGeom prst="wedgeEllipseCallout">
            <a:avLst>
              <a:gd name="adj1" fmla="val -46698"/>
              <a:gd name="adj2" fmla="val -8415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New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Starting Point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Apr-2012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542925" y="1087438"/>
            <a:ext cx="8246233" cy="466725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US" sz="2800" dirty="0" smtClean="0"/>
              <a:t>Existing Open Source </a:t>
            </a:r>
          </a:p>
          <a:p>
            <a:pPr>
              <a:spcBef>
                <a:spcPts val="0"/>
              </a:spcBef>
            </a:pPr>
            <a:r>
              <a:rPr lang="en-US" sz="2800" dirty="0" smtClean="0"/>
              <a:t>OS </a:t>
            </a:r>
            <a:r>
              <a:rPr lang="en-US" sz="2800" dirty="0"/>
              <a:t>included in purchased Operating System packages (</a:t>
            </a:r>
            <a:r>
              <a:rPr lang="en-US" sz="2800" dirty="0" err="1"/>
              <a:t>VxWorks</a:t>
            </a:r>
            <a:r>
              <a:rPr lang="en-US" sz="2800" dirty="0"/>
              <a:t>, Linux)</a:t>
            </a:r>
          </a:p>
          <a:p>
            <a:pPr>
              <a:spcBef>
                <a:spcPts val="0"/>
              </a:spcBef>
            </a:pPr>
            <a:r>
              <a:rPr lang="en-US" sz="2800" dirty="0" smtClean="0"/>
              <a:t>Only some of it documented</a:t>
            </a:r>
          </a:p>
          <a:p>
            <a:pPr>
              <a:spcBef>
                <a:spcPts val="0"/>
              </a:spcBef>
            </a:pPr>
            <a:r>
              <a:rPr lang="en-US" sz="2800" dirty="0" smtClean="0"/>
              <a:t>Very </a:t>
            </a:r>
            <a:r>
              <a:rPr lang="en-US" sz="2800" dirty="0"/>
              <a:t>p</a:t>
            </a:r>
            <a:r>
              <a:rPr lang="en-US" sz="2800" dirty="0" smtClean="0"/>
              <a:t>artial and outdated Code screening</a:t>
            </a:r>
          </a:p>
          <a:p>
            <a:r>
              <a:rPr lang="en-US" sz="2800" dirty="0" smtClean="0"/>
              <a:t>OEM OS not checked / negotiated</a:t>
            </a:r>
          </a:p>
          <a:p>
            <a:endParaRPr lang="he-IL" sz="2800" b="1" dirty="0" smtClean="0">
              <a:solidFill>
                <a:srgbClr val="FF0000"/>
              </a:solidFill>
            </a:endParaRPr>
          </a:p>
          <a:p>
            <a:endParaRPr lang="he-IL" sz="2800" b="1" dirty="0">
              <a:solidFill>
                <a:srgbClr val="FF0000"/>
              </a:solidFill>
            </a:endParaRPr>
          </a:p>
          <a:p>
            <a:r>
              <a:rPr lang="en-US" sz="2800" b="1" dirty="0" smtClean="0">
                <a:solidFill>
                  <a:srgbClr val="FF0000"/>
                </a:solidFill>
              </a:rPr>
              <a:t>Step #1</a:t>
            </a:r>
          </a:p>
          <a:p>
            <a:pPr lvl="1"/>
            <a:r>
              <a:rPr lang="en-US" sz="2400" b="1" dirty="0" smtClean="0"/>
              <a:t>Working on awareness of SW Engineers</a:t>
            </a:r>
          </a:p>
          <a:p>
            <a:pPr lvl="1"/>
            <a:r>
              <a:rPr lang="en-US" sz="2400" dirty="0" smtClean="0"/>
              <a:t>Establishing OS DB (excel) with known uses of OS in various product lines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749972" y="1119352"/>
            <a:ext cx="5596759" cy="35787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Low comprehension as to the risks and lack of knowledge in terms of understanding license implications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Step #2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Apr-2012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569084" y="1046227"/>
            <a:ext cx="7529512" cy="5152553"/>
          </a:xfrm>
        </p:spPr>
        <p:txBody>
          <a:bodyPr>
            <a:normAutofit/>
          </a:bodyPr>
          <a:lstStyle/>
          <a:p>
            <a:r>
              <a:rPr lang="en-US" dirty="0" smtClean="0"/>
              <a:t>Benchmarking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4529257"/>
              </p:ext>
            </p:extLst>
          </p:nvPr>
        </p:nvGraphicFramePr>
        <p:xfrm>
          <a:off x="1003005" y="1523704"/>
          <a:ext cx="7130900" cy="556482"/>
        </p:xfrm>
        <a:graphic>
          <a:graphicData uri="http://schemas.openxmlformats.org/drawingml/2006/table">
            <a:tbl>
              <a:tblPr/>
              <a:tblGrid>
                <a:gridCol w="1846940"/>
                <a:gridCol w="1320990"/>
                <a:gridCol w="1320990"/>
                <a:gridCol w="1320990"/>
                <a:gridCol w="1320990"/>
              </a:tblGrid>
              <a:tr h="47281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7842" marR="7842" marT="78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Company A IL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842" marR="7842" marT="78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Company</a:t>
                      </a:r>
                      <a:r>
                        <a:rPr lang="en-US" sz="18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B 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IL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842" marR="7842" marT="78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Company A US</a:t>
                      </a:r>
                    </a:p>
                  </a:txBody>
                  <a:tcPr marL="7842" marR="7842" marT="78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Company B</a:t>
                      </a:r>
                      <a:r>
                        <a:rPr lang="en-US" sz="18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US</a:t>
                      </a:r>
                      <a:endParaRPr lang="en-US" sz="1800" b="1" i="0" u="none" strike="noStrike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842" marR="7842" marT="78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7942218"/>
              </p:ext>
            </p:extLst>
          </p:nvPr>
        </p:nvGraphicFramePr>
        <p:xfrm>
          <a:off x="999099" y="2092814"/>
          <a:ext cx="7136919" cy="3378102"/>
        </p:xfrm>
        <a:graphic>
          <a:graphicData uri="http://schemas.openxmlformats.org/drawingml/2006/table">
            <a:tbl>
              <a:tblPr/>
              <a:tblGrid>
                <a:gridCol w="1848499"/>
                <a:gridCol w="1322105"/>
                <a:gridCol w="1322105"/>
                <a:gridCol w="1322105"/>
                <a:gridCol w="1322105"/>
              </a:tblGrid>
              <a:tr h="185782"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Official company policy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ctr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√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ctr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√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ctr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√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ctr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782"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distribute vs. corp. function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corp. function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corp. function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corp. function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individual initiative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782"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OS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Trustee profile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SW Eng background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SW Eng background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SW Eng background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SW Eng 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563"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members of OS communities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members of OS communities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563"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OS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Trustee R&amp;R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approve use of OS package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approve use of OS package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782"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signoff per release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782"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use of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scanning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tools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BlackDuck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Protex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BlackDuck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Protex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ctr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?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ctr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782"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req by HQ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req by HQ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ctr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563"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scanning by SW team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ctr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563"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scanning at release level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ctr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782"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use of DB management tools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none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none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l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000" algn="ctr" fontAlgn="t">
                        <a:spcBef>
                          <a:spcPts val="0"/>
                        </a:spcBef>
                      </a:pP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X</a:t>
                      </a:r>
                    </a:p>
                  </a:txBody>
                  <a:tcPr marL="7842" marR="7842" marT="784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Oval Callout 11"/>
          <p:cNvSpPr/>
          <p:nvPr/>
        </p:nvSpPr>
        <p:spPr>
          <a:xfrm>
            <a:off x="2438400" y="2819400"/>
            <a:ext cx="2781300" cy="1228725"/>
          </a:xfrm>
          <a:prstGeom prst="wedgeEllipseCallout">
            <a:avLst>
              <a:gd name="adj1" fmla="val 31564"/>
              <a:gd name="adj2" fmla="val -11501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long response time for approval</a:t>
            </a:r>
            <a:endParaRPr lang="en-US" sz="2000" dirty="0"/>
          </a:p>
        </p:txBody>
      </p:sp>
      <p:sp>
        <p:nvSpPr>
          <p:cNvPr id="13" name="Oval Callout 12"/>
          <p:cNvSpPr/>
          <p:nvPr/>
        </p:nvSpPr>
        <p:spPr>
          <a:xfrm>
            <a:off x="4495800" y="2857500"/>
            <a:ext cx="3219449" cy="1228725"/>
          </a:xfrm>
          <a:prstGeom prst="wedgeEllipseCallout">
            <a:avLst>
              <a:gd name="adj1" fmla="val -93"/>
              <a:gd name="adj2" fmla="val -1219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infringements found at release are too late to handle</a:t>
            </a:r>
            <a:endParaRPr lang="en-US" sz="2000" dirty="0"/>
          </a:p>
        </p:txBody>
      </p:sp>
      <p:sp>
        <p:nvSpPr>
          <p:cNvPr id="14" name="Oval Callout 13"/>
          <p:cNvSpPr/>
          <p:nvPr/>
        </p:nvSpPr>
        <p:spPr>
          <a:xfrm>
            <a:off x="5486400" y="4152900"/>
            <a:ext cx="3448050" cy="1228725"/>
          </a:xfrm>
          <a:prstGeom prst="wedgeEllipseCallout">
            <a:avLst>
              <a:gd name="adj1" fmla="val 4216"/>
              <a:gd name="adj2" fmla="val -2243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does not guarantee legal integrity</a:t>
            </a:r>
          </a:p>
          <a:p>
            <a:pPr algn="ctr"/>
            <a:r>
              <a:rPr lang="en-US" sz="2000" dirty="0" smtClean="0"/>
              <a:t>does not scale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Process suggestion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Apr-2012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95325" y="1181100"/>
            <a:ext cx="253787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 smtClean="0">
                <a:solidFill>
                  <a:srgbClr val="003876"/>
                </a:solidFill>
                <a:latin typeface="Arial" pitchFamily="34" charset="0"/>
                <a:ea typeface="+mj-ea"/>
                <a:cs typeface="Arial" pitchFamily="34" charset="0"/>
              </a:rPr>
              <a:t>Notes: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b="1" dirty="0" smtClean="0">
                <a:solidFill>
                  <a:srgbClr val="003876"/>
                </a:solidFill>
                <a:latin typeface="Arial" pitchFamily="34" charset="0"/>
                <a:ea typeface="+mj-ea"/>
                <a:cs typeface="Arial" pitchFamily="34" charset="0"/>
              </a:rPr>
              <a:t> Flow without R&amp;R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b="1" dirty="0" smtClean="0">
                <a:solidFill>
                  <a:srgbClr val="003876"/>
                </a:solidFill>
                <a:latin typeface="Arial" pitchFamily="34" charset="0"/>
                <a:ea typeface="+mj-ea"/>
                <a:cs typeface="Arial" pitchFamily="34" charset="0"/>
              </a:rPr>
              <a:t> Per OS request</a:t>
            </a:r>
          </a:p>
        </p:txBody>
      </p:sp>
      <p:graphicFrame>
        <p:nvGraphicFramePr>
          <p:cNvPr id="102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972813"/>
              </p:ext>
            </p:extLst>
          </p:nvPr>
        </p:nvGraphicFramePr>
        <p:xfrm>
          <a:off x="2999771" y="192110"/>
          <a:ext cx="5553075" cy="659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VISIO" r:id="rId3" imgW="4627440" imgH="5498280" progId="Visio.Drawing.5">
                  <p:link updateAutomatic="1"/>
                </p:oleObj>
              </mc:Choice>
              <mc:Fallback>
                <p:oleObj name="VISIO" r:id="rId3" imgW="4627440" imgH="5498280" progId="Visio.Drawing.5">
                  <p:link updateAutomatic="1"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9771" y="192110"/>
                        <a:ext cx="5553075" cy="6597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7" name="Object 9"/>
          <p:cNvGraphicFramePr>
            <a:graphicFrameLocks noChangeAspect="1"/>
          </p:cNvGraphicFramePr>
          <p:nvPr/>
        </p:nvGraphicFramePr>
        <p:xfrm>
          <a:off x="946455" y="1090475"/>
          <a:ext cx="2087563" cy="3649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97" name="VISIO" r:id="rId3" imgW="3212280" imgH="5612760" progId="Visio.Drawing.5">
                  <p:link updateAutomatic="1"/>
                </p:oleObj>
              </mc:Choice>
              <mc:Fallback>
                <p:oleObj name="VISIO" r:id="rId3" imgW="3212280" imgH="5612760" progId="Visio.Drawing.5">
                  <p:link updateAutomatic="1"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6455" y="1090475"/>
                        <a:ext cx="2087563" cy="3649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Process suggestion – version view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Apr-2012</a:t>
            </a:r>
          </a:p>
        </p:txBody>
      </p:sp>
      <p:graphicFrame>
        <p:nvGraphicFramePr>
          <p:cNvPr id="2055" name="Object 7"/>
          <p:cNvGraphicFramePr>
            <a:graphicFrameLocks noChangeAspect="1"/>
          </p:cNvGraphicFramePr>
          <p:nvPr/>
        </p:nvGraphicFramePr>
        <p:xfrm>
          <a:off x="946455" y="1893595"/>
          <a:ext cx="2087563" cy="2014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98" name="VISIO" r:id="rId5" imgW="3212280" imgH="3098160" progId="Visio.Drawing.5">
                  <p:link updateAutomatic="1"/>
                </p:oleObj>
              </mc:Choice>
              <mc:Fallback>
                <p:oleObj name="VISIO" r:id="rId5" imgW="3212280" imgH="3098160" progId="Visio.Drawing.5">
                  <p:link updateAutomatic="1"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6455" y="1893595"/>
                        <a:ext cx="2087563" cy="2014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7" name="Group 96"/>
          <p:cNvGrpSpPr/>
          <p:nvPr/>
        </p:nvGrpSpPr>
        <p:grpSpPr>
          <a:xfrm>
            <a:off x="5430748" y="2878372"/>
            <a:ext cx="438639" cy="82175"/>
            <a:chOff x="5430748" y="2878372"/>
            <a:chExt cx="438639" cy="82175"/>
          </a:xfrm>
        </p:grpSpPr>
        <p:sp>
          <p:nvSpPr>
            <p:cNvPr id="94" name="Oval 93"/>
            <p:cNvSpPr/>
            <p:nvPr/>
          </p:nvSpPr>
          <p:spPr>
            <a:xfrm>
              <a:off x="5430748" y="2878372"/>
              <a:ext cx="87464" cy="7951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Oval 94"/>
            <p:cNvSpPr/>
            <p:nvPr/>
          </p:nvSpPr>
          <p:spPr>
            <a:xfrm>
              <a:off x="5781923" y="2879703"/>
              <a:ext cx="87464" cy="7951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Oval 95"/>
            <p:cNvSpPr/>
            <p:nvPr/>
          </p:nvSpPr>
          <p:spPr>
            <a:xfrm>
              <a:off x="5608332" y="2881034"/>
              <a:ext cx="87464" cy="7951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1" name="Picture 1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983867" y="1096301"/>
            <a:ext cx="2090088" cy="3650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1" name="Picture 9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13100" y="1089025"/>
            <a:ext cx="2090088" cy="3650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03" name="Group 202"/>
          <p:cNvGrpSpPr/>
          <p:nvPr/>
        </p:nvGrpSpPr>
        <p:grpSpPr>
          <a:xfrm>
            <a:off x="2009775" y="4730124"/>
            <a:ext cx="5029203" cy="1592889"/>
            <a:chOff x="2009775" y="4730124"/>
            <a:chExt cx="5029203" cy="1592889"/>
          </a:xfrm>
        </p:grpSpPr>
        <p:graphicFrame>
          <p:nvGraphicFramePr>
            <p:cNvPr id="122" name="Object 94"/>
            <p:cNvGraphicFramePr>
              <a:graphicFrameLocks noChangeAspect="1"/>
            </p:cNvGraphicFramePr>
            <p:nvPr/>
          </p:nvGraphicFramePr>
          <p:xfrm>
            <a:off x="3432175" y="5162550"/>
            <a:ext cx="2297113" cy="11604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99" name="VISIO" r:id="rId9" imgW="2297880" imgH="1159920" progId="Visio.Drawing.5">
                    <p:link updateAutomatic="1"/>
                  </p:oleObj>
                </mc:Choice>
                <mc:Fallback>
                  <p:oleObj name="VISIO" r:id="rId9" imgW="2297880" imgH="1159920" progId="Visio.Drawing.5">
                    <p:link updateAutomatic="1"/>
                    <p:pic>
                      <p:nvPicPr>
                        <p:cNvPr id="0" name="Picture 9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32175" y="5162550"/>
                          <a:ext cx="2297113" cy="11604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90" name="Straight Connector 189"/>
            <p:cNvCxnSpPr/>
            <p:nvPr/>
          </p:nvCxnSpPr>
          <p:spPr>
            <a:xfrm rot="5400000">
              <a:off x="1495425" y="5248277"/>
              <a:ext cx="1028702" cy="1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/>
            <p:cNvCxnSpPr/>
            <p:nvPr/>
          </p:nvCxnSpPr>
          <p:spPr>
            <a:xfrm rot="5400000">
              <a:off x="6515100" y="5248278"/>
              <a:ext cx="1028702" cy="1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/>
            <p:cNvCxnSpPr/>
            <p:nvPr/>
          </p:nvCxnSpPr>
          <p:spPr>
            <a:xfrm rot="16200000" flipH="1">
              <a:off x="4051220" y="4937048"/>
              <a:ext cx="422904" cy="9056"/>
            </a:xfrm>
            <a:prstGeom prst="line">
              <a:avLst/>
            </a:prstGeom>
            <a:ln w="6350">
              <a:solidFill>
                <a:schemeClr val="tx1"/>
              </a:solidFill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Straight Arrow Connector 198"/>
            <p:cNvCxnSpPr/>
            <p:nvPr/>
          </p:nvCxnSpPr>
          <p:spPr>
            <a:xfrm>
              <a:off x="2009775" y="5762625"/>
              <a:ext cx="1419225" cy="1588"/>
            </a:xfrm>
            <a:prstGeom prst="straightConnector1">
              <a:avLst/>
            </a:prstGeom>
            <a:ln>
              <a:solidFill>
                <a:schemeClr val="tx1"/>
              </a:solidFill>
              <a:headEnd type="none"/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Arrow Connector 199"/>
            <p:cNvCxnSpPr/>
            <p:nvPr/>
          </p:nvCxnSpPr>
          <p:spPr>
            <a:xfrm rot="10800000" flipV="1">
              <a:off x="5734051" y="5772149"/>
              <a:ext cx="1304927" cy="9526"/>
            </a:xfrm>
            <a:prstGeom prst="straightConnector1">
              <a:avLst/>
            </a:prstGeom>
            <a:ln>
              <a:solidFill>
                <a:schemeClr val="tx1"/>
              </a:solidFill>
              <a:headEnd type="none"/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Process implementation assumptions 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Apr-2012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Assumption for Starting point:</a:t>
            </a:r>
          </a:p>
          <a:p>
            <a:r>
              <a:rPr lang="en-US" dirty="0" smtClean="0"/>
              <a:t>Appointing OS trustees acc to chosen model</a:t>
            </a:r>
          </a:p>
          <a:p>
            <a:r>
              <a:rPr lang="en-US" dirty="0" smtClean="0"/>
              <a:t>All relevant personnel is trained</a:t>
            </a:r>
          </a:p>
          <a:p>
            <a:r>
              <a:rPr lang="en-US" dirty="0" smtClean="0"/>
              <a:t>All product lines are re-tested to create clean baseline. </a:t>
            </a:r>
          </a:p>
          <a:p>
            <a:pPr>
              <a:buFontTx/>
              <a:buChar char="-"/>
            </a:pPr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Process adoption options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Apr-2012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12</a:t>
            </a:fld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1095376" y="1381125"/>
            <a:ext cx="3257550" cy="22574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US" sz="2800" dirty="0" smtClean="0"/>
              <a:t>Model #1:</a:t>
            </a:r>
          </a:p>
          <a:p>
            <a:pPr algn="ctr"/>
            <a:r>
              <a:rPr lang="en-US" sz="2800" dirty="0" smtClean="0"/>
              <a:t>Centralized approval authority</a:t>
            </a:r>
          </a:p>
          <a:p>
            <a:pPr algn="ctr"/>
            <a:endParaRPr lang="en-US" dirty="0"/>
          </a:p>
        </p:txBody>
      </p:sp>
      <p:sp>
        <p:nvSpPr>
          <p:cNvPr id="9" name="Rounded Rectangle 8"/>
          <p:cNvSpPr/>
          <p:nvPr/>
        </p:nvSpPr>
        <p:spPr>
          <a:xfrm>
            <a:off x="4638676" y="1381125"/>
            <a:ext cx="3257550" cy="22574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US" sz="2800" dirty="0" smtClean="0"/>
              <a:t>Model #2</a:t>
            </a:r>
          </a:p>
          <a:p>
            <a:pPr algn="ctr"/>
            <a:r>
              <a:rPr lang="en-US" sz="2800" dirty="0" smtClean="0"/>
              <a:t>Distributed OS trustees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Process adoption options - comparison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Apr-2012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13</a:t>
            </a:fld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4260781"/>
              </p:ext>
            </p:extLst>
          </p:nvPr>
        </p:nvGraphicFramePr>
        <p:xfrm>
          <a:off x="1171575" y="1006519"/>
          <a:ext cx="6819901" cy="5013698"/>
        </p:xfrm>
        <a:graphic>
          <a:graphicData uri="http://schemas.openxmlformats.org/drawingml/2006/table">
            <a:tbl>
              <a:tblPr/>
              <a:tblGrid>
                <a:gridCol w="1389239"/>
                <a:gridCol w="1373011"/>
                <a:gridCol w="1885950"/>
                <a:gridCol w="2171701"/>
              </a:tblGrid>
              <a:tr h="358160"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no 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tools*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36" marR="9036" marT="90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89939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  <a:r>
                        <a:rPr lang="en-US" sz="1600" b="1" i="0" u="none" strike="noStrike" kern="1200" dirty="0" smtClean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Goal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800" b="1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centralized </a:t>
                      </a: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800" b="1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distributed </a:t>
                      </a:r>
                      <a:r>
                        <a:rPr lang="en-US" sz="1800" b="1" i="0" u="none" strike="noStrike" kern="1200" dirty="0" smtClean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**</a:t>
                      </a:r>
                    </a:p>
                    <a:p>
                      <a:pPr marL="0" algn="ctr" defTabSz="914400" rtl="0" eaLnBrk="1" fontAlgn="b" latinLnBrk="0" hangingPunct="1"/>
                      <a:r>
                        <a:rPr lang="en-US" sz="1800" b="1" i="0" u="none" strike="noStrike" kern="1200" dirty="0" smtClean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acc </a:t>
                      </a:r>
                      <a:r>
                        <a:rPr lang="en-US" sz="1800" b="1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to products</a:t>
                      </a: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939">
                <a:tc rowSpan="2" gridSpan="2"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keeping standard policy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High expertise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High expertise</a:t>
                      </a: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89939">
                <a:tc gridSpan="2" vMerge="1">
                  <a:txBody>
                    <a:bodyPr/>
                    <a:lstStyle/>
                    <a:p>
                      <a:pPr algn="l" fontAlgn="t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easier to enforce </a:t>
                      </a: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open to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interpretation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579878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adhering to process - requesting approval</a:t>
                      </a: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more formal - may be skipped, bottleneck</a:t>
                      </a: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approvers close to SW developers / designers</a:t>
                      </a: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579878">
                <a:tc rowSpan="3"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adhering to process - clean release</a:t>
                      </a: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all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OS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was approved</a:t>
                      </a: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more formal - may be skipped</a:t>
                      </a: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OS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trustees close to SW developers / designers</a:t>
                      </a: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11597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implementing license rules</a:t>
                      </a: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bottleneck, may have contradictions between the license conditions</a:t>
                      </a: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open to interpretation due to non uniform policy, may have contradictions between the license conditions</a:t>
                      </a: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792000">
                <a:tc vMerge="1">
                  <a:txBody>
                    <a:bodyPr/>
                    <a:lstStyle/>
                    <a:p>
                      <a:pPr algn="l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Managing OEM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OS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OEM statement recording only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No effective way to handle / supervise OEMS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066800" y="6020523"/>
            <a:ext cx="71437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ea typeface="+mj-ea"/>
                <a:cs typeface="Arial" pitchFamily="34" charset="0"/>
              </a:rPr>
              <a:t>* but with baseline scanning</a:t>
            </a:r>
          </a:p>
          <a:p>
            <a:r>
              <a:rPr lang="en-US" sz="1600" dirty="0" smtClean="0">
                <a:latin typeface="Arial" pitchFamily="34" charset="0"/>
                <a:ea typeface="+mj-ea"/>
                <a:cs typeface="Arial" pitchFamily="34" charset="0"/>
              </a:rPr>
              <a:t>** Open question: if distributed - how distributed?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1242295"/>
              </p:ext>
            </p:extLst>
          </p:nvPr>
        </p:nvGraphicFramePr>
        <p:xfrm>
          <a:off x="627797" y="1007224"/>
          <a:ext cx="7751927" cy="5373551"/>
        </p:xfrm>
        <a:graphic>
          <a:graphicData uri="http://schemas.openxmlformats.org/drawingml/2006/table">
            <a:tbl>
              <a:tblPr/>
              <a:tblGrid>
                <a:gridCol w="1078173"/>
                <a:gridCol w="1555845"/>
                <a:gridCol w="2634703"/>
                <a:gridCol w="2483206"/>
              </a:tblGrid>
              <a:tr h="396203"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mitigated</a:t>
                      </a:r>
                    </a:p>
                  </a:txBody>
                  <a:tcPr marL="9036" marR="9036" marT="90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0737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Goal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centralized </a:t>
                      </a: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distributed </a:t>
                      </a:r>
                      <a:endParaRPr lang="en-US" sz="1600" b="1" i="0" u="none" strike="noStrike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acc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 products</a:t>
                      </a: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rowSpan="2" gridSpan="2"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keeping standard policy</a:t>
                      </a:r>
                    </a:p>
                    <a:p>
                      <a:pPr algn="l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High Expertise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High Expertise</a:t>
                      </a: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540000">
                <a:tc gridSpan="2" vMerge="1">
                  <a:txBody>
                    <a:bodyPr/>
                    <a:lstStyle/>
                    <a:p>
                      <a:pPr algn="l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easier to enforce </a:t>
                      </a: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policy integrated into approval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tools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E49C"/>
                    </a:solidFill>
                  </a:tcPr>
                </a:tc>
              </a:tr>
              <a:tr h="962209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adhering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 process</a:t>
                      </a: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code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screening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immune against missing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approvals, code management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to support scale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E49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approvers close to SW developers / designers</a:t>
                      </a: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792000">
                <a:tc rowSpan="3"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adhering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process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- clean release</a:t>
                      </a: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all OS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was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approved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use of code screening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immune against missing approvals</a:t>
                      </a: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E49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approvers close to SW developers / designers</a:t>
                      </a: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64147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implementing license rules</a:t>
                      </a: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bottleneck at release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Interpretation solved by integrating policy into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approval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tools, contradictions between licenses may still exist</a:t>
                      </a: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76000">
                <a:tc vMerge="1">
                  <a:txBody>
                    <a:bodyPr/>
                    <a:lstStyle/>
                    <a:p>
                      <a:pPr algn="l" fontAlgn="ctr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36" marR="9036" marT="90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Managing OEM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OS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OEM code is part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of scanning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No effective way to handle / supervise OEMS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36" marR="9036" marT="903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Process adoption options - comparison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Apr-2012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14" name="Oval Callout 13"/>
          <p:cNvSpPr/>
          <p:nvPr/>
        </p:nvSpPr>
        <p:spPr>
          <a:xfrm>
            <a:off x="491323" y="3357633"/>
            <a:ext cx="3343701" cy="1666875"/>
          </a:xfrm>
          <a:prstGeom prst="wedgeEllipseCallout">
            <a:avLst>
              <a:gd name="adj1" fmla="val 63290"/>
              <a:gd name="adj2" fmla="val -149440"/>
            </a:avLst>
          </a:prstGeom>
          <a:solidFill>
            <a:srgbClr val="CCE9AD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BlackDuck scanning tool + DB management</a:t>
            </a:r>
          </a:p>
        </p:txBody>
      </p:sp>
      <p:sp>
        <p:nvSpPr>
          <p:cNvPr id="15" name="Oval Callout 14"/>
          <p:cNvSpPr/>
          <p:nvPr/>
        </p:nvSpPr>
        <p:spPr>
          <a:xfrm>
            <a:off x="6089033" y="3981450"/>
            <a:ext cx="2847975" cy="1666875"/>
          </a:xfrm>
          <a:prstGeom prst="wedgeEllipseCallout">
            <a:avLst>
              <a:gd name="adj1" fmla="val -16835"/>
              <a:gd name="adj2" fmla="val -182200"/>
            </a:avLst>
          </a:prstGeom>
          <a:solidFill>
            <a:srgbClr val="CCE9AD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BlackDuck Code </a:t>
            </a:r>
            <a:r>
              <a:rPr lang="en-US" dirty="0" smtClean="0">
                <a:solidFill>
                  <a:schemeClr val="tx1"/>
                </a:solidFill>
              </a:rPr>
              <a:t>Center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OS DB management 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Process adoption options - tools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Apr-2012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524000" y="1085850"/>
            <a:ext cx="490070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chemeClr val="accent1"/>
                </a:solidFill>
                <a:latin typeface="+mn-lt"/>
              </a:rPr>
              <a:t>Quotes for:</a:t>
            </a:r>
          </a:p>
          <a:p>
            <a:pPr lvl="1"/>
            <a:r>
              <a:rPr lang="en-US" sz="3200" dirty="0" smtClean="0">
                <a:solidFill>
                  <a:schemeClr val="accent1"/>
                </a:solidFill>
                <a:latin typeface="+mn-lt"/>
              </a:rPr>
              <a:t>Baseline scanning</a:t>
            </a:r>
          </a:p>
          <a:p>
            <a:pPr lvl="1"/>
            <a:r>
              <a:rPr lang="en-US" sz="3200" dirty="0" smtClean="0">
                <a:solidFill>
                  <a:schemeClr val="accent1"/>
                </a:solidFill>
                <a:latin typeface="+mn-lt"/>
              </a:rPr>
              <a:t>Annual scanning</a:t>
            </a:r>
          </a:p>
          <a:p>
            <a:pPr lvl="1"/>
            <a:r>
              <a:rPr lang="en-US" sz="3200" dirty="0" smtClean="0">
                <a:solidFill>
                  <a:schemeClr val="accent1"/>
                </a:solidFill>
                <a:latin typeface="+mn-lt"/>
              </a:rPr>
              <a:t>Ongoing scan</a:t>
            </a:r>
          </a:p>
          <a:p>
            <a:pPr lvl="1"/>
            <a:r>
              <a:rPr lang="en-US" sz="3200" dirty="0" smtClean="0">
                <a:solidFill>
                  <a:schemeClr val="accent1"/>
                </a:solidFill>
                <a:latin typeface="+mn-lt"/>
              </a:rPr>
              <a:t>OS DB management tools</a:t>
            </a:r>
            <a:endParaRPr lang="en-US" sz="3200" dirty="0">
              <a:solidFill>
                <a:schemeClr val="accent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Tools - ROI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Apr-2012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620976" y="1116388"/>
            <a:ext cx="8429624" cy="3237248"/>
          </a:xfrm>
        </p:spPr>
        <p:txBody>
          <a:bodyPr>
            <a:normAutofit/>
          </a:bodyPr>
          <a:lstStyle/>
          <a:p>
            <a:r>
              <a:rPr lang="en-US" b="1" dirty="0" smtClean="0"/>
              <a:t>Option 1:</a:t>
            </a:r>
          </a:p>
          <a:p>
            <a:pPr>
              <a:buNone/>
            </a:pPr>
            <a:r>
              <a:rPr lang="en-US" b="1" dirty="0" smtClean="0"/>
              <a:t>	Comparing 2 situations with no legal risks / implications: </a:t>
            </a:r>
          </a:p>
          <a:p>
            <a:pPr>
              <a:buNone/>
            </a:pPr>
            <a:r>
              <a:rPr lang="en-US" b="1" dirty="0" smtClean="0"/>
              <a:t>	</a:t>
            </a:r>
            <a:r>
              <a:rPr lang="en-US" dirty="0" smtClean="0"/>
              <a:t>(</a:t>
            </a:r>
            <a:r>
              <a:rPr lang="en-US" dirty="0" err="1" smtClean="0"/>
              <a:t>dev_costs</a:t>
            </a:r>
            <a:r>
              <a:rPr lang="en-US" dirty="0" smtClean="0"/>
              <a:t>) – (</a:t>
            </a:r>
            <a:r>
              <a:rPr lang="en-US" dirty="0" err="1" smtClean="0"/>
              <a:t>OS_tools_cost</a:t>
            </a:r>
            <a:r>
              <a:rPr lang="en-US" dirty="0" smtClean="0"/>
              <a:t>)</a:t>
            </a:r>
          </a:p>
          <a:p>
            <a:pPr>
              <a:buNone/>
            </a:pPr>
            <a:r>
              <a:rPr lang="en-US" dirty="0" smtClean="0"/>
              <a:t>	where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dev_costs</a:t>
            </a:r>
            <a:r>
              <a:rPr lang="en-US" dirty="0" smtClean="0"/>
              <a:t> = resources (MH) saved by using OS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OS_tools_cost</a:t>
            </a:r>
            <a:r>
              <a:rPr lang="en-US" dirty="0" smtClean="0"/>
              <a:t> = OS management + scanning tools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760547" y="4694829"/>
            <a:ext cx="5651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92D050"/>
                </a:solidFill>
                <a:latin typeface="+mn-lt"/>
              </a:rPr>
              <a:t>…tool (almost) always wins….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977776" y="3633850"/>
            <a:ext cx="7263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3876"/>
                </a:solidFill>
                <a:latin typeface="Arial" pitchFamily="34" charset="0"/>
                <a:ea typeface="+mn-ea"/>
                <a:cs typeface="Arial" pitchFamily="34" charset="0"/>
              </a:rPr>
              <a:t>On one hand - not enough info on claims to evaluate risk of  claims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ROI – cont.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Apr-2012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640638" y="1104513"/>
            <a:ext cx="7529512" cy="2374957"/>
          </a:xfrm>
        </p:spPr>
        <p:txBody>
          <a:bodyPr/>
          <a:lstStyle/>
          <a:p>
            <a:r>
              <a:rPr lang="en-US" b="1" dirty="0" smtClean="0"/>
              <a:t>Option 2: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b="1" dirty="0" smtClean="0"/>
              <a:t>Analyzing cost of tools vs. risks of penalties</a:t>
            </a:r>
          </a:p>
          <a:p>
            <a:pPr>
              <a:buNone/>
            </a:pPr>
            <a:r>
              <a:rPr lang="en-US" dirty="0" smtClean="0"/>
              <a:t>	Penalties are 2folds:</a:t>
            </a:r>
          </a:p>
          <a:p>
            <a:pPr lvl="1"/>
            <a:r>
              <a:rPr lang="en-US" sz="2400" dirty="0" smtClean="0"/>
              <a:t>Risk of legal claim</a:t>
            </a:r>
          </a:p>
          <a:p>
            <a:pPr lvl="1"/>
            <a:r>
              <a:rPr lang="en-US" sz="2400" dirty="0" smtClean="0"/>
              <a:t>Risk when going public</a:t>
            </a:r>
          </a:p>
          <a:p>
            <a:pPr>
              <a:buNone/>
            </a:pPr>
            <a:endParaRPr lang="en-US" dirty="0" smtClean="0"/>
          </a:p>
        </p:txBody>
      </p:sp>
      <p:grpSp>
        <p:nvGrpSpPr>
          <p:cNvPr id="10" name="Group 9"/>
          <p:cNvGrpSpPr/>
          <p:nvPr/>
        </p:nvGrpSpPr>
        <p:grpSpPr>
          <a:xfrm>
            <a:off x="2955177" y="4726379"/>
            <a:ext cx="3222777" cy="1507918"/>
            <a:chOff x="2955177" y="4726379"/>
            <a:chExt cx="3222777" cy="1507918"/>
          </a:xfrm>
        </p:grpSpPr>
        <p:pic>
          <p:nvPicPr>
            <p:cNvPr id="29698" name="Picture 2" descr="http://www.softsailor.com/wp-content/uploads/2009/04/android-logo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95729" y="4770316"/>
              <a:ext cx="1582225" cy="1459603"/>
            </a:xfrm>
            <a:prstGeom prst="rect">
              <a:avLst/>
            </a:prstGeom>
            <a:noFill/>
          </p:spPr>
        </p:pic>
        <p:pic>
          <p:nvPicPr>
            <p:cNvPr id="29700" name="Picture 4" descr="http://pulse2.com/wp-content/uploads/2009/08/apple-logo-green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955177" y="4726379"/>
              <a:ext cx="1507918" cy="1507918"/>
            </a:xfrm>
            <a:prstGeom prst="rect">
              <a:avLst/>
            </a:prstGeom>
            <a:noFill/>
          </p:spPr>
        </p:pic>
      </p:grpSp>
      <p:sp>
        <p:nvSpPr>
          <p:cNvPr id="13" name="TextBox 12"/>
          <p:cNvSpPr txBox="1"/>
          <p:nvPr/>
        </p:nvSpPr>
        <p:spPr>
          <a:xfrm>
            <a:off x="973780" y="3633893"/>
            <a:ext cx="61734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3876"/>
                </a:solidFill>
                <a:latin typeface="Arial" pitchFamily="34" charset="0"/>
                <a:cs typeface="Arial" pitchFamily="34" charset="0"/>
              </a:rPr>
              <a:t>On the other hand – giant war starting out…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918546" y="1217944"/>
            <a:ext cx="7529512" cy="12523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200" b="1" dirty="0" smtClean="0"/>
              <a:t>Selecting working mode</a:t>
            </a:r>
          </a:p>
          <a:p>
            <a:pPr lvl="1"/>
            <a:r>
              <a:rPr lang="en-US" sz="2800" dirty="0" smtClean="0"/>
              <a:t>centralized or distributed</a:t>
            </a:r>
          </a:p>
          <a:p>
            <a:pPr lvl="1">
              <a:buNone/>
            </a:pPr>
            <a:endParaRPr lang="en-US" sz="2800" dirty="0" smtClean="0"/>
          </a:p>
          <a:p>
            <a:endParaRPr lang="en-US" dirty="0" smtClean="0"/>
          </a:p>
          <a:p>
            <a:pPr>
              <a:buNone/>
            </a:pPr>
            <a:endParaRPr lang="en-US" sz="2800" dirty="0" smtClean="0"/>
          </a:p>
        </p:txBody>
      </p:sp>
      <p:sp>
        <p:nvSpPr>
          <p:cNvPr id="7" name="Oval 6"/>
          <p:cNvSpPr/>
          <p:nvPr/>
        </p:nvSpPr>
        <p:spPr>
          <a:xfrm>
            <a:off x="1665026" y="1746913"/>
            <a:ext cx="1910693" cy="65509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Recommendations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Apr-2012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928047" y="2988890"/>
            <a:ext cx="598593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u="sng" dirty="0" smtClean="0">
                <a:solidFill>
                  <a:schemeClr val="accent1"/>
                </a:solidFill>
                <a:latin typeface="Arial" pitchFamily="34" charset="0"/>
                <a:ea typeface="+mn-ea"/>
                <a:cs typeface="Arial" pitchFamily="34" charset="0"/>
              </a:rPr>
              <a:t>Benefits:</a:t>
            </a:r>
          </a:p>
          <a:p>
            <a:pPr lvl="1">
              <a:buClr>
                <a:schemeClr val="accent3"/>
              </a:buClr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 High expertise required</a:t>
            </a:r>
          </a:p>
          <a:p>
            <a:pPr lvl="1">
              <a:buClr>
                <a:schemeClr val="accent3"/>
              </a:buClr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 OEM only covered in this model</a:t>
            </a:r>
          </a:p>
          <a:p>
            <a:pPr lvl="1">
              <a:buClr>
                <a:schemeClr val="accent3"/>
              </a:buClr>
              <a:buFont typeface="Wingdings" pitchFamily="2" charset="2"/>
              <a:buChar char="§"/>
            </a:pPr>
            <a:r>
              <a:rPr lang="en-US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 Experience of all benchmarks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 animBg="1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Recommendations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Apr-2012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7" name="Text Placeholder 5"/>
          <p:cNvSpPr txBox="1">
            <a:spLocks noGrp="1"/>
          </p:cNvSpPr>
          <p:nvPr>
            <p:ph type="body" sz="quarter" idx="13"/>
          </p:nvPr>
        </p:nvSpPr>
        <p:spPr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/>
          <a:p>
            <a:pPr marL="342900" lvl="0" indent="-342900" fontAlgn="auto">
              <a:lnSpc>
                <a:spcPct val="120000"/>
              </a:lnSpc>
              <a:spcBef>
                <a:spcPts val="576"/>
              </a:spcBef>
              <a:spcAft>
                <a:spcPts val="0"/>
              </a:spcAft>
              <a:buClr>
                <a:srgbClr val="003876"/>
              </a:buClr>
              <a:buNone/>
            </a:pPr>
            <a:r>
              <a:rPr kumimoji="0" lang="en-US" sz="1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876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Selecting </a:t>
            </a:r>
            <a:r>
              <a:rPr lang="en-US" sz="12800" b="1" dirty="0" smtClean="0">
                <a:solidFill>
                  <a:srgbClr val="003876"/>
                </a:solidFill>
                <a:latin typeface="Arial" pitchFamily="34" charset="0"/>
                <a:cs typeface="Arial" pitchFamily="34" charset="0"/>
              </a:rPr>
              <a:t>supporting tools</a:t>
            </a:r>
          </a:p>
          <a:p>
            <a:pPr marL="342900" lvl="0" indent="-342900" fontAlgn="auto">
              <a:lnSpc>
                <a:spcPct val="120000"/>
              </a:lnSpc>
              <a:spcBef>
                <a:spcPts val="576"/>
              </a:spcBef>
              <a:spcAft>
                <a:spcPts val="0"/>
              </a:spcAft>
              <a:buClr>
                <a:srgbClr val="003876"/>
              </a:buClr>
              <a:buFont typeface="Wingdings" pitchFamily="2" charset="2"/>
              <a:buChar char=""/>
            </a:pPr>
            <a:r>
              <a:rPr kumimoji="0" lang="en-US" sz="1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876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Optimal solution:</a:t>
            </a:r>
            <a:r>
              <a:rPr kumimoji="0" lang="en-US" sz="11200" b="0" i="0" u="none" strike="noStrike" kern="1200" cap="none" spc="0" normalizeH="0" noProof="0" dirty="0" smtClean="0">
                <a:ln>
                  <a:noFill/>
                </a:ln>
                <a:solidFill>
                  <a:srgbClr val="003876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Scanning + Code Management, with annual subscription, </a:t>
            </a:r>
            <a:r>
              <a:rPr lang="en-US" sz="11200" dirty="0" smtClean="0"/>
              <a:t>xxx</a:t>
            </a:r>
            <a:r>
              <a:rPr kumimoji="0" lang="en-US" sz="11200" b="0" i="0" u="none" strike="noStrike" kern="1200" cap="none" spc="0" normalizeH="0" noProof="0" dirty="0" smtClean="0">
                <a:ln>
                  <a:noFill/>
                </a:ln>
                <a:solidFill>
                  <a:srgbClr val="003876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K</a:t>
            </a:r>
          </a:p>
          <a:p>
            <a:pPr marL="342900" lvl="0" indent="-342900" fontAlgn="auto">
              <a:lnSpc>
                <a:spcPct val="120000"/>
              </a:lnSpc>
              <a:spcBef>
                <a:spcPts val="576"/>
              </a:spcBef>
              <a:spcAft>
                <a:spcPts val="0"/>
              </a:spcAft>
              <a:buClr>
                <a:srgbClr val="003876"/>
              </a:buClr>
              <a:buFont typeface="Wingdings" pitchFamily="2" charset="2"/>
              <a:buChar char=""/>
            </a:pPr>
            <a:r>
              <a:rPr lang="en-US" sz="11200" b="1" baseline="0" dirty="0" smtClean="0">
                <a:solidFill>
                  <a:srgbClr val="003876"/>
                </a:solidFill>
                <a:latin typeface="Arial" pitchFamily="34" charset="0"/>
                <a:ea typeface="+mn-ea"/>
                <a:cs typeface="Arial" pitchFamily="34" charset="0"/>
              </a:rPr>
              <a:t>Alternatively - Implementing</a:t>
            </a:r>
            <a:r>
              <a:rPr lang="en-US" sz="11200" b="1" dirty="0" smtClean="0">
                <a:solidFill>
                  <a:srgbClr val="003876"/>
                </a:solidFill>
                <a:latin typeface="Arial" pitchFamily="34" charset="0"/>
                <a:ea typeface="+mn-ea"/>
                <a:cs typeface="Arial" pitchFamily="34" charset="0"/>
              </a:rPr>
              <a:t> by phases</a:t>
            </a:r>
            <a:endParaRPr kumimoji="0" lang="en-US" sz="11200" b="1" i="0" u="none" strike="noStrike" kern="1200" cap="none" spc="0" normalizeH="0" baseline="0" noProof="0" dirty="0" smtClean="0">
              <a:ln>
                <a:noFill/>
              </a:ln>
              <a:solidFill>
                <a:srgbClr val="003876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627063" lvl="1" indent="-228600">
              <a:lnSpc>
                <a:spcPct val="120000"/>
              </a:lnSpc>
              <a:spcBef>
                <a:spcPts val="0"/>
              </a:spcBef>
              <a:buClr>
                <a:schemeClr val="accent3"/>
              </a:buClr>
              <a:buSzPct val="100000"/>
              <a:buFont typeface="Wingdings" pitchFamily="2" charset="2"/>
              <a:buChar char="§"/>
            </a:pPr>
            <a:r>
              <a:rPr lang="en-US" sz="9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Phase 1: new updated baseline scan</a:t>
            </a:r>
          </a:p>
          <a:p>
            <a:pPr marL="627063" lvl="1" indent="-228600">
              <a:lnSpc>
                <a:spcPct val="120000"/>
              </a:lnSpc>
              <a:spcBef>
                <a:spcPts val="0"/>
              </a:spcBef>
              <a:buClr>
                <a:schemeClr val="accent3"/>
              </a:buClr>
              <a:buSzPct val="100000"/>
              <a:buFont typeface="Wingdings" pitchFamily="2" charset="2"/>
              <a:buChar char="§"/>
            </a:pPr>
            <a:r>
              <a:rPr lang="en-US" sz="9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Phase 2: OS DB management </a:t>
            </a:r>
          </a:p>
          <a:p>
            <a:pPr marL="1027113" lvl="2">
              <a:lnSpc>
                <a:spcPct val="120000"/>
              </a:lnSpc>
              <a:spcBef>
                <a:spcPts val="0"/>
              </a:spcBef>
              <a:buClr>
                <a:schemeClr val="accent3"/>
              </a:buClr>
              <a:buSzPct val="100000"/>
              <a:buFont typeface="Wingdings" pitchFamily="2" charset="2"/>
              <a:buChar char="§"/>
            </a:pPr>
            <a:r>
              <a:rPr lang="en-US" sz="9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Evaluating OS DB tool vs. </a:t>
            </a:r>
            <a:r>
              <a:rPr lang="en-US" sz="9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SharePoint application</a:t>
            </a:r>
          </a:p>
          <a:p>
            <a:pPr marL="627063" lvl="2">
              <a:lnSpc>
                <a:spcPct val="120000"/>
              </a:lnSpc>
              <a:spcBef>
                <a:spcPts val="0"/>
              </a:spcBef>
              <a:buClr>
                <a:schemeClr val="accent3"/>
              </a:buClr>
              <a:buSzPct val="100000"/>
              <a:buFont typeface="Wingdings" pitchFamily="2" charset="2"/>
              <a:buChar char="§"/>
            </a:pPr>
            <a:r>
              <a:rPr lang="en-US" sz="9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Phase 3: yearly scan</a:t>
            </a:r>
          </a:p>
          <a:p>
            <a:pPr marL="742950" marR="0" lvl="1" indent="-285750" algn="l" defTabSz="914400" rtl="0" eaLnBrk="1" fontAlgn="auto" latinLnBrk="0" hangingPunct="1">
              <a:lnSpc>
                <a:spcPct val="120000"/>
              </a:lnSpc>
              <a:spcBef>
                <a:spcPts val="576"/>
              </a:spcBef>
              <a:spcAft>
                <a:spcPts val="0"/>
              </a:spcAft>
              <a:buClr>
                <a:srgbClr val="00AEEF"/>
              </a:buClr>
              <a:buSzTx/>
              <a:buFont typeface="Wingdings" pitchFamily="2" charset="2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576"/>
              </a:spcBef>
              <a:spcAft>
                <a:spcPts val="0"/>
              </a:spcAft>
              <a:buClr>
                <a:srgbClr val="003876"/>
              </a:buClr>
              <a:buSzTx/>
              <a:buFont typeface="Wingdings" pitchFamily="2" charset="2"/>
              <a:buChar char=""/>
              <a:tabLst/>
              <a:defRPr/>
            </a:pPr>
            <a:endParaRPr kumimoji="0" lang="en-US" sz="2200" b="0" i="0" u="none" strike="noStrike" kern="1200" cap="none" spc="0" normalizeH="0" baseline="0" noProof="0" dirty="0" smtClean="0">
              <a:ln>
                <a:noFill/>
              </a:ln>
              <a:solidFill>
                <a:srgbClr val="003876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576"/>
              </a:spcBef>
              <a:spcAft>
                <a:spcPts val="0"/>
              </a:spcAft>
              <a:buClr>
                <a:srgbClr val="003876"/>
              </a:buClr>
              <a:buSzTx/>
              <a:buFont typeface="Wingdings" pitchFamily="2" charset="2"/>
              <a:buChar char="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876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6537277" y="5513696"/>
            <a:ext cx="2183641" cy="873456"/>
          </a:xfrm>
          <a:prstGeom prst="wedgeEllipseCallout">
            <a:avLst>
              <a:gd name="adj1" fmla="val -137484"/>
              <a:gd name="adj2" fmla="val -9985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Reminder – the only way to truly handle OEMs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Status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Apr-2012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800" dirty="0" smtClean="0"/>
              <a:t>Rewriting Policy – final stages</a:t>
            </a:r>
          </a:p>
          <a:p>
            <a:r>
              <a:rPr lang="en-US" sz="2800" dirty="0" smtClean="0"/>
              <a:t>Nominating OS Trustees completed</a:t>
            </a:r>
          </a:p>
          <a:p>
            <a:pPr lvl="1"/>
            <a:r>
              <a:rPr lang="en-US" dirty="0" smtClean="0"/>
              <a:t>Communicated</a:t>
            </a:r>
          </a:p>
          <a:p>
            <a:pPr lvl="1"/>
            <a:r>
              <a:rPr lang="en-US" dirty="0" smtClean="0"/>
              <a:t>Trustees training: </a:t>
            </a:r>
            <a:r>
              <a:rPr lang="en-US" sz="2200" dirty="0" smtClean="0"/>
              <a:t>basic </a:t>
            </a:r>
            <a:r>
              <a:rPr lang="en-US" sz="2200" dirty="0"/>
              <a:t>knowledge </a:t>
            </a:r>
            <a:r>
              <a:rPr lang="en-US" sz="2200" dirty="0" smtClean="0"/>
              <a:t>of licenses &amp; license implications, new policy draft, etc.</a:t>
            </a:r>
          </a:p>
          <a:p>
            <a:r>
              <a:rPr lang="en-US" sz="2800" dirty="0" smtClean="0"/>
              <a:t>Updated SharePoint OS DB on Intranet - completed</a:t>
            </a:r>
          </a:p>
          <a:p>
            <a:r>
              <a:rPr lang="en-US" sz="2800" dirty="0" smtClean="0"/>
              <a:t>Working </a:t>
            </a:r>
            <a:r>
              <a:rPr lang="en-US" sz="2800" dirty="0"/>
              <a:t>on </a:t>
            </a:r>
            <a:r>
              <a:rPr lang="en-US" sz="2800" dirty="0" smtClean="0"/>
              <a:t>External SharePoint </a:t>
            </a:r>
            <a:r>
              <a:rPr lang="en-US" sz="2800" dirty="0"/>
              <a:t>OS DB </a:t>
            </a:r>
            <a:endParaRPr lang="en-US" sz="2800" dirty="0" smtClean="0"/>
          </a:p>
          <a:p>
            <a:r>
              <a:rPr lang="en-US" sz="2800" dirty="0" smtClean="0"/>
              <a:t>Checking alternatives for supporting tools</a:t>
            </a:r>
          </a:p>
          <a:p>
            <a:r>
              <a:rPr lang="en-US" sz="2800" dirty="0" smtClean="0"/>
              <a:t>Updating affected procedures &amp; docs – over the OS process (NPI, release, OEM) – in process</a:t>
            </a:r>
            <a:endParaRPr lang="en-US" sz="2400" dirty="0" smtClean="0"/>
          </a:p>
          <a:p>
            <a:pPr>
              <a:buNone/>
            </a:pP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Main Challenges – nominating OS Trustees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Apr-2012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21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173467753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3337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Future Plans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Apr-2012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22</a:t>
            </a:fld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Training: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raining kit for new employees</a:t>
            </a:r>
          </a:p>
          <a:p>
            <a:pPr lvl="1"/>
            <a:r>
              <a:rPr lang="en-US" dirty="0" smtClean="0"/>
              <a:t>training kit for OS Trustee</a:t>
            </a:r>
            <a:endParaRPr lang="en-US" dirty="0"/>
          </a:p>
          <a:p>
            <a:pPr lvl="1"/>
            <a:r>
              <a:rPr lang="en-US" dirty="0"/>
              <a:t>training records</a:t>
            </a:r>
          </a:p>
          <a:p>
            <a:pPr lvl="1"/>
            <a:r>
              <a:rPr lang="en-US" dirty="0"/>
              <a:t>new employees – signature issue</a:t>
            </a:r>
          </a:p>
          <a:p>
            <a:r>
              <a:rPr lang="en-US" b="1" dirty="0"/>
              <a:t>OEM</a:t>
            </a:r>
            <a:endParaRPr lang="en-US" dirty="0"/>
          </a:p>
          <a:p>
            <a:pPr lvl="1"/>
            <a:r>
              <a:rPr lang="en-US" dirty="0" smtClean="0"/>
              <a:t>OS DB management debates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524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 process - Summary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C969B-BBB5-4D70-A389-F2691F06DF62}" type="datetime5">
              <a:rPr lang="en-US" smtClean="0"/>
              <a:pPr/>
              <a:t>19-Apr-12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23</a:t>
            </a:fld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Initial objective:</a:t>
            </a:r>
          </a:p>
          <a:p>
            <a:r>
              <a:rPr lang="en-US" dirty="0" smtClean="0"/>
              <a:t>Update OS procedure</a:t>
            </a:r>
          </a:p>
          <a:p>
            <a:r>
              <a:rPr lang="en-US" dirty="0" smtClean="0"/>
              <a:t>Estimated time: 1 month</a:t>
            </a:r>
            <a:endParaRPr lang="en-US" dirty="0"/>
          </a:p>
        </p:txBody>
      </p:sp>
      <p:pic>
        <p:nvPicPr>
          <p:cNvPr id="3077" name="Picture 5" descr="C:\Users\navah\AppData\Local\Microsoft\Windows\Temporary Internet Files\Content.IE5\BD9Z7NVI\MP90017487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821" y="1308651"/>
            <a:ext cx="24384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3853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 process - Summary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Apr-2012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24</a:t>
            </a:fld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Final delivery:</a:t>
            </a:r>
            <a:endParaRPr lang="en-US" dirty="0"/>
          </a:p>
          <a:p>
            <a:r>
              <a:rPr lang="en-US" dirty="0"/>
              <a:t>Update OS </a:t>
            </a:r>
            <a:r>
              <a:rPr lang="en-US" dirty="0" smtClean="0"/>
              <a:t>policy, OS procedures, effected procedures</a:t>
            </a:r>
            <a:endParaRPr lang="en-US" dirty="0"/>
          </a:p>
          <a:p>
            <a:r>
              <a:rPr lang="en-US" dirty="0" smtClean="0"/>
              <a:t>Creating internal and external database</a:t>
            </a:r>
          </a:p>
          <a:p>
            <a:r>
              <a:rPr lang="en-US" dirty="0" smtClean="0"/>
              <a:t>Recommendations for testing and verification</a:t>
            </a:r>
          </a:p>
          <a:p>
            <a:r>
              <a:rPr lang="en-US" dirty="0" smtClean="0"/>
              <a:t>Preparing training kits</a:t>
            </a:r>
            <a:endParaRPr lang="en-US" dirty="0"/>
          </a:p>
          <a:p>
            <a:endParaRPr lang="en-US" dirty="0"/>
          </a:p>
        </p:txBody>
      </p:sp>
      <p:pic>
        <p:nvPicPr>
          <p:cNvPr id="7" name="Picture 3" descr="C:\Users\navah\AppData\Local\Microsoft\Windows\Temporary Internet Files\Content.IE5\9FSKYLB9\MP90043072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37" y="3926651"/>
            <a:ext cx="2050973" cy="2388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0" descr="C:\Users\navah\AppData\Local\Microsoft\Windows\Temporary Internet Files\Content.IE5\BD9Z7NVI\MP90042280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494" y="3647788"/>
            <a:ext cx="2826343" cy="2826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8" descr="C:\Users\navah\AppData\Local\Microsoft\Windows\Temporary Internet Files\Content.IE5\QSE8S8KA\MC90025087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172" y="4098275"/>
            <a:ext cx="1542107" cy="1925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3" descr="C:\Users\navah\AppData\Local\Microsoft\Windows\Temporary Internet Files\Content.IE5\QSE8S8KA\MC90028536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151" y="3909731"/>
            <a:ext cx="2397816" cy="2429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800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Last but not least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Apr-2012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79FE-08A2-4A44-B4D7-68F956FBD95A}" type="slidenum">
              <a:rPr lang="he-IL" smtClean="0"/>
              <a:pPr>
                <a:defRPr/>
              </a:pPr>
              <a:t>25</a:t>
            </a:fld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973138" y="1148526"/>
            <a:ext cx="7529512" cy="466725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Remember:</a:t>
            </a:r>
          </a:p>
          <a:p>
            <a:pPr marL="0" indent="0">
              <a:buNone/>
            </a:pPr>
            <a:r>
              <a:rPr lang="en-US" dirty="0" smtClean="0"/>
              <a:t>There may be many interpretations as to correct  handling of specific licenses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3200" b="1" dirty="0" smtClean="0"/>
              <a:t>The most important thing is to be able to prove good faith in handling the open source issue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This can be achieved by having a policy, a procedure, DB, and audit evidence.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4789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3600" dirty="0" smtClean="0"/>
              <a:t>Thank You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Navah Felberg</a:t>
            </a:r>
          </a:p>
          <a:p>
            <a:r>
              <a:rPr lang="en-US" dirty="0" smtClean="0"/>
              <a:t>Navah.felberg@ecitele.com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1260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CI Template 2007 May09">
  <a:themeElements>
    <a:clrScheme name="ECI Color Palett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003876"/>
      </a:accent1>
      <a:accent2>
        <a:srgbClr val="3F8BB0"/>
      </a:accent2>
      <a:accent3>
        <a:srgbClr val="00AEEF"/>
      </a:accent3>
      <a:accent4>
        <a:srgbClr val="F7931E"/>
      </a:accent4>
      <a:accent5>
        <a:srgbClr val="BED730"/>
      </a:accent5>
      <a:accent6>
        <a:srgbClr val="A3238E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ECI Template 2007 May09</Template>
  <TotalTime>7169</TotalTime>
  <Words>1147</Words>
  <Application>Microsoft Office PowerPoint</Application>
  <PresentationFormat>On-screen Show (4:3)</PresentationFormat>
  <Paragraphs>318</Paragraphs>
  <Slides>26</Slides>
  <Notes>0</Notes>
  <HiddenSlides>0</HiddenSlides>
  <MMClips>0</MMClips>
  <ScaleCrop>false</ScaleCrop>
  <HeadingPairs>
    <vt:vector size="8" baseType="variant">
      <vt:variant>
        <vt:lpstr>Theme</vt:lpstr>
      </vt:variant>
      <vt:variant>
        <vt:i4>1</vt:i4>
      </vt:variant>
      <vt:variant>
        <vt:lpstr>Links</vt:lpstr>
      </vt:variant>
      <vt:variant>
        <vt:i4>4</vt:i4>
      </vt:variant>
      <vt:variant>
        <vt:lpstr>Slide Titles</vt:lpstr>
      </vt:variant>
      <vt:variant>
        <vt:i4>26</vt:i4>
      </vt:variant>
      <vt:variant>
        <vt:lpstr>Custom Shows</vt:lpstr>
      </vt:variant>
      <vt:variant>
        <vt:i4>4</vt:i4>
      </vt:variant>
    </vt:vector>
  </HeadingPairs>
  <TitlesOfParts>
    <vt:vector size="35" baseType="lpstr">
      <vt:lpstr>ECI Template 2007 May09</vt:lpstr>
      <vt:lpstr>flofw 110210.vsd\Drawing\~Page-1\Sheet.29</vt:lpstr>
      <vt:lpstr>flofw 110210.vsd\Drawing\~Page-3\Sheet.60</vt:lpstr>
      <vt:lpstr>flofw 110210.vsd\Drawing\~Page-3\Rectangle.3</vt:lpstr>
      <vt:lpstr>flofw 110210.vsd\Drawing\~Page-3\Process.2</vt:lpstr>
      <vt:lpstr>Open Source process in ECI</vt:lpstr>
      <vt:lpstr>Presentation Objectives</vt:lpstr>
      <vt:lpstr>Background</vt:lpstr>
      <vt:lpstr>Assumptions</vt:lpstr>
      <vt:lpstr>Work Process</vt:lpstr>
      <vt:lpstr>Process Steps</vt:lpstr>
      <vt:lpstr>Starting Point</vt:lpstr>
      <vt:lpstr>Step #2</vt:lpstr>
      <vt:lpstr>Process suggestion</vt:lpstr>
      <vt:lpstr>Process suggestion – version view</vt:lpstr>
      <vt:lpstr>Process implementation assumptions </vt:lpstr>
      <vt:lpstr>Process adoption options</vt:lpstr>
      <vt:lpstr>Process adoption options - comparison</vt:lpstr>
      <vt:lpstr>Process adoption options - comparison</vt:lpstr>
      <vt:lpstr>Process adoption options - tools</vt:lpstr>
      <vt:lpstr>Tools - ROI</vt:lpstr>
      <vt:lpstr>ROI – cont.</vt:lpstr>
      <vt:lpstr>Recommendations</vt:lpstr>
      <vt:lpstr>Recommendations</vt:lpstr>
      <vt:lpstr>Status</vt:lpstr>
      <vt:lpstr>Main Challenges – nominating OS Trustees</vt:lpstr>
      <vt:lpstr>Future Plans</vt:lpstr>
      <vt:lpstr>Work process - Summary</vt:lpstr>
      <vt:lpstr>Work process - Summary</vt:lpstr>
      <vt:lpstr>Last but not least</vt:lpstr>
      <vt:lpstr>Thank You</vt:lpstr>
      <vt:lpstr>ECI</vt:lpstr>
      <vt:lpstr>Optical Networks</vt:lpstr>
      <vt:lpstr>Products</vt:lpstr>
      <vt:lpstr>Contact</vt:lpstr>
    </vt:vector>
  </TitlesOfParts>
  <Company>ECI Telecom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Open Source</dc:title>
  <dc:creator>navah</dc:creator>
  <cp:lastModifiedBy>Navah Felberg</cp:lastModifiedBy>
  <cp:revision>66</cp:revision>
  <dcterms:created xsi:type="dcterms:W3CDTF">2011-04-11T11:14:58Z</dcterms:created>
  <dcterms:modified xsi:type="dcterms:W3CDTF">2012-04-19T08:57:39Z</dcterms:modified>
</cp:coreProperties>
</file>